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1" r:id="rId1"/>
  </p:sldMasterIdLst>
  <p:notesMasterIdLst>
    <p:notesMasterId r:id="rId41"/>
  </p:notesMasterIdLst>
  <p:handoutMasterIdLst>
    <p:handoutMasterId r:id="rId42"/>
  </p:handoutMasterIdLst>
  <p:sldIdLst>
    <p:sldId id="360" r:id="rId2"/>
    <p:sldId id="362" r:id="rId3"/>
    <p:sldId id="365" r:id="rId4"/>
    <p:sldId id="507" r:id="rId5"/>
    <p:sldId id="363" r:id="rId6"/>
    <p:sldId id="366" r:id="rId7"/>
    <p:sldId id="367" r:id="rId8"/>
    <p:sldId id="368" r:id="rId9"/>
    <p:sldId id="369" r:id="rId10"/>
    <p:sldId id="370" r:id="rId11"/>
    <p:sldId id="471" r:id="rId12"/>
    <p:sldId id="509" r:id="rId13"/>
    <p:sldId id="372" r:id="rId14"/>
    <p:sldId id="375" r:id="rId15"/>
    <p:sldId id="376" r:id="rId16"/>
    <p:sldId id="377" r:id="rId17"/>
    <p:sldId id="378" r:id="rId18"/>
    <p:sldId id="379" r:id="rId19"/>
    <p:sldId id="380" r:id="rId20"/>
    <p:sldId id="383" r:id="rId21"/>
    <p:sldId id="384" r:id="rId22"/>
    <p:sldId id="385" r:id="rId23"/>
    <p:sldId id="508" r:id="rId24"/>
    <p:sldId id="389" r:id="rId25"/>
    <p:sldId id="473" r:id="rId26"/>
    <p:sldId id="397" r:id="rId27"/>
    <p:sldId id="399" r:id="rId28"/>
    <p:sldId id="401" r:id="rId29"/>
    <p:sldId id="504" r:id="rId30"/>
    <p:sldId id="505" r:id="rId31"/>
    <p:sldId id="400" r:id="rId32"/>
    <p:sldId id="479" r:id="rId33"/>
    <p:sldId id="497" r:id="rId34"/>
    <p:sldId id="498" r:id="rId35"/>
    <p:sldId id="499" r:id="rId36"/>
    <p:sldId id="500" r:id="rId37"/>
    <p:sldId id="501" r:id="rId38"/>
    <p:sldId id="503" r:id="rId39"/>
    <p:sldId id="506" r:id="rId4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>
            <p14:sldId id="360"/>
            <p14:sldId id="362"/>
            <p14:sldId id="365"/>
            <p14:sldId id="507"/>
            <p14:sldId id="363"/>
            <p14:sldId id="366"/>
            <p14:sldId id="367"/>
            <p14:sldId id="368"/>
            <p14:sldId id="369"/>
            <p14:sldId id="370"/>
            <p14:sldId id="471"/>
            <p14:sldId id="509"/>
            <p14:sldId id="372"/>
            <p14:sldId id="375"/>
            <p14:sldId id="376"/>
            <p14:sldId id="377"/>
            <p14:sldId id="378"/>
            <p14:sldId id="379"/>
            <p14:sldId id="380"/>
            <p14:sldId id="383"/>
            <p14:sldId id="384"/>
            <p14:sldId id="385"/>
            <p14:sldId id="508"/>
            <p14:sldId id="389"/>
            <p14:sldId id="473"/>
            <p14:sldId id="397"/>
            <p14:sldId id="399"/>
            <p14:sldId id="401"/>
            <p14:sldId id="504"/>
            <p14:sldId id="505"/>
            <p14:sldId id="400"/>
            <p14:sldId id="479"/>
            <p14:sldId id="497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3"/>
            <p14:sldId id="506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9" autoAdjust="0"/>
    <p:restoredTop sz="93514" autoAdjust="0"/>
  </p:normalViewPr>
  <p:slideViewPr>
    <p:cSldViewPr snapToGrid="0">
      <p:cViewPr varScale="1">
        <p:scale>
          <a:sx n="63" d="100"/>
          <a:sy n="63" d="100"/>
        </p:scale>
        <p:origin x="96" y="768"/>
      </p:cViewPr>
      <p:guideLst>
        <p:guide orient="horz" pos="2806"/>
        <p:guide pos="3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3"/>
            <a:ext cx="10097374" cy="3108291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HTML – 02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>HTML </a:t>
            </a:r>
            <a:r>
              <a:rPr lang="ko-KR" altLang="en-US" dirty="0" smtClean="0">
                <a:latin typeface="+mj-lt"/>
              </a:rPr>
              <a:t>기본 요소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서식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63926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&lt;strong&gt;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strong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italic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emphasized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&lt;mark&gt;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&lt;/mark&gt;&lt;/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&lt;code&gt;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&lt;/code&gt;&lt;/p&gt;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&lt;sub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&lt;/sub&gt;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30" y="3209925"/>
            <a:ext cx="3048463" cy="3812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109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서식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3/3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994446"/>
          </a:xfrm>
        </p:spPr>
        <p:txBody>
          <a:bodyPr/>
          <a:lstStyle/>
          <a:p>
            <a:r>
              <a:rPr lang="ko-KR" altLang="en-US" sz="3000" dirty="0" smtClean="0"/>
              <a:t>참고사항</a:t>
            </a:r>
            <a:endParaRPr lang="en-US" altLang="ko-KR" sz="30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US" altLang="ko-KR" sz="2400" dirty="0" smtClean="0"/>
              <a:t>HTML5 </a:t>
            </a:r>
            <a:r>
              <a:rPr lang="ko-KR" altLang="en-US" sz="2400" dirty="0" err="1" smtClean="0"/>
              <a:t>스펙에</a:t>
            </a:r>
            <a:r>
              <a:rPr lang="ko-KR" altLang="en-US" sz="2400" dirty="0" smtClean="0"/>
              <a:t> 따르면 </a:t>
            </a:r>
            <a:r>
              <a:rPr lang="en-US" altLang="ko-KR" sz="2400" dirty="0" smtClean="0"/>
              <a:t>&lt;b&gt;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태그는 다른 모든 태그가 적절하지 않는 경우에만 사용되어야 함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강조해야 하는 텍스트는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을 사용하는 편이 좋음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중요한 텍스트는 </a:t>
            </a:r>
            <a:r>
              <a:rPr lang="en-US" altLang="ko-KR" sz="2400" dirty="0" smtClean="0"/>
              <a:t>&lt;strong&gt;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하이라이트 된 텍스트는 </a:t>
            </a:r>
            <a:r>
              <a:rPr lang="en-US" altLang="ko-KR" sz="2400" dirty="0" smtClean="0"/>
              <a:t>&lt;mark&gt;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모든 텍스트 스타일은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를 이용하는 것이 원칙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볼드 텍스트를 만들려면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font-weight </a:t>
            </a:r>
            <a:r>
              <a:rPr lang="ko-KR" altLang="en-US" sz="2400" dirty="0" smtClean="0"/>
              <a:t>속성을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56942" y="6727070"/>
            <a:ext cx="4895218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&lt;style&gt;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800" dirty="0" smtClean="0"/>
              <a:t>span { </a:t>
            </a:r>
            <a:r>
              <a:rPr lang="en-US" altLang="ko-KR" sz="2800" dirty="0"/>
              <a:t>font-weight : bold;  }</a:t>
            </a:r>
          </a:p>
          <a:p>
            <a:pPr marL="0" indent="0">
              <a:buNone/>
            </a:pPr>
            <a:r>
              <a:rPr lang="en-US" altLang="ko-KR" sz="2800" dirty="0"/>
              <a:t>&lt;/style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웹 접근성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5647764"/>
            <a:ext cx="11262614" cy="2967426"/>
          </a:xfrm>
        </p:spPr>
        <p:txBody>
          <a:bodyPr/>
          <a:lstStyle/>
          <a:p>
            <a:r>
              <a:rPr lang="ko-KR" altLang="en-US" sz="2400" dirty="0" smtClean="0"/>
              <a:t>웹 접근성</a:t>
            </a:r>
            <a:r>
              <a:rPr lang="en-US" altLang="ko-KR" sz="2400" dirty="0" smtClean="0"/>
              <a:t>(Web Accessibility)</a:t>
            </a:r>
            <a:r>
              <a:rPr lang="ko-KR" altLang="en-US" sz="2400" dirty="0" smtClean="0"/>
              <a:t>이란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장애인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고령자 등이 웹 사이트에서 제공하는 정보에 대해 비 장애인과 동등하게 접근하고 이해할 수 있도록 보장하는 것이다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그림이나 사진을 눈으로 볼 수 없는 경우를 대비하여 대체 텍스트 제공</a:t>
            </a:r>
            <a:endParaRPr lang="en-US" altLang="ko-KR" sz="2400" dirty="0" smtClean="0"/>
          </a:p>
          <a:p>
            <a:r>
              <a:rPr lang="ko-KR" altLang="en-US" sz="2400" dirty="0" smtClean="0"/>
              <a:t>마우스 사용 불가시 키보드만으로 모든 콘텐츠의 접근이 가능하도록 제공 등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83" y="1551114"/>
            <a:ext cx="9332813" cy="38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5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특수문자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5647764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은 여러 개의 공백이 이웃해 있더라도 하나의 공백으로 간주한다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따라서 불가피하게 여러 개의 공백을 나타내고자 할 때는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nbsp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여러 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사용해야 한다</a:t>
            </a:r>
            <a:r>
              <a:rPr lang="en-US" altLang="ko-KR" sz="2400" dirty="0" smtClean="0"/>
              <a:t>. (non-breaking space</a:t>
            </a:r>
            <a:r>
              <a:rPr lang="ko-KR" altLang="en-US" sz="2400" dirty="0" smtClean="0"/>
              <a:t>의 약자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‘</a:t>
            </a:r>
            <a:r>
              <a:rPr lang="en-US" altLang="ko-KR" sz="2400" dirty="0"/>
              <a:t>&lt;’</a:t>
            </a:r>
            <a:r>
              <a:rPr lang="ko-KR" altLang="en-US" sz="2400" dirty="0"/>
              <a:t>와 ‘</a:t>
            </a:r>
            <a:r>
              <a:rPr lang="en-US" altLang="ko-KR" sz="2400" dirty="0"/>
              <a:t>&gt;’ </a:t>
            </a:r>
            <a:r>
              <a:rPr lang="ko-KR" altLang="en-US" sz="2400" dirty="0"/>
              <a:t>같은 문자를 화면에 표시하기 </a:t>
            </a:r>
            <a:r>
              <a:rPr lang="ko-KR" altLang="en-US" sz="2400" dirty="0" smtClean="0"/>
              <a:t>위해 </a:t>
            </a:r>
            <a:r>
              <a:rPr lang="ko-KR" altLang="en-US" sz="2400" dirty="0"/>
              <a:t>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99203"/>
              </p:ext>
            </p:extLst>
          </p:nvPr>
        </p:nvGraphicFramePr>
        <p:xfrm>
          <a:off x="675953" y="1934296"/>
          <a:ext cx="10263374" cy="316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715">
                  <a:extLst>
                    <a:ext uri="{9D8B030D-6E8A-4147-A177-3AD203B41FA5}">
                      <a16:colId xmlns:a16="http://schemas.microsoft.com/office/drawing/2014/main" val="1889609099"/>
                    </a:ext>
                  </a:extLst>
                </a:gridCol>
                <a:gridCol w="259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648">
                  <a:extLst>
                    <a:ext uri="{9D8B030D-6E8A-4147-A177-3AD203B41FA5}">
                      <a16:colId xmlns:a16="http://schemas.microsoft.com/office/drawing/2014/main" val="3925147795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nbsp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&amp;#40;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&amp;#41;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quot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&amp;#45;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´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&amp;acute;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&amp;#92;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4015798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3054529"/>
          </a:xfrm>
        </p:spPr>
        <p:txBody>
          <a:bodyPr/>
          <a:lstStyle/>
          <a:p>
            <a:r>
              <a:rPr lang="ko-KR" altLang="en-US" sz="3000" dirty="0" smtClean="0"/>
              <a:t>리스트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항목들을 </a:t>
            </a:r>
            <a:r>
              <a:rPr lang="ko-KR" altLang="en-US" sz="3000" dirty="0"/>
              <a:t>나열하는데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순서가 없이 정렬되지 않은 목록 정의</a:t>
            </a:r>
            <a:r>
              <a:rPr lang="en-US" altLang="ko-KR" sz="2400" dirty="0" smtClean="0"/>
              <a:t>(unordered list)</a:t>
            </a:r>
            <a:endParaRPr lang="en-US" altLang="ko-KR" sz="2400" dirty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ol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순서가 지정된 목록 정의</a:t>
            </a:r>
            <a:r>
              <a:rPr lang="en-US" altLang="ko-KR" sz="2400" dirty="0" smtClean="0"/>
              <a:t>(ordered list)</a:t>
            </a:r>
          </a:p>
          <a:p>
            <a:pPr lvl="1"/>
            <a:r>
              <a:rPr lang="en-US" altLang="ko-KR" sz="2400" dirty="0"/>
              <a:t>&lt;dl&gt;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설명 목록 정의</a:t>
            </a:r>
            <a:r>
              <a:rPr lang="en-US" altLang="ko-KR" sz="2400" dirty="0" smtClean="0"/>
              <a:t>(definition list)</a:t>
            </a:r>
          </a:p>
          <a:p>
            <a:pPr lvl="1"/>
            <a:r>
              <a:rPr lang="en-US" altLang="ko-KR" sz="2400" dirty="0" smtClean="0"/>
              <a:t>&lt;li&gt;, &lt;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리스트의 항목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리스트 항목 안에도 텍스트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리스트를 넣을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36589" y="5115651"/>
            <a:ext cx="6542102" cy="2183608"/>
            <a:chOff x="1938442" y="5103133"/>
            <a:chExt cx="6542102" cy="2183608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 bwMode="auto">
            <a:xfrm>
              <a:off x="1938442" y="5103133"/>
              <a:ext cx="6542102" cy="2183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endPara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6500" y="5477349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6500" y="5952728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6500" y="6435996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3206160"/>
            <a:ext cx="10581382" cy="49562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type=‘disc’&gt;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type=‘circle’&gt;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type=‘square’&gt;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ul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없는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li </a:t>
            </a:r>
            <a:r>
              <a:rPr lang="ko-KR" altLang="en-US" sz="2400" dirty="0" smtClean="0"/>
              <a:t>태그에 </a:t>
            </a:r>
            <a:r>
              <a:rPr lang="en-US" altLang="ko-KR" sz="2400" dirty="0" smtClean="0"/>
              <a:t>type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속성으로 리스트 표시 모양을 설정할 수 있음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492" y="4003097"/>
            <a:ext cx="30194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3146612"/>
            <a:ext cx="10581382" cy="48006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 type=‘A’&gt;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ol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있는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type</a:t>
            </a:r>
            <a:r>
              <a:rPr lang="ko-KR" altLang="en-US" sz="2400" dirty="0" smtClean="0"/>
              <a:t> 속성으로 리스트 번호를 설정할 수 있음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57" y="3865749"/>
            <a:ext cx="30194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&lt;dl&gt; :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정의 </a:t>
            </a:r>
            <a:r>
              <a:rPr lang="ko-KR" altLang="en-US" sz="3000" b="1" dirty="0"/>
              <a:t>리스트</a:t>
            </a:r>
            <a:r>
              <a:rPr lang="en-US" altLang="ko-KR" sz="3000" b="1" dirty="0"/>
              <a:t>(definition list</a:t>
            </a:r>
            <a:r>
              <a:rPr lang="en-US" altLang="ko-KR" sz="3000" b="1" dirty="0" smtClean="0"/>
              <a:t>),</a:t>
            </a:r>
            <a:r>
              <a:rPr lang="ko-KR" altLang="en-US" sz="3000" dirty="0" smtClean="0"/>
              <a:t> 항목 정의와 그에 </a:t>
            </a:r>
            <a:r>
              <a:rPr lang="ko-KR" altLang="en-US" sz="3000" dirty="0" err="1" smtClean="0"/>
              <a:t>대한설명이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표시되는 </a:t>
            </a:r>
            <a:r>
              <a:rPr lang="ko-KR" altLang="en-US" sz="3000" dirty="0" smtClean="0"/>
              <a:t>리스트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: definition term</a:t>
            </a:r>
          </a:p>
          <a:p>
            <a:pPr lvl="1"/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 : definition description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3994769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구조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스타일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동작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20" y="2880344"/>
            <a:ext cx="32861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ea typeface="나눔고딕" panose="020D0604000000000000"/>
              </a:rPr>
              <a:t>하이퍼링크</a:t>
            </a:r>
            <a:r>
              <a:rPr lang="en-US" altLang="ko-KR" sz="5500" dirty="0" smtClean="0">
                <a:ea typeface="나눔고딕" panose="020D0604000000000000"/>
              </a:rPr>
              <a:t>(</a:t>
            </a:r>
            <a:r>
              <a:rPr lang="ko-KR" altLang="en-US" sz="5500" dirty="0" smtClean="0">
                <a:ea typeface="나눔고딕" panose="020D0604000000000000"/>
              </a:rPr>
              <a:t>링크</a:t>
            </a:r>
            <a:r>
              <a:rPr lang="en-US" altLang="ko-KR" sz="5500" dirty="0" smtClean="0"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06866"/>
            <a:ext cx="11262614" cy="3843927"/>
          </a:xfrm>
        </p:spPr>
        <p:txBody>
          <a:bodyPr/>
          <a:lstStyle/>
          <a:p>
            <a:r>
              <a:rPr lang="ko-KR" altLang="en-US" sz="3000" b="1" dirty="0" smtClean="0"/>
              <a:t>하이퍼링크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현재 문서에서 다른 문서로 연결해 이동하는 것</a:t>
            </a:r>
            <a:endParaRPr lang="en-US" altLang="ko-KR" sz="3000" b="1" dirty="0" smtClean="0"/>
          </a:p>
          <a:p>
            <a:r>
              <a:rPr lang="en-US" altLang="ko-KR" sz="2400" b="1" dirty="0" smtClean="0"/>
              <a:t>&lt;a&gt; : </a:t>
            </a:r>
            <a:r>
              <a:rPr lang="ko-KR" altLang="en-US" sz="2400" dirty="0" smtClean="0"/>
              <a:t>텍스트나 이미지에 링크를 걸고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클릭하면 연결된 다른 문서로 이동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/>
              <a:t>밑줄</a:t>
            </a:r>
            <a:r>
              <a:rPr lang="en-US" altLang="ko-KR" sz="2400" dirty="0"/>
              <a:t>, </a:t>
            </a:r>
            <a:r>
              <a:rPr lang="ko-KR" altLang="en-US" sz="2400" dirty="0"/>
              <a:t>글자 색 등의 스타일이 자동 </a:t>
            </a:r>
            <a:r>
              <a:rPr lang="ko-KR" altLang="en-US" sz="2400" dirty="0" smtClean="0"/>
              <a:t>지정 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마우스 </a:t>
            </a:r>
            <a:r>
              <a:rPr lang="ko-KR" altLang="en-US" sz="2400" dirty="0"/>
              <a:t>커서를 링크 위에 올리면 손 모양 커서로 </a:t>
            </a:r>
            <a:r>
              <a:rPr lang="ko-KR" altLang="en-US" sz="2400" dirty="0" smtClean="0"/>
              <a:t>변경 됨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링크의 목적지 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target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연결되는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새로운 페이지가 어느 위치에서 열리는지 지정</a:t>
            </a:r>
            <a:endParaRPr lang="en-US" altLang="ko-KR" sz="2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56940" y="3686226"/>
            <a:ext cx="9879381" cy="52179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구글로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4405"/>
              </p:ext>
            </p:extLst>
          </p:nvPr>
        </p:nvGraphicFramePr>
        <p:xfrm>
          <a:off x="619825" y="5731581"/>
          <a:ext cx="10616930" cy="269442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9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문서를 표시한다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문서를 표시한다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상위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프레임에서 문서를 표시한다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탭의 본문에서 문서를 표시하며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 이하 모든 프레임은 사라진다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"_self"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가기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"_self"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링크는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탭에서 열립니다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 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a</a:t>
            </a:r>
            <a:r>
              <a:rPr lang="en-US" altLang="ko-KR" sz="2200" b="1" dirty="0">
                <a:latin typeface="맑은 고딕" panose="020B0503020000020004" pitchFamily="50" charset="-127"/>
              </a:rPr>
              <a:t>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href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hlinkClick r:id="rId2"/>
              </a:rPr>
              <a:t>http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hlinkClick r:id="rId2"/>
              </a:rPr>
              <a:t>://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hlinkClick r:id="rId2"/>
              </a:rPr>
              <a:t>www.naver.com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</a:rPr>
              <a:t>"_blank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네이버 가기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&lt;p&gt;</a:t>
            </a:r>
            <a:r>
              <a:rPr lang="en-US" altLang="ko-KR" sz="2200" b="1" dirty="0">
                <a:latin typeface="맑은 고딕" panose="020B0503020000020004" pitchFamily="50" charset="-127"/>
              </a:rPr>
              <a:t>target </a:t>
            </a:r>
            <a:r>
              <a:rPr lang="ko-KR" altLang="en-US" sz="2200" b="1" dirty="0">
                <a:latin typeface="맑은 고딕" panose="020B0503020000020004" pitchFamily="50" charset="-127"/>
              </a:rPr>
              <a:t>속성이 </a:t>
            </a:r>
            <a:r>
              <a:rPr lang="en-US" altLang="ko-KR" sz="2200" b="1" dirty="0">
                <a:latin typeface="맑은 고딕" panose="020B0503020000020004" pitchFamily="50" charset="-127"/>
              </a:rPr>
              <a:t>"_blank"</a:t>
            </a:r>
            <a:r>
              <a:rPr lang="ko-KR" altLang="en-US" sz="2200" b="1" dirty="0">
                <a:latin typeface="맑은 고딕" panose="020B0503020000020004" pitchFamily="50" charset="-127"/>
              </a:rPr>
              <a:t>이므로 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링크는 새로운 탭에서 열립니다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&lt;/p&gt;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1/7)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</a:t>
            </a:r>
            <a:r>
              <a:rPr lang="ko-KR" altLang="en-US" sz="3000" dirty="0" smtClean="0"/>
              <a:t>을 사용하는 주요 목적은 텍스트에 의미를 부여하여 화면의 어느 위치에 노출할 것인가를 분명하게 하는 것이다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smtClean="0"/>
              <a:t>하지만 각각의 요소를 통해 구조화 되지 않은 텍스트들은 모두 연결되어 </a:t>
            </a:r>
            <a:r>
              <a:rPr lang="ko-KR" altLang="en-US" sz="3000" dirty="0"/>
              <a:t>하나의 긴 줄로 표시된다</a:t>
            </a:r>
            <a:r>
              <a:rPr lang="en-US" altLang="ko-KR" sz="3000" dirty="0"/>
              <a:t>. </a:t>
            </a:r>
            <a:endParaRPr lang="ko-KR" altLang="en-US" sz="3000" dirty="0"/>
          </a:p>
          <a:p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태그는 문서의 본문을 정의합니다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body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요소는 제목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하이퍼링크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등과 같은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모든 내용을 포함합니다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66" y="6498463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지정된 </a:t>
            </a:r>
            <a:r>
              <a:rPr lang="en-US" altLang="ko-KR" sz="5500" dirty="0" smtClean="0"/>
              <a:t>id</a:t>
            </a:r>
            <a:r>
              <a:rPr lang="ko-KR" altLang="en-US" sz="5500" dirty="0" smtClean="0"/>
              <a:t>영역으로 이동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48597" y="2434109"/>
            <a:ext cx="11001966" cy="57568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"#</a:t>
            </a:r>
            <a:r>
              <a:rPr lang="en-US" altLang="ko-KR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area1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(#)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area1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영역을 찾아 갑니다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HTML!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JavaScript!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</a:rPr>
              <a:t>area1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 영역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문서의 지정된 영역으로도 이동할 수 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11331"/>
          </a:xfrm>
        </p:spPr>
        <p:txBody>
          <a:bodyPr/>
          <a:lstStyle/>
          <a:p>
            <a:r>
              <a:rPr lang="en-US" altLang="ko-KR" sz="3000" dirty="0" smtClean="0"/>
              <a:t>id </a:t>
            </a:r>
            <a:r>
              <a:rPr lang="ko-KR" altLang="en-US" sz="3000" dirty="0" smtClean="0"/>
              <a:t>속성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고유한 값을 지정하고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공백을 포함할 수 없다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4691422" y="4527650"/>
            <a:ext cx="5152373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해당 링크를 눌렀을 때 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href</a:t>
            </a:r>
            <a:r>
              <a:rPr lang="ko-KR" altLang="en-US" sz="2000" dirty="0" smtClean="0">
                <a:solidFill>
                  <a:schemeClr val="accent6"/>
                </a:solidFill>
              </a:rPr>
              <a:t>속성으로 지정한 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en-US" altLang="ko-KR" sz="2000" dirty="0" smtClean="0">
                <a:solidFill>
                  <a:schemeClr val="accent6"/>
                </a:solidFill>
              </a:rPr>
              <a:t>'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area1</a:t>
            </a:r>
            <a:r>
              <a:rPr lang="en-US" altLang="ko-KR" sz="2000" dirty="0" smtClean="0">
                <a:solidFill>
                  <a:schemeClr val="accent6"/>
                </a:solidFill>
              </a:rPr>
              <a:t>' </a:t>
            </a:r>
            <a:r>
              <a:rPr lang="ko-KR" altLang="en-US" sz="2000" dirty="0" smtClean="0">
                <a:solidFill>
                  <a:schemeClr val="accent6"/>
                </a:solidFill>
              </a:rPr>
              <a:t>영역으로 화면이 이동됩니다</a:t>
            </a:r>
            <a:r>
              <a:rPr lang="en-US" altLang="ko-KR" sz="2000" dirty="0" smtClean="0">
                <a:solidFill>
                  <a:schemeClr val="accent6"/>
                </a:solidFill>
              </a:rPr>
              <a:t>.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 flipV="1">
            <a:off x="3261815" y="4244454"/>
            <a:ext cx="1429607" cy="63713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2811439" y="4881593"/>
            <a:ext cx="1879983" cy="115255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이미지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문서에 이미지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이미지 경로 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width : </a:t>
            </a:r>
            <a:r>
              <a:rPr lang="ko-KR" altLang="en-US" sz="2400" dirty="0"/>
              <a:t>이미지 가로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height : </a:t>
            </a:r>
            <a:r>
              <a:rPr lang="ko-KR" altLang="en-US" sz="2400" dirty="0"/>
              <a:t>이미지 세로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alt : </a:t>
            </a:r>
            <a:r>
              <a:rPr lang="ko-KR" altLang="en-US" sz="2400" dirty="0" smtClean="0"/>
              <a:t>어떤 </a:t>
            </a:r>
            <a:r>
              <a:rPr lang="ko-KR" altLang="en-US" sz="2400" dirty="0"/>
              <a:t>이유로 이미지를 </a:t>
            </a:r>
            <a:r>
              <a:rPr lang="ko-KR" altLang="en-US" sz="2400" dirty="0" smtClean="0"/>
              <a:t>표시하지 </a:t>
            </a:r>
            <a:r>
              <a:rPr lang="ko-KR" altLang="en-US" sz="2400" dirty="0"/>
              <a:t>못 </a:t>
            </a:r>
            <a:r>
              <a:rPr lang="ko-KR" altLang="en-US" sz="2400" dirty="0" smtClean="0"/>
              <a:t>할 경우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지정하는 대체 텍스트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(</a:t>
            </a:r>
            <a:r>
              <a:rPr lang="en-US" altLang="ko-KR" sz="2400" dirty="0"/>
              <a:t>alternate text), </a:t>
            </a:r>
            <a:r>
              <a:rPr lang="ko-KR" altLang="en-US" sz="2400" dirty="0" smtClean="0"/>
              <a:t>웹 접근성에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기여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86831" y="5071797"/>
            <a:ext cx="10041617" cy="488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.jpg＂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＂300＂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＂230“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alt 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붉은국화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14" y="6381004"/>
            <a:ext cx="368617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/>
          <p:nvPr/>
        </p:nvCxnSpPr>
        <p:spPr bwMode="auto">
          <a:xfrm flipH="1">
            <a:off x="6741994" y="5419383"/>
            <a:ext cx="1460310" cy="20459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3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국화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</a:t>
            </a:r>
            <a:r>
              <a:rPr lang="ko-KR" altLang="en-US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국화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.jpg＂</a:t>
            </a:r>
            <a:endParaRPr lang="en-US" altLang="ko-KR" sz="2339" b="1" dirty="0">
              <a:solidFill>
                <a:srgbClr val="66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</a:t>
            </a:r>
            <a:r>
              <a:rPr lang="ko-KR" altLang="en-US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붉은 국화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34" y="4647396"/>
            <a:ext cx="3733800" cy="3990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>
            <a:off x="956941" y="2361316"/>
            <a:ext cx="9701398" cy="5026766"/>
            <a:chOff x="956941" y="3071001"/>
            <a:chExt cx="9701398" cy="50267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941" y="3671445"/>
              <a:ext cx="8945757" cy="442632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8657011" y="3071001"/>
              <a:ext cx="2001328" cy="1604332"/>
              <a:chOff x="8333117" y="1673749"/>
              <a:chExt cx="2001328" cy="2121875"/>
            </a:xfrm>
          </p:grpSpPr>
          <p:sp>
            <p:nvSpPr>
              <p:cNvPr id="7" name="모서리가 둥근 사각형 설명선 6"/>
              <p:cNvSpPr/>
              <p:nvPr/>
            </p:nvSpPr>
            <p:spPr>
              <a:xfrm flipH="1">
                <a:off x="8333117" y="2272823"/>
                <a:ext cx="2001328" cy="1522801"/>
              </a:xfrm>
              <a:prstGeom prst="wedgeRoundRectCallout">
                <a:avLst>
                  <a:gd name="adj1" fmla="val 32771"/>
                  <a:gd name="adj2" fmla="val 82151"/>
                  <a:gd name="adj3" fmla="val 16667"/>
                </a:avLst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8655755" y="2376342"/>
                <a:ext cx="1356051" cy="1224444"/>
                <a:chOff x="6553613" y="1808828"/>
                <a:chExt cx="1356051" cy="1224444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3613" y="2170996"/>
                  <a:ext cx="812757" cy="806208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7722" y="1808828"/>
                  <a:ext cx="681481" cy="961030"/>
                </a:xfrm>
                <a:prstGeom prst="rect">
                  <a:avLst/>
                </a:prstGeom>
                <a:solidFill>
                  <a:schemeClr val="accent1"/>
                </a:solidFill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6907" y="2273080"/>
                  <a:ext cx="812757" cy="760192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8462008" y="1673749"/>
                <a:ext cx="1808508" cy="610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/>
                  <a:t>다양한 문서</a:t>
                </a:r>
                <a:endParaRPr lang="ko-KR" altLang="en-US" sz="24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78370" y="4675333"/>
              <a:ext cx="3226280" cy="2448798"/>
              <a:chOff x="3778370" y="4675333"/>
              <a:chExt cx="3226280" cy="244879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778370" y="4675333"/>
                <a:ext cx="3226280" cy="2448798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81778" y="5234838"/>
                <a:ext cx="170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HTTP Request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448463" y="5959195"/>
                <a:ext cx="1886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HTTP Response</a:t>
                </a:r>
                <a:endParaRPr lang="ko-KR" altLang="en-US" dirty="0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4270076" y="5694925"/>
                <a:ext cx="227737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2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4192662" y="6393844"/>
                <a:ext cx="2354787" cy="10213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70C0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3792018" y="4693471"/>
                <a:ext cx="3212632" cy="3539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 smtClean="0"/>
                  <a:t>사용자가 국화</a:t>
                </a:r>
                <a:r>
                  <a:rPr lang="en-US" altLang="ko-KR" sz="1700" dirty="0" smtClean="0"/>
                  <a:t>.jpg </a:t>
                </a:r>
                <a:r>
                  <a:rPr lang="ko-KR" altLang="en-US" sz="1700" dirty="0" smtClean="0"/>
                  <a:t>파일을 요청</a:t>
                </a:r>
                <a:endParaRPr lang="ko-KR" altLang="en-US" sz="17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2018" y="6799225"/>
                <a:ext cx="3212632" cy="32316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서버가 국화</a:t>
                </a:r>
                <a:r>
                  <a:rPr lang="en-US" altLang="ko-KR" sz="1500" dirty="0" smtClean="0"/>
                  <a:t>.jpg </a:t>
                </a:r>
                <a:r>
                  <a:rPr lang="ko-KR" altLang="en-US" sz="1500" dirty="0" smtClean="0"/>
                  <a:t>파일을 전달</a:t>
                </a:r>
                <a:r>
                  <a:rPr lang="en-US" altLang="ko-KR" sz="1500" dirty="0" smtClean="0"/>
                  <a:t>(</a:t>
                </a:r>
                <a:r>
                  <a:rPr lang="ko-KR" altLang="en-US" sz="1500" dirty="0" smtClean="0"/>
                  <a:t>응답</a:t>
                </a:r>
                <a:r>
                  <a:rPr lang="en-US" altLang="ko-KR" sz="1500" dirty="0" smtClean="0"/>
                  <a:t>)</a:t>
                </a:r>
                <a:endParaRPr lang="ko-KR" altLang="en-US" sz="1500" dirty="0"/>
              </a:p>
            </p:txBody>
          </p:sp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22" y="6369873"/>
            <a:ext cx="1272999" cy="6996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006221" y="3163647"/>
            <a:ext cx="1030156" cy="5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8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 smtClean="0"/>
              <a:t>JPEG(JPG)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실사 사진과 </a:t>
            </a:r>
            <a:r>
              <a:rPr lang="ko-KR" altLang="en-US" sz="2400" dirty="0"/>
              <a:t>같이 복잡하고 많은 </a:t>
            </a:r>
            <a:r>
              <a:rPr lang="ko-KR" altLang="en-US" sz="2400" dirty="0" smtClean="0"/>
              <a:t>색상으로 이루어진 </a:t>
            </a:r>
            <a:r>
              <a:rPr lang="ko-KR" altLang="en-US" sz="2400" dirty="0"/>
              <a:t>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1600</a:t>
            </a:r>
            <a:r>
              <a:rPr lang="ko-KR" altLang="en-US" sz="2400" dirty="0" smtClean="0"/>
              <a:t>만개의 색상을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손실 </a:t>
            </a:r>
            <a:r>
              <a:rPr lang="ko-KR" altLang="en-US" sz="2400" dirty="0"/>
              <a:t>압축 방식을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압축과정에서 약간의 데이터는 영구히 사라진다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dirty="0" smtClean="0"/>
          </a:p>
          <a:p>
            <a:pPr lvl="0"/>
            <a:r>
              <a:rPr lang="en-US" altLang="ko-KR" sz="3000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sz="2400" dirty="0" smtClean="0"/>
              <a:t>클립 </a:t>
            </a:r>
            <a:r>
              <a:rPr lang="ko-KR" altLang="en-US" sz="2400" dirty="0"/>
              <a:t>아트와 같이 적은 수의 색상을 가진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무손실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압축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투명 배경을 지원한다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3000" dirty="0" smtClean="0"/>
              <a:t>GIF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로고나 클립 아트 </a:t>
            </a:r>
            <a:r>
              <a:rPr lang="ko-KR" altLang="en-US" sz="2400" dirty="0"/>
              <a:t>형태의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256 </a:t>
            </a:r>
            <a:r>
              <a:rPr lang="ko-KR" altLang="en-US" sz="2400" dirty="0"/>
              <a:t>색상만을 </a:t>
            </a:r>
            <a:r>
              <a:rPr lang="ko-KR" altLang="en-US" sz="2400" dirty="0" smtClean="0"/>
              <a:t>지원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투명 배경과 애니메이션을 지원한다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14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191658"/>
          </a:xfrm>
        </p:spPr>
        <p:txBody>
          <a:bodyPr/>
          <a:lstStyle/>
          <a:p>
            <a:r>
              <a:rPr lang="en-US" altLang="ko-KR" sz="3000" dirty="0" smtClean="0"/>
              <a:t>&lt;table&gt; : </a:t>
            </a:r>
            <a:r>
              <a:rPr lang="ko-KR" altLang="en-US" sz="3000" dirty="0" smtClean="0"/>
              <a:t>표 형태의 데이터를 표시하는데 사용됨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초기의 웹 페이지에서는 전체 페이지의 레이아웃에 사용하였음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테이블은 일반 글자 또는 데이터를 표로 표현할 때만 사용하고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화면의 레이아웃은 스타일시트를 이용해서 표현하도록 해야 함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하나의 행 표현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&gt;) 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dirty="0" smtClean="0"/>
              <a:t>&lt;td&gt;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data, </a:t>
            </a:r>
            <a:r>
              <a:rPr lang="ko-KR" altLang="en-US" sz="2400" dirty="0" smtClean="0"/>
              <a:t>하나의 데이터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표현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td&gt; … &lt;/td</a:t>
            </a:r>
            <a:r>
              <a:rPr lang="en-US" altLang="ko-KR" sz="2400" dirty="0" smtClean="0">
                <a:solidFill>
                  <a:srgbClr val="0000FF"/>
                </a:solidFill>
              </a:rPr>
              <a:t>&gt;)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th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table header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열의 헤더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열의 제목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있는 경우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&gt;…&lt;/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로 행을 만들고 그 안에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를 사용하여 생성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95820"/>
              </p:ext>
            </p:extLst>
          </p:nvPr>
        </p:nvGraphicFramePr>
        <p:xfrm>
          <a:off x="2666752" y="6461886"/>
          <a:ext cx="7105047" cy="1188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68349">
                  <a:extLst>
                    <a:ext uri="{9D8B030D-6E8A-4147-A177-3AD203B41FA5}">
                      <a16:colId xmlns:a16="http://schemas.microsoft.com/office/drawing/2014/main" val="905321438"/>
                    </a:ext>
                  </a:extLst>
                </a:gridCol>
                <a:gridCol w="2368349">
                  <a:extLst>
                    <a:ext uri="{9D8B030D-6E8A-4147-A177-3AD203B41FA5}">
                      <a16:colId xmlns:a16="http://schemas.microsoft.com/office/drawing/2014/main" val="147772325"/>
                    </a:ext>
                  </a:extLst>
                </a:gridCol>
                <a:gridCol w="2368349">
                  <a:extLst>
                    <a:ext uri="{9D8B030D-6E8A-4147-A177-3AD203B41FA5}">
                      <a16:colId xmlns:a16="http://schemas.microsoft.com/office/drawing/2014/main" val="18657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대전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010-1234-5678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9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김철수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서울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010-1111-2222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15556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56941" y="6461886"/>
            <a:ext cx="99805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th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 bwMode="auto">
          <a:xfrm>
            <a:off x="1954998" y="6661941"/>
            <a:ext cx="71175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6942" y="6925910"/>
            <a:ext cx="98386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tr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  <a:endCxn id="5" idx="1"/>
          </p:cNvCxnSpPr>
          <p:nvPr/>
        </p:nvCxnSpPr>
        <p:spPr bwMode="auto">
          <a:xfrm flipV="1">
            <a:off x="1940806" y="7056246"/>
            <a:ext cx="725946" cy="6971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2624" y="8238261"/>
            <a:ext cx="1002075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td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/>
          <p:cNvCxnSpPr>
            <a:stCxn id="22" idx="0"/>
          </p:cNvCxnSpPr>
          <p:nvPr/>
        </p:nvCxnSpPr>
        <p:spPr bwMode="auto">
          <a:xfrm flipV="1">
            <a:off x="6213662" y="7650609"/>
            <a:ext cx="2111472" cy="5876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0"/>
            <a:endCxn id="5" idx="2"/>
          </p:cNvCxnSpPr>
          <p:nvPr/>
        </p:nvCxnSpPr>
        <p:spPr bwMode="auto">
          <a:xfrm flipV="1">
            <a:off x="6213662" y="7650606"/>
            <a:ext cx="5613" cy="58765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0"/>
          </p:cNvCxnSpPr>
          <p:nvPr/>
        </p:nvCxnSpPr>
        <p:spPr bwMode="auto">
          <a:xfrm flipH="1" flipV="1">
            <a:off x="3889614" y="7650607"/>
            <a:ext cx="2324048" cy="58765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</p:cNvCxnSpPr>
          <p:nvPr/>
        </p:nvCxnSpPr>
        <p:spPr bwMode="auto">
          <a:xfrm>
            <a:off x="1940806" y="7125965"/>
            <a:ext cx="725946" cy="3298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헤더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034173" y="1880315"/>
            <a:ext cx="10034161" cy="64857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="1"&gt;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테이블헤더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800" b="1" dirty="0" smtClean="0">
                <a:latin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800" b="1" dirty="0">
                <a:latin typeface="맑은 고딕" panose="020B0503020000020004" pitchFamily="50" charset="-127"/>
              </a:rPr>
              <a:t>3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8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&lt;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8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800" b="1" dirty="0">
                <a:latin typeface="맑은 고딕" panose="020B0503020000020004" pitchFamily="50" charset="-127"/>
              </a:rPr>
              <a:t>1</a:t>
            </a:r>
            <a:r>
              <a:rPr lang="ko-KR" altLang="en-US" sz="1800" b="1" dirty="0">
                <a:latin typeface="맑은 고딕" panose="020B0503020000020004" pitchFamily="50" charset="-127"/>
              </a:rPr>
              <a:t>열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800" b="1" dirty="0">
                <a:latin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800" b="1" dirty="0">
                <a:latin typeface="맑은 고딕" panose="020B0503020000020004" pitchFamily="50" charset="-127"/>
              </a:rPr>
              <a:t>2</a:t>
            </a:r>
            <a:r>
              <a:rPr lang="ko-KR" altLang="en-US" sz="1800" b="1" dirty="0">
                <a:latin typeface="맑은 고딕" panose="020B0503020000020004" pitchFamily="50" charset="-127"/>
              </a:rPr>
              <a:t>열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8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800" b="1" dirty="0">
                <a:latin typeface="맑은 고딕" panose="020B0503020000020004" pitchFamily="50" charset="-127"/>
              </a:rPr>
              <a:t>3</a:t>
            </a:r>
            <a:r>
              <a:rPr lang="ko-KR" altLang="en-US" sz="1800" b="1" dirty="0">
                <a:latin typeface="맑은 고딕" panose="020B0503020000020004" pitchFamily="50" charset="-127"/>
              </a:rPr>
              <a:t>열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&lt;/</a:t>
            </a: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18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…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8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4514185" y="2950132"/>
            <a:ext cx="5997834" cy="2590857"/>
            <a:chOff x="4514185" y="2950132"/>
            <a:chExt cx="5997834" cy="259085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185" y="3161683"/>
              <a:ext cx="5997834" cy="237930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653887" y="2950132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테이블 헤더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표 머리말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3887" y="3323917"/>
              <a:ext cx="5704764" cy="54728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경계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10390960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 html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615" y="4939801"/>
            <a:ext cx="5811931" cy="220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615" y="2308889"/>
            <a:ext cx="5811931" cy="200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6114" y="454661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경계를 표시하는 속성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 bwMode="auto">
          <a:xfrm>
            <a:off x="2552131" y="4546618"/>
            <a:ext cx="373983" cy="184666"/>
          </a:xfrm>
          <a:prstGeom prst="bentConnector3">
            <a:avLst>
              <a:gd name="adj1" fmla="val -10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제목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72242" y="2142692"/>
            <a:ext cx="4442945" cy="53971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제목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>
                <a:latin typeface="맑은 고딕" panose="020B0503020000020004" pitchFamily="50" charset="-127"/>
              </a:rPr>
              <a:t>2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3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...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241946" y="3057102"/>
            <a:ext cx="9993287" cy="3020414"/>
            <a:chOff x="1241946" y="2879678"/>
            <a:chExt cx="9993287" cy="30204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415" y="3148568"/>
              <a:ext cx="5998818" cy="275152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1241946" y="2879678"/>
              <a:ext cx="2003531" cy="1214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 bwMode="auto">
            <a:xfrm>
              <a:off x="3245477" y="3507475"/>
              <a:ext cx="411680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 bwMode="auto">
            <a:xfrm>
              <a:off x="7362279" y="3282191"/>
              <a:ext cx="1762006" cy="443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테이블 참고사항</a:t>
            </a:r>
            <a:endParaRPr lang="ko-KR" altLang="en-US" sz="5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4140"/>
            <a:ext cx="11262614" cy="658196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&lt;table&gt; </a:t>
            </a:r>
            <a:r>
              <a:rPr lang="ko-KR" altLang="en-US" sz="3000"/>
              <a:t>태그의 속성</a:t>
            </a:r>
          </a:p>
          <a:p>
            <a:pPr lvl="0">
              <a:defRPr/>
            </a:pPr>
            <a:endParaRPr lang="ko-KR" altLang="en-US" sz="3000"/>
          </a:p>
          <a:p>
            <a:pPr lvl="1">
              <a:defRPr/>
            </a:pPr>
            <a:r>
              <a:rPr lang="en-US" altLang="ko-KR" sz="2400"/>
              <a:t>HTML 4.01 </a:t>
            </a:r>
            <a:r>
              <a:rPr lang="ko-KR" altLang="en-US" sz="2400"/>
              <a:t>버전의 경우 테이블의 속성으로 </a:t>
            </a:r>
            <a:r>
              <a:rPr lang="en-US" altLang="ko-KR" sz="2400"/>
              <a:t>border </a:t>
            </a:r>
            <a:r>
              <a:rPr lang="ko-KR" altLang="en-US" sz="2400"/>
              <a:t>이외에도 </a:t>
            </a:r>
          </a:p>
          <a:p>
            <a:pPr marL="594067" lvl="1" indent="0">
              <a:buNone/>
              <a:defRPr/>
            </a:pPr>
            <a:r>
              <a:rPr lang="en-US" altLang="ko-KR" sz="2400"/>
              <a:t>	bgcolor, align, cellspacing, frame, rules, cellpadding</a:t>
            </a:r>
            <a:r>
              <a:rPr lang="ko-KR" altLang="en-US" sz="2400"/>
              <a:t>과 같은 </a:t>
            </a:r>
          </a:p>
          <a:p>
            <a:pPr marL="594067" lvl="1" indent="0">
              <a:buNone/>
              <a:defRPr/>
            </a:pPr>
            <a:r>
              <a:rPr lang="en-US" altLang="ko-KR" sz="2400"/>
              <a:t>	</a:t>
            </a:r>
            <a:r>
              <a:rPr lang="ko-KR" altLang="en-US" sz="2400"/>
              <a:t>많은 속성이 있었다</a:t>
            </a:r>
            <a:r>
              <a:rPr lang="en-US" altLang="ko-KR" sz="2400"/>
              <a:t>. </a:t>
            </a:r>
          </a:p>
          <a:p>
            <a:pPr marL="0" indent="0">
              <a:buNone/>
              <a:defRPr/>
            </a:pPr>
            <a:r>
              <a:rPr lang="en-US" altLang="ko-KR" sz="2400"/>
              <a:t>	</a:t>
            </a:r>
            <a:r>
              <a:rPr lang="ko-KR" altLang="en-US" sz="2400"/>
              <a:t>하지만 이는 모두 </a:t>
            </a:r>
            <a:r>
              <a:rPr lang="en-US" altLang="ko-KR" sz="2400"/>
              <a:t>HTML5</a:t>
            </a:r>
            <a:r>
              <a:rPr lang="ko-KR" altLang="en-US" sz="2400"/>
              <a:t>에서는 권장하지 않는다</a:t>
            </a:r>
            <a:r>
              <a:rPr lang="en-US" altLang="ko-KR" sz="2400"/>
              <a:t>. </a:t>
            </a:r>
          </a:p>
          <a:p>
            <a:pPr marL="0" indent="0">
              <a:buNone/>
              <a:defRPr/>
            </a:pPr>
            <a:endParaRPr lang="en-US" altLang="ko-KR" sz="2400"/>
          </a:p>
          <a:p>
            <a:pPr lvl="1">
              <a:defRPr/>
            </a:pPr>
            <a:r>
              <a:rPr lang="en-US" altLang="ko-KR" sz="2400"/>
              <a:t>border</a:t>
            </a:r>
            <a:r>
              <a:rPr lang="ko-KR" altLang="en-US" sz="2400"/>
              <a:t>가 </a:t>
            </a:r>
            <a:r>
              <a:rPr lang="en-US" altLang="ko-KR" sz="2400"/>
              <a:t>"1"</a:t>
            </a:r>
            <a:r>
              <a:rPr lang="ko-KR" altLang="en-US" sz="2400"/>
              <a:t> 또는 </a:t>
            </a:r>
            <a:r>
              <a:rPr lang="en-US" altLang="ko-KR" sz="2400"/>
              <a:t>""</a:t>
            </a:r>
            <a:r>
              <a:rPr lang="ko-KR" altLang="en-US" sz="2400"/>
              <a:t> 이면 경계선이 표시되고 </a:t>
            </a:r>
            <a:endParaRPr lang="en-US" altLang="ko-KR" sz="2400"/>
          </a:p>
          <a:p>
            <a:pPr marL="594067" lvl="1" indent="0">
              <a:buNone/>
              <a:defRPr/>
            </a:pPr>
            <a:r>
              <a:rPr lang="ko-KR" altLang="en-US" sz="2400"/>
              <a:t>	</a:t>
            </a:r>
            <a:r>
              <a:rPr lang="en-US" altLang="ko-KR" sz="2400"/>
              <a:t>"0"</a:t>
            </a:r>
            <a:r>
              <a:rPr lang="ko-KR" altLang="en-US" sz="2400"/>
              <a:t>일 때 경계선이 표시되지 않는다</a:t>
            </a:r>
            <a:r>
              <a:rPr lang="en-US" altLang="ko-KR" sz="2400"/>
              <a:t>.</a:t>
            </a:r>
          </a:p>
          <a:p>
            <a:pPr lvl="1">
              <a:defRPr/>
            </a:pPr>
            <a:endParaRPr lang="en-US" altLang="ko-KR" sz="2400"/>
          </a:p>
          <a:p>
            <a:pPr lvl="1">
              <a:defRPr/>
            </a:pPr>
            <a:r>
              <a:rPr lang="en-US" altLang="ko-KR" sz="2400"/>
              <a:t>HTML5</a:t>
            </a:r>
            <a:r>
              <a:rPr lang="ko-KR" altLang="en-US" sz="2400"/>
              <a:t>에서 </a:t>
            </a:r>
            <a:r>
              <a:rPr lang="en-US" altLang="ko-KR" sz="2400"/>
              <a:t>border</a:t>
            </a:r>
            <a:r>
              <a:rPr lang="ko-KR" altLang="en-US" sz="2400"/>
              <a:t>를 포함한 스타일을 지정하는 작업은 </a:t>
            </a:r>
            <a:r>
              <a:rPr lang="en-US" altLang="ko-KR" sz="2400"/>
              <a:t>CSS</a:t>
            </a:r>
            <a:r>
              <a:rPr lang="ko-KR" altLang="en-US" sz="2400"/>
              <a:t>를 사용</a:t>
            </a:r>
          </a:p>
          <a:p>
            <a:pPr marL="0" indent="0">
              <a:buNone/>
              <a:defRPr/>
            </a:pPr>
            <a:r>
              <a:rPr lang="en-US" altLang="ko-KR" sz="2400"/>
              <a:t>	</a:t>
            </a:r>
            <a:r>
              <a:rPr lang="ko-KR" altLang="en-US" sz="2400"/>
              <a:t>해야 하고</a:t>
            </a:r>
            <a:r>
              <a:rPr lang="en-US" altLang="ko-KR" sz="2400"/>
              <a:t> </a:t>
            </a:r>
            <a:r>
              <a:rPr lang="ko-KR" altLang="en-US" sz="2400"/>
              <a:t>태그 안에서</a:t>
            </a:r>
            <a:r>
              <a:rPr lang="en-US" altLang="ko-KR" sz="2400"/>
              <a:t>(=inline style)</a:t>
            </a:r>
            <a:r>
              <a:rPr lang="ko-KR" altLang="en-US" sz="2400"/>
              <a:t> 요소의 스타일을 지정하지 않는다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 입력 시 주의할 점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400" dirty="0" smtClean="0"/>
              <a:t>   - HTML </a:t>
            </a:r>
            <a:r>
              <a:rPr lang="ko-KR" altLang="en-US" sz="2400" dirty="0"/>
              <a:t>코드에서 </a:t>
            </a:r>
            <a:r>
              <a:rPr lang="en-US" altLang="ko-KR" sz="2400" dirty="0" smtClean="0"/>
              <a:t>Enter</a:t>
            </a:r>
            <a:r>
              <a:rPr lang="ko-KR" altLang="en-US" sz="2400" dirty="0" smtClean="0"/>
              <a:t>키를 눌러 </a:t>
            </a:r>
            <a:r>
              <a:rPr lang="ko-KR" altLang="en-US" sz="2400" dirty="0"/>
              <a:t>줄을 </a:t>
            </a:r>
            <a:r>
              <a:rPr lang="ko-KR" altLang="en-US" sz="2400" dirty="0" smtClean="0"/>
              <a:t>바꾸었다 해도 </a:t>
            </a:r>
            <a:r>
              <a:rPr lang="ko-KR" altLang="en-US" sz="2400" dirty="0"/>
              <a:t>웹 </a:t>
            </a:r>
            <a:r>
              <a:rPr lang="ko-KR" altLang="en-US" sz="2400" dirty="0" smtClean="0"/>
              <a:t>브라우저에 표시된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내용의 줄은 바뀌지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않는 모습을 볼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3179929"/>
            <a:ext cx="10581382" cy="488915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body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200" b="1" dirty="0">
                <a:latin typeface="맑은 고딕" panose="020B0503020000020004" pitchFamily="50" charset="-127"/>
              </a:rPr>
              <a:t>태그는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문서의 </a:t>
            </a:r>
            <a:r>
              <a:rPr lang="ko-KR" altLang="en-US" sz="2200" b="1" dirty="0">
                <a:latin typeface="맑은 고딕" panose="020B0503020000020004" pitchFamily="50" charset="-127"/>
              </a:rPr>
              <a:t>본문을 정의합니다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body </a:t>
            </a:r>
            <a:r>
              <a:rPr lang="ko-KR" altLang="en-US" sz="2200" b="1" dirty="0">
                <a:latin typeface="맑은 고딕" panose="020B0503020000020004" pitchFamily="50" charset="-127"/>
              </a:rPr>
              <a:t>요소는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제목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단락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이미지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하이퍼링크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표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목록 등과 같은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HTML </a:t>
            </a:r>
            <a:r>
              <a:rPr lang="ko-KR" altLang="en-US" sz="2200" b="1" dirty="0">
                <a:latin typeface="맑은 고딕" panose="020B0503020000020004" pitchFamily="50" charset="-127"/>
              </a:rPr>
              <a:t>문서의 모든 내용을 포함합니다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53" y="7153555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병합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358" y="2149900"/>
            <a:ext cx="11262614" cy="3380288"/>
          </a:xfrm>
        </p:spPr>
        <p:txBody>
          <a:bodyPr/>
          <a:lstStyle/>
          <a:p>
            <a:r>
              <a:rPr lang="ko-KR" altLang="en-US" sz="3000" dirty="0" smtClean="0"/>
              <a:t>행 병합</a:t>
            </a:r>
            <a:r>
              <a:rPr lang="en-US" altLang="ko-KR" sz="3000" dirty="0"/>
              <a:t>(row span) : </a:t>
            </a:r>
            <a:r>
              <a:rPr lang="ko-KR" altLang="en-US" sz="3000" dirty="0"/>
              <a:t>행이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rowspan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rowspan</a:t>
            </a:r>
            <a:r>
              <a:rPr lang="en-US" altLang="ko-KR" sz="2400" dirty="0" smtClean="0"/>
              <a:t>=‘2’</a:t>
            </a:r>
            <a:r>
              <a:rPr lang="ko-KR" altLang="en-US" sz="2400" dirty="0" smtClean="0"/>
              <a:t> 지정 시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행을 </a:t>
            </a:r>
            <a:r>
              <a:rPr lang="ko-KR" altLang="en-US" sz="2400" dirty="0" smtClean="0"/>
              <a:t>병합하겠다는 의미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  <a:p>
            <a:r>
              <a:rPr lang="ko-KR" altLang="en-US" sz="3000" dirty="0" smtClean="0"/>
              <a:t>열 병합</a:t>
            </a:r>
            <a:r>
              <a:rPr lang="en-US" altLang="ko-KR" sz="3000" dirty="0"/>
              <a:t>(column span) : </a:t>
            </a:r>
            <a:r>
              <a:rPr lang="ko-KR" altLang="en-US" sz="3000" dirty="0"/>
              <a:t>열이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colspan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Colspan</a:t>
            </a:r>
            <a:r>
              <a:rPr lang="en-US" altLang="ko-KR" sz="2400" dirty="0" smtClean="0"/>
              <a:t>=‘3’ </a:t>
            </a:r>
            <a:r>
              <a:rPr lang="ko-KR" altLang="en-US" sz="2400" dirty="0" smtClean="0"/>
              <a:t>지정 </a:t>
            </a:r>
            <a:r>
              <a:rPr lang="ko-KR" altLang="en-US" sz="2400" dirty="0"/>
              <a:t>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smtClean="0"/>
              <a:t>열을 병합하겠다는 </a:t>
            </a:r>
            <a:r>
              <a:rPr lang="ko-KR" altLang="en-US" sz="2400" dirty="0"/>
              <a:t>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38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행 열 병합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5808862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105470" y="4067033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>
            <a:stCxn id="6" idx="3"/>
            <a:endCxn id="5123" idx="1"/>
          </p:cNvCxnSpPr>
          <p:nvPr/>
        </p:nvCxnSpPr>
        <p:spPr bwMode="auto">
          <a:xfrm>
            <a:off x="5131558" y="4251279"/>
            <a:ext cx="1179089" cy="117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310647" y="2722485"/>
            <a:ext cx="5021105" cy="3081124"/>
            <a:chOff x="6310647" y="2940853"/>
            <a:chExt cx="5021105" cy="308112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10647" y="2940853"/>
              <a:ext cx="5021105" cy="308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 bwMode="auto">
            <a:xfrm>
              <a:off x="6393288" y="3773509"/>
              <a:ext cx="1540099" cy="135228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93287" y="5241701"/>
              <a:ext cx="4772696" cy="6053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1105470" y="6825074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>
            <a:stCxn id="24" idx="3"/>
          </p:cNvCxnSpPr>
          <p:nvPr/>
        </p:nvCxnSpPr>
        <p:spPr bwMode="auto">
          <a:xfrm flipV="1">
            <a:off x="5131558" y="5625820"/>
            <a:ext cx="3452884" cy="13835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병합 연습문제</a:t>
            </a:r>
            <a:endParaRPr lang="ko-KR" altLang="en-US" sz="5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1476907"/>
            <a:ext cx="9217937" cy="6889195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종합 연습문제</a:t>
            </a:r>
            <a:endParaRPr lang="ko-KR" altLang="en-US" sz="55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03834"/>
            <a:ext cx="11262614" cy="3856178"/>
          </a:xfrm>
        </p:spPr>
        <p:txBody>
          <a:bodyPr/>
          <a:lstStyle/>
          <a:p>
            <a:r>
              <a:rPr lang="en-US" altLang="ko-KR" sz="3000" dirty="0" smtClean="0"/>
              <a:t>&lt;iframe&gt; : Inline Frame, </a:t>
            </a:r>
            <a:r>
              <a:rPr lang="ko-KR" altLang="en-US" sz="3000" dirty="0" smtClean="0"/>
              <a:t>내부 프레임</a:t>
            </a:r>
            <a:endParaRPr lang="en-US" altLang="ko-KR" sz="3000" dirty="0" smtClean="0"/>
          </a:p>
          <a:p>
            <a:r>
              <a:rPr lang="ko-KR" altLang="en-US" sz="3000" dirty="0" smtClean="0"/>
              <a:t>현재 문서 내에 다른 문서를 포함시키고자 할 때 사용</a:t>
            </a:r>
            <a:endParaRPr lang="en-US" altLang="ko-KR" sz="3000" dirty="0" smtClean="0"/>
          </a:p>
          <a:p>
            <a:r>
              <a:rPr lang="ko-KR" altLang="en-US" sz="3000" dirty="0" smtClean="0"/>
              <a:t>익스플로러의 독자적인 요소였으나 </a:t>
            </a:r>
            <a:r>
              <a:rPr lang="en-US" altLang="ko-KR" sz="3000" dirty="0" err="1" smtClean="0"/>
              <a:t>w3c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HTML 4.01</a:t>
            </a:r>
            <a:r>
              <a:rPr lang="ko-KR" altLang="en-US" sz="3000" dirty="0" smtClean="0"/>
              <a:t>부터 정식 도입하여 현재는 거의 모든 브라우저가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지원</a:t>
            </a:r>
            <a:endParaRPr lang="en-US" altLang="ko-KR" sz="3000" dirty="0" smtClean="0"/>
          </a:p>
          <a:p>
            <a:r>
              <a:rPr lang="en-US" altLang="ko-KR" sz="3000" dirty="0" smtClean="0"/>
              <a:t>iframe</a:t>
            </a:r>
            <a:r>
              <a:rPr lang="ko-KR" altLang="en-US" sz="3000" dirty="0"/>
              <a:t>에서 지정된 </a:t>
            </a:r>
            <a:r>
              <a:rPr lang="en-US" altLang="ko-KR" sz="3000" dirty="0" smtClean="0"/>
              <a:t>name</a:t>
            </a:r>
            <a:r>
              <a:rPr lang="ko-KR" altLang="en-US" sz="3000" dirty="0" smtClean="0"/>
              <a:t>속성을 참조하여 링크의 타겟 프레임으로 사용할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title </a:t>
            </a:r>
            <a:r>
              <a:rPr lang="ko-KR" altLang="en-US" sz="3000" dirty="0" smtClean="0"/>
              <a:t>속성과 함께 사용하여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웹 접근성에 기여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56941" y="5988676"/>
            <a:ext cx="9195315" cy="14465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frameborder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6941" y="7760018"/>
            <a:ext cx="9195315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border:none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;”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	1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01" y="2002638"/>
            <a:ext cx="6323877" cy="61648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7" y="1826387"/>
            <a:ext cx="6529657" cy="63654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&lt;span&gt;</a:t>
            </a:r>
            <a:endParaRPr lang="ko-KR" altLang="en-US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요소는 </a:t>
            </a:r>
            <a:r>
              <a:rPr lang="en-US" altLang="ko-KR" sz="3000" dirty="0" smtClean="0"/>
              <a:t>&lt;div&gt;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&lt;span&gt;</a:t>
            </a:r>
            <a:r>
              <a:rPr lang="ko-KR" altLang="en-US" sz="3000" dirty="0" smtClean="0"/>
              <a:t>을 이용해 묶을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&lt;div&gt; : divide</a:t>
            </a:r>
            <a:r>
              <a:rPr lang="ko-KR" altLang="en-US" sz="3000" dirty="0" smtClean="0"/>
              <a:t>의 약자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페이지를 논리적인 섹션으로 분리하는데 사용되는 태그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자체적으로 특별한 의미가 없으며 블록 수준</a:t>
            </a:r>
            <a:r>
              <a:rPr lang="en-US" altLang="ko-KR" sz="2400" dirty="0" smtClean="0"/>
              <a:t>(Block-level)</a:t>
            </a:r>
            <a:r>
              <a:rPr lang="ko-KR" altLang="en-US" sz="2400" dirty="0" smtClean="0"/>
              <a:t>의 요소로서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요소를 묶는데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블록 수준의 요소는 하나의 줄을 전부 차지한다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주로 웹 페이지의 레이아웃을 작성하는데 사용한다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3000" dirty="0" smtClean="0"/>
              <a:t>&lt;span&gt;</a:t>
            </a:r>
          </a:p>
          <a:p>
            <a:pPr lvl="1"/>
            <a:r>
              <a:rPr lang="ko-KR" altLang="en-US" sz="2400" dirty="0" smtClean="0"/>
              <a:t>자체적으로 특별한 의미가 없으며 인라인 수준</a:t>
            </a:r>
            <a:r>
              <a:rPr lang="en-US" altLang="ko-KR" sz="2400" dirty="0" smtClean="0"/>
              <a:t>(inline-level)</a:t>
            </a:r>
            <a:r>
              <a:rPr lang="ko-KR" altLang="en-US" sz="2400" dirty="0" smtClean="0"/>
              <a:t>의 요소로서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텍스트를 묶어 스타일을 적용할 때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인라인 수준의 요소는 자신이 필요한 크기만 차지한다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요소는 크기를 지정할 수 없다</a:t>
            </a:r>
            <a:r>
              <a:rPr lang="en-US" altLang="ko-KR" sz="2400" dirty="0" smtClean="0"/>
              <a:t>(width, height</a:t>
            </a:r>
            <a:r>
              <a:rPr lang="ko-KR" altLang="en-US" sz="2400" dirty="0" smtClean="0"/>
              <a:t>가 적용되지 않는다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&gt;DIV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특별한 기능을 가진 요소는 아니지만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요소나 텍스트를 묶어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red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;＂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스타일이나 스크립트를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많이 사용되는 태그이다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09" y="6277888"/>
            <a:ext cx="7382119" cy="2088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6000">
                <a:latin typeface="맑은 고딕"/>
                <a:ea typeface="맑은 고딕"/>
              </a:rPr>
              <a:t>Block-Inline </a:t>
            </a:r>
            <a:r>
              <a:rPr lang="ko-KR" altLang="en-US" sz="6000">
                <a:latin typeface="맑은 고딕"/>
                <a:ea typeface="맑은 고딕"/>
              </a:rPr>
              <a:t>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000"/>
              <a:t>Block-level </a:t>
            </a:r>
            <a:r>
              <a:rPr lang="ko-KR" altLang="en-US" sz="3000"/>
              <a:t>요소</a:t>
            </a:r>
          </a:p>
          <a:p>
            <a:pPr lvl="1">
              <a:defRPr/>
            </a:pPr>
            <a:r>
              <a:rPr lang="ko-KR" altLang="en-US" sz="2400"/>
              <a:t>사용 가능한 최대 가로 너비를 사용</a:t>
            </a:r>
          </a:p>
          <a:p>
            <a:pPr lvl="1">
              <a:defRPr/>
            </a:pPr>
            <a:r>
              <a:rPr lang="ko-KR" altLang="en-US" sz="2400"/>
              <a:t>크기 지정 가능</a:t>
            </a:r>
            <a:r>
              <a:rPr lang="en-US" altLang="ko-KR" sz="2400"/>
              <a:t>(</a:t>
            </a:r>
            <a:r>
              <a:rPr lang="ko-KR" altLang="en-US" sz="2400"/>
              <a:t>너비</a:t>
            </a:r>
            <a:r>
              <a:rPr lang="en-US" altLang="ko-KR" sz="2400"/>
              <a:t>, </a:t>
            </a:r>
            <a:r>
              <a:rPr lang="ko-KR" altLang="en-US" sz="2400"/>
              <a:t>높이</a:t>
            </a:r>
            <a:r>
              <a:rPr lang="en-US" altLang="ko-KR" sz="2400"/>
              <a:t>)</a:t>
            </a:r>
          </a:p>
          <a:p>
            <a:pPr lvl="1">
              <a:defRPr/>
            </a:pPr>
            <a:r>
              <a:rPr lang="en-US" altLang="ko-KR" sz="2400"/>
              <a:t>margin, padding </a:t>
            </a:r>
            <a:r>
              <a:rPr lang="ko-KR" altLang="en-US" sz="2400"/>
              <a:t>속성의 상하좌우 여백을 온전하게 사용 가능</a:t>
            </a:r>
          </a:p>
          <a:p>
            <a:pPr lvl="1">
              <a:defRPr/>
            </a:pPr>
            <a:r>
              <a:rPr lang="ko-KR" altLang="en-US" sz="2400"/>
              <a:t>레이아웃을 위한 용도로 사용</a:t>
            </a:r>
          </a:p>
          <a:p>
            <a:pPr lvl="1">
              <a:defRPr/>
            </a:pPr>
            <a:r>
              <a:rPr lang="en-US" altLang="ko-KR" sz="2400"/>
              <a:t>&lt;div&gt;, &lt;ul&gt;, &lt;ol&gt;, &lt;dl&gt;, &lt;dt&gt;, &lt;h1&gt;~&lt;h6&gt;, </a:t>
            </a:r>
          </a:p>
          <a:p>
            <a:pPr marL="594067" lvl="1" indent="0">
              <a:buNone/>
              <a:defRPr/>
            </a:pPr>
            <a:r>
              <a:rPr lang="en-US" altLang="ko-KR" sz="2400"/>
              <a:t>	&lt;hr&gt;, &lt;li&gt;, &lt;p&gt;, &lt;table&gt; </a:t>
            </a:r>
            <a:r>
              <a:rPr lang="ko-KR" altLang="en-US" sz="2400"/>
              <a:t>등</a:t>
            </a:r>
          </a:p>
          <a:p>
            <a:pPr lvl="0">
              <a:defRPr/>
            </a:pPr>
            <a:r>
              <a:rPr lang="en-US" altLang="ko-KR" sz="3000"/>
              <a:t>Inline-level </a:t>
            </a:r>
            <a:r>
              <a:rPr lang="ko-KR" altLang="en-US" sz="3000"/>
              <a:t>요소</a:t>
            </a:r>
          </a:p>
          <a:p>
            <a:pPr lvl="1">
              <a:defRPr/>
            </a:pPr>
            <a:r>
              <a:rPr lang="ko-KR" altLang="en-US" sz="2400"/>
              <a:t>필요한 만큼의 너비만 사용</a:t>
            </a:r>
          </a:p>
          <a:p>
            <a:pPr lvl="1">
              <a:defRPr/>
            </a:pPr>
            <a:r>
              <a:rPr lang="ko-KR" altLang="en-US" sz="2400"/>
              <a:t>크기 지정 불가</a:t>
            </a:r>
          </a:p>
          <a:p>
            <a:pPr lvl="1">
              <a:defRPr/>
            </a:pPr>
            <a:r>
              <a:rPr lang="en-US" altLang="ko-KR" sz="2400"/>
              <a:t>margin</a:t>
            </a:r>
            <a:r>
              <a:rPr lang="ko-KR" altLang="en-US" sz="2400"/>
              <a:t>속성은 좌우 여백만 사용 가능</a:t>
            </a:r>
          </a:p>
          <a:p>
            <a:pPr lvl="1">
              <a:defRPr/>
            </a:pPr>
            <a:r>
              <a:rPr lang="ko-KR" altLang="en-US" sz="2400"/>
              <a:t>텍스트를 다루는 용도로 사용</a:t>
            </a:r>
          </a:p>
          <a:p>
            <a:pPr lvl="1">
              <a:defRPr/>
            </a:pPr>
            <a:r>
              <a:rPr lang="en-US" altLang="ko-KR" sz="2400"/>
              <a:t>&lt;span&gt;, &lt;a&gt;, &lt;br&gt;, &lt;b&gt;, &lt;code&gt;, &lt;em&gt;, &lt;strong&gt;, &lt;img&gt; </a:t>
            </a:r>
            <a:r>
              <a:rPr lang="ko-KR" altLang="en-US" sz="2400"/>
              <a:t>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3/7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br</a:t>
            </a:r>
            <a:r>
              <a:rPr lang="en-US" altLang="ko-KR" sz="3000" dirty="0" smtClean="0"/>
              <a:t>&gt; : </a:t>
            </a:r>
            <a:r>
              <a:rPr lang="ko-KR" altLang="en-US" sz="3000" dirty="0" smtClean="0"/>
              <a:t>단일 줄 바꿈을 정의</a:t>
            </a:r>
            <a:r>
              <a:rPr lang="en-US" altLang="ko-KR" sz="3000" dirty="0" smtClean="0"/>
              <a:t>(line break</a:t>
            </a:r>
            <a:r>
              <a:rPr lang="en-US" altLang="ko-KR" sz="3000" dirty="0" smtClean="0"/>
              <a:t>)</a:t>
            </a:r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hr</a:t>
            </a:r>
            <a:r>
              <a:rPr lang="en-US" altLang="ko-KR" sz="3000" dirty="0" smtClean="0"/>
              <a:t>&gt; : </a:t>
            </a:r>
            <a:r>
              <a:rPr lang="ko-KR" altLang="en-US" sz="3000" dirty="0" smtClean="0"/>
              <a:t>수평선을 통해 콘텐츠 주제 변경을 정의</a:t>
            </a:r>
            <a:endParaRPr lang="en-US" altLang="ko-KR" sz="3000" dirty="0" smtClean="0"/>
          </a:p>
          <a:p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148817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실행하려면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사용하시오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3" y="3751508"/>
            <a:ext cx="36671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3160" y="6379068"/>
            <a:ext cx="10688924" cy="220615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77" y="6616989"/>
            <a:ext cx="4950951" cy="1730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877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4/7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&lt;p&gt; : </a:t>
            </a:r>
            <a:r>
              <a:rPr lang="ko-KR" altLang="en-US" sz="3000" dirty="0" smtClean="0"/>
              <a:t>단락</a:t>
            </a:r>
            <a:r>
              <a:rPr lang="en-US" altLang="ko-KR" sz="3000" dirty="0"/>
              <a:t>(Paragraphs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단락의 </a:t>
            </a:r>
            <a:r>
              <a:rPr lang="ko-KR" altLang="en-US" sz="2400" dirty="0"/>
              <a:t>전후에 빈 </a:t>
            </a:r>
            <a:r>
              <a:rPr lang="ko-KR" altLang="en-US" sz="2400" dirty="0" smtClean="0"/>
              <a:t>줄이 추가된다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2983543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단락이란 하나하나의 짧은 이야기 토막입니다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 전후로 하나의 빈 줄을 추가합니다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56" y="5937525"/>
            <a:ext cx="42291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5/7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&lt;pre&gt; : </a:t>
            </a:r>
            <a:r>
              <a:rPr lang="ko-KR" altLang="en-US" sz="3000" dirty="0" smtClean="0"/>
              <a:t>미리 서식이 지정된 텍스트를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previously formatted text</a:t>
            </a:r>
            <a:r>
              <a:rPr lang="ko-KR" altLang="en-US" sz="2800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너비 글꼴로 표시되며 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공백과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모두 유지합니다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18" y="5060156"/>
            <a:ext cx="37052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6/7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h1</a:t>
            </a:r>
            <a:r>
              <a:rPr lang="en-US" altLang="ko-KR" sz="3000" dirty="0"/>
              <a:t>&gt;~&lt;</a:t>
            </a:r>
            <a:r>
              <a:rPr lang="en-US" altLang="ko-KR" sz="3000" dirty="0" err="1"/>
              <a:t>h6</a:t>
            </a:r>
            <a:r>
              <a:rPr lang="en-US" altLang="ko-KR" sz="3000" dirty="0"/>
              <a:t>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제목을 정의 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heading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웹 </a:t>
            </a:r>
            <a:r>
              <a:rPr lang="ko-KR" altLang="en-US" sz="2400" dirty="0"/>
              <a:t>페이지의 머리기사</a:t>
            </a:r>
            <a:r>
              <a:rPr lang="en-US" altLang="ko-KR" sz="2400" dirty="0"/>
              <a:t>(headline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09565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&lt;h1&gt;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1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2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3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4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5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6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86" y="3512344"/>
            <a:ext cx="471487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7/7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smtClean="0"/>
              <a:t>&lt;!-- --&gt;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주석</a:t>
            </a:r>
            <a:r>
              <a:rPr lang="en-US" altLang="ko-KR" sz="3000" dirty="0"/>
              <a:t>(comment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코드를 </a:t>
            </a:r>
            <a:r>
              <a:rPr lang="ko-KR" altLang="en-US" sz="3000" dirty="0"/>
              <a:t>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&lt;!–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주석으로 작성한 내용은 브라우저에 표시되지 않습니다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sz="2200" b="1" dirty="0">
              <a:solidFill>
                <a:srgbClr val="009E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://ddit.or.kr/pics/study1.jpg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"100"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"400"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서식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1/3)</a:t>
            </a:r>
            <a:endParaRPr lang="ko-KR" altLang="en-US" sz="550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25480"/>
              </p:ext>
            </p:extLst>
          </p:nvPr>
        </p:nvGraphicFramePr>
        <p:xfrm>
          <a:off x="504775" y="1732623"/>
          <a:ext cx="10777307" cy="5972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&lt;b&gt;…&lt;/b&gt;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굵은 텍스트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 체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정의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기울어진 텍스트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 체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정의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&lt;strong&gt;…&lt;/strong&gt;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 체로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 체로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&lt;mark&gt;…&lt;/mark&gt;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강조할 텍스트에 하이라이트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색상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표시하여 정의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330901064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&lt;code&gt;…&lt;/code&gt;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코드로</a:t>
                      </a:r>
                      <a:r>
                        <a:rPr lang="ko-KR" altLang="en-US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 시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  <a:r>
                        <a:rPr lang="ko-KR" altLang="en-US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사용중지</a:t>
                      </a:r>
                      <a:r>
                        <a:rPr lang="en-US" altLang="ko-KR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&lt;sup&gt;…&lt;/sup&gt;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(superscript)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&lt;sub&gt;…&lt;/sub&gt;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2758</Words>
  <Application>Microsoft Office PowerPoint</Application>
  <PresentationFormat>사용자 지정</PresentationFormat>
  <Paragraphs>515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HTML – 02  HTML 기본 요소</vt:lpstr>
      <vt:lpstr>텍스트 표시 (1/7)</vt:lpstr>
      <vt:lpstr>텍스트 표시 (2/7)</vt:lpstr>
      <vt:lpstr>텍스트 표시 (3/7)</vt:lpstr>
      <vt:lpstr>텍스트 표시 (4/7)</vt:lpstr>
      <vt:lpstr>텍스트 표시 (5/7)</vt:lpstr>
      <vt:lpstr>텍스트 표시 (6/7)</vt:lpstr>
      <vt:lpstr>텍스트 표시 (7/7)</vt:lpstr>
      <vt:lpstr>텍스트 서식 (1/3)</vt:lpstr>
      <vt:lpstr>텍스트 서식 (2/3)</vt:lpstr>
      <vt:lpstr>텍스트 서식 (3/3)</vt:lpstr>
      <vt:lpstr>웹 접근성</vt:lpstr>
      <vt:lpstr>특수문자</vt:lpstr>
      <vt:lpstr>목록 표시 (1/4)</vt:lpstr>
      <vt:lpstr>목록 표시 (2/4)</vt:lpstr>
      <vt:lpstr>목록 표시 (3/4)</vt:lpstr>
      <vt:lpstr>목록 표시 (4/4)</vt:lpstr>
      <vt:lpstr>하이퍼링크(링크)</vt:lpstr>
      <vt:lpstr>예제2</vt:lpstr>
      <vt:lpstr>지정된 id영역으로 이동</vt:lpstr>
      <vt:lpstr>이미지 표현</vt:lpstr>
      <vt:lpstr>예제3</vt:lpstr>
      <vt:lpstr>이미지 처리 방법</vt:lpstr>
      <vt:lpstr>이미지의 종류</vt:lpstr>
      <vt:lpstr>테이블</vt:lpstr>
      <vt:lpstr>테이블 헤더</vt:lpstr>
      <vt:lpstr>테이블 경계</vt:lpstr>
      <vt:lpstr>테이블 제목</vt:lpstr>
      <vt:lpstr>테이블 참고사항</vt:lpstr>
      <vt:lpstr>테이블 병합</vt:lpstr>
      <vt:lpstr>테이블 행 열 병합</vt:lpstr>
      <vt:lpstr>테이블 병합 연습문제</vt:lpstr>
      <vt:lpstr>종합 연습문제</vt:lpstr>
      <vt:lpstr>&lt;iframe&gt;</vt:lpstr>
      <vt:lpstr>iframe 예제 1</vt:lpstr>
      <vt:lpstr>iframe 예제2</vt:lpstr>
      <vt:lpstr>&lt;div&gt;와 &lt;span&gt;</vt:lpstr>
      <vt:lpstr>예제</vt:lpstr>
      <vt:lpstr>Block-Inline 요소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1449</cp:revision>
  <dcterms:created xsi:type="dcterms:W3CDTF">2007-06-29T06:43:39Z</dcterms:created>
  <dcterms:modified xsi:type="dcterms:W3CDTF">2024-10-16T03:18:14Z</dcterms:modified>
  <cp:version/>
</cp:coreProperties>
</file>