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61" r:id="rId4"/>
    <p:sldId id="260" r:id="rId5"/>
    <p:sldId id="262" r:id="rId6"/>
    <p:sldId id="263" r:id="rId7"/>
    <p:sldId id="266" r:id="rId8"/>
    <p:sldId id="265" r:id="rId9"/>
    <p:sldId id="268" r:id="rId10"/>
    <p:sldId id="269" r:id="rId11"/>
    <p:sldId id="308" r:id="rId12"/>
    <p:sldId id="271" r:id="rId13"/>
    <p:sldId id="272" r:id="rId14"/>
    <p:sldId id="305" r:id="rId15"/>
    <p:sldId id="278" r:id="rId16"/>
    <p:sldId id="279" r:id="rId17"/>
    <p:sldId id="280" r:id="rId18"/>
    <p:sldId id="281" r:id="rId19"/>
    <p:sldId id="282" r:id="rId20"/>
    <p:sldId id="286" r:id="rId21"/>
    <p:sldId id="284" r:id="rId22"/>
    <p:sldId id="283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309" r:id="rId31"/>
    <p:sldId id="306" r:id="rId32"/>
    <p:sldId id="297" r:id="rId33"/>
    <p:sldId id="298" r:id="rId34"/>
    <p:sldId id="299" r:id="rId35"/>
    <p:sldId id="301" r:id="rId36"/>
    <p:sldId id="302" r:id="rId37"/>
    <p:sldId id="304" r:id="rId3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050"/>
    <a:srgbClr val="66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87947" autoAdjust="0"/>
  </p:normalViewPr>
  <p:slideViewPr>
    <p:cSldViewPr snapToGrid="0">
      <p:cViewPr varScale="1">
        <p:scale>
          <a:sx n="59" d="100"/>
          <a:sy n="59" d="100"/>
        </p:scale>
        <p:origin x="102" y="73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1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72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32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82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591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25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타입은 사파리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에서만 지원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검증을 위해 </a:t>
            </a:r>
            <a:r>
              <a:rPr lang="en-US" altLang="ko-KR" baseline="0" dirty="0" smtClean="0"/>
              <a:t>pattern</a:t>
            </a:r>
            <a:r>
              <a:rPr lang="ko-KR" altLang="en-US" baseline="0" dirty="0" smtClean="0"/>
              <a:t>속성을 함께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6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03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멀티미디어와 </a:t>
            </a:r>
            <a:r>
              <a:rPr lang="ko-KR" altLang="en-US" dirty="0" err="1" smtClean="0">
                <a:latin typeface="+mj-lt"/>
              </a:rPr>
              <a:t>입력요소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문서는 방식에 따라 서버에서 사용자에게 일방적으로 보여주는 방식과 사용자가 서버에 데이터를 보내는 두가지 방식으로 분류할 수 있음</a:t>
            </a:r>
          </a:p>
          <a:p>
            <a:pPr lvl="0"/>
            <a:r>
              <a:rPr lang="ko-KR" altLang="en-US" dirty="0" err="1"/>
              <a:t>입력양식</a:t>
            </a:r>
            <a:r>
              <a:rPr lang="en-US" altLang="ko-KR" dirty="0"/>
              <a:t>(form)</a:t>
            </a:r>
            <a:r>
              <a:rPr lang="ko-KR" altLang="en-US" dirty="0"/>
              <a:t>을 이용하여 서버로 데이터를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18" y="4053815"/>
            <a:ext cx="5785644" cy="4312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27570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2734111"/>
            <a:ext cx="2001328" cy="1604332"/>
            <a:chOff x="8333117" y="1673749"/>
            <a:chExt cx="2001328" cy="2121875"/>
          </a:xfrm>
        </p:grpSpPr>
        <p:sp>
          <p:nvSpPr>
            <p:cNvPr id="7" name="모서리가 둥근 사각형 설명선 6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22642" y="5769631"/>
            <a:ext cx="3463374" cy="1764281"/>
            <a:chOff x="3950300" y="5743162"/>
            <a:chExt cx="3463374" cy="1764281"/>
          </a:xfrm>
        </p:grpSpPr>
        <p:sp>
          <p:nvSpPr>
            <p:cNvPr id="16" name="TextBox 15"/>
            <p:cNvSpPr txBox="1"/>
            <p:nvPr/>
          </p:nvSpPr>
          <p:spPr>
            <a:xfrm>
              <a:off x="3950300" y="7138111"/>
              <a:ext cx="140718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HTML Page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025" y="5743162"/>
              <a:ext cx="3458649" cy="1390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3603488" y="2530175"/>
            <a:ext cx="4352036" cy="3116046"/>
            <a:chOff x="3603488" y="2530175"/>
            <a:chExt cx="4352036" cy="3116046"/>
          </a:xfrm>
        </p:grpSpPr>
        <p:grpSp>
          <p:nvGrpSpPr>
            <p:cNvPr id="31" name="그룹 30"/>
            <p:cNvGrpSpPr/>
            <p:nvPr/>
          </p:nvGrpSpPr>
          <p:grpSpPr>
            <a:xfrm>
              <a:off x="3603488" y="2530175"/>
              <a:ext cx="4352036" cy="1864366"/>
              <a:chOff x="3603488" y="2530175"/>
              <a:chExt cx="4352036" cy="18643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603488" y="2530175"/>
                <a:ext cx="140718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 Form</a:t>
                </a: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49" y="2908641"/>
                <a:ext cx="4333875" cy="14859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664171" y="4038600"/>
                <a:ext cx="431579" cy="224046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2642" y="4338443"/>
              <a:ext cx="3206807" cy="1307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왼쪽으로 구부러진 화살표 24"/>
            <p:cNvSpPr/>
            <p:nvPr/>
          </p:nvSpPr>
          <p:spPr>
            <a:xfrm>
              <a:off x="6752722" y="4074545"/>
              <a:ext cx="493176" cy="639992"/>
            </a:xfrm>
            <a:prstGeom prst="curvedLeftArrow">
              <a:avLst>
                <a:gd name="adj1" fmla="val 25000"/>
                <a:gd name="adj2" fmla="val 582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22890" y="205699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입력 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에 데이터 입력 후 서버로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97103" y="6672147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 서버로 전달받은 데이터는</a:t>
            </a:r>
            <a:endParaRPr lang="en-US" altLang="ko-KR" dirty="0"/>
          </a:p>
          <a:p>
            <a:r>
              <a:rPr lang="ko-KR" altLang="en-US" dirty="0" smtClean="0"/>
              <a:t>처리 가능한 페이지로 옮겨지고</a:t>
            </a:r>
            <a:endParaRPr lang="en-US" altLang="ko-KR" dirty="0" smtClean="0"/>
          </a:p>
          <a:p>
            <a:r>
              <a:rPr lang="ko-KR" altLang="en-US" dirty="0" smtClean="0"/>
              <a:t>결과 페이지를 생성한다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22890" y="779661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결과 페이지가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8103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 smtClean="0">
                <a:latin typeface="+mj-lt"/>
              </a:rPr>
              <a:t>HTML </a:t>
            </a:r>
            <a:r>
              <a:rPr lang="ko-KR" altLang="en-US" sz="5500" dirty="0" smtClean="0">
                <a:latin typeface="+mj-lt"/>
              </a:rPr>
              <a:t>양식 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 smtClean="0">
                <a:latin typeface="+mj-lt"/>
              </a:rPr>
              <a:t>form)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6280" y="3767874"/>
            <a:ext cx="9702060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&lt;form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&lt;/form&gt;</a:t>
            </a:r>
            <a:endParaRPr lang="ko-KR" altLang="en-US" sz="2339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280" y="2747532"/>
            <a:ext cx="27628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항상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&lt;form&gt;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으로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시작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802" y="3210119"/>
            <a:ext cx="40174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데이터를 보내고 처리할 위치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8824" y="2741762"/>
            <a:ext cx="58495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서버로 데이터를 보내는 </a:t>
            </a:r>
            <a:r>
              <a:rPr lang="en-US" altLang="ko-KR" b="1" dirty="0" smtClean="0"/>
              <a:t>HTTP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방법 지정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 (GET,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POST)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flipH="1">
            <a:off x="3938062" y="3579451"/>
            <a:ext cx="1018476" cy="499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6046281" y="3111094"/>
            <a:ext cx="1687301" cy="1010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566401" y="3116864"/>
            <a:ext cx="771280" cy="1004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6983" y="1732623"/>
            <a:ext cx="11262614" cy="8302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&lt;form&gt; : </a:t>
            </a:r>
            <a:r>
              <a:rPr lang="ko-KR" altLang="en-US" sz="3000" kern="0" dirty="0" smtClean="0"/>
              <a:t>사용자 입력을 위한 양식을 생성</a:t>
            </a:r>
            <a:endParaRPr lang="ko-KR" altLang="en-US" sz="3000" kern="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34" y="6254593"/>
            <a:ext cx="4803903" cy="19708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길이가 제한된다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에 데이터가 표시되므로 민감한 데이터를 포함하지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</a:t>
            </a:r>
            <a:r>
              <a:rPr lang="ko-KR" altLang="en-US" sz="5500" kern="0" dirty="0" smtClean="0">
                <a:latin typeface="+mj-lt"/>
              </a:rPr>
              <a:t>방식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822176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76" y="639348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32" y="6393484"/>
            <a:ext cx="5493767" cy="1507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4556968" y="6889624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44208" y="6879916"/>
            <a:ext cx="2052018" cy="32274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 smtClean="0"/>
              <a:t>POST </a:t>
            </a:r>
            <a:r>
              <a:rPr lang="ko-KR" altLang="en-US" b="1" i="1" dirty="0" smtClean="0"/>
              <a:t>방식</a:t>
            </a:r>
          </a:p>
          <a:p>
            <a:pPr lvl="1"/>
            <a:r>
              <a:rPr lang="ko-KR" altLang="en-US" dirty="0" smtClean="0"/>
              <a:t>사용자가 입력한 데이터를 </a:t>
            </a:r>
            <a:r>
              <a:rPr lang="en-US" altLang="ko-KR" dirty="0" smtClean="0"/>
              <a:t>HTTP Request </a:t>
            </a:r>
            <a:r>
              <a:rPr lang="ko-KR" altLang="en-US" dirty="0" smtClean="0"/>
              <a:t>바디에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포함시켜서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전송하는 방식으로 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</a:t>
            </a:r>
            <a:r>
              <a:rPr lang="ko-KR" altLang="en-US" sz="5500" kern="0" dirty="0" smtClean="0">
                <a:latin typeface="+mj-lt"/>
              </a:rPr>
              <a:t>방식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315734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"post"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아이디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82" y="574510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015" y="5830132"/>
            <a:ext cx="3638550" cy="1285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3740231" y="6254288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367" y="7201035"/>
            <a:ext cx="3886200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268" y="7201035"/>
            <a:ext cx="1876425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295765" y="8023795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04239" y="7782300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734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0765"/>
              </p:ext>
            </p:extLst>
          </p:nvPr>
        </p:nvGraphicFramePr>
        <p:xfrm>
          <a:off x="868755" y="3927202"/>
          <a:ext cx="10571088" cy="42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텍스트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비밀번호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라디오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체크 박스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파일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선택 필드 및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찾아보기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클릭 가능한 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제출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초기화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숨겨진 텍스트 필드 정의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사용자에게는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보이지 않지만 서버로 전송된다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.)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68755" y="2417613"/>
            <a:ext cx="10571088" cy="503287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757" y="3106346"/>
            <a:ext cx="201512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입력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필드의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유형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439" y="3106346"/>
            <a:ext cx="18809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요소의 값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3958" y="3108885"/>
            <a:ext cx="612588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서버로 전달되어 데이터 참조에 사용되는 이름 </a:t>
            </a:r>
            <a:r>
              <a:rPr lang="en-US" altLang="ko-KR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4098918" y="2813022"/>
            <a:ext cx="1035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7286135" y="2813023"/>
            <a:ext cx="1090766" cy="295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1876317" y="2813022"/>
            <a:ext cx="11308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b="1" kern="0" dirty="0" smtClean="0"/>
              <a:t>&lt;input&gt; type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</a:t>
            </a:r>
            <a:r>
              <a:rPr lang="en-US" altLang="ko-KR" sz="5500" kern="0" dirty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702" y="2713106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</a:rPr>
              <a:t>maxlength</a:t>
            </a:r>
            <a:r>
              <a:rPr lang="en-US" altLang="ko-KR" sz="2339" b="1" dirty="0" smtClean="0">
                <a:latin typeface="Arial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10"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endParaRPr lang="ko-KR" altLang="en-US" sz="2339" b="1" dirty="0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텍스트 </a:t>
            </a:r>
            <a:r>
              <a:rPr lang="en-US" altLang="ko-KR" sz="3000" b="1" kern="0" dirty="0" smtClean="0"/>
              <a:t>(type=“text”)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76" y="5403056"/>
            <a:ext cx="5378460" cy="2502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942366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2/14)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비밀번호 </a:t>
            </a:r>
            <a:r>
              <a:rPr lang="en-US" altLang="ko-KR" sz="3000" b="1" kern="0" dirty="0" smtClean="0"/>
              <a:t>(type=“password”)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06" y="5174456"/>
            <a:ext cx="5173762" cy="2407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695587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3/14)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라디오 버튼 </a:t>
            </a:r>
            <a:r>
              <a:rPr lang="en-US" altLang="ko-KR" sz="3000" b="1" kern="0" dirty="0" smtClean="0"/>
              <a:t>(type=“radio”)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18" y="5488186"/>
            <a:ext cx="5099844" cy="2373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13035" y="2703370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"orange"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</a:rPr>
              <a:t>checked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Orange</a:t>
            </a:r>
            <a:endParaRPr lang="en-US" altLang="ko-KR" sz="2339" b="1" dirty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4/14)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체크박스 </a:t>
            </a:r>
            <a:r>
              <a:rPr lang="en-US" altLang="ko-KR" sz="3000" b="1" kern="0" dirty="0" smtClean="0"/>
              <a:t>(type=“checkbox”)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55" y="6040453"/>
            <a:ext cx="5604669" cy="232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90" y="3192282"/>
            <a:ext cx="4793530" cy="20971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ko-KR" altLang="en-US" sz="5500" dirty="0">
                <a:latin typeface="Arial"/>
                <a:ea typeface="+mn-ea"/>
                <a:cs typeface="+mn-cs"/>
              </a:rPr>
              <a:t>웹브라우저와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err="1" smtClean="0"/>
              <a:t>HTML5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이전에는 비디오나 오디오 파일의 재생을 위해 브라우저에 따라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embed&gt;</a:t>
            </a:r>
            <a:r>
              <a:rPr lang="ko-KR" altLang="en-US" sz="3000" dirty="0"/>
              <a:t>나 </a:t>
            </a:r>
            <a:r>
              <a:rPr lang="en-US" altLang="ko-KR" sz="3000" dirty="0"/>
              <a:t>&lt;object</a:t>
            </a:r>
            <a:r>
              <a:rPr lang="en-US" altLang="ko-KR" sz="3000" dirty="0" smtClean="0"/>
              <a:t>&gt;</a:t>
            </a:r>
            <a:r>
              <a:rPr lang="ko-KR" altLang="en-US" sz="3000" dirty="0" smtClean="0"/>
              <a:t>태그를 사용했고</a:t>
            </a:r>
            <a:r>
              <a:rPr lang="en-US" altLang="ko-KR" sz="3000" dirty="0" smtClean="0"/>
              <a:t>,</a:t>
            </a:r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웹 브라우저에는 </a:t>
            </a:r>
            <a:r>
              <a:rPr lang="ko-KR" altLang="en-US" sz="3000" dirty="0"/>
              <a:t>플래시나 </a:t>
            </a:r>
            <a:r>
              <a:rPr lang="en-US" altLang="ko-KR" sz="3000" dirty="0"/>
              <a:t>ActiveX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0" lvl="0" indent="0">
              <a:buNone/>
            </a:pP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b="1" dirty="0" smtClean="0"/>
              <a:t>→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플래시의 보안 취약점 문제</a:t>
            </a:r>
            <a:endParaRPr lang="en-US" altLang="ko-KR" sz="2400" dirty="0"/>
          </a:p>
          <a:p>
            <a:pPr marL="0" lv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</a:t>
            </a:r>
            <a:r>
              <a:rPr lang="en-US" altLang="ko-KR" sz="2400" dirty="0"/>
              <a:t>ActiveX</a:t>
            </a:r>
            <a:r>
              <a:rPr lang="ko-KR" altLang="en-US" sz="2400" dirty="0"/>
              <a:t>의 호환성 및 </a:t>
            </a:r>
            <a:r>
              <a:rPr lang="ko-KR" altLang="en-US" sz="2400" dirty="0" err="1"/>
              <a:t>보안성</a:t>
            </a:r>
            <a:r>
              <a:rPr lang="ko-KR" altLang="en-US" sz="2400" dirty="0"/>
              <a:t> 문제</a:t>
            </a:r>
            <a:endParaRPr lang="en-US" altLang="ko-KR" sz="2400" dirty="0"/>
          </a:p>
          <a:p>
            <a:endParaRPr lang="en-US" altLang="ko-KR" sz="3000" dirty="0" smtClean="0"/>
          </a:p>
          <a:p>
            <a:r>
              <a:rPr lang="en-US" altLang="ko-KR" sz="3000" dirty="0" err="1" smtClean="0"/>
              <a:t>HTML5</a:t>
            </a:r>
            <a:r>
              <a:rPr lang="ko-KR" altLang="en-US" sz="3000" dirty="0"/>
              <a:t>에서 </a:t>
            </a:r>
            <a:r>
              <a:rPr lang="en-US" altLang="ko-KR" sz="3000" dirty="0"/>
              <a:t>&lt;video&gt;,&lt;audio&gt;</a:t>
            </a:r>
            <a:r>
              <a:rPr lang="ko-KR" altLang="en-US" sz="3000" dirty="0"/>
              <a:t>태그가 </a:t>
            </a:r>
            <a:r>
              <a:rPr lang="ko-KR" altLang="en-US" sz="3000" dirty="0" smtClean="0"/>
              <a:t>추가되고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대부분의 </a:t>
            </a:r>
            <a:r>
              <a:rPr lang="ko-KR" altLang="en-US" sz="3000" dirty="0"/>
              <a:t>브라우저가 더 이상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지원하지 않게 </a:t>
            </a:r>
            <a:r>
              <a:rPr lang="ko-KR" altLang="en-US" sz="3000" dirty="0" smtClean="0"/>
              <a:t>되면서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포함하도록 설계된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object&gt;,&lt;embed&gt;</a:t>
            </a:r>
            <a:r>
              <a:rPr lang="ko-KR" altLang="en-US" sz="3000" dirty="0"/>
              <a:t>태그는 </a:t>
            </a:r>
            <a:r>
              <a:rPr lang="en-US" altLang="ko-KR" sz="3000" dirty="0" smtClean="0"/>
              <a:t>&lt;video&gt;, &lt;audio&gt;, &lt;</a:t>
            </a:r>
            <a:r>
              <a:rPr lang="en-US" altLang="ko-KR" sz="3000" dirty="0" err="1" smtClean="0"/>
              <a:t>img</a:t>
            </a:r>
            <a:r>
              <a:rPr lang="en-US" altLang="ko-KR" sz="3000" dirty="0" smtClean="0"/>
              <a:t>&gt; </a:t>
            </a:r>
            <a:r>
              <a:rPr lang="ko-KR" altLang="en-US" sz="3000" dirty="0" smtClean="0"/>
              <a:t>태그가 지원하지 않는 파일을 웹 문서에 포함시키는 용도로 사용되는 </a:t>
            </a:r>
            <a:r>
              <a:rPr lang="ko-KR" altLang="en-US" sz="3000" dirty="0"/>
              <a:t>편</a:t>
            </a:r>
            <a:endParaRPr lang="en-US" altLang="ko-KR" sz="3000" dirty="0"/>
          </a:p>
          <a:p>
            <a:pPr marL="0" lv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99687" y="2567736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"image/jpg,image/gif"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5/14)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파일 업로드 버튼 </a:t>
            </a:r>
            <a:r>
              <a:rPr lang="en-US" altLang="ko-KR" sz="3000" b="1" kern="0" dirty="0" smtClean="0"/>
              <a:t>(type=“file”)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5469803"/>
            <a:ext cx="3675017" cy="1735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9" y="4707827"/>
            <a:ext cx="5266219" cy="3456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위로 구부러진 화살표 5"/>
          <p:cNvSpPr/>
          <p:nvPr/>
        </p:nvSpPr>
        <p:spPr>
          <a:xfrm>
            <a:off x="3371850" y="6816417"/>
            <a:ext cx="2556440" cy="77702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8342" y="2547456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su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6/14)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버튼 </a:t>
            </a:r>
            <a:r>
              <a:rPr lang="en-US" altLang="ko-KR" sz="3000" b="1" kern="0" dirty="0" smtClean="0"/>
              <a:t>(type=“button”)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65" y="6304746"/>
            <a:ext cx="68484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47950" y="7734300"/>
            <a:ext cx="495300" cy="28575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8976" y="6995695"/>
            <a:ext cx="4303835" cy="12620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052037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7/14)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전송 버튼 </a:t>
            </a:r>
            <a:r>
              <a:rPr lang="en-US" altLang="ko-KR" sz="3000" b="1" kern="0" dirty="0" smtClean="0"/>
              <a:t>(type=“submit”)</a:t>
            </a:r>
          </a:p>
          <a:p>
            <a:pPr eaLnBrk="1" hangingPunct="1"/>
            <a:r>
              <a:rPr lang="ko-KR" altLang="en-US" sz="3000" b="1" kern="0" dirty="0" smtClean="0"/>
              <a:t>초기화 버튼</a:t>
            </a:r>
            <a:r>
              <a:rPr lang="en-US" altLang="ko-KR" sz="3000" b="1" kern="0" dirty="0"/>
              <a:t> </a:t>
            </a:r>
            <a:r>
              <a:rPr lang="en-US" altLang="ko-KR" sz="3000" b="1" kern="0" dirty="0" smtClean="0"/>
              <a:t>(type=“reset”)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95" y="6163115"/>
            <a:ext cx="5466190" cy="2475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89775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“input”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8/14)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이미지 버튼 </a:t>
            </a:r>
            <a:r>
              <a:rPr lang="en-US" altLang="ko-KR" sz="3000" b="1" kern="0" dirty="0" smtClean="0"/>
              <a:t>(type=“image”)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06" y="5356856"/>
            <a:ext cx="6064567" cy="2746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9/14)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6983" y="1764409"/>
            <a:ext cx="11262614" cy="3440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숨겨진 입력 </a:t>
            </a:r>
            <a:r>
              <a:rPr lang="en-US" altLang="ko-KR" sz="3000" b="1" kern="0" dirty="0" smtClean="0"/>
              <a:t>(type=“hidden”)</a:t>
            </a:r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/>
              <a:t>직접 입력하는 데이터는 아니지만 클라이언트 컴퓨터가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서버 </a:t>
            </a:r>
            <a:r>
              <a:rPr lang="ko-KR" altLang="en-US" sz="2400" dirty="0"/>
              <a:t>컴퓨터로 특정한 데이터를 전송하고 싶은 경우 많이 사용</a:t>
            </a:r>
          </a:p>
          <a:p>
            <a:pPr lvl="1"/>
            <a:r>
              <a:rPr lang="ko-KR" altLang="en-US" sz="2400" dirty="0"/>
              <a:t>화면에는 아무것도 나타나지 않고 사용자가 </a:t>
            </a:r>
            <a:r>
              <a:rPr lang="en-US" altLang="ko-KR" sz="2400" dirty="0"/>
              <a:t>"</a:t>
            </a:r>
            <a:r>
              <a:rPr lang="ko-KR" altLang="en-US" sz="2400" dirty="0"/>
              <a:t>제출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버튼을 누를 때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서버로 </a:t>
            </a:r>
            <a:r>
              <a:rPr lang="en-US" altLang="ko-KR" sz="2400" dirty="0"/>
              <a:t>name</a:t>
            </a:r>
            <a:r>
              <a:rPr lang="ko-KR" altLang="en-US" sz="2400" dirty="0"/>
              <a:t>과 </a:t>
            </a:r>
            <a:r>
              <a:rPr lang="en-US" altLang="ko-KR" sz="2400" dirty="0"/>
              <a:t>value</a:t>
            </a:r>
            <a:r>
              <a:rPr lang="ko-KR" altLang="en-US" sz="2400" dirty="0"/>
              <a:t>가 </a:t>
            </a:r>
            <a:r>
              <a:rPr lang="ko-KR" altLang="en-US" sz="2400" dirty="0" smtClean="0"/>
              <a:t>전송됨</a:t>
            </a:r>
            <a:endParaRPr lang="ko-KR" altLang="en-US" sz="2400" dirty="0"/>
          </a:p>
        </p:txBody>
      </p:sp>
      <p:sp>
        <p:nvSpPr>
          <p:cNvPr id="9" name="내용 개체 틀 2"/>
          <p:cNvSpPr txBox="1"/>
          <p:nvPr/>
        </p:nvSpPr>
        <p:spPr>
          <a:xfrm>
            <a:off x="436098" y="4179426"/>
            <a:ext cx="10944665" cy="2066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test.jsp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 value=“hidden-data”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“submit” value=“</a:t>
            </a:r>
            <a:r>
              <a:rPr lang="ko-KR" altLang="en-US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버튼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”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236049" y="6084094"/>
            <a:ext cx="6657328" cy="1992958"/>
            <a:chOff x="3302599" y="5836444"/>
            <a:chExt cx="6657328" cy="19929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599" y="5836444"/>
              <a:ext cx="6657328" cy="19929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7543800" y="6386498"/>
              <a:ext cx="2188111" cy="4909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03" y="6084094"/>
            <a:ext cx="2855160" cy="1992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3445547" y="6775647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723873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“button”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?')"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1712122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버튼 </a:t>
            </a:r>
            <a:r>
              <a:rPr lang="en-US" altLang="ko-KR" sz="3000" b="1" dirty="0" smtClean="0"/>
              <a:t>&lt;button&gt;</a:t>
            </a:r>
          </a:p>
          <a:p>
            <a:pPr lvl="1"/>
            <a:r>
              <a:rPr lang="en-US" altLang="ko-KR" sz="2480" b="1" dirty="0" smtClean="0"/>
              <a:t>submit</a:t>
            </a:r>
            <a:r>
              <a:rPr lang="ko-KR" altLang="en-US" sz="2480" b="1" dirty="0" smtClean="0"/>
              <a:t>기능을 수행</a:t>
            </a:r>
            <a:endParaRPr lang="en-US" altLang="ko-KR" sz="2480" b="1" dirty="0"/>
          </a:p>
          <a:p>
            <a:pPr lvl="1"/>
            <a:r>
              <a:rPr lang="en-US" altLang="ko-KR" sz="2480" b="1" dirty="0" smtClean="0"/>
              <a:t>type=“button” </a:t>
            </a:r>
            <a:r>
              <a:rPr lang="ko-KR" altLang="en-US" sz="2480" b="1" dirty="0" smtClean="0"/>
              <a:t>일 때 전송</a:t>
            </a:r>
            <a:r>
              <a:rPr lang="en-US" altLang="ko-KR" sz="2480" b="1" dirty="0" smtClean="0"/>
              <a:t>(submit)</a:t>
            </a:r>
            <a:r>
              <a:rPr lang="ko-KR" altLang="en-US" sz="2480" b="1" dirty="0" smtClean="0"/>
              <a:t>기능이 없는 일반 버튼</a:t>
            </a:r>
            <a:endParaRPr lang="en-US" altLang="ko-KR" sz="248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10/14)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86028" y="5045941"/>
            <a:ext cx="8884524" cy="2900066"/>
            <a:chOff x="1486028" y="4455391"/>
            <a:chExt cx="8884524" cy="290006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028" y="4455391"/>
              <a:ext cx="8884524" cy="29000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1581150" y="5524500"/>
              <a:ext cx="1314450" cy="36195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66076" y="5376444"/>
              <a:ext cx="5525674" cy="15958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93493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고객의 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의견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여러 줄의 문자 입력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textarea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11/14)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68" y="4812992"/>
            <a:ext cx="7155027" cy="3397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7581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콤보박스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드롭다운리스트</a:t>
            </a:r>
            <a:r>
              <a:rPr lang="en-US" altLang="ko-KR" sz="3000" b="1" dirty="0" smtClean="0"/>
              <a:t>) &lt;select&gt;</a:t>
            </a:r>
            <a:endParaRPr lang="ko-KR" altLang="en-US" sz="30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12/14)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90" y="5286440"/>
            <a:ext cx="4612710" cy="307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8535"/>
            <a:ext cx="11262614" cy="6451962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입력요소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그룹핑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fieldset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  <a:p>
            <a:pPr lvl="1"/>
            <a:r>
              <a:rPr lang="ko-KR" altLang="en-US" sz="2400" dirty="0" smtClean="0"/>
              <a:t>그룹의 </a:t>
            </a:r>
            <a:r>
              <a:rPr lang="ko-KR" altLang="en-US" sz="2400" dirty="0"/>
              <a:t>경계에 선을 그려준다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&lt;legend&gt;</a:t>
            </a:r>
            <a:r>
              <a:rPr lang="ko-KR" altLang="en-US" sz="2400" dirty="0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2402" y="3404427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13/14)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85" y="5883675"/>
            <a:ext cx="5239654" cy="2561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000" b="1" dirty="0" smtClean="0"/>
              <a:t>&lt;input&gt;</a:t>
            </a:r>
            <a:r>
              <a:rPr lang="ko-KR" altLang="en-US" sz="3000" b="1" dirty="0" smtClean="0"/>
              <a:t>요소를 위한 레이블 정의 </a:t>
            </a:r>
            <a:r>
              <a:rPr lang="en-US" altLang="ko-KR" sz="3000" b="1" dirty="0" smtClean="0"/>
              <a:t>&lt;label&gt;</a:t>
            </a:r>
            <a:endParaRPr lang="ko-KR" altLang="en-US" sz="3000" b="1" dirty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label&gt; </a:t>
            </a:r>
            <a:r>
              <a:rPr lang="ko-KR" altLang="en-US" sz="2400" dirty="0"/>
              <a:t>태그의 속성 </a:t>
            </a:r>
            <a:r>
              <a:rPr lang="en-US" altLang="ko-KR" sz="2400" dirty="0"/>
              <a:t>for</a:t>
            </a:r>
            <a:r>
              <a:rPr lang="ko-KR" altLang="en-US" sz="2400" dirty="0"/>
              <a:t>를 사용하면 레이블과 </a:t>
            </a:r>
            <a:r>
              <a:rPr lang="en-US" altLang="ko-KR" sz="2400" dirty="0"/>
              <a:t>&lt;input&gt;</a:t>
            </a:r>
            <a:r>
              <a:rPr lang="ko-KR" altLang="en-US" sz="2400" dirty="0"/>
              <a:t>의 </a:t>
            </a:r>
            <a:r>
              <a:rPr lang="en-US" altLang="ko-KR" sz="2400" dirty="0"/>
              <a:t>id </a:t>
            </a:r>
            <a:r>
              <a:rPr lang="ko-KR" altLang="en-US" sz="2400" dirty="0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</a:t>
            </a:r>
            <a:r>
              <a:rPr lang="ko-KR" altLang="en-US" sz="5500" kern="0" dirty="0" smtClean="0">
                <a:latin typeface="+mj-lt"/>
              </a:rPr>
              <a:t>유형 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14/14)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72" y="6051527"/>
            <a:ext cx="32004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800" dirty="0" smtClean="0"/>
              <a:t>대부분의 오디오 데이터들은 크기가 매우 크기때문에 압축해 저장</a:t>
            </a:r>
            <a:endParaRPr lang="en-US" altLang="ko-KR" sz="3200" dirty="0" smtClean="0"/>
          </a:p>
          <a:p>
            <a:pPr lvl="0"/>
            <a:r>
              <a:rPr lang="ko-KR" altLang="en-US" sz="2800" dirty="0" smtClean="0"/>
              <a:t>압축하는 방식에 따라 손실 압축 포맷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 손실 압축 포맷으로 구분</a:t>
            </a:r>
            <a:endParaRPr lang="en-US" altLang="ko-KR" sz="3000" dirty="0" smtClean="0"/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smtClean="0"/>
              <a:t>Wav </a:t>
            </a:r>
            <a:r>
              <a:rPr lang="en-US" altLang="ko-KR" sz="1880" dirty="0"/>
              <a:t>– </a:t>
            </a:r>
            <a:r>
              <a:rPr lang="ko-KR" altLang="en-US" sz="1880" dirty="0"/>
              <a:t>윈도우에서 사용되는 표준 사운드 포맷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파일 크기가 크다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비 압축 포맷</a:t>
            </a:r>
          </a:p>
          <a:p>
            <a:pPr lvl="1"/>
            <a:r>
              <a:rPr lang="en-US" altLang="ko-KR" sz="1880" dirty="0" smtClean="0"/>
              <a:t>MP3 </a:t>
            </a:r>
            <a:r>
              <a:rPr lang="en-US" altLang="ko-KR" sz="1880" dirty="0"/>
              <a:t>– </a:t>
            </a:r>
            <a:r>
              <a:rPr lang="en-US" altLang="ko-KR" sz="1880" dirty="0" smtClean="0"/>
              <a:t>＇MPEG-1 </a:t>
            </a:r>
            <a:r>
              <a:rPr lang="en-US" altLang="ko-KR" sz="1880" dirty="0"/>
              <a:t>Audio </a:t>
            </a:r>
            <a:r>
              <a:rPr lang="en-US" altLang="ko-KR" sz="1880" dirty="0" smtClean="0"/>
              <a:t>Layer-3＇</a:t>
            </a:r>
            <a:r>
              <a:rPr lang="ko-KR" altLang="en-US" sz="1880" dirty="0" smtClean="0"/>
              <a:t>의 약자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MPEG</a:t>
            </a:r>
            <a:r>
              <a:rPr lang="ko-KR" altLang="en-US" sz="1880" dirty="0"/>
              <a:t>기술의 음성 압축 </a:t>
            </a:r>
            <a:r>
              <a:rPr lang="ko-KR" altLang="en-US" sz="1880" dirty="0" smtClean="0"/>
              <a:t>기술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 smtClean="0"/>
              <a:t>		</a:t>
            </a:r>
            <a:r>
              <a:rPr lang="ko-KR" altLang="en-US" sz="1880" dirty="0" smtClean="0"/>
              <a:t>손실 오디오 압축 포맷</a:t>
            </a:r>
            <a:endParaRPr lang="ko-KR" altLang="en-US" sz="1880" dirty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MP3</a:t>
            </a:r>
            <a:r>
              <a:rPr lang="ko-KR" altLang="en-US" sz="1880" dirty="0"/>
              <a:t>의</a:t>
            </a:r>
            <a:r>
              <a:rPr lang="en-US" altLang="ko-KR" sz="1880" dirty="0"/>
              <a:t> </a:t>
            </a:r>
            <a:r>
              <a:rPr lang="ko-KR" altLang="en-US" sz="1880" dirty="0" smtClean="0"/>
              <a:t>대안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</a:t>
            </a:r>
            <a:r>
              <a:rPr lang="ko-KR" altLang="en-US" sz="1880" dirty="0" smtClean="0"/>
              <a:t>다양한 포맷들을 지원하는 무료 오픈소스 컨테이너 포맷</a:t>
            </a:r>
            <a:endParaRPr lang="en-US" altLang="ko-KR" sz="18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54647"/>
              </p:ext>
            </p:extLst>
          </p:nvPr>
        </p:nvGraphicFramePr>
        <p:xfrm>
          <a:off x="664352" y="623386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IE/Edge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WAV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94" y="3234580"/>
            <a:ext cx="3838575" cy="1724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2461" y="1896284"/>
          <a:ext cx="8761539" cy="629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Arial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2000" b="1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dirty="0" smtClean="0">
                          <a:latin typeface="Arial"/>
                          <a:ea typeface="+mn-ea"/>
                          <a:cs typeface="+mn-cs"/>
                        </a:rPr>
                        <a:t>type</a:t>
                      </a:r>
                      <a:endParaRPr lang="ko-KR" altLang="en-US" sz="20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날짜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선택기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-local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Arial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 입력 양식을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숫자를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선택할 수 있는 슬라이더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추가된 </a:t>
            </a:r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요소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509" y="3510642"/>
            <a:ext cx="3233520" cy="4512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1466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07227"/>
              </p:ext>
            </p:extLst>
          </p:nvPr>
        </p:nvGraphicFramePr>
        <p:xfrm>
          <a:off x="645964" y="2407494"/>
          <a:ext cx="10793879" cy="595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전달될 때 항목의 이름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value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필드의 값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읽기 전용으로 설정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62424502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비활성화 상태로 설정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전송되지 않음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57140848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size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너비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가로 길이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1797025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maxlength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입력 필드에 허용되는 최대 문자 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6574203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입력 값에 대한 간단한 설명 또는 샘플 값을 표기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8902766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autocomplete</a:t>
                      </a:r>
                      <a:endParaRPr lang="ko-KR" altLang="en-US" sz="1800" dirty="0" smtClean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자동입력 완성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06481267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페이지가 로드 될 때 자동으로 포커스를 받도록 설정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checked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필드가 체크 된 상태임을 지정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라디오 버튼 형식에서 사용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min/max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최소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최대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날짜 등의 형식에서 사용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multiple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둘 이상의 값을 입력할 수 있도록 함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파일형식에서 사용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필수 입력 항목으로 지정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submit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수행 </a:t>
                      </a:r>
                      <a:r>
                        <a:rPr lang="ko-KR" altLang="en-US" sz="1800" baseline="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시 체크 함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Submit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수행 시 입력 필드의 값이 검사되는 정규식을 지정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기타</a:t>
            </a:r>
            <a:r>
              <a:rPr lang="en-US" altLang="ko-KR" sz="3000" b="1" kern="0" dirty="0" smtClean="0"/>
              <a:t>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3775" y="1979130"/>
            <a:ext cx="747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참고 </a:t>
            </a:r>
            <a:r>
              <a:rPr lang="en-US" altLang="ko-KR" b="1" dirty="0" smtClean="0"/>
              <a:t>: https://www.w3schools.com/html/html_form_attributes.asp]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97204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이메일 </a:t>
            </a:r>
            <a:r>
              <a:rPr lang="ko-KR" altLang="en-US" dirty="0" smtClean="0"/>
              <a:t>입력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6" y="4713871"/>
            <a:ext cx="5363247" cy="2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/>
          <p:cNvSpPr txBox="1"/>
          <p:nvPr/>
        </p:nvSpPr>
        <p:spPr>
          <a:xfrm>
            <a:off x="412402" y="1823277"/>
            <a:ext cx="11159569" cy="2405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이메일 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“email”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</a:rPr>
              <a:t>required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전송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전화번호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99" y="5248903"/>
            <a:ext cx="5628482" cy="2711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40" y="5407818"/>
            <a:ext cx="6382200" cy="2059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신발사이즈</a:t>
            </a: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</a:t>
            </a:r>
            <a:endParaRPr lang="en-US" altLang="ko-KR" sz="2339" b="1" dirty="0" smtClean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  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 dirty="0">
                <a:latin typeface="Arial"/>
              </a:rPr>
              <a:t> 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290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endParaRPr lang="en-US" altLang="ko-KR" sz="2339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지역 표준 시간대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9924" y="5502724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dob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44" y="5818742"/>
            <a:ext cx="2941549" cy="2819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색상선택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941" y="3732852"/>
            <a:ext cx="2809327" cy="119733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4" y="5646492"/>
            <a:ext cx="3419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39" y="3837245"/>
            <a:ext cx="5448300" cy="4171950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504550" y="5228388"/>
            <a:ext cx="1639071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크롬 브라우저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504550" y="3337362"/>
            <a:ext cx="1851587" cy="31491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5210039" y="3365985"/>
            <a:ext cx="2380317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파이어폭스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브라우저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02" y="2245519"/>
            <a:ext cx="4714875" cy="525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/>
              <a:t>&lt;audio&gt; </a:t>
            </a:r>
            <a:r>
              <a:rPr lang="ko-KR" altLang="en-US" sz="5500" dirty="0"/>
              <a:t>요소의</a:t>
            </a:r>
            <a:r>
              <a:rPr lang="en-US" altLang="ko-KR" sz="5500" dirty="0"/>
              <a:t> </a:t>
            </a:r>
            <a:r>
              <a:rPr lang="ko-KR" altLang="en-US" sz="5500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99675"/>
              </p:ext>
            </p:extLst>
          </p:nvPr>
        </p:nvGraphicFramePr>
        <p:xfrm>
          <a:off x="421992" y="4161595"/>
          <a:ext cx="11059301" cy="40937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볼륨 설정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(0.0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70307" y="1862575"/>
            <a:ext cx="6644791" cy="680793"/>
            <a:chOff x="1270307" y="1862575"/>
            <a:chExt cx="6644791" cy="680793"/>
          </a:xfrm>
        </p:grpSpPr>
        <p:sp>
          <p:nvSpPr>
            <p:cNvPr id="7" name="TextBox 6"/>
            <p:cNvSpPr txBox="1"/>
            <p:nvPr/>
          </p:nvSpPr>
          <p:spPr>
            <a:xfrm>
              <a:off x="1270307" y="1862575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746" y="1862575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9252" y="1862575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직선 화살표 연결선 9"/>
            <p:cNvCxnSpPr>
              <a:stCxn id="7" idx="2"/>
            </p:cNvCxnSpPr>
            <p:nvPr/>
          </p:nvCxnSpPr>
          <p:spPr>
            <a:xfrm>
              <a:off x="2613552" y="2231907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 flipH="1">
              <a:off x="6485206" y="2231907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8" idx="2"/>
            </p:cNvCxnSpPr>
            <p:nvPr/>
          </p:nvCxnSpPr>
          <p:spPr>
            <a:xfrm flipH="1">
              <a:off x="5103024" y="2231907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>
                <a:latin typeface="+mj-lt"/>
              </a:rPr>
              <a:t>오디오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 (</a:t>
            </a:r>
            <a:r>
              <a:rPr lang="en-US" altLang="ko-KR" sz="5500" dirty="0" smtClean="0">
                <a:latin typeface="+mj-lt"/>
              </a:rPr>
              <a:t>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843548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controls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4691586"/>
            <a:ext cx="9139029" cy="30154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500" dirty="0">
                <a:latin typeface="+mn-ea"/>
                <a:ea typeface="+mn-ea"/>
              </a:rPr>
              <a:t>오디오 예제</a:t>
            </a:r>
            <a:r>
              <a:rPr lang="en-US" altLang="ko-KR" sz="5500" dirty="0" smtClean="0">
                <a:latin typeface="+mn-ea"/>
                <a:ea typeface="+mn-ea"/>
              </a:rPr>
              <a:t>1 (</a:t>
            </a:r>
            <a:r>
              <a:rPr lang="en-US" altLang="ko-KR" sz="5500" dirty="0" smtClean="0">
                <a:latin typeface="+mn-ea"/>
                <a:ea typeface="+mn-ea"/>
              </a:rPr>
              <a:t>2/2</a:t>
            </a:r>
            <a:r>
              <a:rPr lang="en-US" altLang="ko-KR" sz="5500" dirty="0">
                <a:latin typeface="+mn-ea"/>
                <a:ea typeface="+mn-ea"/>
              </a:rPr>
              <a:t>)</a:t>
            </a:r>
            <a:endParaRPr lang="ko-KR" altLang="en-US" sz="5500" dirty="0">
              <a:latin typeface="+mn-ea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&lt;source&gt;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브라우저마다 </a:t>
            </a:r>
            <a:r>
              <a:rPr lang="ko-KR" altLang="en-US" dirty="0"/>
              <a:t>지원하는 오디오 </a:t>
            </a:r>
            <a:r>
              <a:rPr lang="ko-KR" altLang="en-US" dirty="0" smtClean="0"/>
              <a:t>형식이 다를 수 있으므로 호환성을 </a:t>
            </a:r>
            <a:r>
              <a:rPr lang="ko-KR" altLang="en-US" dirty="0"/>
              <a:t>높이기 위하여 다음과 같이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434446" y="3505242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"old_pop.ogg"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</a:t>
            </a:r>
            <a:r>
              <a:rPr lang="en-US" altLang="ko-KR" sz="2339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"audio/mp3"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	</a:t>
            </a:r>
            <a:r>
              <a:rPr lang="en-US" altLang="ko-KR" sz="2339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"old_pop.wav"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"audio/wav"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31818" y="5488522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159324" y="5387406"/>
            <a:ext cx="2098108" cy="10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smtClean="0"/>
              <a:t>디지털 형식의 일반 비디오 파일은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코덱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로 구성</a:t>
            </a:r>
            <a:endParaRPr lang="en-US" altLang="ko-KR" sz="2400" dirty="0" smtClean="0"/>
          </a:p>
          <a:p>
            <a:pPr lvl="1"/>
            <a:r>
              <a:rPr lang="ko-KR" altLang="en-US" sz="1880" dirty="0" err="1" smtClean="0"/>
              <a:t>코덱</a:t>
            </a:r>
            <a:r>
              <a:rPr lang="ko-KR" altLang="en-US" sz="1880" dirty="0" smtClean="0"/>
              <a:t> </a:t>
            </a:r>
            <a:r>
              <a:rPr lang="en-US" altLang="ko-KR" sz="1880" dirty="0" smtClean="0"/>
              <a:t>: </a:t>
            </a:r>
            <a:r>
              <a:rPr lang="ko-KR" altLang="en-US" sz="2000" dirty="0"/>
              <a:t>비디오 파일을 압축하고 압축을 풀 때 사용</a:t>
            </a:r>
            <a:r>
              <a:rPr lang="en-US" altLang="ko-KR" sz="2000" dirty="0"/>
              <a:t>(ex: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, DivX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컨테이너 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파일에 대한 정보를 저장하는 파일 모음</a:t>
            </a:r>
            <a:r>
              <a:rPr lang="en-US" altLang="ko-KR" sz="2000" dirty="0"/>
              <a:t>. </a:t>
            </a:r>
            <a:r>
              <a:rPr lang="ko-KR" altLang="en-US" sz="2000" dirty="0"/>
              <a:t>동영상 스트림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594067" lvl="1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오디오 </a:t>
            </a:r>
            <a:r>
              <a:rPr lang="ko-KR" altLang="en-US" sz="2000" dirty="0"/>
              <a:t>스트림 및 자막과 같은 기타 메타데이터를 포함</a:t>
            </a:r>
            <a:r>
              <a:rPr lang="en-US" altLang="ko-KR" sz="2000" dirty="0"/>
              <a:t>(ex: AVI,FLV,WMV, MP4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marL="594067" lvl="1" indent="0">
              <a:buNone/>
            </a:pPr>
            <a:endParaRPr lang="en-US" altLang="ko-KR" sz="1880" dirty="0" smtClean="0"/>
          </a:p>
          <a:p>
            <a:pPr lvl="1"/>
            <a:r>
              <a:rPr lang="en-US" altLang="ko-KR" sz="1880" dirty="0" smtClean="0"/>
              <a:t>MPEG4 </a:t>
            </a:r>
            <a:r>
              <a:rPr lang="en-US" altLang="ko-KR" sz="1880" dirty="0"/>
              <a:t>– 'MPEG-4' </a:t>
            </a:r>
            <a:r>
              <a:rPr lang="ko-KR" altLang="en-US" sz="1880" dirty="0"/>
              <a:t>기술을 사용한다</a:t>
            </a:r>
            <a:r>
              <a:rPr lang="en-US" altLang="ko-KR" sz="1880" dirty="0"/>
              <a:t>. MPEG-1</a:t>
            </a:r>
            <a:r>
              <a:rPr lang="ko-KR" altLang="en-US" sz="1880" dirty="0"/>
              <a:t>과 </a:t>
            </a:r>
            <a:r>
              <a:rPr lang="en-US" altLang="ko-KR" sz="1880" dirty="0"/>
              <a:t>MPEG-2</a:t>
            </a:r>
            <a:r>
              <a:rPr lang="ko-KR" altLang="en-US" sz="1880" dirty="0"/>
              <a:t>에 비해 적은 용량으로도 고품질의 영상 및 음성을 구현할 수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H.264</a:t>
            </a:r>
            <a:r>
              <a:rPr lang="ko-KR" altLang="en-US" sz="1880" dirty="0"/>
              <a:t>를 사용한다</a:t>
            </a:r>
            <a:r>
              <a:rPr lang="en-US" altLang="ko-KR" sz="1880" dirty="0" smtClean="0"/>
              <a:t>.</a:t>
            </a:r>
          </a:p>
          <a:p>
            <a:pPr lvl="1"/>
            <a:endParaRPr lang="en-US" altLang="ko-KR" sz="1880" dirty="0"/>
          </a:p>
          <a:p>
            <a:pPr lvl="1"/>
            <a:r>
              <a:rPr lang="en-US" altLang="ko-KR" sz="1880" dirty="0" err="1"/>
              <a:t>WebM</a:t>
            </a:r>
            <a:r>
              <a:rPr lang="en-US" altLang="ko-KR" sz="1880" dirty="0"/>
              <a:t> – </a:t>
            </a:r>
            <a:r>
              <a:rPr lang="ko-KR" altLang="en-US" sz="1880" dirty="0"/>
              <a:t>무료로 제공되는 개방형 고화질 압축 형식의 영상 포맷이다</a:t>
            </a:r>
            <a:r>
              <a:rPr lang="en-US" altLang="ko-KR" sz="1880" dirty="0"/>
              <a:t>. </a:t>
            </a:r>
            <a:r>
              <a:rPr lang="ko-KR" altLang="en-US" sz="1880" dirty="0"/>
              <a:t>구글이 지원하고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VP8</a:t>
            </a:r>
            <a:r>
              <a:rPr lang="ko-KR" altLang="en-US" sz="1880" dirty="0"/>
              <a:t>이라고 불린다</a:t>
            </a:r>
            <a:r>
              <a:rPr lang="en-US" altLang="ko-KR" sz="1880" dirty="0"/>
              <a:t>.</a:t>
            </a:r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</a:t>
            </a:r>
            <a:r>
              <a:rPr lang="ko-KR" altLang="en-US" sz="1880" dirty="0"/>
              <a:t>역시 무료이고 비디오 압축 형식이다</a:t>
            </a:r>
            <a:r>
              <a:rPr lang="en-US" altLang="ko-KR" sz="1880" dirty="0"/>
              <a:t>. </a:t>
            </a:r>
            <a:r>
              <a:rPr lang="en-US" altLang="ko-KR" sz="1880" dirty="0" err="1"/>
              <a:t>Ogg</a:t>
            </a:r>
            <a:r>
              <a:rPr lang="en-US" altLang="ko-KR" sz="1880" dirty="0"/>
              <a:t> Theora </a:t>
            </a:r>
            <a:r>
              <a:rPr lang="ko-KR" altLang="en-US" sz="1880" dirty="0"/>
              <a:t>비디오 압축 기술이라 불린다</a:t>
            </a:r>
            <a:r>
              <a:rPr lang="en-US" altLang="ko-KR" sz="1880" dirty="0"/>
              <a:t>. </a:t>
            </a:r>
            <a:r>
              <a:rPr lang="ko-KR" altLang="en-US" sz="1880" dirty="0"/>
              <a:t>확장자가 </a:t>
            </a:r>
            <a:r>
              <a:rPr lang="en-US" altLang="ko-KR" sz="1880" dirty="0" err="1"/>
              <a:t>ogv</a:t>
            </a:r>
            <a:r>
              <a:rPr lang="ko-KR" altLang="en-US" sz="1880" dirty="0"/>
              <a:t>인 파일에 주로 사용된다</a:t>
            </a:r>
            <a:r>
              <a:rPr lang="en-US" altLang="ko-KR" sz="1880" dirty="0" smtClean="0"/>
              <a:t>.</a:t>
            </a:r>
            <a:endParaRPr lang="en-US" altLang="ko-KR" sz="18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62560"/>
              </p:ext>
            </p:extLst>
          </p:nvPr>
        </p:nvGraphicFramePr>
        <p:xfrm>
          <a:off x="664352" y="659962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WebM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1918953"/>
            <a:ext cx="10766521" cy="1654241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8324"/>
              </p:ext>
            </p:extLst>
          </p:nvPr>
        </p:nvGraphicFramePr>
        <p:xfrm>
          <a:off x="421992" y="4186775"/>
          <a:ext cx="11059301" cy="404197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비디오가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652664766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전까지 표시할 이미지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21736554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비디오의 오디오 출력을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음소거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3199834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width, height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재생기의 너비와 높이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48277" y="2059527"/>
            <a:ext cx="6644791" cy="680793"/>
            <a:chOff x="1270307" y="1961051"/>
            <a:chExt cx="6644791" cy="680793"/>
          </a:xfrm>
        </p:grpSpPr>
        <p:sp>
          <p:nvSpPr>
            <p:cNvPr id="14" name="TextBox 13"/>
            <p:cNvSpPr txBox="1"/>
            <p:nvPr/>
          </p:nvSpPr>
          <p:spPr>
            <a:xfrm>
              <a:off x="1270307" y="1961051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746" y="1961051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9252" y="1961051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2613552" y="2330383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" name="직선 화살표 연결선 17"/>
            <p:cNvCxnSpPr>
              <a:stCxn id="16" idx="2"/>
            </p:cNvCxnSpPr>
            <p:nvPr/>
          </p:nvCxnSpPr>
          <p:spPr>
            <a:xfrm flipH="1">
              <a:off x="6485206" y="2330383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5" idx="2"/>
            </p:cNvCxnSpPr>
            <p:nvPr/>
          </p:nvCxnSpPr>
          <p:spPr>
            <a:xfrm flipH="1">
              <a:off x="5103024" y="2330383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6000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200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&lt;video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width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"640"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height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"480"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"trailer.mp4"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'video/mp4'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trailer.ogv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  <a:r>
              <a:rPr lang="en-US" altLang="ko-KR" sz="2200" b="1" dirty="0" smtClean="0">
                <a:latin typeface="+mj-lt"/>
                <a:ea typeface="+mn-ea"/>
                <a:cs typeface="+mn-cs"/>
              </a:rPr>
              <a:t>Your browser does not support the video tag.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604104" y="2951439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831610" y="2850324"/>
            <a:ext cx="2098108" cy="10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26" y="4947968"/>
            <a:ext cx="5272483" cy="3418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2242</Words>
  <Application>Microsoft Office PowerPoint</Application>
  <PresentationFormat>사용자 지정</PresentationFormat>
  <Paragraphs>483</Paragraphs>
  <Slides>37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웹브라우저와 멀티미디어</vt:lpstr>
      <vt:lpstr>오디오 파일 형식</vt:lpstr>
      <vt:lpstr>&lt;audio&gt; 요소의 속성</vt:lpstr>
      <vt:lpstr>오디오 예제1 (1/2)</vt:lpstr>
      <vt:lpstr>오디오 예제1 (2/2)</vt:lpstr>
      <vt:lpstr>비디오 파일 형식</vt:lpstr>
      <vt:lpstr>&lt;video&gt; 요소의 속성</vt:lpstr>
      <vt:lpstr>비디오 예제</vt:lpstr>
      <vt:lpstr>HTML 입력양식</vt:lpstr>
      <vt:lpstr>입력 양식의 작동 방식</vt:lpstr>
      <vt:lpstr>HTML 양식 (form)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이메일 입력 예제</vt:lpstr>
      <vt:lpstr>전화번호 입력 예제 </vt:lpstr>
      <vt:lpstr>숫자 입력 예제 </vt:lpstr>
      <vt:lpstr>날짜 입력 예제</vt:lpstr>
      <vt:lpstr>색상 입력 예제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이유진</cp:lastModifiedBy>
  <cp:revision>1398</cp:revision>
  <dcterms:created xsi:type="dcterms:W3CDTF">2007-06-29T06:43:39Z</dcterms:created>
  <dcterms:modified xsi:type="dcterms:W3CDTF">2024-10-16T03:41:43Z</dcterms:modified>
  <cp:category/>
  <cp:contentStatus/>
</cp:coreProperties>
</file>