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498" r:id="rId2"/>
    <p:sldId id="504" r:id="rId3"/>
    <p:sldId id="558" r:id="rId4"/>
    <p:sldId id="500" r:id="rId5"/>
    <p:sldId id="503" r:id="rId6"/>
    <p:sldId id="557" r:id="rId7"/>
    <p:sldId id="506" r:id="rId8"/>
    <p:sldId id="524" r:id="rId9"/>
    <p:sldId id="528" r:id="rId10"/>
    <p:sldId id="527" r:id="rId11"/>
    <p:sldId id="525" r:id="rId12"/>
    <p:sldId id="556" r:id="rId13"/>
    <p:sldId id="508" r:id="rId14"/>
    <p:sldId id="509" r:id="rId15"/>
    <p:sldId id="510" r:id="rId16"/>
    <p:sldId id="511" r:id="rId17"/>
    <p:sldId id="513" r:id="rId18"/>
    <p:sldId id="515" r:id="rId19"/>
    <p:sldId id="512" r:id="rId20"/>
    <p:sldId id="517" r:id="rId21"/>
    <p:sldId id="519" r:id="rId22"/>
    <p:sldId id="559" r:id="rId23"/>
    <p:sldId id="560" r:id="rId24"/>
    <p:sldId id="561" r:id="rId25"/>
    <p:sldId id="521" r:id="rId26"/>
    <p:sldId id="522" r:id="rId27"/>
    <p:sldId id="523" r:id="rId28"/>
    <p:sldId id="533" r:id="rId29"/>
    <p:sldId id="534" r:id="rId30"/>
    <p:sldId id="535" r:id="rId31"/>
    <p:sldId id="539" r:id="rId32"/>
    <p:sldId id="541" r:id="rId33"/>
    <p:sldId id="562" r:id="rId34"/>
    <p:sldId id="563" r:id="rId35"/>
    <p:sldId id="547" r:id="rId36"/>
    <p:sldId id="552" r:id="rId37"/>
    <p:sldId id="555" r:id="rId38"/>
    <p:sldId id="565" r:id="rId39"/>
    <p:sldId id="566" r:id="rId40"/>
    <p:sldId id="567" r:id="rId41"/>
    <p:sldId id="569" r:id="rId42"/>
    <p:sldId id="568" r:id="rId43"/>
    <p:sldId id="564" r:id="rId4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504"/>
            <p14:sldId id="558"/>
            <p14:sldId id="500"/>
            <p14:sldId id="503"/>
            <p14:sldId id="557"/>
            <p14:sldId id="506"/>
            <p14:sldId id="524"/>
            <p14:sldId id="528"/>
            <p14:sldId id="527"/>
            <p14:sldId id="525"/>
            <p14:sldId id="556"/>
            <p14:sldId id="508"/>
            <p14:sldId id="509"/>
            <p14:sldId id="510"/>
            <p14:sldId id="511"/>
            <p14:sldId id="513"/>
            <p14:sldId id="515"/>
            <p14:sldId id="512"/>
            <p14:sldId id="517"/>
            <p14:sldId id="519"/>
            <p14:sldId id="559"/>
            <p14:sldId id="560"/>
            <p14:sldId id="561"/>
            <p14:sldId id="521"/>
            <p14:sldId id="522"/>
            <p14:sldId id="523"/>
            <p14:sldId id="533"/>
            <p14:sldId id="534"/>
            <p14:sldId id="535"/>
            <p14:sldId id="539"/>
            <p14:sldId id="541"/>
            <p14:sldId id="562"/>
            <p14:sldId id="563"/>
            <p14:sldId id="547"/>
            <p14:sldId id="552"/>
            <p14:sldId id="555"/>
            <p14:sldId id="565"/>
            <p14:sldId id="566"/>
            <p14:sldId id="567"/>
            <p14:sldId id="569"/>
            <p14:sldId id="568"/>
            <p14:sldId id="564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5" autoAdjust="0"/>
    <p:restoredTop sz="93514" autoAdjust="0"/>
  </p:normalViewPr>
  <p:slideViewPr>
    <p:cSldViewPr snapToGrid="0">
      <p:cViewPr varScale="1">
        <p:scale>
          <a:sx n="63" d="100"/>
          <a:sy n="63" d="100"/>
        </p:scale>
        <p:origin x="96" y="76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69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5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30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95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9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페이지의 스타일을 정의하는데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 </a:t>
            </a:r>
            <a:r>
              <a:rPr lang="ko-KR" altLang="en-US" sz="2400" dirty="0"/>
              <a:t>페이지의 </a:t>
            </a:r>
            <a:r>
              <a:rPr lang="en-US" altLang="ko-KR" sz="2400" dirty="0"/>
              <a:t>&lt;head&gt;</a:t>
            </a:r>
            <a:r>
              <a:rPr lang="ko-KR" altLang="en-US" sz="2400" dirty="0" smtClean="0"/>
              <a:t>섹션에서 </a:t>
            </a:r>
            <a:r>
              <a:rPr lang="en-US" altLang="ko-KR" sz="2400" dirty="0" smtClean="0"/>
              <a:t>&lt;style&gt;</a:t>
            </a:r>
            <a:r>
              <a:rPr lang="ko-KR" altLang="en-US" sz="2400" dirty="0" smtClean="0"/>
              <a:t>요소 내에 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 </a:t>
            </a:r>
            <a:r>
              <a:rPr lang="en-US" altLang="ko-KR" sz="5500" dirty="0" smtClean="0">
                <a:latin typeface="+mj-lt"/>
              </a:rPr>
              <a:t>(3/4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6" y="3665754"/>
            <a:ext cx="5133007" cy="438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3771900" y="4381500"/>
            <a:ext cx="2876550" cy="366973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많은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스타일을 정의하는데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 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섹션에 링크를 추가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스타일 시트 파일에는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포함되면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 </a:t>
            </a:r>
            <a:r>
              <a:rPr lang="en-US" altLang="ko-KR" sz="5500" dirty="0" smtClean="0">
                <a:latin typeface="+mj-lt"/>
              </a:rPr>
              <a:t>(4/4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7758" y="3626097"/>
            <a:ext cx="5378395" cy="601152"/>
            <a:chOff x="4597758" y="3541690"/>
            <a:chExt cx="5378395" cy="601152"/>
          </a:xfrm>
        </p:grpSpPr>
        <p:sp>
          <p:nvSpPr>
            <p:cNvPr id="7" name="TextBox 6"/>
            <p:cNvSpPr txBox="1"/>
            <p:nvPr/>
          </p:nvSpPr>
          <p:spPr>
            <a:xfrm>
              <a:off x="4597758" y="3773510"/>
              <a:ext cx="5378395" cy="369332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 문서와 외부 리소스 사이의 연관 관계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필수 값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 flipV="1">
              <a:off x="4816699" y="3541690"/>
              <a:ext cx="0" cy="23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5" y="5948122"/>
            <a:ext cx="8470255" cy="1614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파일로 생성하여 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외부 </a:t>
            </a:r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장점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30666" y="3982800"/>
            <a:ext cx="8042199" cy="4177958"/>
            <a:chOff x="1210161" y="4348565"/>
            <a:chExt cx="8042199" cy="4177958"/>
          </a:xfrm>
        </p:grpSpPr>
        <p:grpSp>
          <p:nvGrpSpPr>
            <p:cNvPr id="18" name="그룹 17"/>
            <p:cNvGrpSpPr/>
            <p:nvPr/>
          </p:nvGrpSpPr>
          <p:grpSpPr>
            <a:xfrm>
              <a:off x="1210161" y="5430129"/>
              <a:ext cx="1561515" cy="2096087"/>
              <a:chOff x="956941" y="5430129"/>
              <a:chExt cx="1561515" cy="2096087"/>
            </a:xfrm>
          </p:grpSpPr>
          <p:sp>
            <p:nvSpPr>
              <p:cNvPr id="2" name="모서리가 접힌 도형 1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956942" y="6205963"/>
                <a:ext cx="1561514" cy="63093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bg1"/>
                    </a:solidFill>
                  </a:rPr>
                  <a:t>CSS</a:t>
                </a:r>
                <a:endParaRPr kumimoji="0" lang="ko-KR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546438" y="4358969"/>
              <a:ext cx="893417" cy="1199271"/>
              <a:chOff x="956941" y="5430129"/>
              <a:chExt cx="1561515" cy="2096087"/>
            </a:xfrm>
          </p:grpSpPr>
          <p:sp>
            <p:nvSpPr>
              <p:cNvPr id="21" name="모서리가 접힌 도형 20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546438" y="5779806"/>
              <a:ext cx="893417" cy="1199271"/>
              <a:chOff x="956941" y="5430129"/>
              <a:chExt cx="1561515" cy="2096087"/>
            </a:xfrm>
          </p:grpSpPr>
          <p:sp>
            <p:nvSpPr>
              <p:cNvPr id="24" name="모서리가 접힌 도형 23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B.HTML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46438" y="7278978"/>
              <a:ext cx="893417" cy="1199271"/>
              <a:chOff x="956941" y="5430129"/>
              <a:chExt cx="1561515" cy="2096087"/>
            </a:xfrm>
          </p:grpSpPr>
          <p:sp>
            <p:nvSpPr>
              <p:cNvPr id="27" name="모서리가 접힌 도형 26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 rot="13894682">
              <a:off x="3476177" y="499071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 rot="17748183">
              <a:off x="3433974" y="7114935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 rot="16200000">
              <a:off x="3443551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4348565"/>
              <a:ext cx="2000250" cy="12096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5811605"/>
              <a:ext cx="2000250" cy="12096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7316848"/>
              <a:ext cx="2000250" cy="12096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605" y="5878499"/>
              <a:ext cx="1700884" cy="94433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05" y="7484012"/>
              <a:ext cx="1700885" cy="739332"/>
            </a:xfrm>
            <a:prstGeom prst="rect">
              <a:avLst/>
            </a:prstGeom>
          </p:spPr>
        </p:pic>
        <p:sp>
          <p:nvSpPr>
            <p:cNvPr id="39" name="아래쪽 화살표 38"/>
            <p:cNvSpPr/>
            <p:nvPr/>
          </p:nvSpPr>
          <p:spPr bwMode="auto">
            <a:xfrm rot="16200000">
              <a:off x="6122836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 rot="16200000">
              <a:off x="6122836" y="4704910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 rot="16200000">
              <a:off x="6122836" y="754658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0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background-color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powderblue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err="1" smtClean="0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red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p&gt;This is a paragraph.&lt;/p&gt;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30" y="3555206"/>
            <a:ext cx="6485647" cy="2597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</a:t>
            </a:r>
            <a:r>
              <a:rPr lang="ko-KR" altLang="en-US" sz="3000" dirty="0" smtClean="0"/>
              <a:t>스타일을 지정할 </a:t>
            </a:r>
            <a:r>
              <a:rPr lang="en-US" altLang="ko-KR" sz="3000" dirty="0" smtClean="0"/>
              <a:t>HTML</a:t>
            </a:r>
            <a:r>
              <a:rPr lang="ko-KR" altLang="en-US" sz="3000" dirty="0" smtClean="0"/>
              <a:t>요소를 선택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5</a:t>
            </a:r>
            <a:r>
              <a:rPr lang="ko-KR" altLang="en-US" sz="3000" dirty="0" smtClean="0"/>
              <a:t>가지 범주로 나뉜다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단순 선택 </a:t>
            </a:r>
            <a:r>
              <a:rPr lang="en-US" altLang="ko-KR" sz="2480" dirty="0" smtClean="0"/>
              <a:t>(Id, class, name </a:t>
            </a:r>
            <a:r>
              <a:rPr lang="ko-KR" altLang="en-US" sz="2480" dirty="0" smtClean="0"/>
              <a:t>기반으로 요소 선택</a:t>
            </a:r>
            <a:r>
              <a:rPr lang="en-US" altLang="ko-KR" sz="2480" dirty="0" smtClean="0"/>
              <a:t>)</a:t>
            </a:r>
            <a:r>
              <a:rPr lang="ko-KR" altLang="en-US" sz="2480" dirty="0" smtClean="0"/>
              <a:t> </a:t>
            </a:r>
            <a:r>
              <a:rPr lang="en-US" altLang="ko-KR" sz="2480" dirty="0" smtClean="0"/>
              <a:t>– </a:t>
            </a:r>
            <a:r>
              <a:rPr lang="ko-KR" altLang="en-US" sz="2480" dirty="0" smtClean="0"/>
              <a:t>가장 많이 사용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특정 관계에 따른 요소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가상 클래스 </a:t>
            </a:r>
            <a:r>
              <a:rPr lang="en-US" altLang="ko-KR" sz="2480" dirty="0" smtClean="0"/>
              <a:t>/</a:t>
            </a:r>
            <a:r>
              <a:rPr lang="ko-KR" altLang="en-US" sz="2480" dirty="0" smtClean="0"/>
              <a:t> 가상 요소를 통한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속성이나 속성 값을 기반으로 요소 선택</a:t>
            </a:r>
            <a:endParaRPr lang="en-US" altLang="ko-KR" sz="248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45162" y="2644812"/>
            <a:ext cx="6979123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162" y="3516970"/>
            <a:ext cx="2259696" cy="3684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70" y="3516970"/>
            <a:ext cx="20475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585" y="3516970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3275010" y="3104792"/>
            <a:ext cx="1129848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334000" y="3104792"/>
            <a:ext cx="484344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572250" y="3104792"/>
            <a:ext cx="1606193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단순 </a:t>
            </a:r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 selectors)</a:t>
            </a:r>
          </a:p>
          <a:p>
            <a:pPr lvl="1"/>
            <a:r>
              <a:rPr lang="ko-KR" altLang="en-US" sz="2400" dirty="0" smtClean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(element selector) </a:t>
            </a:r>
          </a:p>
          <a:p>
            <a:pPr lvl="1"/>
            <a:r>
              <a:rPr lang="ko-KR" altLang="en-US" sz="2400" dirty="0" smtClean="0"/>
              <a:t>아이디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(id selector)</a:t>
            </a:r>
          </a:p>
          <a:p>
            <a:pPr lvl="1"/>
            <a:r>
              <a:rPr lang="ko-KR" altLang="en-US" sz="2400" dirty="0" smtClean="0"/>
              <a:t>클래스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(class selector)</a:t>
            </a:r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(universal selector)</a:t>
            </a:r>
          </a:p>
          <a:p>
            <a:pPr lvl="1"/>
            <a:r>
              <a:rPr lang="ko-KR" altLang="en-US" sz="2400" dirty="0" smtClean="0"/>
              <a:t>그룹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(grouping selector)</a:t>
            </a:r>
            <a:endParaRPr lang="en-US" altLang="ko-KR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selectors)</a:t>
            </a:r>
          </a:p>
          <a:p>
            <a:pPr lvl="1"/>
            <a:r>
              <a:rPr lang="ko-KR" altLang="en-US" sz="2400" dirty="0" smtClean="0"/>
              <a:t>자손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형제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의사 클래스 </a:t>
            </a:r>
            <a:r>
              <a:rPr lang="en-US" altLang="ko-KR" dirty="0" smtClean="0"/>
              <a:t>(pseudo-class selector)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(Attribute selectors)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</a:t>
            </a:r>
            <a:r>
              <a:rPr lang="en-US" altLang="ko-KR" sz="3000" b="1" dirty="0" smtClean="0"/>
              <a:t>):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20214" y="6876131"/>
            <a:ext cx="233429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모든  </a:t>
            </a:r>
            <a:r>
              <a:rPr lang="en-US" altLang="ko-KR" sz="2000" b="1" i="1" dirty="0" smtClean="0"/>
              <a:t>p</a:t>
            </a:r>
            <a:r>
              <a:rPr lang="ko-KR" altLang="en-US" sz="2000" b="1" i="1" dirty="0" smtClean="0"/>
              <a:t>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0214" y="2990398"/>
            <a:ext cx="9416151" cy="3751748"/>
            <a:chOff x="1220214" y="2990398"/>
            <a:chExt cx="9416151" cy="37517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14" y="2990398"/>
              <a:ext cx="9416151" cy="3751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4076700"/>
              <a:ext cx="285029" cy="3619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76882" y="5950634"/>
              <a:ext cx="5038218" cy="5644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아이디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(id selector</a:t>
            </a:r>
            <a:r>
              <a:rPr lang="en-US" altLang="ko-KR" sz="3000" b="1" dirty="0" smtClean="0"/>
              <a:t>): </a:t>
            </a:r>
            <a:r>
              <a:rPr lang="ko-KR" altLang="en-US" sz="3000" dirty="0" smtClean="0"/>
              <a:t>특정한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가진 </a:t>
            </a:r>
            <a:r>
              <a:rPr lang="ko-KR" altLang="en-US" sz="3000" dirty="0"/>
              <a:t>요소를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20214" y="6243090"/>
            <a:ext cx="44278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Id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#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58819" y="3010486"/>
            <a:ext cx="9290991" cy="3121193"/>
            <a:chOff x="1158819" y="3010486"/>
            <a:chExt cx="9290991" cy="31211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9" y="3010486"/>
              <a:ext cx="9290991" cy="3121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3317049"/>
              <a:ext cx="1283835" cy="28428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20610" y="5148778"/>
              <a:ext cx="5038218" cy="2672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클래스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(class selector</a:t>
            </a:r>
            <a:r>
              <a:rPr lang="en-US" altLang="ko-KR" sz="3000" b="1" dirty="0" smtClean="0"/>
              <a:t>)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클래스가 부여된 요소를 선택</a:t>
            </a:r>
            <a:endParaRPr lang="ko-KR" altLang="en-US" sz="3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952925" y="6636990"/>
            <a:ext cx="484139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class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.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56941" y="2953082"/>
            <a:ext cx="9557594" cy="3547895"/>
            <a:chOff x="956941" y="2953082"/>
            <a:chExt cx="9557594" cy="354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941" y="2953082"/>
              <a:ext cx="9557594" cy="354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995129" y="3260778"/>
              <a:ext cx="847740" cy="2702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84508" y="4557931"/>
              <a:ext cx="3503086" cy="10550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 flipV="1">
              <a:off x="984508" y="5866226"/>
              <a:ext cx="5669510" cy="309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전체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(universal selector</a:t>
            </a:r>
            <a:r>
              <a:rPr lang="en-US" altLang="ko-KR" sz="3000" b="1" dirty="0" smtClean="0"/>
              <a:t>): </a:t>
            </a:r>
            <a:r>
              <a:rPr lang="ko-KR" altLang="en-US" sz="3000" dirty="0"/>
              <a:t>페이지 </a:t>
            </a:r>
            <a:r>
              <a:rPr lang="ko-KR" altLang="en-US" sz="3000" dirty="0" smtClean="0"/>
              <a:t>안 </a:t>
            </a:r>
            <a:r>
              <a:rPr lang="ko-KR" altLang="en-US" sz="3000" dirty="0"/>
              <a:t>모든 </a:t>
            </a:r>
            <a:r>
              <a:rPr lang="ko-KR" altLang="en-US" sz="3000" dirty="0" smtClean="0"/>
              <a:t>요소 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459605" y="2707136"/>
            <a:ext cx="8696069" cy="2542941"/>
            <a:chOff x="1459605" y="2707136"/>
            <a:chExt cx="8696069" cy="254294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605" y="2707136"/>
              <a:ext cx="8696069" cy="2542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491175" y="2968284"/>
              <a:ext cx="239151" cy="2813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9604" y="5445860"/>
            <a:ext cx="8696069" cy="2542942"/>
            <a:chOff x="1459604" y="5445860"/>
            <a:chExt cx="8696069" cy="254294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604" y="5445860"/>
              <a:ext cx="8696069" cy="25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88831" y="5695072"/>
              <a:ext cx="649458" cy="2977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4092916"/>
            <a:ext cx="6993462" cy="392148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 Style Sheets</a:t>
            </a:r>
          </a:p>
          <a:p>
            <a:pPr eaLnBrk="1" hangingPunct="1"/>
            <a:r>
              <a:rPr lang="en-US" altLang="ko-KR" sz="3000" kern="0" dirty="0" smtClean="0"/>
              <a:t>HTML</a:t>
            </a:r>
            <a:r>
              <a:rPr lang="ko-KR" altLang="en-US" sz="3000" kern="0" dirty="0"/>
              <a:t>문서에 각종 시각적 요소를 정의하기 위한 스타일 시트 언어</a:t>
            </a:r>
            <a:endParaRPr lang="en-US" altLang="ko-KR" sz="3000" kern="0" dirty="0"/>
          </a:p>
          <a:p>
            <a:pPr eaLnBrk="1" hangingPunct="1"/>
            <a:r>
              <a:rPr lang="ko-KR" altLang="en-US" sz="3000" kern="0" dirty="0" smtClean="0"/>
              <a:t>브라우저가 스타일 시트 정보에 따라 </a:t>
            </a:r>
            <a:r>
              <a:rPr lang="en-US" altLang="ko-KR" sz="3000" kern="0" dirty="0" smtClean="0"/>
              <a:t>HTML</a:t>
            </a:r>
            <a:r>
              <a:rPr lang="ko-KR" altLang="en-US" sz="3000" kern="0" dirty="0" smtClean="0"/>
              <a:t>문서 형식을 지정</a:t>
            </a:r>
            <a:endParaRPr lang="en-US" altLang="ko-KR" sz="3000" kern="0" dirty="0" smtClean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개념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그룹화 선택</a:t>
            </a:r>
            <a:r>
              <a:rPr lang="en-US" altLang="ko-KR" sz="3000" b="1" dirty="0" smtClean="0"/>
              <a:t>(grouping selector): </a:t>
            </a:r>
            <a:r>
              <a:rPr lang="ko-KR" altLang="en-US" sz="3000" dirty="0" smtClean="0"/>
              <a:t>요소에 동일한 스타일 부여</a:t>
            </a:r>
            <a:endParaRPr lang="ko-KR" altLang="en-US" sz="3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860" y="2785403"/>
            <a:ext cx="8757560" cy="3131491"/>
            <a:chOff x="1428860" y="2785403"/>
            <a:chExt cx="8757560" cy="3131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60" y="2785403"/>
              <a:ext cx="8757560" cy="3131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91175" y="3052688"/>
              <a:ext cx="633047" cy="2813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20837" y="6056200"/>
            <a:ext cx="397095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요소들을 콤마</a:t>
            </a:r>
            <a:r>
              <a:rPr lang="en-US" altLang="ko-KR" sz="2000" b="1" i="1" dirty="0" smtClean="0"/>
              <a:t>(,)</a:t>
            </a:r>
            <a:r>
              <a:rPr lang="ko-KR" altLang="en-US" sz="2000" b="1" i="1" dirty="0" smtClean="0"/>
              <a:t>로 분리하여 선택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자손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(descendant selector, </a:t>
            </a:r>
            <a:r>
              <a:rPr lang="ko-KR" altLang="en-US" sz="2400" b="1" kern="0" dirty="0" smtClean="0"/>
              <a:t>하위 </a:t>
            </a:r>
            <a:r>
              <a:rPr lang="ko-KR" altLang="en-US" sz="2400" b="1" kern="0" dirty="0" err="1" smtClean="0"/>
              <a:t>선택자</a:t>
            </a:r>
            <a:r>
              <a:rPr lang="en-US" altLang="ko-KR" sz="2400" b="1" kern="0" dirty="0" smtClean="0"/>
              <a:t>)</a:t>
            </a:r>
          </a:p>
          <a:p>
            <a:pPr marL="594067" lvl="1" indent="0" eaLnBrk="1" hangingPunct="1">
              <a:buNone/>
            </a:pPr>
            <a:r>
              <a:rPr lang="en-US" altLang="ko-KR" sz="2400" kern="0" dirty="0" smtClean="0"/>
              <a:t>	: </a:t>
            </a:r>
            <a:r>
              <a:rPr lang="ko-KR" altLang="en-US" sz="2400" kern="0" dirty="0" smtClean="0"/>
              <a:t>지정된 요소의 자손인 모든 요소를 선택</a:t>
            </a:r>
            <a:r>
              <a:rPr lang="en-US" altLang="ko-KR" sz="2480" b="1" kern="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5117" y="7649329"/>
            <a:ext cx="60035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 공백</a:t>
            </a:r>
            <a:r>
              <a:rPr lang="en-US" altLang="ko-KR" sz="2000" b="1" i="1" dirty="0" smtClean="0"/>
              <a:t>(‘  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205117" y="3427701"/>
            <a:ext cx="9205045" cy="4086482"/>
            <a:chOff x="1205117" y="3427701"/>
            <a:chExt cx="9205045" cy="408648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5117" y="3427701"/>
              <a:ext cx="9205045" cy="4086482"/>
              <a:chOff x="1205117" y="3439733"/>
              <a:chExt cx="9205045" cy="4086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117" y="3439733"/>
                <a:ext cx="9205045" cy="4086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직사각형 10"/>
              <p:cNvSpPr/>
              <p:nvPr/>
            </p:nvSpPr>
            <p:spPr bwMode="auto">
              <a:xfrm>
                <a:off x="1276023" y="3800104"/>
                <a:ext cx="659656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661939" y="3800104"/>
                <a:ext cx="83430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213307" y="3746998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모든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자식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(child selector) : </a:t>
            </a:r>
            <a:r>
              <a:rPr lang="ko-KR" altLang="en-US" sz="2400" kern="0" dirty="0"/>
              <a:t>지정된 요소의 </a:t>
            </a:r>
            <a:r>
              <a:rPr lang="ko-KR" altLang="en-US" sz="2400" kern="0" dirty="0" smtClean="0"/>
              <a:t>자식인 </a:t>
            </a:r>
            <a:r>
              <a:rPr lang="ko-KR" altLang="en-US" sz="2400" kern="0" dirty="0"/>
              <a:t>모든 요소를 </a:t>
            </a:r>
            <a:r>
              <a:rPr lang="ko-KR" altLang="en-US" sz="2400" kern="0" dirty="0" smtClean="0"/>
              <a:t>선택</a:t>
            </a:r>
            <a:endParaRPr lang="ko-KR" altLang="en-US" sz="2400" b="1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5979" y="7597978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(‘&gt;’)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15979" y="2887582"/>
            <a:ext cx="8103144" cy="4603575"/>
            <a:chOff x="1515979" y="2887582"/>
            <a:chExt cx="8103144" cy="4603575"/>
          </a:xfrm>
        </p:grpSpPr>
        <p:grpSp>
          <p:nvGrpSpPr>
            <p:cNvPr id="4" name="그룹 3"/>
            <p:cNvGrpSpPr/>
            <p:nvPr/>
          </p:nvGrpSpPr>
          <p:grpSpPr>
            <a:xfrm>
              <a:off x="1515979" y="2887582"/>
              <a:ext cx="8103144" cy="4603575"/>
              <a:chOff x="1996157" y="3330295"/>
              <a:chExt cx="7622966" cy="43774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6157" y="3330295"/>
                <a:ext cx="7622966" cy="43774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2036187" y="3622096"/>
                <a:ext cx="733926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393391" y="3622096"/>
                <a:ext cx="228781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561131" y="3148742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자식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2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인접 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(adjacent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/>
              <a:t>	</a:t>
            </a:r>
            <a:r>
              <a:rPr lang="en-US" altLang="ko-KR" sz="2480" kern="0" dirty="0" smtClean="0"/>
              <a:t> : </a:t>
            </a:r>
            <a:r>
              <a:rPr lang="ko-KR" altLang="en-US" sz="2480" kern="0" dirty="0" smtClean="0"/>
              <a:t>동일한 부모 요소를 가져야 하며 바로 뒤따르는 형제 요소를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2" y="3381508"/>
            <a:ext cx="7338036" cy="4803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2209800" y="3665619"/>
            <a:ext cx="733926" cy="2286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10409" y="3665619"/>
            <a:ext cx="228781" cy="228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8622" y="8268642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(‘+’)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2102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(general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	 : </a:t>
            </a:r>
            <a:r>
              <a:rPr lang="ko-KR" altLang="en-US" sz="2480" kern="0" dirty="0" smtClean="0"/>
              <a:t>지정 요소의 다음 모든 형제 요소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4/4)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3223" y="3351926"/>
            <a:ext cx="8417052" cy="3953464"/>
            <a:chOff x="1593223" y="3111291"/>
            <a:chExt cx="8417052" cy="3953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223" y="3111291"/>
              <a:ext cx="8417052" cy="3953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648325" y="3441029"/>
              <a:ext cx="830179" cy="24063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33157" y="3441029"/>
              <a:ext cx="258785" cy="24063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93223" y="7486900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(‘~’)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1519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</a:t>
            </a:r>
            <a:r>
              <a:rPr lang="ko-KR" altLang="en-US" sz="3000" b="1" dirty="0" smtClean="0"/>
              <a:t>클래스 </a:t>
            </a:r>
            <a:r>
              <a:rPr lang="en-US" altLang="ko-KR" sz="3000" b="1" dirty="0" smtClean="0"/>
              <a:t>(pseudo-class, </a:t>
            </a:r>
            <a:r>
              <a:rPr lang="ko-KR" altLang="en-US" sz="3000" b="1" dirty="0" err="1" smtClean="0"/>
              <a:t>가상클래스</a:t>
            </a:r>
            <a:r>
              <a:rPr lang="en-US" altLang="ko-KR" sz="3000" b="1" dirty="0" smtClean="0"/>
              <a:t>) </a:t>
            </a:r>
          </a:p>
          <a:p>
            <a:pPr lvl="1"/>
            <a:r>
              <a:rPr lang="ko-KR" altLang="en-US" sz="2400" dirty="0" smtClean="0"/>
              <a:t>특정한 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구조에 의한 요소 선택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{ color: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blue;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의사 클래스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8" y="1911888"/>
            <a:ext cx="6445848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21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66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47" y="1911887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587" y="5353684"/>
            <a:ext cx="8018106" cy="283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속성 </a:t>
            </a:r>
            <a:r>
              <a:rPr lang="ko-KR" altLang="en-US" sz="3000" b="1" dirty="0" err="1" smtClean="0"/>
              <a:t>선택자</a:t>
            </a:r>
            <a:r>
              <a:rPr lang="ko-KR" altLang="en-US" sz="3000" b="1" dirty="0" smtClean="0"/>
              <a:t> 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attribute selector)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지정된 속성 또는 속성 값으로 요소를 선택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a[target] </a:t>
            </a:r>
            <a:r>
              <a:rPr lang="en-US" altLang="ko-KR" sz="2400" dirty="0"/>
              <a:t>{ </a:t>
            </a:r>
            <a:r>
              <a:rPr lang="en-US" altLang="ko-KR" sz="2400" dirty="0" smtClean="0"/>
              <a:t>background-color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yellow; }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  <a:p>
            <a:pPr lvl="1" latinLnBrk="0"/>
            <a:r>
              <a:rPr lang="en-US" altLang="ko-KR" sz="2400" dirty="0" smtClean="0"/>
              <a:t>div[class^=test] { background: #</a:t>
            </a:r>
            <a:r>
              <a:rPr lang="en-US" altLang="ko-KR" sz="2400" dirty="0" err="1" smtClean="0"/>
              <a:t>ffff00</a:t>
            </a:r>
            <a:r>
              <a:rPr lang="en-US" altLang="ko-KR" sz="2400" dirty="0" smtClean="0"/>
              <a:t>;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90" y="3272464"/>
            <a:ext cx="75438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90" y="5937276"/>
            <a:ext cx="75438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30378"/>
              </p:ext>
            </p:extLst>
          </p:nvPr>
        </p:nvGraphicFramePr>
        <p:xfrm>
          <a:off x="808118" y="1643100"/>
          <a:ext cx="10106622" cy="551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4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글꼴의 두께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안쪽 여백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속성에 대한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배경색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border-width, -style,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-color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대해 하나 이상의 배경 이미지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목록의 모든 속성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속성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7327232"/>
            <a:ext cx="11262614" cy="10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err="1" smtClean="0"/>
              <a:t>CSS</a:t>
            </a:r>
            <a:r>
              <a:rPr lang="en-US" altLang="ko-KR" sz="3000" kern="0" dirty="0" smtClean="0"/>
              <a:t> Properties..</a:t>
            </a:r>
          </a:p>
          <a:p>
            <a:pPr lvl="1" eaLnBrk="1" hangingPunct="1"/>
            <a:r>
              <a:rPr lang="en-US" altLang="ko-KR" sz="2400" b="1" u="sng" kern="0" dirty="0" smtClean="0">
                <a:solidFill>
                  <a:srgbClr val="009E00"/>
                </a:solidFill>
              </a:rPr>
              <a:t>https</a:t>
            </a:r>
            <a:r>
              <a:rPr lang="en-US" altLang="ko-KR" sz="2400" b="1" u="sng" kern="0" dirty="0">
                <a:solidFill>
                  <a:srgbClr val="009E00"/>
                </a:solidFill>
              </a:rPr>
              <a:t>://www.w3schools.com/cssref/default.asp</a:t>
            </a:r>
            <a:endParaRPr lang="ko-KR" altLang="en-US" sz="2400" b="1" u="sng" kern="0" dirty="0" smtClean="0">
              <a:solidFill>
                <a:srgbClr val="009E00"/>
              </a:solidFill>
            </a:endParaRPr>
          </a:p>
          <a:p>
            <a:pPr eaLnBrk="1" hangingPunct="1"/>
            <a:endParaRPr lang="ko-KR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84281"/>
              </p:ext>
            </p:extLst>
          </p:nvPr>
        </p:nvGraphicFramePr>
        <p:xfrm>
          <a:off x="1509065" y="1831634"/>
          <a:ext cx="8177697" cy="3205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08" y="5523382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36" y="5225498"/>
            <a:ext cx="3459977" cy="29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/>
          <p:nvPr/>
        </p:nvSpPr>
        <p:spPr>
          <a:xfrm>
            <a:off x="311051" y="1802963"/>
            <a:ext cx="11262614" cy="70174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/>
                <a:ea typeface="나눔고딕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ko-KR" sz="3000" kern="0"/>
              <a:t>Cascading</a:t>
            </a:r>
            <a:r>
              <a:rPr lang="ko-KR" altLang="en-US" sz="3000" kern="0"/>
              <a:t> </a:t>
            </a:r>
            <a:r>
              <a:rPr lang="en-US" altLang="ko-KR" sz="3000" kern="0"/>
              <a:t>: </a:t>
            </a:r>
            <a:r>
              <a:rPr lang="ko-KR" altLang="en-US" sz="3000" kern="0"/>
              <a:t>폭포같은</a:t>
            </a:r>
            <a:r>
              <a:rPr lang="en-US" altLang="ko-KR" sz="3000" kern="0"/>
              <a:t> , </a:t>
            </a:r>
            <a:r>
              <a:rPr lang="ko-KR" altLang="en-US" sz="3000" kern="0"/>
              <a:t>연속적인</a:t>
            </a:r>
            <a:r>
              <a:rPr lang="en-US" altLang="ko-KR" sz="3000" kern="0"/>
              <a:t>, </a:t>
            </a:r>
            <a:r>
              <a:rPr lang="ko-KR" altLang="en-US" sz="3000" kern="0"/>
              <a:t>계속되는</a:t>
            </a:r>
            <a:r>
              <a:rPr lang="en-US" altLang="ko-KR" sz="3000" kern="0"/>
              <a:t>-</a:t>
            </a:r>
            <a:r>
              <a:rPr lang="ko-KR" altLang="en-US" sz="3000" kern="0"/>
              <a:t> 뜻으로 브라우저에 적용될 스타일을 결정하는 원리를 의미하게 한다</a:t>
            </a:r>
            <a:r>
              <a:rPr lang="en-US" altLang="ko-KR" sz="3000" kern="0"/>
              <a:t>.</a:t>
            </a:r>
          </a:p>
          <a:p>
            <a:pPr eaLnBrk="1" hangingPunct="1">
              <a:defRPr/>
            </a:pPr>
            <a:endParaRPr lang="en-US" altLang="ko-KR" sz="1400" kern="0"/>
          </a:p>
          <a:p>
            <a:pPr eaLnBrk="1" hangingPunct="1">
              <a:defRPr/>
            </a:pPr>
            <a:r>
              <a:rPr lang="ko-KR" altLang="en-US" sz="3000" kern="0"/>
              <a:t>동일 요소에 스타일 적용 시 </a:t>
            </a:r>
            <a:r>
              <a:rPr lang="en-US" altLang="ko-KR" sz="3000" kern="0"/>
              <a:t>inline &gt; Internal</a:t>
            </a:r>
            <a:r>
              <a:rPr lang="ko-KR" altLang="en-US" sz="3000" kern="0"/>
              <a:t> </a:t>
            </a:r>
            <a:r>
              <a:rPr lang="en-US" altLang="ko-KR" sz="3000" kern="0"/>
              <a:t>= External </a:t>
            </a:r>
            <a:r>
              <a:rPr lang="ko-KR" altLang="en-US" sz="3000" kern="0"/>
              <a:t>로 우선순위가 배정되며 후순위로 작성된 항목을 우선 적용한다</a:t>
            </a:r>
            <a:r>
              <a:rPr lang="en-US" altLang="ko-KR" sz="3000" kern="0"/>
              <a:t>.</a:t>
            </a:r>
          </a:p>
          <a:p>
            <a:pPr eaLnBrk="1" hangingPunct="1">
              <a:defRPr/>
            </a:pPr>
            <a:endParaRPr lang="en-US" altLang="ko-KR" sz="1400" ker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</a:t>
            </a:r>
            <a:r>
              <a:rPr lang="ko-KR" altLang="en-US" sz="5500">
                <a:latin typeface="+mj-lt"/>
              </a:rPr>
              <a:t> 우선순위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이름으로 사용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모든 최신 브라우저는 </a:t>
            </a:r>
            <a:r>
              <a:rPr lang="en-US" altLang="ko-KR" sz="2480" dirty="0" smtClean="0"/>
              <a:t>140</a:t>
            </a:r>
            <a:r>
              <a:rPr lang="ko-KR" altLang="en-US" sz="2480" dirty="0" smtClean="0"/>
              <a:t>가지 색상 이름을 지원</a:t>
            </a:r>
            <a:endParaRPr lang="en-US" altLang="ko-KR" sz="2480" dirty="0" smtClean="0"/>
          </a:p>
          <a:p>
            <a:r>
              <a:rPr lang="en-US" altLang="ko-KR" sz="3000" dirty="0" smtClean="0"/>
              <a:t>16</a:t>
            </a:r>
            <a:r>
              <a:rPr lang="ko-KR" altLang="en-US" sz="3000" dirty="0"/>
              <a:t>진수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#</a:t>
            </a:r>
            <a:r>
              <a:rPr lang="ko-KR" altLang="en-US" sz="2400" dirty="0"/>
              <a:t>으로 시작되며 각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자리씩 </a:t>
            </a:r>
            <a:r>
              <a:rPr lang="en-US" altLang="ko-KR" sz="2400" dirty="0"/>
              <a:t>red, green, blue </a:t>
            </a:r>
            <a:r>
              <a:rPr lang="ko-KR" altLang="en-US" sz="2400" dirty="0" smtClean="0"/>
              <a:t>색상을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</a:t>
            </a:r>
            <a:r>
              <a:rPr lang="ko-KR" altLang="en-US" sz="2400" dirty="0" smtClean="0"/>
              <a:t>표현</a:t>
            </a:r>
            <a:endParaRPr lang="en-US" altLang="ko-KR" sz="248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진수 사용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red,green,blue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지정하고 각 매개변수는 </a:t>
            </a:r>
            <a:r>
              <a:rPr lang="en-US" altLang="ko-KR" sz="2400" dirty="0" smtClean="0"/>
              <a:t>0~255</a:t>
            </a:r>
            <a:r>
              <a:rPr lang="ko-KR" altLang="en-US" sz="2400" dirty="0" smtClean="0"/>
              <a:t>사이 정수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8" y="5042826"/>
            <a:ext cx="6349783" cy="294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96983" y="173329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폰트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font-style font-variant font-weight font-size/line-height font-family </a:t>
            </a:r>
            <a:r>
              <a:rPr lang="ko-KR" altLang="en-US" sz="2400" kern="0" dirty="0" smtClean="0"/>
              <a:t>순서로 세부 속성을 한번에 기술 가능하다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en-US" altLang="ko-KR" sz="2400" kern="0" dirty="0" smtClean="0">
                <a:sym typeface="Wingdings" panose="05000000000000000000" pitchFamily="2" charset="2"/>
              </a:rPr>
              <a:t>font-size/line-height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와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 font-family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는 필수 입력 항목이며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,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 그 외 항목은 누락 시 기본 값으로 적용된다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.</a:t>
            </a:r>
            <a:endParaRPr lang="ko-KR" altLang="en-US" sz="2400" kern="0" dirty="0" smtClean="0"/>
          </a:p>
          <a:p>
            <a:pPr lvl="1" eaLnBrk="1" hangingPunct="1"/>
            <a:endParaRPr lang="en-US" altLang="ko-KR" sz="248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046184"/>
              </p:ext>
            </p:extLst>
          </p:nvPr>
        </p:nvGraphicFramePr>
        <p:xfrm>
          <a:off x="1057390" y="4197354"/>
          <a:ext cx="9999714" cy="3575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글꼴을 지정하는 속성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브라우저가 지원하지 않을 경우를 대비하여 설정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font-size/line-height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행간 높이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굵기 정도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font-variant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텍스트를 작은 대문자로 표시할 지 여부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19668822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폰트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폰트 패밀리 </a:t>
            </a:r>
            <a:r>
              <a:rPr lang="en-US" altLang="ko-KR" sz="3000" dirty="0"/>
              <a:t>(font-family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3000" dirty="0" smtClean="0"/>
              <a:t>    : </a:t>
            </a:r>
            <a:r>
              <a:rPr lang="ko-KR" altLang="en-US" sz="3000" dirty="0" smtClean="0"/>
              <a:t>브라우저가 지원하지 않는 경우를 대비한 대체 글꼴 지정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sz="2400" dirty="0" smtClean="0"/>
              <a:t>serif </a:t>
            </a:r>
            <a:r>
              <a:rPr lang="en-US" altLang="ko-KR" sz="2400" dirty="0"/>
              <a:t>: </a:t>
            </a:r>
            <a:r>
              <a:rPr lang="ko-KR" altLang="en-US" sz="2400" dirty="0"/>
              <a:t>삐침 있는 명조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sans-serif : </a:t>
            </a:r>
            <a:r>
              <a:rPr lang="ko-KR" altLang="en-US" sz="2400" dirty="0"/>
              <a:t>삐침 없이 굵기가 일정한 고딕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</a:t>
            </a:r>
            <a:r>
              <a:rPr lang="ko-KR" altLang="en-US" sz="2400" dirty="0" smtClean="0"/>
              <a:t>글꼴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fantasy : </a:t>
            </a:r>
            <a:r>
              <a:rPr lang="ko-KR" altLang="en-US" sz="2400" dirty="0" smtClean="0"/>
              <a:t>화려한 느낌의 글꼴</a:t>
            </a:r>
            <a:endParaRPr lang="en-US" altLang="ko-KR" sz="292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폰트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2/4)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5512684"/>
            <a:ext cx="8756470" cy="900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2055520" y="6662481"/>
            <a:ext cx="6559311" cy="1261406"/>
            <a:chOff x="956941" y="6752097"/>
            <a:chExt cx="6559311" cy="1261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1" y="6752097"/>
              <a:ext cx="6559311" cy="1261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416587" y="7535950"/>
              <a:ext cx="1540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원하는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8297" y="7535950"/>
              <a:ext cx="1410964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대체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164306" y="7507705"/>
              <a:ext cx="20453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6436895" y="7507705"/>
              <a:ext cx="6737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크기 </a:t>
            </a:r>
            <a:r>
              <a:rPr lang="en-US" altLang="ko-KR" sz="3000" dirty="0" smtClean="0"/>
              <a:t>(font-size)</a:t>
            </a:r>
            <a:endParaRPr lang="en-US" altLang="ko-KR" sz="1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절대 단위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대한 백분율로 설정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따라 높이가 상대적으로 변화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배율</a:t>
            </a:r>
            <a:r>
              <a:rPr lang="en-US" altLang="ko-KR" sz="2400" dirty="0" smtClean="0"/>
              <a:t>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xx-small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xx-large</a:t>
            </a:r>
            <a:r>
              <a:rPr lang="ko-KR" altLang="en-US" sz="2400" dirty="0" smtClean="0"/>
              <a:t>까지 다양한 고정 크기로 설정</a:t>
            </a:r>
            <a:endParaRPr lang="en-US" altLang="ko-KR" sz="292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폰트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3/4)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45" y="4304322"/>
            <a:ext cx="6260389" cy="386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75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스타일 </a:t>
            </a:r>
            <a:r>
              <a:rPr lang="en-US" altLang="ko-KR" sz="3000" dirty="0" smtClean="0"/>
              <a:t>(font-style)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24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폰트 굵기 </a:t>
            </a:r>
            <a:r>
              <a:rPr lang="en-US" altLang="ko-KR" sz="3000" dirty="0" smtClean="0"/>
              <a:t>(font-weight)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폰트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4/4)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2" y="5767281"/>
            <a:ext cx="6027403" cy="28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2" y="2440254"/>
            <a:ext cx="6352255" cy="221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733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635641"/>
              </p:ext>
            </p:extLst>
          </p:nvPr>
        </p:nvGraphicFramePr>
        <p:xfrm>
          <a:off x="761641" y="1960827"/>
          <a:ext cx="10396797" cy="560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속성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600" b="1" kern="0" dirty="0" smtClean="0"/>
              <a:t>Word Wrapping</a:t>
            </a:r>
          </a:p>
          <a:p>
            <a:pPr eaLnBrk="1" hangingPunct="1">
              <a:buNone/>
            </a:pPr>
            <a:r>
              <a:rPr lang="ko-KR" altLang="en-US" sz="2800" dirty="0" smtClean="0"/>
              <a:t>   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 띄어쓰기가 없는 긴 단어를 어떻게 처리할지 정합니다</a:t>
            </a:r>
            <a:r>
              <a:rPr lang="en-US" altLang="ko-KR" sz="2800" dirty="0" smtClean="0"/>
              <a:t>.</a:t>
            </a:r>
          </a:p>
          <a:p>
            <a:pPr eaLnBrk="1" hangingPunct="1">
              <a:buNone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kern="0" dirty="0" smtClean="0"/>
              <a:t> </a:t>
            </a:r>
            <a:r>
              <a:rPr lang="en-US" altLang="ko-KR" sz="2000" dirty="0" smtClean="0"/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break-word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initial : </a:t>
            </a:r>
            <a:r>
              <a:rPr lang="ko-KR" altLang="en-US" sz="2000" dirty="0" smtClean="0"/>
              <a:t>기본값으로 설정합니다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inherit : </a:t>
            </a:r>
            <a:r>
              <a:rPr lang="ko-KR" altLang="en-US" sz="2000" dirty="0" smtClean="0"/>
              <a:t>부모 요소의 속성값을 상속받습니다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3000" kern="0" dirty="0" smtClean="0"/>
          </a:p>
          <a:p>
            <a:pPr marL="0" indent="0" eaLnBrk="1" hangingPunct="1">
              <a:buNone/>
            </a:pPr>
            <a:r>
              <a:rPr lang="en-US" altLang="ko-KR" sz="3000" kern="0" dirty="0" smtClean="0"/>
              <a:t> </a:t>
            </a:r>
            <a:endParaRPr lang="ko-KR" altLang="en-US" sz="3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효과</a:t>
            </a:r>
            <a:endParaRPr lang="ko-KR" altLang="en-US" sz="5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0" y="5685046"/>
            <a:ext cx="4328589" cy="2337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92" y="5742922"/>
            <a:ext cx="4328589" cy="232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200" b="1" kern="0" dirty="0" smtClean="0"/>
              <a:t>단어 줄 바꿈 규칙</a:t>
            </a:r>
            <a:r>
              <a:rPr lang="en-US" altLang="ko-KR" sz="3200" b="1" kern="0" dirty="0" smtClean="0"/>
              <a:t> (Word Breaking)</a:t>
            </a:r>
          </a:p>
          <a:p>
            <a:pPr marL="0" indent="0" eaLnBrk="1" hangingPunct="1">
              <a:buNone/>
            </a:pPr>
            <a:r>
              <a:rPr lang="en-US" altLang="ko-KR" sz="3000" kern="0" dirty="0"/>
              <a:t> </a:t>
            </a:r>
            <a:r>
              <a:rPr lang="en-US" altLang="ko-KR" sz="3000" kern="0" dirty="0" smtClean="0"/>
              <a:t>   : </a:t>
            </a:r>
            <a:r>
              <a:rPr lang="ko-KR" altLang="en-US" sz="3000" kern="0" dirty="0"/>
              <a:t>다음 줄로 넘어가는 </a:t>
            </a:r>
            <a:r>
              <a:rPr lang="ko-KR" altLang="en-US" sz="3000" kern="0" dirty="0" smtClean="0"/>
              <a:t>텍스트의 </a:t>
            </a:r>
            <a:r>
              <a:rPr lang="ko-KR" altLang="en-US" sz="3000" kern="0" dirty="0"/>
              <a:t>표현 규칙 지정</a:t>
            </a:r>
            <a:r>
              <a:rPr lang="en-US" altLang="ko-KR" sz="3000" kern="0" dirty="0"/>
              <a:t>	</a:t>
            </a:r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r>
              <a:rPr lang="en-US" altLang="ko-KR" sz="2480" kern="0" dirty="0" smtClean="0"/>
              <a:t>keep-all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 </a:t>
            </a:r>
            <a:r>
              <a:rPr lang="ko-KR" altLang="en-US" sz="2480" kern="0" dirty="0" smtClean="0"/>
              <a:t>단어 단위 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 smtClean="0"/>
          </a:p>
          <a:p>
            <a:pPr lvl="1" eaLnBrk="1" hangingPunct="1"/>
            <a:r>
              <a:rPr lang="en-US" altLang="ko-KR" sz="2480" kern="0" dirty="0" smtClean="0"/>
              <a:t>break-all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</a:t>
            </a:r>
            <a:r>
              <a:rPr lang="ko-KR" altLang="en-US" sz="2480" kern="0" dirty="0" smtClean="0"/>
              <a:t>문자 </a:t>
            </a:r>
            <a:r>
              <a:rPr lang="ko-KR" altLang="en-US" sz="2480" kern="0" dirty="0"/>
              <a:t>단위 </a:t>
            </a:r>
            <a:r>
              <a:rPr lang="ko-KR" altLang="en-US" sz="2480" kern="0" dirty="0" smtClean="0"/>
              <a:t>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</a:t>
            </a:r>
          </a:p>
          <a:p>
            <a:pPr marL="594067" lvl="1" indent="0" eaLnBrk="1" hangingPunct="1"/>
            <a:r>
              <a:rPr lang="en-US" altLang="ko-KR" sz="2480" kern="0" dirty="0" smtClean="0"/>
              <a:t> </a:t>
            </a:r>
            <a:r>
              <a:rPr lang="en-US" altLang="ko-KR" sz="2480" kern="0" dirty="0" err="1" smtClean="0"/>
              <a:t>nomal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 CJK(</a:t>
            </a:r>
            <a:r>
              <a:rPr lang="ko-KR" altLang="en-US" sz="2480" kern="0" dirty="0" smtClean="0"/>
              <a:t>중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일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한국어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smtClean="0"/>
              <a:t> 텍스트에는 문자</a:t>
            </a:r>
            <a:r>
              <a:rPr lang="en-US" altLang="ko-KR" sz="2480" kern="0" dirty="0" smtClean="0"/>
              <a:t> </a:t>
            </a:r>
            <a:r>
              <a:rPr lang="ko-KR" altLang="en-US" sz="2480" kern="0" dirty="0" smtClean="0"/>
              <a:t>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ko-KR" altLang="en-US" sz="2480" kern="0" dirty="0" smtClean="0">
                <a:solidFill>
                  <a:srgbClr val="009E00"/>
                </a:solidFill>
              </a:rPr>
              <a:t>  </a:t>
            </a:r>
            <a:r>
              <a:rPr lang="en-US" altLang="ko-KR" sz="2480" kern="0" dirty="0" smtClean="0"/>
              <a:t>non-CJK(</a:t>
            </a:r>
            <a:r>
              <a:rPr lang="ko-KR" altLang="en-US" sz="2480" kern="0" dirty="0" smtClean="0"/>
              <a:t>숫자 영문 베트남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err="1" smtClean="0"/>
              <a:t>일때</a:t>
            </a:r>
            <a:r>
              <a:rPr lang="ko-KR" altLang="en-US" sz="2480" kern="0" dirty="0" smtClean="0"/>
              <a:t> </a:t>
            </a:r>
            <a:r>
              <a:rPr lang="en-US" altLang="ko-KR" sz="2480" kern="0" dirty="0" smtClean="0"/>
              <a:t>: </a:t>
            </a:r>
            <a:r>
              <a:rPr lang="ko-KR" altLang="en-US" sz="2480" kern="0" dirty="0" smtClean="0"/>
              <a:t>단어 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효과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77" y="307883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74" y="469917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74" y="6319514"/>
            <a:ext cx="2663607" cy="1666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5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smtClean="0"/>
              <a:t>텍스트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600" b="1" dirty="0" smtClean="0"/>
              <a:t>단어 줄 바꿈 규칙</a:t>
            </a:r>
            <a:r>
              <a:rPr lang="en-US" altLang="ko-KR" sz="3600" b="1" dirty="0" smtClean="0"/>
              <a:t> (Word Breaking)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normal :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en-US" altLang="ko-KR" sz="2400" b="1" dirty="0" err="1" smtClean="0"/>
              <a:t>CJK</a:t>
            </a:r>
            <a:r>
              <a:rPr lang="en-US" altLang="ko-KR" sz="2400" b="1" dirty="0" smtClean="0"/>
              <a:t>(Chinese, </a:t>
            </a:r>
            <a:r>
              <a:rPr lang="en-US" altLang="ko-KR" sz="2400" b="1" dirty="0" err="1" smtClean="0"/>
              <a:t>Japanes</a:t>
            </a:r>
            <a:r>
              <a:rPr lang="en-US" altLang="ko-KR" sz="2400" b="1" dirty="0" smtClean="0"/>
              <a:t>, Korean )</a:t>
            </a:r>
            <a:r>
              <a:rPr lang="ko-KR" altLang="en-US" sz="2400" dirty="0" smtClean="0"/>
              <a:t>문자는  글자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기준으로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ko-KR" altLang="en-US" sz="2400" dirty="0" smtClean="0"/>
              <a:t>이외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숫자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베트남어 </a:t>
            </a:r>
            <a:r>
              <a:rPr lang="en-US" altLang="ko-KR" sz="2400" b="1" dirty="0" smtClean="0"/>
              <a:t>)</a:t>
            </a:r>
            <a:r>
              <a:rPr lang="ko-KR" altLang="en-US" sz="2400" dirty="0" smtClean="0"/>
              <a:t>의 문자는  단어 기준으로 줄바꿈합니다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break-all : </a:t>
            </a:r>
            <a:r>
              <a:rPr lang="ko-KR" altLang="en-US" sz="2400" dirty="0" smtClean="0"/>
              <a:t>글자 기준으로 </a:t>
            </a:r>
            <a:r>
              <a:rPr lang="ko-KR" altLang="en-US" sz="2400" dirty="0" smtClean="0"/>
              <a:t>줄 바꿈 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keep-all : </a:t>
            </a:r>
            <a:r>
              <a:rPr lang="ko-KR" altLang="en-US" sz="2400" dirty="0" smtClean="0"/>
              <a:t>단어 기준으로 </a:t>
            </a:r>
            <a:r>
              <a:rPr lang="ko-KR" altLang="en-US" sz="2400" dirty="0" smtClean="0"/>
              <a:t>줄 바꿈 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initial : </a:t>
            </a:r>
            <a:r>
              <a:rPr lang="ko-KR" altLang="en-US" sz="2400" dirty="0" smtClean="0"/>
              <a:t>기본 값으로 </a:t>
            </a:r>
            <a:r>
              <a:rPr lang="ko-KR" altLang="en-US" sz="2400" dirty="0" smtClean="0"/>
              <a:t>설정합니다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inherit : </a:t>
            </a:r>
            <a:r>
              <a:rPr lang="ko-KR" altLang="en-US" sz="2400" dirty="0" smtClean="0"/>
              <a:t>부모 요소의 </a:t>
            </a:r>
            <a:r>
              <a:rPr lang="ko-KR" altLang="en-US" sz="2400" dirty="0" smtClean="0"/>
              <a:t>속성 값을 </a:t>
            </a:r>
            <a:r>
              <a:rPr lang="ko-KR" altLang="en-US" sz="2400" dirty="0" smtClean="0"/>
              <a:t>상속받습니다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웹 디자인의 </a:t>
            </a:r>
            <a:r>
              <a:rPr lang="ko-KR" altLang="en-US" sz="2400" dirty="0" smtClean="0"/>
              <a:t>경우 가로 크기가 작을 때를 대비해서 </a:t>
            </a:r>
            <a:r>
              <a:rPr lang="en-US" altLang="ko-KR" sz="2400" dirty="0" smtClean="0"/>
              <a:t>word-break</a:t>
            </a:r>
            <a:r>
              <a:rPr lang="ko-KR" altLang="en-US" sz="2400" dirty="0" smtClean="0"/>
              <a:t>의 속성값을 </a:t>
            </a:r>
            <a:r>
              <a:rPr lang="en-US" altLang="ko-KR" sz="2400" dirty="0" smtClean="0"/>
              <a:t>break-all</a:t>
            </a:r>
            <a:r>
              <a:rPr lang="ko-KR" altLang="en-US" sz="2400" dirty="0" smtClean="0"/>
              <a:t>로 정하는 것이 좋습니다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&lt;!</a:t>
            </a:r>
            <a:r>
              <a:rPr lang="en-US" sz="1400" dirty="0" err="1" smtClean="0"/>
              <a:t>doctype</a:t>
            </a:r>
            <a:r>
              <a:rPr lang="en-US" sz="1400" dirty="0" smtClean="0"/>
              <a:t> html&gt; </a:t>
            </a:r>
          </a:p>
          <a:p>
            <a:r>
              <a:rPr lang="en-US" sz="1400" dirty="0" smtClean="0"/>
              <a:t>&lt;html </a:t>
            </a:r>
            <a:r>
              <a:rPr lang="en-US" sz="1400" dirty="0" err="1" smtClean="0"/>
              <a:t>lang</a:t>
            </a:r>
            <a:r>
              <a:rPr lang="en-US" sz="1400" dirty="0" smtClean="0"/>
              <a:t>="</a:t>
            </a:r>
            <a:r>
              <a:rPr lang="en-US" sz="1400" dirty="0" err="1" smtClean="0"/>
              <a:t>ko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&lt;head&gt; </a:t>
            </a:r>
          </a:p>
          <a:p>
            <a:r>
              <a:rPr lang="en-US" sz="1400" dirty="0" smtClean="0"/>
              <a:t>&lt;meta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</a:p>
          <a:p>
            <a:r>
              <a:rPr lang="en-US" sz="1400" dirty="0" smtClean="0"/>
              <a:t> &lt;title&gt;CSS&lt;/title&gt; </a:t>
            </a:r>
          </a:p>
          <a:p>
            <a:r>
              <a:rPr lang="en-US" sz="1400" dirty="0" smtClean="0"/>
              <a:t>&lt;style&gt; </a:t>
            </a:r>
          </a:p>
          <a:p>
            <a:r>
              <a:rPr lang="en-US" sz="1400" dirty="0" smtClean="0"/>
              <a:t>body { font-family: sans-serif; } </a:t>
            </a:r>
          </a:p>
          <a:p>
            <a:r>
              <a:rPr lang="en-US" sz="1400" dirty="0" smtClean="0"/>
              <a:t>.a { word-break: normal; }</a:t>
            </a:r>
          </a:p>
          <a:p>
            <a:r>
              <a:rPr lang="en-US" sz="1400" dirty="0" smtClean="0"/>
              <a:t> .b { word-break: break-all; }</a:t>
            </a:r>
          </a:p>
          <a:p>
            <a:r>
              <a:rPr lang="en-US" sz="1400" dirty="0" smtClean="0"/>
              <a:t> .c { word-break: keep-all; }</a:t>
            </a:r>
          </a:p>
          <a:p>
            <a:r>
              <a:rPr lang="en-US" sz="1400" dirty="0" smtClean="0"/>
              <a:t> span { color: red; }</a:t>
            </a:r>
          </a:p>
          <a:p>
            <a:r>
              <a:rPr lang="en-US" sz="1400" dirty="0" smtClean="0"/>
              <a:t> &lt;/style&gt; &lt;/head&gt;</a:t>
            </a:r>
          </a:p>
          <a:p>
            <a:r>
              <a:rPr lang="en-US" sz="1400" dirty="0" smtClean="0"/>
              <a:t> &lt;body&gt; </a:t>
            </a:r>
          </a:p>
          <a:p>
            <a:r>
              <a:rPr lang="en-US" sz="1400" dirty="0" smtClean="0"/>
              <a:t>&lt;h1&gt;normal&lt;/h1&gt;</a:t>
            </a:r>
          </a:p>
          <a:p>
            <a:r>
              <a:rPr lang="en-US" sz="1400" dirty="0" smtClean="0"/>
              <a:t> &lt;p class="a"&gt;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&lt;h1&gt;break-all&lt;/h1&gt; </a:t>
            </a:r>
          </a:p>
          <a:p>
            <a:r>
              <a:rPr lang="en-US" sz="1400" dirty="0" smtClean="0"/>
              <a:t>&lt;p class="b"&gt;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&lt;h1&gt;keep-all&lt;/h1&gt; </a:t>
            </a:r>
          </a:p>
          <a:p>
            <a:r>
              <a:rPr lang="en-US" sz="1400" dirty="0" smtClean="0"/>
              <a:t>&lt;p class="c"&gt;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&lt;/body&gt; </a:t>
            </a:r>
          </a:p>
          <a:p>
            <a:r>
              <a:rPr lang="en-US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8" y="2726277"/>
            <a:ext cx="5757962" cy="35956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03" y="4422910"/>
            <a:ext cx="5997566" cy="35604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347610" y="3268939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4013" y="32126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제거 시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역할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935" y="2011680"/>
            <a:ext cx="9826011" cy="427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54380" y="6623100"/>
            <a:ext cx="964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영어이므로 속성값이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keep-all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단어단위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&lt;!</a:t>
            </a:r>
            <a:r>
              <a:rPr lang="en-US" altLang="ko-KR" sz="1400" dirty="0" err="1" smtClean="0"/>
              <a:t>doctype</a:t>
            </a:r>
            <a:r>
              <a:rPr lang="en-US" altLang="ko-KR" sz="1400" dirty="0" smtClean="0"/>
              <a:t> html&gt; </a:t>
            </a:r>
          </a:p>
          <a:p>
            <a:r>
              <a:rPr lang="en-US" altLang="ko-KR" sz="1400" dirty="0" smtClean="0"/>
              <a:t>&lt;html </a:t>
            </a:r>
            <a:r>
              <a:rPr lang="en-US" altLang="ko-KR" sz="1400" dirty="0" err="1" smtClean="0"/>
              <a:t>lang</a:t>
            </a:r>
            <a:r>
              <a:rPr lang="en-US" altLang="ko-KR" sz="1400" dirty="0" smtClean="0"/>
              <a:t>="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"&gt; </a:t>
            </a:r>
          </a:p>
          <a:p>
            <a:r>
              <a:rPr lang="en-US" altLang="ko-KR" sz="1400" dirty="0" smtClean="0"/>
              <a:t>&lt;head&gt; &lt;meta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="utf-8"&gt;</a:t>
            </a:r>
          </a:p>
          <a:p>
            <a:r>
              <a:rPr lang="en-US" altLang="ko-KR" sz="1400" dirty="0" smtClean="0"/>
              <a:t> &lt;title&gt;CSS&lt;/title&gt; </a:t>
            </a:r>
          </a:p>
          <a:p>
            <a:r>
              <a:rPr lang="en-US" altLang="ko-KR" sz="1400" dirty="0" smtClean="0"/>
              <a:t>&lt;style&gt; </a:t>
            </a:r>
          </a:p>
          <a:p>
            <a:r>
              <a:rPr lang="en-US" altLang="ko-KR" sz="1400" dirty="0" smtClean="0"/>
              <a:t>body { font-family: sans-serif; }</a:t>
            </a:r>
          </a:p>
          <a:p>
            <a:r>
              <a:rPr lang="en-US" altLang="ko-KR" sz="1400" dirty="0" smtClean="0"/>
              <a:t> .a { word-break: normal; }</a:t>
            </a:r>
          </a:p>
          <a:p>
            <a:r>
              <a:rPr lang="en-US" altLang="ko-KR" sz="1400" dirty="0" smtClean="0"/>
              <a:t> .b { word-break: break-all; }</a:t>
            </a:r>
          </a:p>
          <a:p>
            <a:r>
              <a:rPr lang="en-US" altLang="ko-KR" sz="1400" dirty="0" smtClean="0"/>
              <a:t> .c { word-break: keep-all; }</a:t>
            </a:r>
          </a:p>
          <a:p>
            <a:r>
              <a:rPr lang="en-US" altLang="ko-KR" sz="1400" dirty="0" smtClean="0"/>
              <a:t> span { color: red; } </a:t>
            </a:r>
          </a:p>
          <a:p>
            <a:r>
              <a:rPr lang="en-US" altLang="ko-KR" sz="1400" dirty="0" smtClean="0"/>
              <a:t>&lt;/style&gt; &lt;</a:t>
            </a:r>
          </a:p>
          <a:p>
            <a:r>
              <a:rPr lang="en-US" altLang="ko-KR" sz="1400" dirty="0" smtClean="0"/>
              <a:t>/head&gt; </a:t>
            </a:r>
          </a:p>
          <a:p>
            <a:r>
              <a:rPr lang="en-US" altLang="ko-KR" sz="1400" dirty="0" smtClean="0"/>
              <a:t>&lt;body&gt; </a:t>
            </a:r>
          </a:p>
          <a:p>
            <a:r>
              <a:rPr lang="en-US" altLang="ko-KR" sz="1400" dirty="0" smtClean="0"/>
              <a:t>&lt;h1&gt;normal&lt;/h1&gt; </a:t>
            </a:r>
          </a:p>
          <a:p>
            <a:r>
              <a:rPr lang="en-US" altLang="ko-KR" sz="1400" dirty="0" smtClean="0"/>
              <a:t>&lt;p class="a"&gt;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&lt;h1&gt;break-all&lt;/h1&gt; &lt;</a:t>
            </a:r>
          </a:p>
          <a:p>
            <a:r>
              <a:rPr lang="en-US" altLang="ko-KR" sz="1400" dirty="0" smtClean="0"/>
              <a:t>p class="b"&gt;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&lt;h1&gt;keep-all&lt;/h1&gt; &lt;</a:t>
            </a:r>
          </a:p>
          <a:p>
            <a:r>
              <a:rPr lang="en-US" altLang="ko-KR" sz="1400" dirty="0" smtClean="0"/>
              <a:t>p class="c"&gt;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&lt;/body&gt; </a:t>
            </a:r>
          </a:p>
          <a:p>
            <a:r>
              <a:rPr lang="en-US" altLang="ko-KR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CSS </a:t>
            </a:r>
            <a:r>
              <a:rPr lang="ko-KR" altLang="en-US" sz="6000" dirty="0" smtClean="0"/>
              <a:t>텍스트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5524" y="1850257"/>
            <a:ext cx="9307186" cy="44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937260" y="6863130"/>
            <a:ext cx="9269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한글</a:t>
            </a:r>
            <a:r>
              <a:rPr lang="en-US" altLang="ko-KR" sz="2400" dirty="0" smtClean="0">
                <a:solidFill>
                  <a:srgbClr val="0000FF"/>
                </a:solidFill>
              </a:rPr>
              <a:t>(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cjk</a:t>
            </a:r>
            <a:r>
              <a:rPr lang="en-US" altLang="ko-KR" sz="2400" dirty="0" smtClean="0">
                <a:solidFill>
                  <a:srgbClr val="0000FF"/>
                </a:solidFill>
              </a:rPr>
              <a:t>)</a:t>
            </a:r>
            <a:r>
              <a:rPr lang="ko-KR" altLang="en-US" sz="2400" dirty="0" smtClean="0">
                <a:solidFill>
                  <a:srgbClr val="0000FF"/>
                </a:solidFill>
              </a:rPr>
              <a:t>이므로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break-all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글자단위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052233"/>
              </p:ext>
            </p:extLst>
          </p:nvPr>
        </p:nvGraphicFramePr>
        <p:xfrm>
          <a:off x="761641" y="1960827"/>
          <a:ext cx="10396797" cy="5797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column-count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분할되는 열의 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fill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열을 채우는 방법 지정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(auto, balance)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높이 지정 시 균형적 또는 순차적으로 콘텐츠가 채워 짐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4867343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column-gap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column-rule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설정하기 위한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4010831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column-rule-color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색상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(column-rule-style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column-rule-width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두께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(column-rule-style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column-rule-style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사이 간격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column-span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요소가 표현될 범위의 열의 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column-width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분할되는 열의 너비 지정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두개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이상의 열을 표현하지 못할 경우 중지되고 단일 열 생성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5500" dirty="0" smtClean="0"/>
              <a:t>다중 컬럼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4230727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1561"/>
            <a:ext cx="11262614" cy="6927528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 err="1"/>
              <a:t>선택자</a:t>
            </a:r>
            <a:r>
              <a:rPr lang="en-US" altLang="ko-KR" sz="3000" dirty="0"/>
              <a:t>(selectors</a:t>
            </a:r>
            <a:r>
              <a:rPr lang="en-US" altLang="ko-KR" sz="3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80" dirty="0" smtClean="0"/>
              <a:t>- </a:t>
            </a:r>
            <a:r>
              <a:rPr lang="ko-KR" altLang="en-US" sz="2480" dirty="0" smtClean="0"/>
              <a:t>요소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태그</a:t>
            </a:r>
            <a:r>
              <a:rPr lang="en-US" altLang="ko-KR" sz="2480" dirty="0" smtClean="0"/>
              <a:t>), </a:t>
            </a:r>
            <a:r>
              <a:rPr lang="ko-KR" altLang="en-US" sz="2480" dirty="0" smtClean="0"/>
              <a:t>전체</a:t>
            </a:r>
            <a:r>
              <a:rPr lang="en-US" altLang="ko-KR" sz="2480" dirty="0" smtClean="0"/>
              <a:t>(*), id(#), Class(.) </a:t>
            </a:r>
            <a:r>
              <a:rPr lang="en-US" altLang="ko-KR" sz="2480" dirty="0"/>
              <a:t>	</a:t>
            </a:r>
            <a:endParaRPr lang="en-US" altLang="ko-KR" sz="2480" dirty="0" smtClean="0"/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박스 모델</a:t>
            </a:r>
            <a:r>
              <a:rPr lang="en-US" altLang="ko-KR" sz="3000" dirty="0" smtClean="0"/>
              <a:t>(Box Model)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배경 </a:t>
            </a:r>
            <a:r>
              <a:rPr lang="ko-KR" altLang="en-US" sz="3000" dirty="0"/>
              <a:t>및 경계선</a:t>
            </a:r>
            <a:r>
              <a:rPr lang="en-US" altLang="ko-KR" sz="3000" dirty="0"/>
              <a:t>(Backgrounds and Borders)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텍스트 효과</a:t>
            </a:r>
            <a:r>
              <a:rPr lang="en-US" altLang="ko-KR" sz="3000" dirty="0"/>
              <a:t>(Text Effects)</a:t>
            </a:r>
          </a:p>
          <a:p>
            <a:pPr lvl="0">
              <a:lnSpc>
                <a:spcPct val="150000"/>
              </a:lnSpc>
            </a:pPr>
            <a:r>
              <a:rPr lang="en-US" altLang="ko-KR" sz="3000" dirty="0"/>
              <a:t>2</a:t>
            </a:r>
            <a:r>
              <a:rPr lang="ko-KR" altLang="en-US" sz="3000" dirty="0"/>
              <a:t>차원 및 </a:t>
            </a:r>
            <a:r>
              <a:rPr lang="en-US" altLang="ko-KR" sz="3000" dirty="0"/>
              <a:t>3</a:t>
            </a:r>
            <a:r>
              <a:rPr lang="ko-KR" altLang="en-US" sz="3000" dirty="0"/>
              <a:t>차원 변환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2D</a:t>
            </a:r>
            <a:r>
              <a:rPr lang="en-US" altLang="ko-KR" sz="3000" dirty="0"/>
              <a:t>/3D Transformations)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애니메이션</a:t>
            </a:r>
            <a:r>
              <a:rPr lang="en-US" altLang="ko-KR" sz="3000" dirty="0"/>
              <a:t>(Animations)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다중 </a:t>
            </a:r>
            <a:r>
              <a:rPr lang="ko-KR" altLang="en-US" sz="3000" dirty="0" err="1"/>
              <a:t>컬럼</a:t>
            </a:r>
            <a:r>
              <a:rPr lang="ko-KR" altLang="en-US" sz="3000" dirty="0"/>
              <a:t> 레이아웃</a:t>
            </a:r>
            <a:r>
              <a:rPr lang="en-US" altLang="ko-KR" sz="3000" dirty="0"/>
              <a:t>(Multiple Column Layout)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사용자 인터페이스</a:t>
            </a:r>
            <a:r>
              <a:rPr lang="en-US" altLang="ko-KR" sz="3000" dirty="0"/>
              <a:t>(User Interface)</a:t>
            </a:r>
          </a:p>
          <a:p>
            <a:pPr>
              <a:lnSpc>
                <a:spcPct val="150000"/>
              </a:lnSpc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기능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25748"/>
            <a:ext cx="11262614" cy="61588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선택자</a:t>
            </a:r>
            <a:r>
              <a:rPr lang="en-US" altLang="ko-KR"/>
              <a:t>(selector) { </a:t>
            </a:r>
            <a:r>
              <a:rPr lang="ko-KR" altLang="en-US"/>
              <a:t>속성</a:t>
            </a:r>
            <a:r>
              <a:rPr lang="en-US" altLang="ko-KR"/>
              <a:t>: </a:t>
            </a:r>
            <a:r>
              <a:rPr lang="ko-KR" altLang="en-US"/>
              <a:t>값</a:t>
            </a:r>
            <a:r>
              <a:rPr lang="en-US" altLang="ko-KR"/>
              <a:t>; }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주석</a:t>
            </a:r>
            <a:r>
              <a:rPr lang="en-US" altLang="ko-KR"/>
              <a:t>: /* … */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134850" y="3262038"/>
            <a:ext cx="3416601" cy="167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p {</a:t>
            </a:r>
          </a:p>
          <a:p>
            <a:pPr marL="0" indent="0">
              <a:buNone/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color: blue;</a:t>
            </a:r>
          </a:p>
          <a:p>
            <a:pPr marL="0" indent="0">
              <a:buNone/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522" y="3455887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나눔고딕"/>
                <a:ea typeface="나눔고딕"/>
                <a:cs typeface="+mn-cs"/>
              </a:rPr>
              <a:t>선택자 </a:t>
            </a:r>
            <a:r>
              <a:rPr lang="en-US" altLang="ko-KR" b="1">
                <a:latin typeface="나눔고딕"/>
                <a:ea typeface="나눔고딕"/>
                <a:cs typeface="+mn-cs"/>
              </a:rPr>
              <a:t>(selector)</a:t>
            </a:r>
            <a:endParaRPr lang="ko-KR" altLang="en-US" b="1"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23" y="3919481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나눔고딕"/>
                <a:ea typeface="나눔고딕"/>
                <a:cs typeface="+mn-cs"/>
              </a:rPr>
              <a:t>속성 </a:t>
            </a:r>
            <a:r>
              <a:rPr lang="en-US" altLang="ko-KR" b="1">
                <a:latin typeface="나눔고딕"/>
                <a:ea typeface="나눔고딕"/>
                <a:cs typeface="+mn-cs"/>
              </a:rPr>
              <a:t>(property)</a:t>
            </a:r>
            <a:endParaRPr lang="ko-KR" altLang="en-US" b="1"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062" y="430982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나눔고딕"/>
                <a:ea typeface="나눔고딕"/>
                <a:cs typeface="+mn-cs"/>
              </a:rPr>
              <a:t>값 </a:t>
            </a:r>
            <a:r>
              <a:rPr lang="en-US" altLang="ko-KR" b="1">
                <a:latin typeface="나눔고딕"/>
                <a:ea typeface="나눔고딕"/>
                <a:cs typeface="+mn-cs"/>
              </a:rPr>
              <a:t>(value)</a:t>
            </a:r>
            <a:endParaRPr lang="ko-KR" altLang="en-US" b="1"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>
          <a:xfrm>
            <a:off x="3568311" y="3640553"/>
            <a:ext cx="992211" cy="9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3568312" y="4104147"/>
            <a:ext cx="1383519" cy="2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>
          <a:xfrm flipH="1" flipV="1">
            <a:off x="6949440" y="4288813"/>
            <a:ext cx="844063" cy="205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500">
                <a:latin typeface="+mj-lt"/>
              </a:rPr>
              <a:t>CSS3</a:t>
            </a:r>
            <a:r>
              <a:rPr lang="ko-KR" altLang="en-US" sz="5500">
                <a:latin typeface="+mj-lt"/>
              </a:rPr>
              <a:t>의 문법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시작은 영문 소문자로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문자로 시작 불가</a:t>
            </a:r>
            <a:endParaRPr lang="en-US" altLang="ko-KR" dirty="0" smtClean="0"/>
          </a:p>
          <a:p>
            <a:r>
              <a:rPr lang="ko-KR" altLang="en-US" dirty="0" smtClean="0"/>
              <a:t>단어 구분 시 하이픈 표기법 사용</a:t>
            </a:r>
            <a:endParaRPr lang="en-US" altLang="ko-KR" dirty="0" smtClean="0"/>
          </a:p>
          <a:p>
            <a:r>
              <a:rPr lang="ko-KR" altLang="en-US" dirty="0" smtClean="0"/>
              <a:t>마지막 속성 값 끝에 반드시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방향 속성은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부터 시계방향으로</a:t>
            </a:r>
            <a:r>
              <a:rPr lang="en-US" altLang="ko-KR" dirty="0" smtClean="0"/>
              <a:t>, top…bottom</a:t>
            </a:r>
            <a:r>
              <a:rPr lang="ko-KR" altLang="en-US" dirty="0" smtClean="0"/>
              <a:t>순 적용</a:t>
            </a:r>
            <a:endParaRPr lang="en-US" altLang="ko-KR" dirty="0" smtClean="0"/>
          </a:p>
          <a:p>
            <a:r>
              <a:rPr lang="ko-KR" altLang="en-US" dirty="0" smtClean="0"/>
              <a:t>들여쓰기 공백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r>
              <a:rPr lang="ko-KR" altLang="en-US" dirty="0" smtClean="0"/>
              <a:t>줄 바꿈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뒤에 줄 바꾸기</a:t>
            </a:r>
            <a:endParaRPr lang="en-US" altLang="ko-KR" dirty="0" smtClean="0"/>
          </a:p>
          <a:p>
            <a:r>
              <a:rPr lang="ko-KR" altLang="en-US" dirty="0" smtClean="0"/>
              <a:t>공백 규칙</a:t>
            </a:r>
            <a:endParaRPr lang="en-US" altLang="ko-KR" dirty="0"/>
          </a:p>
          <a:p>
            <a:pPr lvl="1"/>
            <a:r>
              <a:rPr lang="ko-KR" altLang="en-US" dirty="0" smtClean="0"/>
              <a:t>여는 중괄호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콜론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값 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 기호와 내용 사이</a:t>
            </a:r>
            <a:endParaRPr lang="en-US" altLang="ko-KR" dirty="0"/>
          </a:p>
          <a:p>
            <a:r>
              <a:rPr lang="ko-KR" altLang="en-US" dirty="0" smtClean="0"/>
              <a:t>빈 줄 허용하지 않음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tag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universal</a:t>
            </a:r>
            <a:r>
              <a:rPr lang="ko-KR" altLang="en-US" dirty="0" smtClean="0"/>
              <a:t>규칙 등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규칙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인라인</a:t>
            </a:r>
            <a:r>
              <a:rPr lang="ko-KR" altLang="en-US" dirty="0" smtClean="0"/>
              <a:t> 스타일 시트</a:t>
            </a:r>
            <a:r>
              <a:rPr lang="en-US" altLang="ko-KR" dirty="0" smtClean="0"/>
              <a:t>(inline style sheet)</a:t>
            </a:r>
          </a:p>
          <a:p>
            <a:pPr lvl="0"/>
            <a:endParaRPr lang="ko-KR" altLang="en-US" sz="800" dirty="0" smtClean="0"/>
          </a:p>
          <a:p>
            <a:pPr lvl="0"/>
            <a:r>
              <a:rPr lang="ko-KR" altLang="en-US" dirty="0" smtClean="0"/>
              <a:t>내부 스타일 시트</a:t>
            </a:r>
            <a:r>
              <a:rPr lang="en-US" altLang="ko-KR" dirty="0" smtClean="0"/>
              <a:t>(internal style sheet)</a:t>
            </a:r>
            <a:endParaRPr lang="ko-KR" altLang="en-US" dirty="0" smtClean="0"/>
          </a:p>
          <a:p>
            <a:pPr lvl="0"/>
            <a:endParaRPr lang="en-US" altLang="ko-KR" sz="800" dirty="0" smtClean="0"/>
          </a:p>
          <a:p>
            <a:pPr lvl="0"/>
            <a:r>
              <a:rPr lang="ko-KR" altLang="en-US" dirty="0" smtClean="0"/>
              <a:t>외부 스타일 시트</a:t>
            </a:r>
            <a:r>
              <a:rPr lang="en-US" altLang="ko-KR" dirty="0" smtClean="0"/>
              <a:t>(external style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1/4)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572"/>
            <a:ext cx="11879263" cy="35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인라인 스타일 시트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요소에 </a:t>
            </a:r>
            <a:r>
              <a:rPr lang="ko-KR" altLang="en-US" sz="2400" dirty="0"/>
              <a:t>스타일을 정의하는데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HTML</a:t>
            </a:r>
            <a:r>
              <a:rPr lang="ko-KR" altLang="en-US" sz="2400" dirty="0" smtClean="0"/>
              <a:t>요소의 </a:t>
            </a:r>
            <a:r>
              <a:rPr lang="en-US" altLang="ko-KR" sz="2400" dirty="0" smtClean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를 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선언이 있다면 반드시 끝에 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을 적어 준다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 </a:t>
            </a:r>
            <a:r>
              <a:rPr lang="en-US" altLang="ko-KR" sz="5500" dirty="0" smtClean="0">
                <a:latin typeface="+mj-lt"/>
              </a:rPr>
              <a:t>(2/4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6290" y="4243937"/>
            <a:ext cx="7422699" cy="3124603"/>
            <a:chOff x="2096290" y="4739237"/>
            <a:chExt cx="7422699" cy="31246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90" y="4739237"/>
              <a:ext cx="7422699" cy="312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291840" y="6569613"/>
              <a:ext cx="2771335" cy="67525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2080</Words>
  <Application>Microsoft Office PowerPoint</Application>
  <PresentationFormat>사용자 지정</PresentationFormat>
  <Paragraphs>485</Paragraphs>
  <Slides>43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CSS 개념</vt:lpstr>
      <vt:lpstr>CSS 우선순위</vt:lpstr>
      <vt:lpstr>CSS의 역할</vt:lpstr>
      <vt:lpstr>CSS3의 기능</vt:lpstr>
      <vt:lpstr>CSS3의 문법</vt:lpstr>
      <vt:lpstr>CSS3의 규칙</vt:lpstr>
      <vt:lpstr>CSS 삽입 (1/4)</vt:lpstr>
      <vt:lpstr>CSS 삽입 (2/4)</vt:lpstr>
      <vt:lpstr>CSS 삽입 (3/4)</vt:lpstr>
      <vt:lpstr>CSS 삽입 (4/4)</vt:lpstr>
      <vt:lpstr>외부 CSS의 장점</vt:lpstr>
      <vt:lpstr>예제</vt:lpstr>
      <vt:lpstr>선택자</vt:lpstr>
      <vt:lpstr>선택자의 종류</vt:lpstr>
      <vt:lpstr>단순 선택자 (1/5)</vt:lpstr>
      <vt:lpstr>단순 선택자 (2/5)</vt:lpstr>
      <vt:lpstr>단순 선택자 (3/5)</vt:lpstr>
      <vt:lpstr>단순 선택자 (4/5)</vt:lpstr>
      <vt:lpstr>단순 선택자 (5/5)</vt:lpstr>
      <vt:lpstr>결합 선택자 (1/4)</vt:lpstr>
      <vt:lpstr>결합 선택자 (2/4)</vt:lpstr>
      <vt:lpstr>결합 선택자 (3/4)</vt:lpstr>
      <vt:lpstr>결합 선택자 (4/4)</vt:lpstr>
      <vt:lpstr>의사 클래스</vt:lpstr>
      <vt:lpstr>예제</vt:lpstr>
      <vt:lpstr>속성 선택자</vt:lpstr>
      <vt:lpstr>CSS 속성</vt:lpstr>
      <vt:lpstr>CSS 색상 (1/2)</vt:lpstr>
      <vt:lpstr>CSS 색상 (2/2)</vt:lpstr>
      <vt:lpstr>CSS 폰트 (1/4)</vt:lpstr>
      <vt:lpstr>CSS 폰트 (2/4)</vt:lpstr>
      <vt:lpstr>CSS 폰트 (3/4)</vt:lpstr>
      <vt:lpstr>CSS 폰트 (4/4)</vt:lpstr>
      <vt:lpstr>CSS 텍스트 속성</vt:lpstr>
      <vt:lpstr>CSS 텍스트 효과</vt:lpstr>
      <vt:lpstr>CSS 텍스트 효과</vt:lpstr>
      <vt:lpstr>CSS 텍스트 효과</vt:lpstr>
      <vt:lpstr>CSS 텍스트 효과</vt:lpstr>
      <vt:lpstr>CSS 텍스트 효과</vt:lpstr>
      <vt:lpstr>CSS 텍스트 효과</vt:lpstr>
      <vt:lpstr>CSS 텍스트 효과</vt:lpstr>
      <vt:lpstr>다중 컬럼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1540</cp:revision>
  <dcterms:created xsi:type="dcterms:W3CDTF">2007-06-29T06:43:39Z</dcterms:created>
  <dcterms:modified xsi:type="dcterms:W3CDTF">2024-10-16T03:52:21Z</dcterms:modified>
  <cp:version/>
</cp:coreProperties>
</file>