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64"/>
  </p:notesMasterIdLst>
  <p:handoutMasterIdLst>
    <p:handoutMasterId r:id="rId65"/>
  </p:handoutMasterIdLst>
  <p:sldIdLst>
    <p:sldId id="257" r:id="rId2"/>
    <p:sldId id="424" r:id="rId3"/>
    <p:sldId id="481" r:id="rId4"/>
    <p:sldId id="482" r:id="rId5"/>
    <p:sldId id="483" r:id="rId6"/>
    <p:sldId id="484" r:id="rId7"/>
    <p:sldId id="485" r:id="rId8"/>
    <p:sldId id="486" r:id="rId9"/>
    <p:sldId id="487" r:id="rId10"/>
    <p:sldId id="488" r:id="rId11"/>
    <p:sldId id="489" r:id="rId12"/>
    <p:sldId id="515" r:id="rId13"/>
    <p:sldId id="490" r:id="rId14"/>
    <p:sldId id="491" r:id="rId15"/>
    <p:sldId id="492" r:id="rId16"/>
    <p:sldId id="493" r:id="rId17"/>
    <p:sldId id="516" r:id="rId18"/>
    <p:sldId id="495" r:id="rId19"/>
    <p:sldId id="496" r:id="rId20"/>
    <p:sldId id="498" r:id="rId21"/>
    <p:sldId id="499" r:id="rId22"/>
    <p:sldId id="518" r:id="rId23"/>
    <p:sldId id="519" r:id="rId24"/>
    <p:sldId id="521" r:id="rId25"/>
    <p:sldId id="522" r:id="rId26"/>
    <p:sldId id="524" r:id="rId27"/>
    <p:sldId id="593" r:id="rId28"/>
    <p:sldId id="526" r:id="rId29"/>
    <p:sldId id="527" r:id="rId30"/>
    <p:sldId id="528" r:id="rId31"/>
    <p:sldId id="594" r:id="rId32"/>
    <p:sldId id="529" r:id="rId33"/>
    <p:sldId id="530" r:id="rId34"/>
    <p:sldId id="595" r:id="rId35"/>
    <p:sldId id="531" r:id="rId36"/>
    <p:sldId id="532" r:id="rId37"/>
    <p:sldId id="596" r:id="rId38"/>
    <p:sldId id="535" r:id="rId39"/>
    <p:sldId id="540" r:id="rId40"/>
    <p:sldId id="601" r:id="rId41"/>
    <p:sldId id="600" r:id="rId42"/>
    <p:sldId id="602" r:id="rId43"/>
    <p:sldId id="603" r:id="rId44"/>
    <p:sldId id="604" r:id="rId45"/>
    <p:sldId id="605" r:id="rId46"/>
    <p:sldId id="606" r:id="rId47"/>
    <p:sldId id="608" r:id="rId48"/>
    <p:sldId id="607" r:id="rId49"/>
    <p:sldId id="609" r:id="rId50"/>
    <p:sldId id="612" r:id="rId51"/>
    <p:sldId id="613" r:id="rId52"/>
    <p:sldId id="610" r:id="rId53"/>
    <p:sldId id="623" r:id="rId54"/>
    <p:sldId id="625" r:id="rId55"/>
    <p:sldId id="626" r:id="rId56"/>
    <p:sldId id="627" r:id="rId57"/>
    <p:sldId id="628" r:id="rId58"/>
    <p:sldId id="633" r:id="rId59"/>
    <p:sldId id="634" r:id="rId60"/>
    <p:sldId id="635" r:id="rId61"/>
    <p:sldId id="629" r:id="rId62"/>
    <p:sldId id="615" r:id="rId63"/>
  </p:sldIdLst>
  <p:sldSz cx="9144000" cy="6858000" type="screen4x3"/>
  <p:notesSz cx="6858000" cy="9144000"/>
  <p:defaultTextStyle>
    <a:defPPr>
      <a:defRPr lang="zh-CN"/>
    </a:defPPr>
    <a:lvl1pPr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1pPr>
    <a:lvl2pPr marL="4572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2pPr>
    <a:lvl3pPr marL="9144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3pPr>
    <a:lvl4pPr marL="13716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4pPr>
    <a:lvl5pPr marL="1828800" algn="ctr" rtl="0" fontAlgn="base">
      <a:lnSpc>
        <a:spcPct val="90000"/>
      </a:lnSpc>
      <a:spcBef>
        <a:spcPct val="20000"/>
      </a:spcBef>
      <a:spcAft>
        <a:spcPct val="0"/>
      </a:spcAft>
      <a:buClr>
        <a:schemeClr val="tx1"/>
      </a:buClr>
      <a:buSzPct val="70000"/>
      <a:buFont typeface="Wingdings" pitchFamily="2" charset="2"/>
      <a:buChar char="l"/>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3" autoAdjust="0"/>
    <p:restoredTop sz="86188" autoAdjust="0"/>
  </p:normalViewPr>
  <p:slideViewPr>
    <p:cSldViewPr>
      <p:cViewPr>
        <p:scale>
          <a:sx n="73" d="100"/>
          <a:sy n="73" d="100"/>
        </p:scale>
        <p:origin x="-136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264"/>
    </p:cViewPr>
  </p:sorterViewPr>
  <p:notesViewPr>
    <p:cSldViewPr>
      <p:cViewPr varScale="1">
        <p:scale>
          <a:sx n="53" d="100"/>
          <a:sy n="53" d="100"/>
        </p:scale>
        <p:origin x="-18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fld id="{C9842827-798A-41CE-A64E-1FF8B0554DDD}" type="slidenum">
              <a:rPr lang="en-US" altLang="zh-CN"/>
              <a:pPr>
                <a:defRPr/>
              </a:pPr>
              <a:t>‹#›</a:t>
            </a:fld>
            <a:endParaRPr lang="en-US" altLang="zh-CN"/>
          </a:p>
        </p:txBody>
      </p:sp>
    </p:spTree>
    <p:extLst>
      <p:ext uri="{BB962C8B-B14F-4D97-AF65-F5344CB8AC3E}">
        <p14:creationId xmlns:p14="http://schemas.microsoft.com/office/powerpoint/2010/main" val="113446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defRPr>
            </a:lvl1pPr>
          </a:lstStyle>
          <a:p>
            <a:pPr>
              <a:defRPr/>
            </a:pPr>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defRPr>
            </a:lvl1pPr>
          </a:lstStyle>
          <a:p>
            <a:pPr>
              <a:defRPr/>
            </a:pPr>
            <a:fld id="{0852CADF-199E-41DE-BAB6-9C670B1AA650}" type="slidenum">
              <a:rPr lang="en-US" altLang="zh-CN"/>
              <a:pPr>
                <a:defRPr/>
              </a:pPr>
              <a:t>‹#›</a:t>
            </a:fld>
            <a:endParaRPr lang="en-US" altLang="zh-CN"/>
          </a:p>
        </p:txBody>
      </p:sp>
    </p:spTree>
    <p:extLst>
      <p:ext uri="{BB962C8B-B14F-4D97-AF65-F5344CB8AC3E}">
        <p14:creationId xmlns:p14="http://schemas.microsoft.com/office/powerpoint/2010/main" val="127571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fld id="{C7BD80A9-1E15-4B43-8772-B421E94EC1B6}" type="slidenum">
              <a:rPr lang="en-US" altLang="zh-CN" sz="1200" smtClean="0">
                <a:latin typeface="Times New Roman" pitchFamily="18" charset="0"/>
              </a:rPr>
              <a:pPr eaLnBrk="1" hangingPunct="1"/>
              <a:t>1</a:t>
            </a:fld>
            <a:endParaRPr lang="en-US" altLang="zh-CN"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桌面应用，</a:t>
            </a:r>
            <a:r>
              <a:rPr lang="en-US" altLang="zh-CN" dirty="0" smtClean="0"/>
              <a:t>web</a:t>
            </a:r>
            <a:r>
              <a:rPr lang="zh-CN" altLang="en-US" dirty="0" smtClean="0"/>
              <a:t>应用，游戏</a:t>
            </a:r>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要求使用语句结束符</a:t>
            </a:r>
            <a:r>
              <a:rPr lang="en-US" altLang="zh-CN" dirty="0" smtClean="0"/>
              <a:t>;</a:t>
            </a:r>
          </a:p>
          <a:p>
            <a:endParaRPr lang="en-US" altLang="zh-CN" dirty="0" smtClean="0"/>
          </a:p>
          <a:p>
            <a:r>
              <a:rPr lang="zh-CN" altLang="en-US" dirty="0" smtClean="0"/>
              <a:t>数据库名的命名规则：</a:t>
            </a:r>
            <a:r>
              <a:rPr lang="en-US" altLang="zh-CN" dirty="0" smtClean="0"/>
              <a:t>1.</a:t>
            </a:r>
            <a:r>
              <a:rPr lang="zh-CN" altLang="en-US" dirty="0" smtClean="0"/>
              <a:t>大小写取决于当前的操作系统  </a:t>
            </a:r>
            <a:r>
              <a:rPr lang="en-US" altLang="zh-CN" dirty="0" smtClean="0"/>
              <a:t>2.</a:t>
            </a:r>
            <a:r>
              <a:rPr lang="zh-CN" altLang="en-US" dirty="0" smtClean="0"/>
              <a:t>要有意义，见名知意 </a:t>
            </a:r>
            <a:r>
              <a:rPr lang="en-US" altLang="zh-CN" dirty="0" smtClean="0"/>
              <a:t>3.</a:t>
            </a:r>
            <a:r>
              <a:rPr lang="zh-CN" altLang="en-US" dirty="0" smtClean="0"/>
              <a:t>使用任意字符，数字，符号甚至是中文，但是特殊的组合不行，不如纯数字，特殊符合，包括</a:t>
            </a:r>
            <a:r>
              <a:rPr lang="en-US" altLang="zh-CN" dirty="0" err="1" smtClean="0"/>
              <a:t>mysql</a:t>
            </a:r>
            <a:r>
              <a:rPr lang="zh-CN" altLang="en-US" dirty="0" smtClean="0"/>
              <a:t>的内部关键字，用该使用标识符限定符来包裹</a:t>
            </a:r>
            <a:r>
              <a:rPr lang="en-US" altLang="zh-CN" dirty="0" smtClean="0"/>
              <a:t>,</a:t>
            </a:r>
            <a:r>
              <a:rPr lang="zh-CN" altLang="en-US" dirty="0" smtClean="0"/>
              <a:t>反引号</a:t>
            </a:r>
            <a:r>
              <a:rPr lang="en-US" altLang="zh-CN" dirty="0" smtClean="0"/>
              <a:t>``</a:t>
            </a:r>
            <a:r>
              <a:rPr lang="zh-CN" altLang="en-US" dirty="0" smtClean="0"/>
              <a:t>，所以都带上 </a:t>
            </a:r>
            <a:r>
              <a:rPr lang="en-US" altLang="zh-CN" dirty="0" smtClean="0"/>
              <a:t>4.</a:t>
            </a:r>
            <a:r>
              <a:rPr lang="zh-CN" altLang="en-US" dirty="0" smtClean="0"/>
              <a:t>推荐使用下划线</a:t>
            </a:r>
            <a:endParaRPr lang="en-US" altLang="zh-CN" dirty="0" smtClean="0"/>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11</a:t>
            </a:fld>
            <a:endParaRPr lang="en-US" altLang="zh-CN"/>
          </a:p>
        </p:txBody>
      </p:sp>
    </p:spTree>
    <p:extLst>
      <p:ext uri="{BB962C8B-B14F-4D97-AF65-F5344CB8AC3E}">
        <p14:creationId xmlns:p14="http://schemas.microsoft.com/office/powerpoint/2010/main" val="336351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Times New Roman" pitchFamily="18" charset="0"/>
                <a:ea typeface="宋体" pitchFamily="2" charset="-122"/>
                <a:cs typeface="+mn-cs"/>
              </a:rPr>
              <a:t>并不是只有 用户可以创建数据库，</a:t>
            </a:r>
            <a:r>
              <a:rPr lang="en-US" altLang="zh-CN" sz="1200" kern="1200" dirty="0" err="1" smtClean="0">
                <a:solidFill>
                  <a:schemeClr val="tx1"/>
                </a:solidFill>
                <a:effectLst/>
                <a:latin typeface="Times New Roman" pitchFamily="18" charset="0"/>
                <a:ea typeface="宋体" pitchFamily="2" charset="-122"/>
                <a:cs typeface="+mn-cs"/>
              </a:rPr>
              <a:t>mysql</a:t>
            </a:r>
            <a:r>
              <a:rPr lang="zh-CN" altLang="zh-CN" sz="1200" kern="1200" dirty="0" smtClean="0">
                <a:solidFill>
                  <a:schemeClr val="tx1"/>
                </a:solidFill>
                <a:effectLst/>
                <a:latin typeface="Times New Roman" pitchFamily="18" charset="0"/>
                <a:ea typeface="宋体" pitchFamily="2" charset="-122"/>
                <a:cs typeface="+mn-cs"/>
              </a:rPr>
              <a:t>内部维护自己数据库。</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12</a:t>
            </a:fld>
            <a:endParaRPr lang="en-US" altLang="zh-CN"/>
          </a:p>
        </p:txBody>
      </p:sp>
    </p:spTree>
    <p:extLst>
      <p:ext uri="{BB962C8B-B14F-4D97-AF65-F5344CB8AC3E}">
        <p14:creationId xmlns:p14="http://schemas.microsoft.com/office/powerpoint/2010/main" val="40349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不可以直接修改数据库名（</a:t>
            </a:r>
            <a:r>
              <a:rPr lang="en-US" altLang="zh-CN" dirty="0" smtClean="0"/>
              <a:t>rename database </a:t>
            </a:r>
            <a:r>
              <a:rPr lang="zh-CN" altLang="en-US" dirty="0" smtClean="0"/>
              <a:t>指令曾经出现过，但是被弃用了）</a:t>
            </a:r>
            <a:endParaRPr lang="en-US" altLang="zh-CN" dirty="0" smtClean="0"/>
          </a:p>
          <a:p>
            <a:endParaRPr lang="en-US" altLang="zh-CN" dirty="0" smtClean="0"/>
          </a:p>
          <a:p>
            <a:r>
              <a:rPr lang="zh-CN" altLang="en-US" dirty="0" smtClean="0"/>
              <a:t>需要的做法是：</a:t>
            </a:r>
            <a:endParaRPr lang="en-US" altLang="zh-CN" dirty="0" smtClean="0"/>
          </a:p>
          <a:p>
            <a:r>
              <a:rPr lang="en-US" altLang="zh-CN" dirty="0" smtClean="0"/>
              <a:t>1</a:t>
            </a:r>
            <a:r>
              <a:rPr lang="zh-CN" altLang="en-US" dirty="0" smtClean="0"/>
              <a:t>，创建新数据库，将原数据库内的表重命名到新数据库内，删除原数据库。</a:t>
            </a:r>
            <a:endParaRPr lang="en-US" altLang="zh-CN" dirty="0" smtClean="0"/>
          </a:p>
          <a:p>
            <a:r>
              <a:rPr lang="en-US" altLang="zh-CN" dirty="0" smtClean="0"/>
              <a:t>2</a:t>
            </a:r>
            <a:r>
              <a:rPr lang="zh-CN" altLang="en-US" dirty="0" smtClean="0"/>
              <a:t>，将原数据库的数据和结构导出，然后在导入到新数据库内，删除原数据库</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14</a:t>
            </a:fld>
            <a:endParaRPr lang="en-US" altLang="zh-CN"/>
          </a:p>
        </p:txBody>
      </p:sp>
    </p:spTree>
    <p:extLst>
      <p:ext uri="{BB962C8B-B14F-4D97-AF65-F5344CB8AC3E}">
        <p14:creationId xmlns:p14="http://schemas.microsoft.com/office/powerpoint/2010/main" val="1444101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Times New Roman" pitchFamily="18" charset="0"/>
                <a:ea typeface="宋体" pitchFamily="2" charset="-122"/>
                <a:cs typeface="+mn-cs"/>
              </a:rPr>
              <a:t>Use database; </a:t>
            </a:r>
            <a:r>
              <a:rPr lang="zh-CN" altLang="zh-CN" sz="1200" kern="1200" dirty="0" smtClean="0">
                <a:solidFill>
                  <a:schemeClr val="tx1"/>
                </a:solidFill>
                <a:effectLst/>
                <a:latin typeface="Times New Roman" pitchFamily="18" charset="0"/>
                <a:ea typeface="宋体" pitchFamily="2" charset="-122"/>
                <a:cs typeface="+mn-cs"/>
              </a:rPr>
              <a:t>只是设定了默认数据库，不会影响操作其他数据库</a:t>
            </a:r>
            <a:endParaRPr lang="en-US" altLang="zh-CN" sz="1200" kern="1200" dirty="0" smtClean="0">
              <a:solidFill>
                <a:schemeClr val="tx1"/>
              </a:solidFill>
              <a:effectLst/>
              <a:latin typeface="Times New Roman" pitchFamily="18" charset="0"/>
              <a:ea typeface="宋体" pitchFamily="2" charset="-122"/>
              <a:cs typeface="+mn-cs"/>
            </a:endParaRPr>
          </a:p>
          <a:p>
            <a:endParaRPr lang="en-US"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为了区分相同逻辑表名的不同应用，给逻辑表名，增加前缀，形成真实表名</a:t>
            </a:r>
            <a:endParaRPr lang="zh-CN" altLang="zh-CN" sz="1200" kern="1200" dirty="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15</a:t>
            </a:fld>
            <a:endParaRPr lang="en-US" altLang="zh-CN"/>
          </a:p>
        </p:txBody>
      </p:sp>
    </p:spTree>
    <p:extLst>
      <p:ext uri="{BB962C8B-B14F-4D97-AF65-F5344CB8AC3E}">
        <p14:creationId xmlns:p14="http://schemas.microsoft.com/office/powerpoint/2010/main" val="177047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17</a:t>
            </a:fld>
            <a:endParaRPr lang="en-US" altLang="zh-CN"/>
          </a:p>
        </p:txBody>
      </p:sp>
    </p:spTree>
    <p:extLst>
      <p:ext uri="{BB962C8B-B14F-4D97-AF65-F5344CB8AC3E}">
        <p14:creationId xmlns:p14="http://schemas.microsoft.com/office/powerpoint/2010/main" val="2447669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alter table </a:t>
            </a:r>
            <a:r>
              <a:rPr lang="en-US" altLang="zh-CN" dirty="0" err="1" smtClean="0"/>
              <a:t>tbl_name</a:t>
            </a:r>
            <a:r>
              <a:rPr lang="en-US" altLang="zh-CN" dirty="0" smtClean="0"/>
              <a:t> [</a:t>
            </a:r>
            <a:r>
              <a:rPr lang="en-US" altLang="zh-CN" dirty="0" err="1" smtClean="0"/>
              <a:t>add|drop|change|modify</a:t>
            </a:r>
            <a:r>
              <a:rPr lang="en-US" altLang="zh-CN" dirty="0" smtClean="0"/>
              <a:t>]</a:t>
            </a:r>
          </a:p>
          <a:p>
            <a:r>
              <a:rPr lang="en-US" altLang="zh-CN" dirty="0" smtClean="0"/>
              <a:t>alter table </a:t>
            </a:r>
            <a:r>
              <a:rPr lang="en-US" altLang="zh-CN" dirty="0" err="1" smtClean="0"/>
              <a:t>exam_student</a:t>
            </a:r>
            <a:r>
              <a:rPr lang="en-US" altLang="zh-CN" dirty="0" smtClean="0"/>
              <a:t> add age</a:t>
            </a:r>
            <a:r>
              <a:rPr lang="en-US" altLang="zh-CN" baseline="0" dirty="0" smtClean="0"/>
              <a:t> </a:t>
            </a:r>
            <a:r>
              <a:rPr lang="en-US" altLang="zh-CN" dirty="0" err="1" smtClean="0"/>
              <a:t>int</a:t>
            </a:r>
            <a:r>
              <a:rPr lang="en-US" altLang="zh-CN" dirty="0" smtClean="0"/>
              <a:t>;</a:t>
            </a:r>
          </a:p>
          <a:p>
            <a:r>
              <a:rPr lang="en-US" altLang="zh-CN" dirty="0" smtClean="0"/>
              <a:t>alter table </a:t>
            </a:r>
            <a:r>
              <a:rPr lang="en-US" altLang="zh-CN" dirty="0" err="1" smtClean="0"/>
              <a:t>exam_student</a:t>
            </a:r>
            <a:r>
              <a:rPr lang="en-US" altLang="zh-CN" dirty="0" smtClean="0"/>
              <a:t> drop age;</a:t>
            </a:r>
          </a:p>
          <a:p>
            <a:r>
              <a:rPr lang="en-US" altLang="zh-CN" dirty="0" smtClean="0"/>
              <a:t>alter table </a:t>
            </a:r>
            <a:r>
              <a:rPr lang="en-US" altLang="zh-CN" dirty="0" err="1" smtClean="0"/>
              <a:t>exam_student</a:t>
            </a:r>
            <a:r>
              <a:rPr lang="en-US" altLang="zh-CN" dirty="0" smtClean="0"/>
              <a:t> modify </a:t>
            </a:r>
            <a:r>
              <a:rPr lang="en-US" altLang="zh-CN" dirty="0" err="1" smtClean="0"/>
              <a:t>stu_no</a:t>
            </a:r>
            <a:r>
              <a:rPr lang="en-US" altLang="zh-CN" dirty="0" smtClean="0"/>
              <a:t> </a:t>
            </a:r>
            <a:r>
              <a:rPr lang="en-US" altLang="zh-CN" dirty="0" err="1" smtClean="0"/>
              <a:t>varchar</a:t>
            </a:r>
            <a:r>
              <a:rPr lang="en-US" altLang="zh-CN" dirty="0" smtClean="0"/>
              <a:t>(40);</a:t>
            </a:r>
          </a:p>
          <a:p>
            <a:r>
              <a:rPr lang="en-US" altLang="zh-CN" dirty="0" smtClean="0"/>
              <a:t>alter table </a:t>
            </a:r>
            <a:r>
              <a:rPr lang="en-US" altLang="zh-CN" dirty="0" err="1" smtClean="0"/>
              <a:t>exam_student</a:t>
            </a:r>
            <a:r>
              <a:rPr lang="en-US" altLang="zh-CN" dirty="0" smtClean="0"/>
              <a:t> change score count </a:t>
            </a:r>
            <a:r>
              <a:rPr lang="en-US" altLang="zh-CN" dirty="0" err="1" smtClean="0"/>
              <a:t>int</a:t>
            </a:r>
            <a:r>
              <a:rPr lang="en-US" altLang="zh-CN" dirty="0" smtClean="0"/>
              <a:t>;</a:t>
            </a:r>
          </a:p>
          <a:p>
            <a:r>
              <a:rPr lang="en-US" altLang="zh-CN" dirty="0" smtClean="0"/>
              <a:t>alter table </a:t>
            </a:r>
            <a:r>
              <a:rPr lang="en-US" altLang="zh-CN" dirty="0" err="1" smtClean="0"/>
              <a:t>exam_student</a:t>
            </a:r>
            <a:r>
              <a:rPr lang="en-US" altLang="zh-CN" dirty="0" smtClean="0"/>
              <a:t> character set utf8;</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19</a:t>
            </a:fld>
            <a:endParaRPr lang="en-US" altLang="zh-CN"/>
          </a:p>
        </p:txBody>
      </p:sp>
    </p:spTree>
    <p:extLst>
      <p:ext uri="{BB962C8B-B14F-4D97-AF65-F5344CB8AC3E}">
        <p14:creationId xmlns:p14="http://schemas.microsoft.com/office/powerpoint/2010/main" val="1544757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itchFamily="18" charset="0"/>
                <a:ea typeface="宋体" pitchFamily="2" charset="-122"/>
                <a:cs typeface="+mn-cs"/>
              </a:rPr>
              <a:t>字段列表，可以使用</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代替，表示所有的字段。</a:t>
            </a:r>
          </a:p>
          <a:p>
            <a:r>
              <a:rPr lang="zh-CN" altLang="zh-CN" sz="1200" kern="1200" dirty="0" smtClean="0">
                <a:solidFill>
                  <a:schemeClr val="tx1"/>
                </a:solidFill>
                <a:effectLst/>
                <a:latin typeface="Times New Roman" pitchFamily="18" charset="0"/>
                <a:ea typeface="宋体" pitchFamily="2" charset="-122"/>
                <a:cs typeface="+mn-cs"/>
              </a:rPr>
              <a:t>查询条件可以省略，表示所有的记录都获得。相当于</a:t>
            </a:r>
            <a:r>
              <a:rPr lang="en-US" altLang="zh-CN" sz="1200" kern="1200" dirty="0" smtClean="0">
                <a:solidFill>
                  <a:schemeClr val="tx1"/>
                </a:solidFill>
                <a:effectLst/>
                <a:latin typeface="Times New Roman" pitchFamily="18" charset="0"/>
                <a:ea typeface="宋体" pitchFamily="2" charset="-122"/>
                <a:cs typeface="+mn-cs"/>
              </a:rPr>
              <a:t>where 1;</a:t>
            </a:r>
          </a:p>
          <a:p>
            <a:endParaRPr lang="en-US"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删除 需要在逻辑上严格给条件，否则</a:t>
            </a:r>
          </a:p>
          <a:p>
            <a:r>
              <a:rPr lang="zh-CN" altLang="zh-CN" sz="1200" kern="1200" dirty="0" smtClean="0">
                <a:solidFill>
                  <a:schemeClr val="tx1"/>
                </a:solidFill>
                <a:effectLst/>
                <a:latin typeface="Times New Roman" pitchFamily="18" charset="0"/>
                <a:ea typeface="宋体" pitchFamily="2" charset="-122"/>
                <a:cs typeface="+mn-cs"/>
              </a:rPr>
              <a:t>容易造成数据误操作。导致损失。</a:t>
            </a:r>
          </a:p>
          <a:p>
            <a:r>
              <a:rPr lang="zh-CN" altLang="zh-CN" sz="1200" kern="1200" dirty="0" smtClean="0">
                <a:solidFill>
                  <a:schemeClr val="tx1"/>
                </a:solidFill>
                <a:effectLst/>
                <a:latin typeface="Times New Roman" pitchFamily="18" charset="0"/>
                <a:ea typeface="宋体" pitchFamily="2" charset="-122"/>
                <a:cs typeface="+mn-cs"/>
              </a:rPr>
              <a:t>语法上可以没有</a:t>
            </a:r>
            <a:r>
              <a:rPr lang="en-US" altLang="zh-CN" sz="1200" kern="1200" dirty="0" smtClean="0">
                <a:solidFill>
                  <a:schemeClr val="tx1"/>
                </a:solidFill>
                <a:effectLst/>
                <a:latin typeface="Times New Roman" pitchFamily="18" charset="0"/>
                <a:ea typeface="宋体" pitchFamily="2" charset="-122"/>
                <a:cs typeface="+mn-cs"/>
              </a:rPr>
              <a:t>where</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可以：如果需要删除所有数据，使用</a:t>
            </a:r>
            <a:r>
              <a:rPr lang="en-US" altLang="zh-CN" sz="1200" kern="1200" dirty="0" smtClean="0">
                <a:solidFill>
                  <a:schemeClr val="tx1"/>
                </a:solidFill>
                <a:effectLst/>
                <a:latin typeface="Times New Roman" pitchFamily="18" charset="0"/>
                <a:ea typeface="宋体" pitchFamily="2" charset="-122"/>
                <a:cs typeface="+mn-cs"/>
              </a:rPr>
              <a:t>where 1</a:t>
            </a:r>
            <a:r>
              <a:rPr lang="zh-CN" altLang="zh-CN" sz="1200" kern="1200" dirty="0" smtClean="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20</a:t>
            </a:fld>
            <a:endParaRPr lang="en-US" altLang="zh-CN"/>
          </a:p>
        </p:txBody>
      </p:sp>
    </p:spTree>
    <p:extLst>
      <p:ext uri="{BB962C8B-B14F-4D97-AF65-F5344CB8AC3E}">
        <p14:creationId xmlns:p14="http://schemas.microsoft.com/office/powerpoint/2010/main" val="4186418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smtClean="0"/>
              <a:t>Ascii</a:t>
            </a:r>
            <a:r>
              <a:rPr lang="zh-CN" altLang="en-US" sz="2400" dirty="0" smtClean="0"/>
              <a:t>（</a:t>
            </a:r>
            <a:r>
              <a:rPr lang="en-US" altLang="zh-CN" sz="2400" dirty="0" smtClean="0"/>
              <a:t>American Standard</a:t>
            </a:r>
            <a:r>
              <a:rPr lang="en-US" altLang="zh-CN" sz="2400" baseline="0" dirty="0" smtClean="0"/>
              <a:t> Code for Information Interchange</a:t>
            </a:r>
            <a:r>
              <a:rPr lang="zh-CN" altLang="en-US" sz="2400" baseline="0" dirty="0" smtClean="0"/>
              <a:t>，美国标准信息交换码）是一套基于拉丁字母的编码系统。用于显示现代英语。是现在最通用的单字节编码。 采用 </a:t>
            </a:r>
            <a:r>
              <a:rPr lang="en-US" altLang="zh-CN" sz="2400" baseline="0" dirty="0" smtClean="0"/>
              <a:t>7</a:t>
            </a:r>
            <a:r>
              <a:rPr lang="zh-CN" altLang="en-US" sz="2400" baseline="0" dirty="0" smtClean="0"/>
              <a:t>位表示。因此显示的字符数量</a:t>
            </a:r>
            <a:r>
              <a:rPr lang="en-US" altLang="zh-CN" sz="2400" baseline="0" dirty="0" smtClean="0"/>
              <a:t>128</a:t>
            </a:r>
            <a:r>
              <a:rPr lang="zh-CN" altLang="en-US" sz="2400" baseline="0" dirty="0" smtClean="0"/>
              <a:t>个。不能完全表示所有的西方字符，就使用第八位，称之为扩展</a:t>
            </a:r>
            <a:r>
              <a:rPr lang="en-US" altLang="zh-CN" sz="2400" baseline="0" dirty="0" err="1" smtClean="0"/>
              <a:t>ascii</a:t>
            </a:r>
            <a:r>
              <a:rPr lang="zh-CN" altLang="en-US" sz="2400" baseline="0" dirty="0" smtClean="0"/>
              <a:t>码（</a:t>
            </a:r>
            <a:r>
              <a:rPr lang="en-US" altLang="zh-CN" sz="2400" baseline="0" dirty="0" smtClean="0"/>
              <a:t>EASCII</a:t>
            </a:r>
            <a:r>
              <a:rPr lang="zh-CN" altLang="en-US" sz="2400" baseline="0" dirty="0" smtClean="0"/>
              <a:t>，</a:t>
            </a:r>
            <a:r>
              <a:rPr lang="en-US" altLang="zh-CN" sz="2400" baseline="0" dirty="0" smtClean="0"/>
              <a:t>Extended </a:t>
            </a:r>
            <a:r>
              <a:rPr lang="en-US" altLang="zh-CN" sz="2400" baseline="0" dirty="0" err="1" smtClean="0"/>
              <a:t>ASCii</a:t>
            </a:r>
            <a:r>
              <a:rPr lang="en-US" altLang="zh-CN" sz="2400" baseline="0" dirty="0" smtClean="0"/>
              <a:t>),</a:t>
            </a:r>
            <a:r>
              <a:rPr lang="zh-CN" altLang="en-US" sz="2400" baseline="0" dirty="0" smtClean="0"/>
              <a:t>共 </a:t>
            </a:r>
            <a:r>
              <a:rPr lang="en-US" altLang="zh-CN" sz="2400" baseline="0" dirty="0" smtClean="0"/>
              <a:t>256</a:t>
            </a:r>
            <a:r>
              <a:rPr lang="zh-CN" altLang="en-US" sz="2400" baseline="0" dirty="0" smtClean="0"/>
              <a:t>个字符。</a:t>
            </a:r>
            <a:endParaRPr lang="en-US" altLang="zh-CN" sz="2400" baseline="0" dirty="0" smtClean="0"/>
          </a:p>
          <a:p>
            <a:r>
              <a:rPr lang="en-US" altLang="zh-CN" sz="2400" baseline="0" dirty="0" smtClean="0"/>
              <a:t>Gb2312</a:t>
            </a:r>
            <a:r>
              <a:rPr lang="zh-CN" altLang="en-US" sz="2400" baseline="0" dirty="0" smtClean="0"/>
              <a:t>，当表示中文时，</a:t>
            </a:r>
            <a:r>
              <a:rPr lang="en-US" altLang="zh-CN" sz="2400" baseline="0" dirty="0" smtClean="0"/>
              <a:t>8</a:t>
            </a:r>
            <a:r>
              <a:rPr lang="zh-CN" altLang="en-US" sz="2400" baseline="0" dirty="0" smtClean="0"/>
              <a:t>位的编码已经不能满足所有的字符了。因此就需要改进，一个典型的方案是，在兼容</a:t>
            </a:r>
            <a:r>
              <a:rPr lang="en-US" altLang="zh-CN" sz="2400" baseline="0" dirty="0" err="1" smtClean="0"/>
              <a:t>ascii</a:t>
            </a:r>
            <a:r>
              <a:rPr lang="zh-CN" altLang="en-US" sz="2400" baseline="0" dirty="0" smtClean="0"/>
              <a:t>的基础上，取消了扩展部分，当使用</a:t>
            </a:r>
            <a:r>
              <a:rPr lang="en-US" altLang="zh-CN" sz="2400" baseline="0" dirty="0" smtClean="0"/>
              <a:t>2</a:t>
            </a:r>
            <a:r>
              <a:rPr lang="zh-CN" altLang="en-US" sz="2400" baseline="0" dirty="0" smtClean="0"/>
              <a:t>个大于</a:t>
            </a:r>
            <a:r>
              <a:rPr lang="en-US" altLang="zh-CN" sz="2400" baseline="0" dirty="0" smtClean="0"/>
              <a:t>127</a:t>
            </a:r>
            <a:r>
              <a:rPr lang="zh-CN" altLang="en-US" sz="2400" baseline="0" dirty="0" smtClean="0"/>
              <a:t>的编码在一起时，就表示一个汉字了（</a:t>
            </a:r>
            <a:r>
              <a:rPr lang="en-US" altLang="zh-CN" sz="2400" baseline="0" dirty="0" smtClean="0"/>
              <a:t>0xA1-0xF7</a:t>
            </a:r>
            <a:r>
              <a:rPr lang="zh-CN" altLang="en-US" sz="2400" baseline="0" dirty="0" smtClean="0"/>
              <a:t>）</a:t>
            </a:r>
            <a:r>
              <a:rPr lang="en-US" altLang="zh-CN" sz="2400" baseline="0" dirty="0" smtClean="0"/>
              <a:t>(0xA1-0xFE)</a:t>
            </a:r>
            <a:r>
              <a:rPr lang="zh-CN" altLang="en-US" sz="2400" baseline="0" dirty="0" smtClean="0"/>
              <a:t>，大于可以保存不到</a:t>
            </a:r>
            <a:r>
              <a:rPr lang="en-US" altLang="zh-CN" sz="2400" baseline="0" dirty="0" smtClean="0"/>
              <a:t>8000</a:t>
            </a:r>
            <a:r>
              <a:rPr lang="zh-CN" altLang="en-US" sz="2400" baseline="0" dirty="0" smtClean="0"/>
              <a:t>个汉字字符。这种编码方式就是 </a:t>
            </a:r>
            <a:r>
              <a:rPr lang="en-US" altLang="zh-CN" sz="2400" baseline="0" dirty="0" smtClean="0"/>
              <a:t>gb2312</a:t>
            </a:r>
            <a:r>
              <a:rPr lang="zh-CN" altLang="en-US" sz="2400" baseline="0" dirty="0" smtClean="0"/>
              <a:t>字符集，中国国家标准简体中文字符集。</a:t>
            </a:r>
            <a:r>
              <a:rPr lang="en-US" altLang="zh-CN" sz="2400" baseline="0" dirty="0" smtClean="0"/>
              <a:t>2312</a:t>
            </a:r>
            <a:r>
              <a:rPr lang="zh-CN" altLang="en-US" sz="2400" baseline="0" dirty="0" smtClean="0"/>
              <a:t>是标准号。</a:t>
            </a:r>
            <a:endParaRPr lang="en-US" altLang="zh-CN" sz="2400" baseline="0" dirty="0" smtClean="0"/>
          </a:p>
          <a:p>
            <a:r>
              <a:rPr lang="en-US" altLang="zh-CN" sz="2400" baseline="0" dirty="0" err="1" smtClean="0"/>
              <a:t>Gbk</a:t>
            </a:r>
            <a:r>
              <a:rPr lang="zh-CN" altLang="en-US" sz="2400" baseline="0" dirty="0" smtClean="0"/>
              <a:t>，可以预见，不到</a:t>
            </a:r>
            <a:r>
              <a:rPr lang="en-US" altLang="zh-CN" sz="2400" baseline="0" dirty="0" smtClean="0"/>
              <a:t>8000</a:t>
            </a:r>
            <a:r>
              <a:rPr lang="zh-CN" altLang="en-US" sz="2400" baseline="0" dirty="0" smtClean="0"/>
              <a:t>个字符，是不足以表示所有的中文字符的（某些不常用汉字，港台地区的繁体字，亚洲其他文字字符等）。因此微软，在</a:t>
            </a:r>
            <a:r>
              <a:rPr lang="en-US" altLang="zh-CN" sz="2400" baseline="0" dirty="0" smtClean="0"/>
              <a:t>gb2312</a:t>
            </a:r>
            <a:r>
              <a:rPr lang="zh-CN" altLang="en-US" sz="2400" baseline="0" dirty="0" smtClean="0"/>
              <a:t>的基础上，将没有用到的编码部分做了扩展编码，就是</a:t>
            </a:r>
            <a:r>
              <a:rPr lang="en-US" altLang="zh-CN" sz="2400" baseline="0" dirty="0" smtClean="0"/>
              <a:t>GBK</a:t>
            </a:r>
            <a:r>
              <a:rPr lang="zh-CN" altLang="en-US" sz="2400" baseline="0" dirty="0" smtClean="0"/>
              <a:t>，始用于</a:t>
            </a:r>
            <a:r>
              <a:rPr lang="en-US" altLang="zh-CN" sz="2400" baseline="0" dirty="0" smtClean="0"/>
              <a:t>win95</a:t>
            </a:r>
            <a:r>
              <a:rPr lang="zh-CN" altLang="en-US" sz="2400" baseline="0" dirty="0" smtClean="0"/>
              <a:t>，到现在（但是不是国家标准）。</a:t>
            </a:r>
            <a:endParaRPr lang="en-US" altLang="zh-CN" sz="2400" baseline="0" dirty="0" smtClean="0"/>
          </a:p>
          <a:p>
            <a:r>
              <a:rPr lang="en-US" altLang="zh-CN" sz="2400" baseline="0" dirty="0" smtClean="0"/>
              <a:t>Unicode</a:t>
            </a:r>
            <a:r>
              <a:rPr lang="zh-CN" altLang="en-US" sz="2400" baseline="0" dirty="0" smtClean="0"/>
              <a:t>，如果需要完成多语言应用，那么仅仅的中文（东亚）字符是不够的，就会出现，不同的地区国家，使用不同的编码字符集。一旦相互使用，则会出现解码失败（乱码）的情况。如果可以将世界上所有的字符都汇总，然后统一编码，就解决了问题。因此</a:t>
            </a:r>
            <a:r>
              <a:rPr lang="en-US" altLang="zh-CN" sz="2400" baseline="0" dirty="0" err="1" smtClean="0"/>
              <a:t>unicode</a:t>
            </a:r>
            <a:r>
              <a:rPr lang="zh-CN" altLang="en-US" sz="2400" baseline="0" dirty="0" smtClean="0"/>
              <a:t>来啦。采用</a:t>
            </a:r>
            <a:r>
              <a:rPr lang="en-US" altLang="zh-CN" sz="2400" baseline="0" dirty="0" smtClean="0"/>
              <a:t>4</a:t>
            </a:r>
            <a:r>
              <a:rPr lang="zh-CN" altLang="en-US" sz="2400" baseline="0" dirty="0" smtClean="0"/>
              <a:t>个字节来保存编码，可以保存的字符数很多，目前已经有效的有十万以上的字符了。平时所说的  </a:t>
            </a:r>
            <a:r>
              <a:rPr lang="en-US" altLang="zh-CN" sz="2400" baseline="0" dirty="0" smtClean="0"/>
              <a:t>utf-8</a:t>
            </a:r>
            <a:r>
              <a:rPr lang="zh-CN" altLang="en-US" sz="2400" baseline="0" dirty="0" smtClean="0"/>
              <a:t>与</a:t>
            </a:r>
            <a:r>
              <a:rPr lang="en-US" altLang="zh-CN" sz="2400" baseline="0" dirty="0" err="1" smtClean="0"/>
              <a:t>unicode</a:t>
            </a:r>
            <a:r>
              <a:rPr lang="zh-CN" altLang="en-US" sz="2400" baseline="0" dirty="0" smtClean="0"/>
              <a:t>是啥关系呢？</a:t>
            </a:r>
            <a:r>
              <a:rPr lang="en-US" altLang="zh-CN" sz="2400" baseline="0" dirty="0" smtClean="0"/>
              <a:t>Utf8</a:t>
            </a:r>
            <a:r>
              <a:rPr lang="zh-CN" altLang="en-US" sz="2400" baseline="0" dirty="0" smtClean="0"/>
              <a:t>是</a:t>
            </a:r>
            <a:r>
              <a:rPr lang="en-US" altLang="zh-CN" sz="2400" baseline="0" dirty="0" err="1" smtClean="0"/>
              <a:t>unicode</a:t>
            </a:r>
            <a:r>
              <a:rPr lang="zh-CN" altLang="en-US" sz="2400" baseline="0" dirty="0" smtClean="0"/>
              <a:t>的一种优化的实现。针对不同的字符，所采取的编码长度的不一样的。例如中文就是</a:t>
            </a:r>
            <a:r>
              <a:rPr lang="en-US" altLang="zh-CN" sz="2400" baseline="0" dirty="0" smtClean="0"/>
              <a:t>3</a:t>
            </a:r>
            <a:r>
              <a:rPr lang="zh-CN" altLang="en-US" sz="2400" baseline="0" dirty="0" smtClean="0"/>
              <a:t>个字节，英文是一个字节，一些扩展字符是</a:t>
            </a:r>
            <a:r>
              <a:rPr lang="en-US" altLang="zh-CN" sz="2400" baseline="0" dirty="0" smtClean="0"/>
              <a:t>2</a:t>
            </a:r>
            <a:r>
              <a:rPr lang="zh-CN" altLang="en-US" sz="2400" baseline="0" dirty="0" smtClean="0"/>
              <a:t>个字节。可以通过组成当前字符的第一个字节的大小来判断 大于等于</a:t>
            </a:r>
            <a:r>
              <a:rPr lang="en-US" altLang="zh-CN" sz="2400" baseline="0" dirty="0" smtClean="0"/>
              <a:t>224</a:t>
            </a:r>
            <a:r>
              <a:rPr lang="zh-CN" altLang="en-US" sz="2400" baseline="0" dirty="0" smtClean="0"/>
              <a:t>则是三个字节表示，大于等于</a:t>
            </a:r>
            <a:r>
              <a:rPr lang="en-US" altLang="zh-CN" sz="2400" baseline="0" dirty="0" smtClean="0"/>
              <a:t>192</a:t>
            </a:r>
            <a:r>
              <a:rPr lang="zh-CN" altLang="en-US" sz="2400" baseline="0" dirty="0" smtClean="0"/>
              <a:t>则是两个字节的字符，否则就是一个字节的字符。</a:t>
            </a:r>
            <a:endParaRPr lang="en-US" altLang="zh-CN" sz="2400"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21</a:t>
            </a:fld>
            <a:endParaRPr lang="en-US" altLang="zh-CN"/>
          </a:p>
        </p:txBody>
      </p:sp>
    </p:spTree>
    <p:extLst>
      <p:ext uri="{BB962C8B-B14F-4D97-AF65-F5344CB8AC3E}">
        <p14:creationId xmlns:p14="http://schemas.microsoft.com/office/powerpoint/2010/main" val="1802137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22</a:t>
            </a:fld>
            <a:endParaRPr lang="en-US" altLang="zh-CN"/>
          </a:p>
        </p:txBody>
      </p:sp>
    </p:spTree>
    <p:extLst>
      <p:ext uri="{BB962C8B-B14F-4D97-AF65-F5344CB8AC3E}">
        <p14:creationId xmlns:p14="http://schemas.microsoft.com/office/powerpoint/2010/main" val="246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Times New Roman" pitchFamily="18" charset="0"/>
                <a:ea typeface="宋体" pitchFamily="2" charset="-122"/>
                <a:cs typeface="+mn-cs"/>
              </a:rPr>
              <a:t>Character_set_database</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当前所选数据库的编码方式</a:t>
            </a:r>
          </a:p>
          <a:p>
            <a:r>
              <a:rPr lang="en-US" altLang="zh-CN" sz="1200" kern="1200" dirty="0" err="1" smtClean="0">
                <a:solidFill>
                  <a:schemeClr val="tx1"/>
                </a:solidFill>
                <a:effectLst/>
                <a:latin typeface="Times New Roman" pitchFamily="18" charset="0"/>
                <a:ea typeface="宋体" pitchFamily="2" charset="-122"/>
                <a:cs typeface="+mn-cs"/>
              </a:rPr>
              <a:t>Character_set_filesystem</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文件系统的编码方式</a:t>
            </a:r>
          </a:p>
          <a:p>
            <a:r>
              <a:rPr lang="en-US" altLang="zh-CN" sz="1200" kern="1200" dirty="0" err="1" smtClean="0">
                <a:solidFill>
                  <a:schemeClr val="tx1"/>
                </a:solidFill>
                <a:effectLst/>
                <a:latin typeface="Times New Roman" pitchFamily="18" charset="0"/>
                <a:ea typeface="宋体" pitchFamily="2" charset="-122"/>
                <a:cs typeface="+mn-cs"/>
              </a:rPr>
              <a:t>Character_set_server</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服务器端编码，在</a:t>
            </a:r>
            <a:r>
              <a:rPr lang="en-US" altLang="zh-CN" sz="1200" kern="1200" dirty="0" smtClean="0">
                <a:solidFill>
                  <a:schemeClr val="tx1"/>
                </a:solidFill>
                <a:effectLst/>
                <a:latin typeface="Times New Roman" pitchFamily="18" charset="0"/>
                <a:ea typeface="宋体" pitchFamily="2" charset="-122"/>
                <a:cs typeface="+mn-cs"/>
              </a:rPr>
              <a:t>mysql.ini</a:t>
            </a:r>
            <a:r>
              <a:rPr lang="zh-CN" altLang="zh-CN" sz="1200" kern="1200" dirty="0" smtClean="0">
                <a:solidFill>
                  <a:schemeClr val="tx1"/>
                </a:solidFill>
                <a:effectLst/>
                <a:latin typeface="Times New Roman" pitchFamily="18" charset="0"/>
                <a:ea typeface="宋体" pitchFamily="2" charset="-122"/>
                <a:cs typeface="+mn-cs"/>
              </a:rPr>
              <a:t>文件中设置</a:t>
            </a:r>
          </a:p>
          <a:p>
            <a:r>
              <a:rPr lang="en-US" altLang="zh-CN" sz="1200" kern="1200" dirty="0" err="1" smtClean="0">
                <a:solidFill>
                  <a:schemeClr val="tx1"/>
                </a:solidFill>
                <a:effectLst/>
                <a:latin typeface="Times New Roman" pitchFamily="18" charset="0"/>
                <a:ea typeface="宋体" pitchFamily="2" charset="-122"/>
                <a:cs typeface="+mn-cs"/>
              </a:rPr>
              <a:t>Character_set_system</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服务器端标识符的编码方式，如数据库名、 表名、字段名等</a:t>
            </a:r>
          </a:p>
          <a:p>
            <a:r>
              <a:rPr lang="en-US" altLang="zh-CN" sz="1200" kern="1200" dirty="0" err="1" smtClean="0">
                <a:solidFill>
                  <a:schemeClr val="tx1"/>
                </a:solidFill>
                <a:effectLst/>
                <a:latin typeface="Times New Roman" pitchFamily="18" charset="0"/>
                <a:ea typeface="宋体" pitchFamily="2" charset="-122"/>
                <a:cs typeface="+mn-cs"/>
              </a:rPr>
              <a:t>Character_set_client</a:t>
            </a:r>
            <a:r>
              <a:rPr lang="en-US" altLang="zh-CN" sz="1200" kern="1200" dirty="0" smtClean="0">
                <a:solidFill>
                  <a:schemeClr val="tx1"/>
                </a:solidFill>
                <a:effectLst/>
                <a:latin typeface="Times New Roman" pitchFamily="18" charset="0"/>
                <a:ea typeface="宋体" pitchFamily="2" charset="-122"/>
                <a:cs typeface="+mn-cs"/>
              </a:rPr>
              <a:t> </a:t>
            </a:r>
            <a:r>
              <a:rPr lang="zh-CN" altLang="zh-CN" sz="1200" kern="1200" dirty="0" smtClean="0">
                <a:solidFill>
                  <a:schemeClr val="tx1"/>
                </a:solidFill>
                <a:effectLst/>
                <a:latin typeface="Times New Roman" pitchFamily="18" charset="0"/>
                <a:ea typeface="宋体" pitchFamily="2" charset="-122"/>
                <a:cs typeface="+mn-cs"/>
              </a:rPr>
              <a:t>客户端发送数据编码</a:t>
            </a:r>
          </a:p>
          <a:p>
            <a:r>
              <a:rPr lang="en-US" altLang="zh-CN" sz="1200" kern="1200" dirty="0" err="1" smtClean="0">
                <a:solidFill>
                  <a:schemeClr val="tx1"/>
                </a:solidFill>
                <a:effectLst/>
                <a:latin typeface="Times New Roman" pitchFamily="18" charset="0"/>
                <a:ea typeface="宋体" pitchFamily="2" charset="-122"/>
                <a:cs typeface="+mn-cs"/>
              </a:rPr>
              <a:t>Character_set_results</a:t>
            </a:r>
            <a:r>
              <a:rPr lang="zh-CN" altLang="zh-CN" sz="1200" kern="1200" dirty="0" smtClean="0">
                <a:solidFill>
                  <a:schemeClr val="tx1"/>
                </a:solidFill>
                <a:effectLst/>
                <a:latin typeface="Times New Roman" pitchFamily="18" charset="0"/>
                <a:ea typeface="宋体" pitchFamily="2" charset="-122"/>
                <a:cs typeface="+mn-cs"/>
              </a:rPr>
              <a:t>客户端接收数据的编码</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Times New Roman" pitchFamily="18" charset="0"/>
                <a:ea typeface="宋体" pitchFamily="2" charset="-122"/>
                <a:cs typeface="+mn-cs"/>
              </a:rPr>
              <a:t>Set </a:t>
            </a:r>
            <a:r>
              <a:rPr lang="zh-CN" altLang="zh-CN" sz="1200" kern="1200" dirty="0" smtClean="0">
                <a:solidFill>
                  <a:schemeClr val="tx1"/>
                </a:solidFill>
                <a:effectLst/>
                <a:latin typeface="Times New Roman" pitchFamily="18" charset="0"/>
                <a:ea typeface="宋体" pitchFamily="2" charset="-122"/>
                <a:cs typeface="+mn-cs"/>
              </a:rPr>
              <a:t>变量名</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值</a:t>
            </a:r>
            <a:endParaRPr lang="en-US" altLang="zh-CN" sz="1200" kern="1200" dirty="0" smtClean="0">
              <a:solidFill>
                <a:schemeClr val="tx1"/>
              </a:solidFill>
              <a:effectLst/>
              <a:latin typeface="Times New Roman" pitchFamily="18"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Set </a:t>
            </a:r>
            <a:r>
              <a:rPr lang="en-US" altLang="zh-CN" sz="1200" kern="1200" dirty="0" err="1" smtClean="0">
                <a:solidFill>
                  <a:schemeClr val="tx1"/>
                </a:solidFill>
                <a:effectLst/>
                <a:latin typeface="Times New Roman" pitchFamily="18" charset="0"/>
                <a:ea typeface="宋体" pitchFamily="2" charset="-122"/>
                <a:cs typeface="+mn-cs"/>
              </a:rPr>
              <a:t>character_set_client</a:t>
            </a:r>
            <a:r>
              <a:rPr lang="en-US" altLang="zh-CN" sz="1200" kern="1200" dirty="0" smtClean="0">
                <a:solidFill>
                  <a:schemeClr val="tx1"/>
                </a:solidFill>
                <a:effectLst/>
                <a:latin typeface="Times New Roman" pitchFamily="18" charset="0"/>
                <a:ea typeface="宋体" pitchFamily="2" charset="-122"/>
                <a:cs typeface="+mn-cs"/>
              </a:rPr>
              <a:t> = </a:t>
            </a:r>
            <a:r>
              <a:rPr lang="en-US" altLang="zh-CN" sz="1200" kern="1200" dirty="0" err="1" smtClean="0">
                <a:solidFill>
                  <a:schemeClr val="tx1"/>
                </a:solidFill>
                <a:effectLst/>
                <a:latin typeface="Times New Roman" pitchFamily="18" charset="0"/>
                <a:ea typeface="宋体" pitchFamily="2" charset="-122"/>
                <a:cs typeface="+mn-cs"/>
              </a:rPr>
              <a:t>gbk</a:t>
            </a:r>
            <a:r>
              <a:rPr lang="en-US" altLang="zh-CN" sz="1200" kern="1200" dirty="0" smtClean="0">
                <a:solidFill>
                  <a:schemeClr val="tx1"/>
                </a:solidFill>
                <a:effectLst/>
                <a:latin typeface="Times New Roman" pitchFamily="18" charset="0"/>
                <a:ea typeface="宋体" pitchFamily="2" charset="-122"/>
                <a:cs typeface="+mn-cs"/>
              </a:rPr>
              <a: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Set </a:t>
            </a:r>
            <a:r>
              <a:rPr lang="en-US" altLang="zh-CN" sz="1200" kern="1200" dirty="0" err="1" smtClean="0">
                <a:solidFill>
                  <a:schemeClr val="tx1"/>
                </a:solidFill>
                <a:effectLst/>
                <a:latin typeface="Times New Roman" pitchFamily="18" charset="0"/>
                <a:ea typeface="宋体" pitchFamily="2" charset="-122"/>
                <a:cs typeface="+mn-cs"/>
              </a:rPr>
              <a:t>character_set_results</a:t>
            </a:r>
            <a:r>
              <a:rPr lang="en-US" altLang="zh-CN" sz="1200" kern="1200" dirty="0" smtClean="0">
                <a:solidFill>
                  <a:schemeClr val="tx1"/>
                </a:solidFill>
                <a:effectLst/>
                <a:latin typeface="Times New Roman" pitchFamily="18" charset="0"/>
                <a:ea typeface="宋体" pitchFamily="2" charset="-122"/>
                <a:cs typeface="+mn-cs"/>
              </a:rPr>
              <a:t> = </a:t>
            </a:r>
            <a:r>
              <a:rPr lang="en-US" altLang="zh-CN" sz="1200" kern="1200" dirty="0" err="1" smtClean="0">
                <a:solidFill>
                  <a:schemeClr val="tx1"/>
                </a:solidFill>
                <a:effectLst/>
                <a:latin typeface="Times New Roman" pitchFamily="18" charset="0"/>
                <a:ea typeface="宋体" pitchFamily="2" charset="-122"/>
                <a:cs typeface="+mn-cs"/>
              </a:rPr>
              <a:t>gbk</a:t>
            </a:r>
            <a:r>
              <a:rPr lang="en-US" altLang="zh-CN" sz="1200" kern="1200" dirty="0" smtClean="0">
                <a:solidFill>
                  <a:schemeClr val="tx1"/>
                </a:solidFill>
                <a:effectLst/>
                <a:latin typeface="Times New Roman" pitchFamily="18" charset="0"/>
                <a:ea typeface="宋体" pitchFamily="2" charset="-122"/>
                <a:cs typeface="+mn-cs"/>
              </a:rPr>
              <a: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Set </a:t>
            </a:r>
            <a:r>
              <a:rPr lang="en-US" altLang="zh-CN" sz="1200" kern="1200" dirty="0" err="1" smtClean="0">
                <a:solidFill>
                  <a:schemeClr val="tx1"/>
                </a:solidFill>
                <a:effectLst/>
                <a:latin typeface="Times New Roman" pitchFamily="18" charset="0"/>
                <a:ea typeface="宋体" pitchFamily="2" charset="-122"/>
                <a:cs typeface="+mn-cs"/>
              </a:rPr>
              <a:t>character_set_connection</a:t>
            </a:r>
            <a:r>
              <a:rPr lang="en-US" altLang="zh-CN" sz="1200" kern="1200" dirty="0" smtClean="0">
                <a:solidFill>
                  <a:schemeClr val="tx1"/>
                </a:solidFill>
                <a:effectLst/>
                <a:latin typeface="Times New Roman" pitchFamily="18" charset="0"/>
                <a:ea typeface="宋体" pitchFamily="2" charset="-122"/>
                <a:cs typeface="+mn-cs"/>
              </a:rPr>
              <a:t> = </a:t>
            </a:r>
            <a:r>
              <a:rPr lang="en-US" altLang="zh-CN" sz="1200" kern="1200" dirty="0" err="1" smtClean="0">
                <a:solidFill>
                  <a:schemeClr val="tx1"/>
                </a:solidFill>
                <a:effectLst/>
                <a:latin typeface="Times New Roman" pitchFamily="18" charset="0"/>
                <a:ea typeface="宋体" pitchFamily="2" charset="-122"/>
                <a:cs typeface="+mn-cs"/>
              </a:rPr>
              <a:t>gbk</a:t>
            </a:r>
            <a:r>
              <a:rPr lang="en-US" altLang="zh-CN" sz="1200" kern="1200" dirty="0" smtClean="0">
                <a:solidFill>
                  <a:schemeClr val="tx1"/>
                </a:solidFill>
                <a:effectLst/>
                <a:latin typeface="Times New Roman" pitchFamily="18" charset="0"/>
                <a:ea typeface="宋体" pitchFamily="2" charset="-122"/>
                <a:cs typeface="+mn-cs"/>
              </a:rPr>
              <a: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Set names  </a:t>
            </a:r>
            <a:r>
              <a:rPr lang="zh-CN" altLang="zh-CN" sz="1200" kern="1200" dirty="0" smtClean="0">
                <a:solidFill>
                  <a:schemeClr val="tx1"/>
                </a:solidFill>
                <a:effectLst/>
                <a:latin typeface="Times New Roman" pitchFamily="18" charset="0"/>
                <a:ea typeface="宋体" pitchFamily="2" charset="-122"/>
                <a:cs typeface="+mn-cs"/>
              </a:rPr>
              <a:t>可以设置上面的三个。</a:t>
            </a:r>
            <a:endParaRPr lang="en-US" altLang="zh-CN" dirty="0" smtClean="0"/>
          </a:p>
          <a:p>
            <a:endParaRPr lang="en-US" altLang="zh-CN" dirty="0" smtClean="0"/>
          </a:p>
          <a:p>
            <a:r>
              <a:rPr lang="zh-CN" altLang="en-US" dirty="0" smtClean="0"/>
              <a:t>可以</a:t>
            </a:r>
            <a:r>
              <a:rPr lang="en-US" altLang="zh-CN" dirty="0" smtClean="0"/>
              <a:t>my.ini</a:t>
            </a:r>
            <a:r>
              <a:rPr lang="zh-CN" altLang="en-US" dirty="0" smtClean="0"/>
              <a:t>中：</a:t>
            </a:r>
            <a:r>
              <a:rPr lang="en-US" altLang="zh-CN" dirty="0" smtClean="0"/>
              <a:t>character-set-server=utf8 </a:t>
            </a:r>
            <a:r>
              <a:rPr lang="zh-CN" altLang="en-US" dirty="0" smtClean="0"/>
              <a:t>修改服务器的编码设置</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23</a:t>
            </a:fld>
            <a:endParaRPr lang="en-US" altLang="zh-CN"/>
          </a:p>
        </p:txBody>
      </p:sp>
    </p:spTree>
    <p:extLst>
      <p:ext uri="{BB962C8B-B14F-4D97-AF65-F5344CB8AC3E}">
        <p14:creationId xmlns:p14="http://schemas.microsoft.com/office/powerpoint/2010/main" val="44050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软件操作，语法处理</a:t>
            </a:r>
            <a:endParaRPr lang="en-US" altLang="zh-CN" dirty="0" smtClean="0"/>
          </a:p>
          <a:p>
            <a:r>
              <a:rPr lang="en-US" altLang="zh-CN" dirty="0" smtClean="0"/>
              <a:t>2.</a:t>
            </a:r>
            <a:r>
              <a:rPr lang="zh-CN" altLang="en-US" dirty="0" smtClean="0"/>
              <a:t>业务逻辑</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a:t>
            </a:fld>
            <a:endParaRPr lang="en-US" altLang="zh-CN"/>
          </a:p>
        </p:txBody>
      </p:sp>
    </p:spTree>
    <p:extLst>
      <p:ext uri="{BB962C8B-B14F-4D97-AF65-F5344CB8AC3E}">
        <p14:creationId xmlns:p14="http://schemas.microsoft.com/office/powerpoint/2010/main" val="373457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每个字符集都提供一个或多个校对规则。通常的命名规则是：字符集</a:t>
            </a:r>
            <a:r>
              <a:rPr lang="en-US" altLang="zh-CN" dirty="0" smtClean="0"/>
              <a:t>_</a:t>
            </a:r>
            <a:r>
              <a:rPr lang="zh-CN" altLang="en-US" dirty="0" smtClean="0"/>
              <a:t>语言名</a:t>
            </a:r>
            <a:r>
              <a:rPr lang="en-US" altLang="zh-CN" dirty="0" smtClean="0"/>
              <a:t>_</a:t>
            </a:r>
            <a:r>
              <a:rPr lang="en-US" altLang="zh-CN" dirty="0" err="1" smtClean="0"/>
              <a:t>ci|cs|bin</a:t>
            </a:r>
            <a:endParaRPr lang="en-US" altLang="zh-CN" dirty="0" smtClean="0"/>
          </a:p>
          <a:p>
            <a:r>
              <a:rPr lang="zh-CN" altLang="en-US" dirty="0" smtClean="0"/>
              <a:t>常见的</a:t>
            </a:r>
            <a:r>
              <a:rPr lang="en-US" altLang="zh-CN" dirty="0" smtClean="0"/>
              <a:t>ci</a:t>
            </a:r>
            <a:r>
              <a:rPr lang="zh-CN" altLang="en-US" dirty="0" smtClean="0"/>
              <a:t>，不区分大小写。</a:t>
            </a:r>
            <a:r>
              <a:rPr lang="en-US" altLang="zh-CN" dirty="0" err="1" smtClean="0"/>
              <a:t>cs</a:t>
            </a:r>
            <a:r>
              <a:rPr lang="zh-CN" altLang="en-US" dirty="0" smtClean="0"/>
              <a:t>区分大小写，</a:t>
            </a:r>
            <a:r>
              <a:rPr lang="en-US" altLang="zh-CN" dirty="0" smtClean="0"/>
              <a:t>_bin</a:t>
            </a:r>
            <a:r>
              <a:rPr lang="zh-CN" altLang="en-US" dirty="0" smtClean="0"/>
              <a:t>编码比较</a:t>
            </a:r>
            <a:endParaRPr lang="en-US" altLang="zh-CN" dirty="0" smtClean="0"/>
          </a:p>
          <a:p>
            <a:r>
              <a:rPr lang="zh-CN" altLang="en-US" dirty="0" smtClean="0"/>
              <a:t>每个字符集都有一个默认的校对规则，不指定的话，就使用该默认的规则</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Times New Roman" pitchFamily="18" charset="0"/>
                <a:ea typeface="宋体" pitchFamily="2" charset="-122"/>
                <a:cs typeface="+mn-cs"/>
              </a:rPr>
              <a:t>查看当前校对规则：</a:t>
            </a:r>
            <a:r>
              <a:rPr lang="en-US" altLang="zh-CN" sz="1200" kern="1200" dirty="0" smtClean="0">
                <a:solidFill>
                  <a:schemeClr val="tx1"/>
                </a:solidFill>
                <a:effectLst/>
                <a:latin typeface="Times New Roman" pitchFamily="18" charset="0"/>
                <a:ea typeface="宋体" pitchFamily="2" charset="-122"/>
                <a:cs typeface="+mn-cs"/>
              </a:rPr>
              <a:t>show  collation; </a:t>
            </a:r>
            <a:endParaRPr lang="en-US" altLang="zh-CN" dirty="0" smtClean="0"/>
          </a:p>
          <a:p>
            <a:r>
              <a:rPr lang="en-US" altLang="zh-CN" dirty="0" smtClean="0"/>
              <a:t>Show collation like ‘pattern’;</a:t>
            </a:r>
            <a:r>
              <a:rPr lang="zh-CN" altLang="en-US" dirty="0" smtClean="0"/>
              <a:t>查看校对规则</a:t>
            </a:r>
            <a:endParaRPr lang="en-US" altLang="zh-CN" dirty="0" smtClean="0"/>
          </a:p>
          <a:p>
            <a:endParaRPr lang="en-US" altLang="zh-CN" dirty="0" smtClean="0"/>
          </a:p>
          <a:p>
            <a:endParaRPr lang="en-US" altLang="zh-CN" dirty="0" smtClean="0"/>
          </a:p>
          <a:p>
            <a:r>
              <a:rPr lang="zh-CN" altLang="zh-CN" sz="1200" kern="1200" dirty="0" smtClean="0">
                <a:solidFill>
                  <a:schemeClr val="tx1"/>
                </a:solidFill>
                <a:effectLst/>
                <a:latin typeface="Times New Roman" pitchFamily="18" charset="0"/>
                <a:ea typeface="宋体" pitchFamily="2" charset="-122"/>
                <a:cs typeface="+mn-cs"/>
              </a:rPr>
              <a:t>使用一个</a:t>
            </a:r>
            <a:r>
              <a:rPr lang="en-US" altLang="zh-CN" sz="1200" kern="1200" dirty="0" smtClean="0">
                <a:solidFill>
                  <a:schemeClr val="tx1"/>
                </a:solidFill>
                <a:effectLst/>
                <a:latin typeface="Times New Roman" pitchFamily="18" charset="0"/>
                <a:ea typeface="宋体" pitchFamily="2" charset="-122"/>
                <a:cs typeface="+mn-cs"/>
              </a:rPr>
              <a:t>rename</a:t>
            </a:r>
            <a:r>
              <a:rPr lang="zh-CN" altLang="zh-CN" sz="1200" kern="1200" dirty="0" smtClean="0">
                <a:solidFill>
                  <a:schemeClr val="tx1"/>
                </a:solidFill>
                <a:effectLst/>
                <a:latin typeface="Times New Roman" pitchFamily="18" charset="0"/>
                <a:ea typeface="宋体" pitchFamily="2" charset="-122"/>
                <a:cs typeface="+mn-cs"/>
              </a:rPr>
              <a:t>语句，交换</a:t>
            </a:r>
            <a:r>
              <a:rPr lang="en-US" altLang="zh-CN" sz="1200" kern="1200" dirty="0" smtClean="0">
                <a:solidFill>
                  <a:schemeClr val="tx1"/>
                </a:solidFill>
                <a:effectLst/>
                <a:latin typeface="Times New Roman" pitchFamily="18" charset="0"/>
                <a:ea typeface="宋体" pitchFamily="2" charset="-122"/>
                <a:cs typeface="+mn-cs"/>
              </a:rPr>
              <a:t>2</a:t>
            </a:r>
            <a:r>
              <a:rPr lang="zh-CN" altLang="zh-CN" sz="1200" kern="1200" dirty="0" smtClean="0">
                <a:solidFill>
                  <a:schemeClr val="tx1"/>
                </a:solidFill>
                <a:effectLst/>
                <a:latin typeface="Times New Roman" pitchFamily="18" charset="0"/>
                <a:ea typeface="宋体" pitchFamily="2" charset="-122"/>
                <a:cs typeface="+mn-cs"/>
              </a:rPr>
              <a:t>个表的名字？</a:t>
            </a:r>
          </a:p>
          <a:p>
            <a:r>
              <a:rPr lang="en-US" altLang="zh-CN" sz="1200" kern="1200" dirty="0" smtClean="0">
                <a:solidFill>
                  <a:schemeClr val="tx1"/>
                </a:solidFill>
                <a:effectLst/>
                <a:latin typeface="Times New Roman" pitchFamily="18" charset="0"/>
                <a:ea typeface="宋体" pitchFamily="2" charset="-122"/>
                <a:cs typeface="+mn-cs"/>
              </a:rPr>
              <a:t>Create table tbl1(</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Tbl1_id </a:t>
            </a:r>
            <a:r>
              <a:rPr lang="en-US" altLang="zh-CN" sz="1200" kern="1200" dirty="0" err="1" smtClean="0">
                <a:solidFill>
                  <a:schemeClr val="tx1"/>
                </a:solidFill>
                <a:effectLst/>
                <a:latin typeface="Times New Roman" pitchFamily="18" charset="0"/>
                <a:ea typeface="宋体" pitchFamily="2" charset="-122"/>
                <a:cs typeface="+mn-cs"/>
              </a:rPr>
              <a:t>int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Create table tbl2(</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Tbl2_id </a:t>
            </a:r>
            <a:r>
              <a:rPr lang="en-US" altLang="zh-CN" sz="1200" kern="1200" dirty="0" err="1" smtClean="0">
                <a:solidFill>
                  <a:schemeClr val="tx1"/>
                </a:solidFill>
                <a:effectLst/>
                <a:latin typeface="Times New Roman" pitchFamily="18" charset="0"/>
                <a:ea typeface="宋体" pitchFamily="2" charset="-122"/>
                <a:cs typeface="+mn-cs"/>
              </a:rPr>
              <a:t>int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 </a:t>
            </a:r>
          </a:p>
          <a:p>
            <a:r>
              <a:rPr lang="zh-CN" altLang="zh-CN" sz="1200" kern="1200" dirty="0" smtClean="0">
                <a:solidFill>
                  <a:schemeClr val="tx1"/>
                </a:solidFill>
                <a:effectLst/>
                <a:latin typeface="Times New Roman" pitchFamily="18" charset="0"/>
                <a:ea typeface="宋体" pitchFamily="2" charset="-122"/>
                <a:cs typeface="+mn-cs"/>
              </a:rPr>
              <a:t>设计几个表：</a:t>
            </a:r>
          </a:p>
          <a:p>
            <a:r>
              <a:rPr lang="zh-CN" altLang="zh-CN" sz="1200" kern="1200" dirty="0" smtClean="0">
                <a:solidFill>
                  <a:schemeClr val="tx1"/>
                </a:solidFill>
                <a:effectLst/>
                <a:latin typeface="Times New Roman" pitchFamily="18" charset="0"/>
                <a:ea typeface="宋体" pitchFamily="2" charset="-122"/>
                <a:cs typeface="+mn-cs"/>
              </a:rPr>
              <a:t>学生：</a:t>
            </a:r>
          </a:p>
          <a:p>
            <a:r>
              <a:rPr lang="zh-CN" altLang="zh-CN" sz="1200" kern="1200" dirty="0" smtClean="0">
                <a:solidFill>
                  <a:schemeClr val="tx1"/>
                </a:solidFill>
                <a:effectLst/>
                <a:latin typeface="Times New Roman" pitchFamily="18" charset="0"/>
                <a:ea typeface="宋体" pitchFamily="2" charset="-122"/>
                <a:cs typeface="+mn-cs"/>
              </a:rPr>
              <a:t>教室：</a:t>
            </a:r>
          </a:p>
          <a:p>
            <a:r>
              <a:rPr lang="zh-CN" altLang="zh-CN" sz="1200" kern="1200" dirty="0" smtClean="0">
                <a:solidFill>
                  <a:schemeClr val="tx1"/>
                </a:solidFill>
                <a:effectLst/>
                <a:latin typeface="Times New Roman" pitchFamily="18" charset="0"/>
                <a:ea typeface="宋体" pitchFamily="2" charset="-122"/>
                <a:cs typeface="+mn-cs"/>
              </a:rPr>
              <a:t>教师：</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24</a:t>
            </a:fld>
            <a:endParaRPr lang="en-US" altLang="zh-CN"/>
          </a:p>
        </p:txBody>
      </p:sp>
    </p:spTree>
    <p:extLst>
      <p:ext uri="{BB962C8B-B14F-4D97-AF65-F5344CB8AC3E}">
        <p14:creationId xmlns:p14="http://schemas.microsoft.com/office/powerpoint/2010/main" val="199364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三大类型：</a:t>
            </a:r>
            <a:endParaRPr lang="en-US" altLang="zh-CN" dirty="0" smtClean="0"/>
          </a:p>
          <a:p>
            <a:r>
              <a:rPr lang="zh-CN" altLang="en-US" dirty="0" smtClean="0"/>
              <a:t>数值：</a:t>
            </a:r>
            <a:endParaRPr lang="en-US" altLang="zh-CN" dirty="0" smtClean="0"/>
          </a:p>
          <a:p>
            <a:r>
              <a:rPr lang="zh-CN" altLang="en-US" dirty="0" smtClean="0"/>
              <a:t>时间日期</a:t>
            </a:r>
            <a:endParaRPr lang="en-US" altLang="zh-CN" dirty="0" smtClean="0"/>
          </a:p>
          <a:p>
            <a:r>
              <a:rPr lang="zh-CN" altLang="en-US" dirty="0" smtClean="0"/>
              <a:t>字符串</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25</a:t>
            </a:fld>
            <a:endParaRPr lang="en-US" altLang="zh-CN"/>
          </a:p>
        </p:txBody>
      </p:sp>
    </p:spTree>
    <p:extLst>
      <p:ext uri="{BB962C8B-B14F-4D97-AF65-F5344CB8AC3E}">
        <p14:creationId xmlns:p14="http://schemas.microsoft.com/office/powerpoint/2010/main" val="1136070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整数：</a:t>
            </a:r>
            <a:endParaRPr lang="en-US" altLang="zh-CN" b="1" dirty="0" smtClean="0"/>
          </a:p>
          <a:p>
            <a:r>
              <a:rPr lang="en-US" altLang="zh-CN" dirty="0" smtClean="0"/>
              <a:t>TINYINT[(</a:t>
            </a:r>
            <a:r>
              <a:rPr lang="en-US" altLang="zh-CN" i="1" dirty="0" smtClean="0"/>
              <a:t>M</a:t>
            </a:r>
            <a:r>
              <a:rPr lang="en-US" altLang="zh-CN" dirty="0" smtClean="0"/>
              <a:t>)] [UNSIGNED] [ZEROFILL]</a:t>
            </a:r>
          </a:p>
          <a:p>
            <a:r>
              <a:rPr lang="en-US" altLang="zh-CN" dirty="0" smtClean="0"/>
              <a:t>SMALLINT[(</a:t>
            </a:r>
            <a:r>
              <a:rPr lang="en-US" altLang="zh-CN" i="1" dirty="0" smtClean="0"/>
              <a:t>M</a:t>
            </a:r>
            <a:r>
              <a:rPr lang="en-US" altLang="zh-CN" dirty="0" smtClean="0"/>
              <a:t>)] [UNSIGNED] [ZEROFILL]</a:t>
            </a:r>
          </a:p>
          <a:p>
            <a:r>
              <a:rPr lang="en-US" altLang="zh-CN" dirty="0" smtClean="0"/>
              <a:t>MEDIUMINT[(</a:t>
            </a:r>
            <a:r>
              <a:rPr lang="en-US" altLang="zh-CN" i="1" dirty="0" smtClean="0"/>
              <a:t>M</a:t>
            </a:r>
            <a:r>
              <a:rPr lang="en-US" altLang="zh-CN" dirty="0" smtClean="0"/>
              <a:t>)] [UNSIGNED] [ZEROFILL]</a:t>
            </a:r>
            <a:endParaRPr lang="en-US" altLang="zh-CN" b="1" dirty="0" smtClean="0"/>
          </a:p>
          <a:p>
            <a:r>
              <a:rPr lang="en-US" altLang="zh-CN" dirty="0" smtClean="0"/>
              <a:t>INT[(</a:t>
            </a:r>
            <a:r>
              <a:rPr lang="en-US" altLang="zh-CN" i="1" dirty="0" smtClean="0"/>
              <a:t>M</a:t>
            </a:r>
            <a:r>
              <a:rPr lang="en-US" altLang="zh-CN" dirty="0" smtClean="0"/>
              <a:t>)] [UNSIGNED] [ZEROFILL] </a:t>
            </a:r>
            <a:r>
              <a:rPr lang="zh-CN" altLang="en-US" dirty="0" smtClean="0"/>
              <a:t>也可以使用 </a:t>
            </a:r>
            <a:r>
              <a:rPr lang="en-US" altLang="zh-CN" dirty="0" smtClean="0"/>
              <a:t>INTEGER</a:t>
            </a:r>
          </a:p>
          <a:p>
            <a:r>
              <a:rPr lang="en-US" altLang="zh-CN" dirty="0" smtClean="0"/>
              <a:t>BIGINT[(</a:t>
            </a:r>
            <a:r>
              <a:rPr lang="en-US" altLang="zh-CN" i="1" dirty="0" smtClean="0"/>
              <a:t>M</a:t>
            </a:r>
            <a:r>
              <a:rPr lang="en-US" altLang="zh-CN" dirty="0" smtClean="0"/>
              <a:t>)] [UNSIGNED] [ZEROFILL]</a:t>
            </a:r>
          </a:p>
          <a:p>
            <a:r>
              <a:rPr lang="zh-CN" altLang="en-US" dirty="0" smtClean="0"/>
              <a:t>其中</a:t>
            </a:r>
            <a:r>
              <a:rPr lang="en-US" altLang="zh-CN" dirty="0" smtClean="0"/>
              <a:t>M</a:t>
            </a:r>
            <a:r>
              <a:rPr lang="zh-CN" altLang="en-US" dirty="0" smtClean="0"/>
              <a:t>，表示显示宽度，显示宽度不限制数值的范围。配合</a:t>
            </a:r>
            <a:r>
              <a:rPr lang="en-US" altLang="zh-CN" dirty="0" err="1" smtClean="0"/>
              <a:t>zerofill</a:t>
            </a:r>
            <a:r>
              <a:rPr lang="zh-CN" altLang="en-US" dirty="0" smtClean="0"/>
              <a:t>来使用，可以在小于显示宽度的位数前增加</a:t>
            </a:r>
            <a:r>
              <a:rPr lang="en-US" altLang="zh-CN" dirty="0" smtClean="0"/>
              <a:t>0.zerofill</a:t>
            </a:r>
            <a:r>
              <a:rPr lang="zh-CN" altLang="en-US" dirty="0" smtClean="0"/>
              <a:t>自动为</a:t>
            </a:r>
            <a:r>
              <a:rPr lang="en-US" altLang="zh-CN" dirty="0" smtClean="0"/>
              <a:t>unsigned</a:t>
            </a:r>
          </a:p>
          <a:p>
            <a:r>
              <a:rPr lang="en-US" altLang="zh-CN" dirty="0" smtClean="0"/>
              <a:t>Unsigned</a:t>
            </a:r>
            <a:r>
              <a:rPr lang="en-US" altLang="zh-CN" baseline="0" dirty="0" smtClean="0"/>
              <a:t> </a:t>
            </a:r>
            <a:r>
              <a:rPr lang="zh-CN" altLang="en-US" baseline="0" dirty="0" smtClean="0"/>
              <a:t>表示无符号，只表示正数</a:t>
            </a:r>
            <a:r>
              <a:rPr lang="en-US" altLang="zh-CN" baseline="0" dirty="0" smtClean="0"/>
              <a:t>, </a:t>
            </a:r>
            <a:r>
              <a:rPr lang="zh-CN" altLang="en-US" baseline="0" dirty="0" smtClean="0"/>
              <a:t>不写就是有符号。</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26</a:t>
            </a:fld>
            <a:endParaRPr lang="en-US" altLang="zh-CN"/>
          </a:p>
        </p:txBody>
      </p:sp>
    </p:spTree>
    <p:extLst>
      <p:ext uri="{BB962C8B-B14F-4D97-AF65-F5344CB8AC3E}">
        <p14:creationId xmlns:p14="http://schemas.microsoft.com/office/powerpoint/2010/main" val="2074384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a:p>
            <a:r>
              <a:rPr lang="zh-CN" altLang="en-US" b="1" dirty="0" smtClean="0"/>
              <a:t>单精度</a:t>
            </a:r>
            <a:endParaRPr lang="en-US" altLang="zh-CN" b="1" dirty="0" smtClean="0"/>
          </a:p>
          <a:p>
            <a:r>
              <a:rPr lang="en-US" altLang="zh-CN" dirty="0" smtClean="0"/>
              <a:t>FLOAT[(</a:t>
            </a:r>
            <a:r>
              <a:rPr lang="en-US" altLang="zh-CN" i="1" dirty="0" smtClean="0"/>
              <a:t>M</a:t>
            </a:r>
            <a:r>
              <a:rPr lang="en-US" altLang="zh-CN" dirty="0" smtClean="0"/>
              <a:t>,</a:t>
            </a:r>
            <a:r>
              <a:rPr lang="en-US" altLang="zh-CN" i="1" dirty="0" smtClean="0"/>
              <a:t>D</a:t>
            </a:r>
            <a:r>
              <a:rPr lang="en-US" altLang="zh-CN" dirty="0" smtClean="0"/>
              <a:t>)] [UNSIGNED] [ZEROFILL]</a:t>
            </a:r>
          </a:p>
          <a:p>
            <a:r>
              <a:rPr lang="zh-CN" altLang="en-US" b="1" dirty="0" smtClean="0"/>
              <a:t>双精度</a:t>
            </a:r>
            <a:endParaRPr lang="en-US" altLang="zh-CN" b="1" dirty="0" smtClean="0"/>
          </a:p>
          <a:p>
            <a:r>
              <a:rPr lang="en-US" altLang="zh-CN" dirty="0" smtClean="0"/>
              <a:t>DOUBLE[(</a:t>
            </a:r>
            <a:r>
              <a:rPr lang="en-US" altLang="zh-CN" i="1" dirty="0" smtClean="0"/>
              <a:t>M</a:t>
            </a:r>
            <a:r>
              <a:rPr lang="en-US" altLang="zh-CN" dirty="0" smtClean="0"/>
              <a:t>,</a:t>
            </a:r>
            <a:r>
              <a:rPr lang="en-US" altLang="zh-CN" i="1" dirty="0" smtClean="0"/>
              <a:t>D</a:t>
            </a:r>
            <a:r>
              <a:rPr lang="en-US" altLang="zh-CN" dirty="0" smtClean="0"/>
              <a:t>)] [UNSIGNED] [ZEROFILL]</a:t>
            </a:r>
          </a:p>
          <a:p>
            <a:r>
              <a:rPr lang="zh-CN" altLang="en-US" dirty="0" smtClean="0"/>
              <a:t>其中</a:t>
            </a:r>
            <a:r>
              <a:rPr lang="en-US" altLang="zh-CN" dirty="0" smtClean="0"/>
              <a:t>M</a:t>
            </a:r>
            <a:r>
              <a:rPr lang="zh-CN" altLang="en-US" dirty="0" smtClean="0"/>
              <a:t>表示总的位数，</a:t>
            </a:r>
            <a:r>
              <a:rPr lang="en-US" altLang="zh-CN" dirty="0" smtClean="0"/>
              <a:t>D</a:t>
            </a:r>
            <a:r>
              <a:rPr lang="zh-CN" altLang="en-US" dirty="0" smtClean="0"/>
              <a:t>表示小数位数。此</a:t>
            </a:r>
            <a:r>
              <a:rPr lang="en-US" altLang="zh-CN" dirty="0" smtClean="0"/>
              <a:t>M,D</a:t>
            </a:r>
            <a:r>
              <a:rPr lang="zh-CN" altLang="en-US" dirty="0" smtClean="0"/>
              <a:t>可以控制保存的范围。</a:t>
            </a:r>
            <a:endParaRPr lang="en-US" altLang="zh-CN" dirty="0" smtClean="0"/>
          </a:p>
          <a:p>
            <a:r>
              <a:rPr lang="en-US" altLang="zh-CN" dirty="0" smtClean="0"/>
              <a:t>Float(10,2) -99999999.99 </a:t>
            </a:r>
            <a:r>
              <a:rPr lang="zh-CN" altLang="en-US" dirty="0" smtClean="0"/>
              <a:t>到</a:t>
            </a:r>
            <a:r>
              <a:rPr lang="zh-CN" altLang="en-US" baseline="0" dirty="0" smtClean="0"/>
              <a:t> </a:t>
            </a:r>
            <a:r>
              <a:rPr lang="en-US" altLang="zh-CN" baseline="0" dirty="0" smtClean="0"/>
              <a:t>99999999.99</a:t>
            </a:r>
          </a:p>
          <a:p>
            <a:r>
              <a:rPr lang="zh-CN" altLang="en-US" baseline="0" dirty="0" smtClean="0"/>
              <a:t>如果省略</a:t>
            </a:r>
            <a:r>
              <a:rPr lang="en-US" altLang="zh-CN" baseline="0" dirty="0" smtClean="0"/>
              <a:t>M,D</a:t>
            </a:r>
            <a:r>
              <a:rPr lang="zh-CN" altLang="en-US" baseline="0" dirty="0" smtClean="0"/>
              <a:t>会根据计算机硬件进行处理。单精度，</a:t>
            </a:r>
            <a:r>
              <a:rPr lang="en-US" altLang="zh-CN" baseline="0" dirty="0" smtClean="0"/>
              <a:t>M</a:t>
            </a:r>
            <a:r>
              <a:rPr lang="zh-CN" altLang="en-US" baseline="0" dirty="0" smtClean="0"/>
              <a:t>大约为</a:t>
            </a:r>
            <a:r>
              <a:rPr lang="en-US" altLang="zh-CN" baseline="0" dirty="0" smtClean="0"/>
              <a:t>7</a:t>
            </a:r>
            <a:r>
              <a:rPr lang="zh-CN" altLang="en-US" baseline="0" dirty="0" smtClean="0"/>
              <a:t>左右。而双精度，</a:t>
            </a:r>
            <a:r>
              <a:rPr lang="en-US" altLang="zh-CN" baseline="0" dirty="0" smtClean="0"/>
              <a:t>M</a:t>
            </a:r>
            <a:r>
              <a:rPr lang="zh-CN" altLang="en-US" baseline="0" dirty="0" smtClean="0"/>
              <a:t>大约为</a:t>
            </a:r>
            <a:r>
              <a:rPr lang="en-US" altLang="zh-CN" baseline="0" dirty="0" smtClean="0"/>
              <a:t>15</a:t>
            </a:r>
            <a:r>
              <a:rPr lang="zh-CN" altLang="en-US" baseline="0" dirty="0" smtClean="0"/>
              <a:t>左右</a:t>
            </a:r>
            <a:endParaRPr lang="en-US" altLang="zh-CN" dirty="0" smtClean="0"/>
          </a:p>
          <a:p>
            <a:endParaRPr lang="en-US"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浮点数支持科学计数法</a:t>
            </a:r>
          </a:p>
          <a:p>
            <a:r>
              <a:rPr lang="en-US" altLang="zh-CN" sz="1200" kern="1200" dirty="0" smtClean="0">
                <a:solidFill>
                  <a:schemeClr val="tx1"/>
                </a:solidFill>
                <a:effectLst/>
                <a:latin typeface="Times New Roman" pitchFamily="18" charset="0"/>
                <a:ea typeface="宋体" pitchFamily="2" charset="-122"/>
                <a:cs typeface="+mn-cs"/>
              </a:rPr>
              <a:t>1.234*10^3</a:t>
            </a:r>
            <a:endParaRPr lang="zh-CN" altLang="zh-CN" sz="1200" kern="1200" dirty="0" smtClean="0">
              <a:solidFill>
                <a:schemeClr val="tx1"/>
              </a:solidFill>
              <a:effectLst/>
              <a:latin typeface="Times New Roman" pitchFamily="18" charset="0"/>
              <a:ea typeface="宋体" pitchFamily="2" charset="-122"/>
              <a:cs typeface="+mn-cs"/>
            </a:endParaRPr>
          </a:p>
          <a:p>
            <a:r>
              <a:rPr lang="en-US" altLang="zh-CN" sz="1200" kern="1200" dirty="0" smtClean="0">
                <a:solidFill>
                  <a:schemeClr val="tx1"/>
                </a:solidFill>
                <a:effectLst/>
                <a:latin typeface="Times New Roman" pitchFamily="18" charset="0"/>
                <a:ea typeface="宋体" pitchFamily="2" charset="-122"/>
                <a:cs typeface="+mn-cs"/>
              </a:rPr>
              <a:t>1.234E3</a:t>
            </a:r>
          </a:p>
          <a:p>
            <a:r>
              <a:rPr lang="zh-CN" altLang="zh-CN" sz="1200" b="0" kern="1200" dirty="0" smtClean="0">
                <a:solidFill>
                  <a:schemeClr val="tx1"/>
                </a:solidFill>
                <a:effectLst/>
                <a:latin typeface="Times New Roman" pitchFamily="18" charset="0"/>
                <a:ea typeface="宋体" pitchFamily="2" charset="-122"/>
                <a:cs typeface="+mn-cs"/>
              </a:rPr>
              <a:t>小数也支持</a:t>
            </a:r>
            <a:r>
              <a:rPr lang="en-US" altLang="zh-CN" sz="1200" b="0" kern="1200" dirty="0" smtClean="0">
                <a:solidFill>
                  <a:schemeClr val="tx1"/>
                </a:solidFill>
                <a:effectLst/>
                <a:latin typeface="Times New Roman" pitchFamily="18" charset="0"/>
                <a:ea typeface="宋体" pitchFamily="2" charset="-122"/>
                <a:cs typeface="+mn-cs"/>
              </a:rPr>
              <a:t> </a:t>
            </a:r>
            <a:r>
              <a:rPr lang="en-US" altLang="zh-CN" sz="1200" b="0" kern="1200" dirty="0" err="1" smtClean="0">
                <a:solidFill>
                  <a:schemeClr val="tx1"/>
                </a:solidFill>
                <a:effectLst/>
                <a:latin typeface="Times New Roman" pitchFamily="18" charset="0"/>
                <a:ea typeface="宋体" pitchFamily="2" charset="-122"/>
                <a:cs typeface="+mn-cs"/>
              </a:rPr>
              <a:t>zerofill</a:t>
            </a:r>
            <a:endParaRPr lang="zh-CN" altLang="zh-CN" sz="1200" b="0" kern="1200" dirty="0" smtClean="0">
              <a:solidFill>
                <a:schemeClr val="tx1"/>
              </a:solidFill>
              <a:effectLst/>
              <a:latin typeface="Times New Roman" pitchFamily="18" charset="0"/>
              <a:ea typeface="宋体" pitchFamily="2" charset="-122"/>
              <a:cs typeface="+mn-cs"/>
            </a:endParaRPr>
          </a:p>
          <a:p>
            <a:endParaRPr lang="en-US" altLang="zh-CN" dirty="0" smtClean="0"/>
          </a:p>
          <a:p>
            <a:r>
              <a:rPr lang="zh-CN" altLang="en-US" b="1" dirty="0" smtClean="0"/>
              <a:t>定点数</a:t>
            </a:r>
            <a:endParaRPr lang="en-US" altLang="zh-CN" b="1" dirty="0" smtClean="0"/>
          </a:p>
          <a:p>
            <a:r>
              <a:rPr lang="en-US" altLang="zh-CN" dirty="0" smtClean="0"/>
              <a:t>DECIMAL[(</a:t>
            </a:r>
            <a:r>
              <a:rPr lang="en-US" altLang="zh-CN" i="1" dirty="0" smtClean="0"/>
              <a:t>M</a:t>
            </a:r>
            <a:r>
              <a:rPr lang="en-US" altLang="zh-CN" dirty="0" smtClean="0"/>
              <a:t>[,</a:t>
            </a:r>
            <a:r>
              <a:rPr lang="en-US" altLang="zh-CN" i="1" dirty="0" smtClean="0"/>
              <a:t>D</a:t>
            </a:r>
            <a:r>
              <a:rPr lang="en-US" altLang="zh-CN" dirty="0" smtClean="0"/>
              <a:t>])] [UNSIGNED] [ZEROFILL]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其中</a:t>
            </a:r>
            <a:r>
              <a:rPr lang="en-US" altLang="zh-CN" dirty="0" smtClean="0"/>
              <a:t>M</a:t>
            </a:r>
            <a:r>
              <a:rPr lang="zh-CN" altLang="en-US" dirty="0" smtClean="0"/>
              <a:t>表示总的位数，</a:t>
            </a:r>
            <a:r>
              <a:rPr lang="en-US" altLang="zh-CN" dirty="0" smtClean="0"/>
              <a:t>D</a:t>
            </a:r>
            <a:r>
              <a:rPr lang="zh-CN" altLang="en-US" dirty="0" smtClean="0"/>
              <a:t>表示小数位数。此</a:t>
            </a:r>
            <a:r>
              <a:rPr lang="en-US" altLang="zh-CN" dirty="0" smtClean="0"/>
              <a:t>M,D</a:t>
            </a:r>
            <a:r>
              <a:rPr lang="zh-CN" altLang="en-US" dirty="0" smtClean="0"/>
              <a:t>可以控制保存的范围。</a:t>
            </a:r>
            <a:endParaRPr lang="en-US" altLang="zh-CN" dirty="0" smtClean="0"/>
          </a:p>
          <a:p>
            <a:r>
              <a:rPr lang="en-US" altLang="zh-CN" baseline="0" dirty="0" smtClean="0"/>
              <a:t>M</a:t>
            </a:r>
            <a:r>
              <a:rPr lang="zh-CN" altLang="en-US" baseline="0" dirty="0" smtClean="0"/>
              <a:t>，</a:t>
            </a:r>
            <a:r>
              <a:rPr lang="en-US" altLang="zh-CN" baseline="0" dirty="0" smtClean="0"/>
              <a:t>D</a:t>
            </a:r>
            <a:r>
              <a:rPr lang="zh-CN" altLang="en-US" baseline="0" dirty="0" smtClean="0"/>
              <a:t>省略，默认为</a:t>
            </a:r>
            <a:r>
              <a:rPr lang="en-US" altLang="zh-CN" baseline="0" dirty="0" smtClean="0"/>
              <a:t>10,0</a:t>
            </a:r>
            <a:r>
              <a:rPr lang="zh-CN" altLang="en-US" baseline="0" dirty="0" smtClean="0"/>
              <a:t>；</a:t>
            </a:r>
            <a:endParaRPr lang="en-US" altLang="zh-CN" baseline="0" dirty="0" smtClean="0"/>
          </a:p>
          <a:p>
            <a:endParaRPr lang="en-US" altLang="zh-CN" dirty="0" smtClean="0"/>
          </a:p>
          <a:p>
            <a:r>
              <a:rPr lang="zh-CN" altLang="en-US" dirty="0" smtClean="0"/>
              <a:t>注意：可以</a:t>
            </a:r>
            <a:r>
              <a:rPr lang="en-US" altLang="zh-CN" dirty="0" smtClean="0"/>
              <a:t>unsigned </a:t>
            </a:r>
            <a:r>
              <a:rPr lang="zh-CN" altLang="en-US" dirty="0" smtClean="0"/>
              <a:t>但是不会影响范围。</a:t>
            </a:r>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27</a:t>
            </a:fld>
            <a:endParaRPr lang="en-US" altLang="zh-CN"/>
          </a:p>
        </p:txBody>
      </p:sp>
    </p:spTree>
    <p:extLst>
      <p:ext uri="{BB962C8B-B14F-4D97-AF65-F5344CB8AC3E}">
        <p14:creationId xmlns:p14="http://schemas.microsoft.com/office/powerpoint/2010/main" val="174865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DATETIME</a:t>
            </a:r>
            <a:r>
              <a:rPr lang="zh-CN" altLang="en-US" dirty="0" smtClean="0"/>
              <a:t>，</a:t>
            </a:r>
            <a:r>
              <a:rPr lang="en-US" altLang="zh-CN" dirty="0" smtClean="0"/>
              <a:t>TIMESTAMP</a:t>
            </a:r>
            <a:r>
              <a:rPr lang="zh-CN" altLang="en-US" dirty="0" smtClean="0"/>
              <a:t>，</a:t>
            </a:r>
            <a:r>
              <a:rPr lang="en-US" altLang="zh-CN" dirty="0" smtClean="0"/>
              <a:t>DATE</a:t>
            </a:r>
            <a:r>
              <a:rPr lang="zh-CN" altLang="en-US" dirty="0" smtClean="0"/>
              <a:t>，在保存数据时，针对数据格式与合法性进行验证，不对日期时间的合法性进行验证。</a:t>
            </a:r>
            <a:endParaRPr lang="en-US" altLang="zh-CN" dirty="0" smtClean="0"/>
          </a:p>
          <a:p>
            <a:r>
              <a:rPr lang="zh-CN" altLang="en-US" dirty="0" smtClean="0"/>
              <a:t>年月日时分秒的分隔符可以是任意的标点，但是常用的是</a:t>
            </a:r>
            <a:r>
              <a:rPr lang="en-US" altLang="zh-CN" dirty="0" smtClean="0"/>
              <a:t>-</a:t>
            </a:r>
            <a:r>
              <a:rPr lang="zh-CN" altLang="en-US" dirty="0" smtClean="0"/>
              <a:t>和</a:t>
            </a:r>
            <a:r>
              <a:rPr lang="en-US" altLang="zh-CN" dirty="0" smtClean="0"/>
              <a:t>:,</a:t>
            </a:r>
            <a:r>
              <a:rPr lang="zh-CN" altLang="en-US" dirty="0" smtClean="0"/>
              <a:t>甚至是不使用都可以。</a:t>
            </a:r>
            <a:endParaRPr lang="en-US" altLang="zh-CN" dirty="0" smtClean="0"/>
          </a:p>
          <a:p>
            <a:r>
              <a:rPr lang="en-US" altLang="zh-CN" dirty="0" smtClean="0"/>
              <a:t>2</a:t>
            </a:r>
            <a:r>
              <a:rPr lang="zh-CN" altLang="en-US" dirty="0" smtClean="0"/>
              <a:t>位的年也是被允许的，但是表示的范围</a:t>
            </a:r>
            <a:r>
              <a:rPr lang="en-US" altLang="zh-CN" dirty="0" smtClean="0"/>
              <a:t>70-69</a:t>
            </a:r>
            <a:r>
              <a:rPr lang="en-US" altLang="zh-CN" baseline="0" dirty="0" smtClean="0"/>
              <a:t> </a:t>
            </a:r>
            <a:r>
              <a:rPr lang="zh-CN" altLang="en-US" baseline="0" dirty="0" smtClean="0"/>
              <a:t>表示：</a:t>
            </a:r>
            <a:r>
              <a:rPr lang="en-US" altLang="zh-CN" baseline="0" dirty="0" smtClean="0"/>
              <a:t>1970-2069</a:t>
            </a:r>
            <a:r>
              <a:rPr lang="zh-CN" altLang="en-US" baseline="0" dirty="0" smtClean="0"/>
              <a:t>范围</a:t>
            </a:r>
            <a:endParaRPr lang="en-US" altLang="zh-CN" dirty="0" smtClean="0"/>
          </a:p>
          <a:p>
            <a:endParaRPr lang="en-US" altLang="zh-CN" dirty="0" smtClean="0"/>
          </a:p>
          <a:p>
            <a:r>
              <a:rPr lang="en-US" altLang="zh-CN" dirty="0" smtClean="0"/>
              <a:t>TIMESTAMP</a:t>
            </a:r>
            <a:r>
              <a:rPr lang="zh-CN" altLang="en-US" dirty="0" smtClean="0"/>
              <a:t>：时间戳，年份是一个范围</a:t>
            </a:r>
            <a:endParaRPr lang="en-US" altLang="zh-CN" dirty="0" smtClean="0"/>
          </a:p>
          <a:p>
            <a:r>
              <a:rPr lang="zh-CN" altLang="zh-CN" sz="1200" kern="1200" dirty="0" smtClean="0">
                <a:solidFill>
                  <a:schemeClr val="tx1"/>
                </a:solidFill>
                <a:effectLst/>
                <a:latin typeface="Times New Roman" pitchFamily="18" charset="0"/>
                <a:ea typeface="宋体" pitchFamily="2" charset="-122"/>
                <a:cs typeface="+mn-cs"/>
              </a:rPr>
              <a:t>存储时，整型，</a:t>
            </a:r>
          </a:p>
          <a:p>
            <a:r>
              <a:rPr lang="zh-CN" altLang="zh-CN" sz="1200" kern="1200" dirty="0" smtClean="0">
                <a:solidFill>
                  <a:schemeClr val="tx1"/>
                </a:solidFill>
                <a:effectLst/>
                <a:latin typeface="Times New Roman" pitchFamily="18" charset="0"/>
                <a:ea typeface="宋体" pitchFamily="2" charset="-122"/>
                <a:cs typeface="+mn-cs"/>
              </a:rPr>
              <a:t>但是表示时，日期时间。</a:t>
            </a:r>
            <a:endParaRPr lang="en-US" altLang="zh-CN" sz="1200" kern="1200" dirty="0" smtClean="0">
              <a:solidFill>
                <a:schemeClr val="tx1"/>
              </a:solidFill>
              <a:effectLst/>
              <a:latin typeface="Times New Roman" pitchFamily="18"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Times New Roman" pitchFamily="18" charset="0"/>
                <a:ea typeface="宋体" pitchFamily="2" charset="-122"/>
                <a:cs typeface="+mn-cs"/>
              </a:rPr>
              <a:t>范围</a:t>
            </a:r>
            <a:r>
              <a:rPr lang="en-US" altLang="zh-CN" sz="1200" kern="1200" dirty="0" smtClean="0">
                <a:solidFill>
                  <a:schemeClr val="tx1"/>
                </a:solidFill>
                <a:effectLst/>
                <a:latin typeface="Times New Roman" pitchFamily="18" charset="0"/>
                <a:ea typeface="宋体" pitchFamily="2" charset="-122"/>
                <a:cs typeface="+mn-cs"/>
              </a:rPr>
              <a:t>:2038-01-19 03:14:07UTC</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Times New Roman" pitchFamily="18" charset="0"/>
                <a:ea typeface="宋体" pitchFamily="2" charset="-122"/>
                <a:cs typeface="+mn-cs"/>
              </a:rPr>
              <a:t>检索列时，</a:t>
            </a:r>
            <a:r>
              <a:rPr lang="en-US" altLang="zh-CN" sz="1200" kern="1200" dirty="0" smtClean="0">
                <a:solidFill>
                  <a:schemeClr val="tx1"/>
                </a:solidFill>
                <a:effectLst/>
                <a:latin typeface="Times New Roman" pitchFamily="18" charset="0"/>
                <a:ea typeface="宋体" pitchFamily="2" charset="-122"/>
                <a:cs typeface="+mn-cs"/>
              </a:rPr>
              <a:t>+0 </a:t>
            </a:r>
            <a:r>
              <a:rPr lang="zh-CN" altLang="zh-CN" sz="1200" kern="1200" dirty="0" smtClean="0">
                <a:solidFill>
                  <a:schemeClr val="tx1"/>
                </a:solidFill>
                <a:effectLst/>
                <a:latin typeface="Times New Roman" pitchFamily="18" charset="0"/>
                <a:ea typeface="宋体" pitchFamily="2" charset="-122"/>
                <a:cs typeface="+mn-cs"/>
              </a:rPr>
              <a:t>可以检索时间戳</a:t>
            </a:r>
            <a:endParaRPr lang="en-US" altLang="zh-CN" dirty="0" smtClean="0"/>
          </a:p>
          <a:p>
            <a:endParaRPr lang="en-US" altLang="zh-CN" dirty="0" smtClean="0"/>
          </a:p>
          <a:p>
            <a:r>
              <a:rPr lang="en-US" altLang="zh-CN" dirty="0" smtClean="0"/>
              <a:t>Date:</a:t>
            </a:r>
          </a:p>
          <a:p>
            <a:r>
              <a:rPr lang="zh-CN" altLang="zh-CN" sz="1200" b="0" kern="1200" dirty="0" smtClean="0">
                <a:solidFill>
                  <a:schemeClr val="tx1"/>
                </a:solidFill>
                <a:effectLst/>
                <a:latin typeface="Times New Roman" pitchFamily="18" charset="0"/>
                <a:ea typeface="宋体" pitchFamily="2" charset="-122"/>
                <a:cs typeface="+mn-cs"/>
              </a:rPr>
              <a:t>支持 任意分隔符的日期</a:t>
            </a:r>
          </a:p>
          <a:p>
            <a:r>
              <a:rPr lang="zh-CN" altLang="zh-CN" sz="1200" kern="1200" dirty="0" smtClean="0">
                <a:solidFill>
                  <a:schemeClr val="tx1"/>
                </a:solidFill>
                <a:effectLst/>
                <a:latin typeface="Times New Roman" pitchFamily="18" charset="0"/>
                <a:ea typeface="宋体" pitchFamily="2" charset="-122"/>
                <a:cs typeface="+mn-cs"/>
              </a:rPr>
              <a:t>但是如果出现歧异，但是不建议使用</a:t>
            </a:r>
          </a:p>
          <a:p>
            <a:r>
              <a:rPr lang="zh-CN" altLang="zh-CN" sz="1200" kern="1200" dirty="0" smtClean="0">
                <a:solidFill>
                  <a:schemeClr val="tx1"/>
                </a:solidFill>
                <a:effectLst/>
                <a:latin typeface="Times New Roman" pitchFamily="18" charset="0"/>
                <a:ea typeface="宋体" pitchFamily="2" charset="-122"/>
                <a:cs typeface="+mn-cs"/>
              </a:rPr>
              <a:t>特殊的分隔符，会导致逻辑不清晰。</a:t>
            </a:r>
          </a:p>
          <a:p>
            <a:endParaRPr lang="en-US" altLang="zh-CN" dirty="0" smtClean="0"/>
          </a:p>
          <a:p>
            <a:endParaRPr lang="en-US" altLang="zh-CN" dirty="0" smtClean="0"/>
          </a:p>
          <a:p>
            <a:r>
              <a:rPr lang="en-US" altLang="zh-CN" dirty="0" smtClean="0"/>
              <a:t>TIME</a:t>
            </a:r>
            <a:r>
              <a:rPr lang="zh-CN" altLang="en-US" dirty="0" smtClean="0"/>
              <a:t>：</a:t>
            </a:r>
            <a:r>
              <a:rPr lang="en-US" altLang="zh-CN" dirty="0" smtClean="0"/>
              <a:t>TIME</a:t>
            </a:r>
            <a:r>
              <a:rPr lang="zh-CN" altLang="en-US" dirty="0" smtClean="0"/>
              <a:t>类型不仅可以用于表示一天的时间，还可以表示一个间隔时间（或者过去了多久）</a:t>
            </a:r>
            <a:endParaRPr lang="en-US" altLang="zh-CN" dirty="0" smtClean="0"/>
          </a:p>
          <a:p>
            <a:r>
              <a:rPr lang="zh-CN" altLang="en-US" dirty="0" smtClean="0"/>
              <a:t>因此该类型可以设置为多个小时，甚至是</a:t>
            </a:r>
            <a:r>
              <a:rPr lang="zh-CN" altLang="en-US" baseline="0" dirty="0" smtClean="0"/>
              <a:t> 几天几小时几分钟几秒的情况 </a:t>
            </a:r>
            <a:r>
              <a:rPr lang="en-US" altLang="zh-CN" baseline="0" dirty="0" smtClean="0"/>
              <a:t>D HH:II:SS</a:t>
            </a:r>
            <a:r>
              <a:rPr lang="zh-CN" altLang="en-US" baseline="0" dirty="0" smtClean="0"/>
              <a:t>。</a:t>
            </a:r>
            <a:endParaRPr lang="en-US" altLang="zh-CN" baseline="0" dirty="0" smtClean="0"/>
          </a:p>
          <a:p>
            <a:r>
              <a:rPr lang="zh-CN" altLang="en-US" baseline="0" dirty="0" smtClean="0"/>
              <a:t>同样在设置时分秒时，可以使用其他标点符号作为分隔符，甚至是不用（用天了就不行了）。</a:t>
            </a:r>
            <a:endParaRPr lang="en-US" altLang="zh-CN" dirty="0" smtClean="0"/>
          </a:p>
          <a:p>
            <a:endParaRPr lang="en-US" altLang="zh-CN" dirty="0" smtClean="0"/>
          </a:p>
          <a:p>
            <a:r>
              <a:rPr lang="en-US" altLang="zh-CN" dirty="0" smtClean="0"/>
              <a:t>YEAR: </a:t>
            </a:r>
            <a:r>
              <a:rPr lang="zh-CN" altLang="en-US" dirty="0" smtClean="0"/>
              <a:t>一个字节</a:t>
            </a:r>
            <a:r>
              <a:rPr lang="en-US" altLang="zh-CN" dirty="0" smtClean="0"/>
              <a:t>255</a:t>
            </a:r>
            <a:r>
              <a:rPr lang="zh-CN" altLang="en-US" dirty="0" smtClean="0"/>
              <a:t>种组合</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28</a:t>
            </a:fld>
            <a:endParaRPr lang="en-US" altLang="zh-CN"/>
          </a:p>
        </p:txBody>
      </p:sp>
    </p:spTree>
    <p:extLst>
      <p:ext uri="{BB962C8B-B14F-4D97-AF65-F5344CB8AC3E}">
        <p14:creationId xmlns:p14="http://schemas.microsoft.com/office/powerpoint/2010/main" val="151657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Char &amp; </a:t>
            </a:r>
            <a:r>
              <a:rPr lang="en-US" altLang="zh-CN" dirty="0" err="1" smtClean="0"/>
              <a:t>varchar</a:t>
            </a:r>
            <a:endParaRPr lang="en-US" altLang="zh-CN" dirty="0" smtClean="0"/>
          </a:p>
          <a:p>
            <a:r>
              <a:rPr lang="en-US" altLang="zh-CN" dirty="0" smtClean="0"/>
              <a:t>CHAR</a:t>
            </a:r>
            <a:r>
              <a:rPr lang="zh-CN" altLang="en-US" dirty="0" smtClean="0"/>
              <a:t>和</a:t>
            </a:r>
            <a:r>
              <a:rPr lang="en-US" altLang="zh-CN" dirty="0" smtClean="0"/>
              <a:t>VARCHAR</a:t>
            </a:r>
            <a:r>
              <a:rPr lang="zh-CN" altLang="en-US" dirty="0" smtClean="0"/>
              <a:t>类型声明的长度表示你想要保存的最大字符数。</a:t>
            </a:r>
            <a:endParaRPr lang="en-US" altLang="zh-CN" dirty="0" smtClean="0"/>
          </a:p>
          <a:p>
            <a:endParaRPr lang="en-US" altLang="zh-CN" dirty="0" smtClean="0"/>
          </a:p>
          <a:p>
            <a:r>
              <a:rPr lang="en-US" altLang="zh-CN" dirty="0" smtClean="0"/>
              <a:t>Char,</a:t>
            </a:r>
            <a:r>
              <a:rPr lang="zh-CN" altLang="en-US" dirty="0" smtClean="0"/>
              <a:t>定长字符串，保存时如果字符串长度不够，则后边补足空字符串；但是在读取到数据是，会截取后边所有的字符串。因此如果真实数据存在左边空格，则需要注意。</a:t>
            </a:r>
            <a:endParaRPr lang="en-US" altLang="zh-CN" dirty="0" smtClean="0"/>
          </a:p>
          <a:p>
            <a:r>
              <a:rPr lang="en-US" altLang="zh-CN" dirty="0" err="1" smtClean="0"/>
              <a:t>varchar</a:t>
            </a:r>
            <a:r>
              <a:rPr lang="zh-CN" altLang="en-US" dirty="0" smtClean="0"/>
              <a:t>，变长字符串。在保存字符串时，同时保存该字符串的长度，小于</a:t>
            </a:r>
            <a:r>
              <a:rPr lang="en-US" altLang="zh-CN" dirty="0" smtClean="0"/>
              <a:t>255</a:t>
            </a:r>
            <a:r>
              <a:rPr lang="zh-CN" altLang="en-US" dirty="0" smtClean="0"/>
              <a:t>采用一个字节保存，否则采用二个字节保存。不会像</a:t>
            </a:r>
            <a:r>
              <a:rPr lang="en-US" altLang="zh-CN" dirty="0" smtClean="0"/>
              <a:t>char</a:t>
            </a:r>
            <a:r>
              <a:rPr lang="zh-CN" altLang="en-US" dirty="0" smtClean="0"/>
              <a:t>一样截取空格。</a:t>
            </a:r>
            <a:endParaRPr lang="en-US" altLang="zh-CN" dirty="0" smtClean="0"/>
          </a:p>
          <a:p>
            <a:endParaRPr lang="en-US" altLang="zh-CN" dirty="0" smtClean="0"/>
          </a:p>
          <a:p>
            <a:r>
              <a:rPr lang="zh-CN" altLang="en-US" dirty="0" smtClean="0"/>
              <a:t>在定义类型长度时，同时一条记录的总长度是</a:t>
            </a:r>
            <a:r>
              <a:rPr lang="zh-CN" altLang="en-US" baseline="0" dirty="0" smtClean="0"/>
              <a:t> </a:t>
            </a:r>
            <a:r>
              <a:rPr lang="en-US" altLang="zh-CN" baseline="0" dirty="0" smtClean="0"/>
              <a:t>65535.</a:t>
            </a:r>
            <a:r>
              <a:rPr lang="zh-CN" altLang="en-US" baseline="0" dirty="0" smtClean="0"/>
              <a:t>因此所有字段的总长度不能超过改值。同时每条记录还需要一个字节保存是否有</a:t>
            </a:r>
            <a:r>
              <a:rPr lang="en-US" altLang="zh-CN" baseline="0" dirty="0" smtClean="0"/>
              <a:t>null</a:t>
            </a:r>
            <a:r>
              <a:rPr lang="zh-CN" altLang="en-US" baseline="0" dirty="0" smtClean="0"/>
              <a:t>值，如果都没有</a:t>
            </a:r>
            <a:r>
              <a:rPr lang="en-US" altLang="zh-CN" baseline="0" dirty="0" smtClean="0"/>
              <a:t>null</a:t>
            </a:r>
            <a:r>
              <a:rPr lang="zh-CN" altLang="en-US" baseline="0" dirty="0" smtClean="0"/>
              <a:t>（都不允许为</a:t>
            </a:r>
            <a:r>
              <a:rPr lang="en-US" altLang="zh-CN" baseline="0" dirty="0" smtClean="0"/>
              <a:t>null</a:t>
            </a:r>
            <a:r>
              <a:rPr lang="zh-CN" altLang="en-US" baseline="0" dirty="0" smtClean="0"/>
              <a:t>）则该字节省略。</a:t>
            </a:r>
            <a:endParaRPr lang="en-US" altLang="zh-CN" baseline="0" dirty="0" smtClean="0"/>
          </a:p>
          <a:p>
            <a:endParaRPr lang="en-US" altLang="zh-CN" baseline="0" dirty="0" smtClean="0"/>
          </a:p>
          <a:p>
            <a:r>
              <a:rPr lang="zh-CN" altLang="en-US" baseline="0" dirty="0" smtClean="0"/>
              <a:t>枚举</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ENUM('</a:t>
            </a:r>
            <a:r>
              <a:rPr lang="en-US" altLang="zh-CN" i="1" dirty="0" smtClean="0"/>
              <a:t>value1</a:t>
            </a:r>
            <a:r>
              <a:rPr lang="en-US" altLang="zh-CN" dirty="0" smtClean="0"/>
              <a:t>','</a:t>
            </a:r>
            <a:r>
              <a:rPr lang="en-US" altLang="zh-CN" i="1" dirty="0" smtClean="0"/>
              <a:t>value2</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枚举值应该在值列表内，允许使用下标方式标识。</a:t>
            </a:r>
            <a:r>
              <a:rPr lang="en-US" altLang="zh-CN" dirty="0" smtClean="0"/>
              <a:t>1</a:t>
            </a:r>
            <a:r>
              <a:rPr lang="zh-CN" altLang="en-US" dirty="0" smtClean="0"/>
              <a:t>标识第一个元素，逐个递增。</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除此之外，允许</a:t>
            </a:r>
            <a:r>
              <a:rPr lang="en-US" altLang="zh-CN" dirty="0" smtClean="0"/>
              <a:t>null</a:t>
            </a:r>
            <a:r>
              <a:rPr lang="zh-CN" altLang="en-US" dirty="0" smtClean="0"/>
              <a:t>和空字符串（下标为</a:t>
            </a:r>
            <a:r>
              <a:rPr lang="en-US" altLang="zh-CN" dirty="0" smtClean="0"/>
              <a:t>0</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下标方式，可以使用在检索中。</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集合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Set(‘value1’,’value2’,…);</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表示可以选择可用值的</a:t>
            </a:r>
            <a:r>
              <a:rPr lang="en-US" altLang="zh-CN" dirty="0" smtClean="0"/>
              <a:t>0</a:t>
            </a:r>
            <a:r>
              <a:rPr lang="zh-CN" altLang="en-US" dirty="0" smtClean="0"/>
              <a:t>个或多个组合。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二进制类型：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如果需要保存一个二进制文件内容的话，应该保存成这些类型，例如图片内容。</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en-US" altLang="zh-CN" baseline="0" dirty="0" smtClean="0"/>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29</a:t>
            </a:fld>
            <a:endParaRPr lang="en-US" altLang="zh-CN"/>
          </a:p>
        </p:txBody>
      </p:sp>
    </p:spTree>
    <p:extLst>
      <p:ext uri="{BB962C8B-B14F-4D97-AF65-F5344CB8AC3E}">
        <p14:creationId xmlns:p14="http://schemas.microsoft.com/office/powerpoint/2010/main" val="2356970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参考原因</a:t>
            </a:r>
            <a:endParaRPr lang="en-US" altLang="zh-CN" dirty="0" smtClean="0"/>
          </a:p>
          <a:p>
            <a:r>
              <a:rPr lang="en-US" altLang="zh-CN" dirty="0" smtClean="0"/>
              <a:t>1</a:t>
            </a:r>
            <a:r>
              <a:rPr lang="zh-CN" altLang="en-US" dirty="0" smtClean="0"/>
              <a:t>，应该使用最精确的类型。占用的空间少。</a:t>
            </a:r>
            <a:endParaRPr lang="en-US" altLang="zh-CN" dirty="0" smtClean="0"/>
          </a:p>
          <a:p>
            <a:r>
              <a:rPr lang="en-US" altLang="zh-CN" dirty="0" smtClean="0"/>
              <a:t>2</a:t>
            </a:r>
            <a:r>
              <a:rPr lang="zh-CN" altLang="en-US" dirty="0" smtClean="0"/>
              <a:t>，还应该考虑到相关应用语言的处理。例如常常将时间日期保存成一个整型。便于计算。</a:t>
            </a:r>
            <a:endParaRPr lang="en-US" altLang="zh-CN" dirty="0" smtClean="0"/>
          </a:p>
          <a:p>
            <a:r>
              <a:rPr lang="en-US" altLang="zh-CN" dirty="0" smtClean="0"/>
              <a:t>3</a:t>
            </a:r>
            <a:r>
              <a:rPr lang="zh-CN" altLang="en-US" dirty="0" smtClean="0"/>
              <a:t>，考虑移植的兼容性。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30</a:t>
            </a:fld>
            <a:endParaRPr lang="en-US" altLang="zh-CN"/>
          </a:p>
        </p:txBody>
      </p:sp>
    </p:spTree>
    <p:extLst>
      <p:ext uri="{BB962C8B-B14F-4D97-AF65-F5344CB8AC3E}">
        <p14:creationId xmlns:p14="http://schemas.microsoft.com/office/powerpoint/2010/main" val="2881951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约束，保证表的结构和数据的正确性和稳定性。</a:t>
            </a:r>
            <a:endParaRPr lang="en-US" altLang="zh-CN" dirty="0" smtClean="0"/>
          </a:p>
          <a:p>
            <a:endParaRPr lang="en-US" altLang="zh-CN" dirty="0" smtClean="0"/>
          </a:p>
          <a:p>
            <a:r>
              <a:rPr lang="zh-CN" altLang="en-US" dirty="0" smtClean="0"/>
              <a:t>总的来说有五种：唯一性和主键约束、外键约束、检查约束、空值约束、默认值约束，</a:t>
            </a:r>
          </a:p>
          <a:p>
            <a:r>
              <a:rPr lang="zh-CN" altLang="en-US" dirty="0" smtClean="0"/>
              <a:t>有五大关键词，</a:t>
            </a:r>
            <a:r>
              <a:rPr lang="en-US" altLang="zh-CN" dirty="0" smtClean="0"/>
              <a:t>UNIQUE</a:t>
            </a:r>
            <a:r>
              <a:rPr lang="zh-CN" altLang="en-US" dirty="0" smtClean="0"/>
              <a:t>和</a:t>
            </a:r>
            <a:r>
              <a:rPr lang="en-US" altLang="zh-CN" dirty="0" smtClean="0"/>
              <a:t>Primary Key, Foreign Key, CHECK, NOT NULL, DEFAULT</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31</a:t>
            </a:fld>
            <a:endParaRPr lang="en-US" altLang="zh-CN"/>
          </a:p>
        </p:txBody>
      </p:sp>
    </p:spTree>
    <p:extLst>
      <p:ext uri="{BB962C8B-B14F-4D97-AF65-F5344CB8AC3E}">
        <p14:creationId xmlns:p14="http://schemas.microsoft.com/office/powerpoint/2010/main" val="2340626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Null</a:t>
            </a:r>
            <a:r>
              <a:rPr lang="zh-CN" altLang="en-US" baseline="0" dirty="0" smtClean="0"/>
              <a:t>，表示没有值。与任何数据不同。表示什么都没有。</a:t>
            </a:r>
            <a:endParaRPr lang="en-US" altLang="zh-CN" baseline="0" dirty="0" smtClean="0"/>
          </a:p>
          <a:p>
            <a:r>
              <a:rPr lang="zh-CN" altLang="en-US" baseline="0" dirty="0" smtClean="0"/>
              <a:t>如果一个列不允许为空，但是在赋值时，没有为该字段赋值，则会出现问题。</a:t>
            </a:r>
            <a:endParaRPr lang="en-US" altLang="zh-CN" baseline="0" dirty="0" smtClean="0"/>
          </a:p>
          <a:p>
            <a:endParaRPr lang="en-US" altLang="zh-CN" baseline="0" dirty="0" smtClean="0"/>
          </a:p>
          <a:p>
            <a:r>
              <a:rPr lang="en-US" altLang="zh-CN" baseline="0" dirty="0" err="1" smtClean="0"/>
              <a:t>Mysql</a:t>
            </a:r>
            <a:r>
              <a:rPr lang="zh-CN" altLang="en-US" baseline="0" dirty="0" smtClean="0"/>
              <a:t>的每条记录，如果存在可以为</a:t>
            </a:r>
            <a:r>
              <a:rPr lang="en-US" altLang="zh-CN" baseline="0" dirty="0" smtClean="0"/>
              <a:t>null</a:t>
            </a:r>
            <a:r>
              <a:rPr lang="zh-CN" altLang="en-US" baseline="0" dirty="0" smtClean="0"/>
              <a:t>的字段，则需要使用一个字节保存哪些字段是空。</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32</a:t>
            </a:fld>
            <a:endParaRPr lang="en-US" altLang="zh-CN"/>
          </a:p>
        </p:txBody>
      </p:sp>
    </p:spTree>
    <p:extLst>
      <p:ext uri="{BB962C8B-B14F-4D97-AF65-F5344CB8AC3E}">
        <p14:creationId xmlns:p14="http://schemas.microsoft.com/office/powerpoint/2010/main" val="4125049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可以在处理数据时，使用</a:t>
            </a:r>
            <a:r>
              <a:rPr lang="en-US" altLang="zh-CN" dirty="0" smtClean="0"/>
              <a:t>default</a:t>
            </a:r>
            <a:r>
              <a:rPr lang="zh-CN" altLang="en-US" dirty="0" smtClean="0"/>
              <a:t>，显示地使用默认值。</a:t>
            </a:r>
            <a:endParaRPr lang="en-US" altLang="zh-CN" dirty="0" smtClean="0"/>
          </a:p>
          <a:p>
            <a:endParaRPr lang="en-US" altLang="zh-CN" dirty="0" smtClean="0"/>
          </a:p>
          <a:p>
            <a:r>
              <a:rPr lang="zh-CN" altLang="en-US" dirty="0" smtClean="0"/>
              <a:t>有些列是不能有默认值的：</a:t>
            </a:r>
            <a:r>
              <a:rPr lang="en-US" altLang="zh-CN" dirty="0" smtClean="0"/>
              <a:t>Blob</a:t>
            </a:r>
            <a:r>
              <a:rPr lang="zh-CN" altLang="en-US" dirty="0" smtClean="0"/>
              <a:t>，</a:t>
            </a:r>
            <a:r>
              <a:rPr lang="en-US" altLang="zh-CN" dirty="0" smtClean="0"/>
              <a:t>text</a:t>
            </a:r>
            <a:r>
              <a:rPr lang="zh-CN" altLang="en-US" dirty="0" smtClean="0"/>
              <a:t>。</a:t>
            </a:r>
            <a:endParaRPr lang="en-US" altLang="zh-CN" dirty="0" smtClean="0"/>
          </a:p>
          <a:p>
            <a:endParaRPr lang="en-US" altLang="zh-CN" dirty="0" smtClean="0"/>
          </a:p>
          <a:p>
            <a:r>
              <a:rPr lang="zh-CN" altLang="en-US" dirty="0" smtClean="0"/>
              <a:t>时间戳类型，可以设置一个特殊的默认值 </a:t>
            </a:r>
            <a:r>
              <a:rPr lang="en-US" altLang="zh-CN" dirty="0" smtClean="0"/>
              <a:t>CURRENT_TIMESTAMP</a:t>
            </a:r>
            <a:r>
              <a:rPr lang="zh-CN" altLang="en-US" dirty="0" smtClean="0"/>
              <a:t>。在当列不存在或者传递的值为</a:t>
            </a:r>
            <a:r>
              <a:rPr lang="en-US" altLang="zh-CN" dirty="0" smtClean="0"/>
              <a:t>null</a:t>
            </a:r>
            <a:r>
              <a:rPr lang="zh-CN" altLang="en-US" dirty="0" smtClean="0"/>
              <a:t>时，使用当前的时间戳。</a:t>
            </a:r>
            <a:endParaRPr lang="en-US" altLang="zh-CN" dirty="0" smtClean="0"/>
          </a:p>
          <a:p>
            <a:endParaRPr lang="en-US" altLang="zh-CN" dirty="0" smtClean="0"/>
          </a:p>
          <a:p>
            <a:r>
              <a:rPr lang="en-US" altLang="zh-CN" dirty="0" err="1" smtClean="0"/>
              <a:t>updated_time</a:t>
            </a:r>
            <a:r>
              <a:rPr lang="en-US" altLang="zh-CN" dirty="0" smtClean="0"/>
              <a:t> timestamp DEFAULT CURRENT_TIMESTAMP ON UPDATE CURRENT_TIMESTAMP</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33</a:t>
            </a:fld>
            <a:endParaRPr lang="en-US" altLang="zh-CN"/>
          </a:p>
        </p:txBody>
      </p:sp>
    </p:spTree>
    <p:extLst>
      <p:ext uri="{BB962C8B-B14F-4D97-AF65-F5344CB8AC3E}">
        <p14:creationId xmlns:p14="http://schemas.microsoft.com/office/powerpoint/2010/main" val="135033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数据库（就是仓库，数据集合在一起）：</a:t>
            </a:r>
          </a:p>
          <a:p>
            <a:pPr>
              <a:buFont typeface="Wingdings" pitchFamily="2" charset="2"/>
              <a:buNone/>
            </a:pPr>
            <a:r>
              <a:rPr lang="zh-CN" altLang="en-US" dirty="0" smtClean="0"/>
              <a:t>对大量信息进行管理的</a:t>
            </a:r>
            <a:r>
              <a:rPr lang="zh-CN" altLang="en-US" dirty="0" smtClean="0">
                <a:solidFill>
                  <a:srgbClr val="FF0000"/>
                </a:solidFill>
              </a:rPr>
              <a:t>高效</a:t>
            </a:r>
            <a:r>
              <a:rPr lang="zh-CN" altLang="en-US" dirty="0" smtClean="0"/>
              <a:t>解决方案，按照数据结构来组织、存储和管理数据的库</a:t>
            </a:r>
          </a:p>
          <a:p>
            <a:endParaRPr lang="en-US" altLang="zh-CN" dirty="0" smtClean="0"/>
          </a:p>
          <a:p>
            <a:r>
              <a:rPr lang="zh-CN" altLang="en-US" dirty="0" smtClean="0"/>
              <a:t>数据库系统（</a:t>
            </a:r>
            <a:r>
              <a:rPr lang="en-US" altLang="zh-CN" dirty="0" smtClean="0"/>
              <a:t>DBS,DATABASE</a:t>
            </a:r>
            <a:r>
              <a:rPr lang="en-US" altLang="zh-CN" baseline="0" dirty="0" smtClean="0"/>
              <a:t> SYSTEM</a:t>
            </a:r>
            <a:r>
              <a:rPr lang="zh-CN" altLang="en-US" dirty="0" smtClean="0"/>
              <a:t>）：</a:t>
            </a:r>
          </a:p>
          <a:p>
            <a:pPr>
              <a:buFont typeface="Wingdings" pitchFamily="2" charset="2"/>
              <a:buNone/>
            </a:pPr>
            <a:r>
              <a:rPr lang="zh-CN" altLang="en-US" dirty="0" smtClean="0"/>
              <a:t>数据库（</a:t>
            </a:r>
            <a:r>
              <a:rPr lang="en-US" altLang="zh-CN" dirty="0" smtClean="0"/>
              <a:t>DB,DATABASE</a:t>
            </a:r>
            <a:r>
              <a:rPr lang="zh-CN" altLang="en-US" dirty="0" smtClean="0"/>
              <a:t>） </a:t>
            </a:r>
            <a:r>
              <a:rPr lang="en-US" altLang="zh-CN" dirty="0" smtClean="0"/>
              <a:t>+ </a:t>
            </a:r>
            <a:r>
              <a:rPr lang="zh-CN" altLang="en-US" dirty="0" smtClean="0"/>
              <a:t>数据库管理系统（</a:t>
            </a:r>
            <a:r>
              <a:rPr lang="en-US" altLang="zh-CN" dirty="0" smtClean="0"/>
              <a:t>DBMS,DATABASE</a:t>
            </a:r>
            <a:r>
              <a:rPr lang="en-US" altLang="zh-CN" baseline="0" dirty="0" smtClean="0"/>
              <a:t> MANAGEMENT SYSTEM</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a:t>
            </a:fld>
            <a:endParaRPr lang="en-US" altLang="zh-CN"/>
          </a:p>
        </p:txBody>
      </p:sp>
    </p:spTree>
    <p:extLst>
      <p:ext uri="{BB962C8B-B14F-4D97-AF65-F5344CB8AC3E}">
        <p14:creationId xmlns:p14="http://schemas.microsoft.com/office/powerpoint/2010/main" val="41711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主关键字</a:t>
            </a:r>
            <a:r>
              <a:rPr lang="en-US" altLang="zh-CN" dirty="0" smtClean="0"/>
              <a:t>(primary key)</a:t>
            </a:r>
            <a:r>
              <a:rPr lang="zh-CN" altLang="en-US" dirty="0" smtClean="0"/>
              <a:t>是表中的一个或多个字段，它的值用于惟一地标识表中的某一条记录。</a:t>
            </a:r>
            <a:endParaRPr lang="en-US" altLang="zh-CN" dirty="0" smtClean="0"/>
          </a:p>
          <a:p>
            <a:r>
              <a:rPr lang="zh-CN" altLang="en-US" dirty="0" smtClean="0"/>
              <a:t>要求主键的值不能重复。</a:t>
            </a:r>
            <a:endParaRPr lang="en-US" altLang="zh-CN" dirty="0" smtClean="0"/>
          </a:p>
          <a:p>
            <a:r>
              <a:rPr lang="zh-CN" altLang="en-US" dirty="0" smtClean="0"/>
              <a:t>只能有一个主键。</a:t>
            </a:r>
            <a:endParaRPr lang="en-US" altLang="zh-CN" dirty="0" smtClean="0"/>
          </a:p>
          <a:p>
            <a:r>
              <a:rPr lang="zh-CN" altLang="en-US" dirty="0" smtClean="0"/>
              <a:t>如果还存在不重复的记录，可以定义成唯一索引，提高检索效率。</a:t>
            </a:r>
            <a:endParaRPr lang="en-US" altLang="zh-CN" dirty="0" smtClean="0"/>
          </a:p>
          <a:p>
            <a:r>
              <a:rPr lang="zh-CN" altLang="en-US" dirty="0" smtClean="0"/>
              <a:t>主键不能为空，不设置或者</a:t>
            </a:r>
            <a:r>
              <a:rPr lang="en-US" altLang="zh-CN" dirty="0" smtClean="0"/>
              <a:t>null</a:t>
            </a:r>
            <a:r>
              <a:rPr lang="zh-CN" altLang="en-US" dirty="0" smtClean="0"/>
              <a:t>都会变成</a:t>
            </a:r>
            <a:r>
              <a:rPr lang="en-US" altLang="zh-CN" dirty="0" smtClean="0"/>
              <a:t>not</a:t>
            </a:r>
            <a:r>
              <a:rPr lang="en-US" altLang="zh-CN" baseline="0" dirty="0" smtClean="0"/>
              <a:t> null</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定义索引，</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列属性</a:t>
            </a:r>
            <a:r>
              <a:rPr lang="en-US" altLang="zh-CN" dirty="0" smtClean="0"/>
              <a:t>primary key </a:t>
            </a:r>
            <a:r>
              <a:rPr lang="zh-CN" altLang="en-US" dirty="0" smtClean="0"/>
              <a:t>指明当前字段是主键。</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通过表操作，</a:t>
            </a:r>
            <a:r>
              <a:rPr lang="en-US" altLang="zh-CN" dirty="0" smtClean="0"/>
              <a:t>primary key(</a:t>
            </a:r>
            <a:r>
              <a:rPr lang="zh-CN" altLang="en-US" dirty="0" smtClean="0"/>
              <a:t>字段名列表），可以定义多列在一起组成一个索引（</a:t>
            </a:r>
            <a:r>
              <a:rPr lang="en-US" altLang="zh-CN" dirty="0" smtClean="0"/>
              <a:t>8</a:t>
            </a:r>
            <a:r>
              <a:rPr lang="zh-CN" altLang="en-US" dirty="0" smtClean="0"/>
              <a:t>号楼</a:t>
            </a:r>
            <a:r>
              <a:rPr lang="en-US" altLang="zh-CN" dirty="0" smtClean="0"/>
              <a:t>2018</a:t>
            </a:r>
            <a:r>
              <a:rPr lang="zh-CN" altLang="en-US" dirty="0" smtClean="0"/>
              <a:t>组合表示一个房间）。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可以通过修改表来删除主键 </a:t>
            </a:r>
            <a:r>
              <a:rPr lang="en-US" altLang="zh-CN" dirty="0" smtClean="0"/>
              <a:t>alter table </a:t>
            </a:r>
            <a:r>
              <a:rPr lang="en-US" altLang="zh-CN" dirty="0" err="1" smtClean="0"/>
              <a:t>tbl_name</a:t>
            </a:r>
            <a:r>
              <a:rPr lang="en-US" altLang="zh-CN" baseline="0" dirty="0" smtClean="0"/>
              <a:t> drop primary key;</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主键字段原则上在插入后，应该不被修改，但是语法上可以修改，但是修改的值不能与已有值冲突。</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34</a:t>
            </a:fld>
            <a:endParaRPr lang="en-US" altLang="zh-CN"/>
          </a:p>
        </p:txBody>
      </p:sp>
    </p:spTree>
    <p:extLst>
      <p:ext uri="{BB962C8B-B14F-4D97-AF65-F5344CB8AC3E}">
        <p14:creationId xmlns:p14="http://schemas.microsoft.com/office/powerpoint/2010/main" val="161802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定义要求：</a:t>
            </a:r>
            <a:endParaRPr lang="en-US" altLang="zh-CN" dirty="0" smtClean="0"/>
          </a:p>
          <a:p>
            <a:r>
              <a:rPr lang="zh-CN" altLang="en-US" dirty="0" smtClean="0"/>
              <a:t>该列上必须有索引，</a:t>
            </a:r>
            <a:r>
              <a:rPr lang="en-US" altLang="zh-CN" dirty="0" smtClean="0"/>
              <a:t>not null</a:t>
            </a:r>
            <a:r>
              <a:rPr lang="zh-CN" altLang="en-US" dirty="0" smtClean="0"/>
              <a:t>，只能存在一个自动增长的列。</a:t>
            </a:r>
            <a:endParaRPr lang="en-US" altLang="zh-CN" dirty="0" smtClean="0"/>
          </a:p>
          <a:p>
            <a:r>
              <a:rPr lang="zh-CN" altLang="en-US" dirty="0" smtClean="0"/>
              <a:t>通常定义在主索引（主键）字段上。</a:t>
            </a:r>
            <a:endParaRPr lang="en-US" altLang="zh-CN" dirty="0" smtClean="0"/>
          </a:p>
          <a:p>
            <a:r>
              <a:rPr lang="zh-CN" altLang="en-US" dirty="0" smtClean="0"/>
              <a:t>在处理该列值时，通常传递</a:t>
            </a:r>
            <a:r>
              <a:rPr lang="en-US" altLang="zh-CN" dirty="0" smtClean="0"/>
              <a:t>null</a:t>
            </a:r>
            <a:r>
              <a:rPr lang="zh-CN" altLang="en-US" dirty="0" smtClean="0"/>
              <a:t>或者不写。注意自动增长是可以添加值的。如果定义了主索引或者唯一索引，则添加时不能重复。</a:t>
            </a:r>
            <a:endParaRPr lang="en-US" altLang="zh-CN" dirty="0" smtClean="0"/>
          </a:p>
          <a:p>
            <a:endParaRPr lang="en-US" altLang="zh-CN" dirty="0" smtClean="0"/>
          </a:p>
          <a:p>
            <a:r>
              <a:rPr lang="zh-CN" altLang="en-US" dirty="0" smtClean="0"/>
              <a:t>只要某个自动增长出现过，即使该记录被删除也会被计算在内。</a:t>
            </a:r>
            <a:endParaRPr lang="en-US" altLang="zh-CN" dirty="0" smtClean="0"/>
          </a:p>
          <a:p>
            <a:endParaRPr lang="en-US" altLang="zh-CN" dirty="0" smtClean="0"/>
          </a:p>
          <a:p>
            <a:r>
              <a:rPr lang="zh-CN" altLang="en-US" dirty="0" smtClean="0"/>
              <a:t>通常 自动增长是从</a:t>
            </a:r>
            <a:r>
              <a:rPr lang="en-US" altLang="zh-CN" dirty="0" smtClean="0"/>
              <a:t>1</a:t>
            </a:r>
            <a:r>
              <a:rPr lang="zh-CN" altLang="en-US" dirty="0" smtClean="0"/>
              <a:t>开始递增，但是可以通过修改表属性，更改初始值。</a:t>
            </a:r>
            <a:endParaRPr lang="en-US" altLang="zh-CN" dirty="0" smtClean="0"/>
          </a:p>
          <a:p>
            <a:r>
              <a:rPr lang="zh-CN" altLang="en-US" dirty="0" smtClean="0"/>
              <a:t>表属性 </a:t>
            </a:r>
            <a:r>
              <a:rPr lang="en-US" altLang="zh-CN" dirty="0" err="1" smtClean="0"/>
              <a:t>auto_increment</a:t>
            </a:r>
            <a:r>
              <a:rPr lang="en-US" altLang="zh-CN" dirty="0" smtClean="0"/>
              <a:t>=x;</a:t>
            </a:r>
            <a:r>
              <a:rPr lang="zh-CN" altLang="en-US" dirty="0" smtClean="0"/>
              <a:t>（如果比已存在的小，则会从已有的最大值新记录）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35</a:t>
            </a:fld>
            <a:endParaRPr lang="en-US" altLang="zh-CN"/>
          </a:p>
        </p:txBody>
      </p:sp>
    </p:spTree>
    <p:extLst>
      <p:ext uri="{BB962C8B-B14F-4D97-AF65-F5344CB8AC3E}">
        <p14:creationId xmlns:p14="http://schemas.microsoft.com/office/powerpoint/2010/main" val="298373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对</a:t>
            </a:r>
            <a:r>
              <a:rPr lang="en-US" altLang="zh-CN" dirty="0" smtClean="0"/>
              <a:t>1</a:t>
            </a:r>
            <a:r>
              <a:rPr lang="zh-CN" altLang="en-US" dirty="0" smtClean="0"/>
              <a:t>，两个表保存的实体之间数据是对等的。</a:t>
            </a:r>
            <a:endParaRPr lang="en-US" altLang="zh-CN" dirty="0" smtClean="0"/>
          </a:p>
          <a:p>
            <a:r>
              <a:rPr lang="zh-CN" altLang="en-US" dirty="0" smtClean="0"/>
              <a:t>一个学生有基本信息和详细信息</a:t>
            </a:r>
            <a:endParaRPr lang="en-US" altLang="zh-CN" dirty="0" smtClean="0"/>
          </a:p>
          <a:p>
            <a:endParaRPr lang="en-US" altLang="zh-CN" dirty="0" smtClean="0"/>
          </a:p>
          <a:p>
            <a:r>
              <a:rPr lang="en-US" altLang="zh-CN" dirty="0" smtClean="0"/>
              <a:t>1:N</a:t>
            </a:r>
            <a:r>
              <a:rPr lang="zh-CN" altLang="en-US" dirty="0" smtClean="0"/>
              <a:t>，</a:t>
            </a:r>
            <a:r>
              <a:rPr lang="en-US" altLang="zh-CN" dirty="0" smtClean="0"/>
              <a:t>A</a:t>
            </a:r>
            <a:r>
              <a:rPr lang="zh-CN" altLang="en-US" dirty="0" smtClean="0"/>
              <a:t>实体对应多个</a:t>
            </a:r>
            <a:r>
              <a:rPr lang="en-US" altLang="zh-CN" dirty="0" smtClean="0"/>
              <a:t>B</a:t>
            </a:r>
            <a:r>
              <a:rPr lang="zh-CN" altLang="en-US" dirty="0" smtClean="0"/>
              <a:t>实体</a:t>
            </a:r>
            <a:endParaRPr lang="en-US" altLang="zh-CN" dirty="0" smtClean="0"/>
          </a:p>
          <a:p>
            <a:r>
              <a:rPr lang="zh-CN" altLang="en-US" dirty="0" smtClean="0"/>
              <a:t>一个班级内有很多学生，而且一个学生只属于一个班级</a:t>
            </a:r>
            <a:endParaRPr lang="en-US" altLang="zh-CN" dirty="0" smtClean="0"/>
          </a:p>
          <a:p>
            <a:endParaRPr lang="en-US" altLang="zh-CN" dirty="0" smtClean="0"/>
          </a:p>
          <a:p>
            <a:r>
              <a:rPr lang="en-US" altLang="zh-CN" dirty="0" smtClean="0"/>
              <a:t>M:N</a:t>
            </a:r>
            <a:r>
              <a:rPr lang="zh-CN" altLang="en-US" dirty="0" smtClean="0"/>
              <a:t>，</a:t>
            </a:r>
            <a:r>
              <a:rPr lang="en-US" altLang="zh-CN" dirty="0" smtClean="0"/>
              <a:t>A</a:t>
            </a:r>
            <a:r>
              <a:rPr lang="zh-CN" altLang="en-US" dirty="0" smtClean="0"/>
              <a:t>实体对应多个</a:t>
            </a:r>
            <a:r>
              <a:rPr lang="en-US" altLang="zh-CN" dirty="0" smtClean="0"/>
              <a:t>B</a:t>
            </a:r>
            <a:r>
              <a:rPr lang="zh-CN" altLang="en-US" dirty="0" smtClean="0"/>
              <a:t>实体，同时一个</a:t>
            </a:r>
            <a:r>
              <a:rPr lang="en-US" altLang="zh-CN" dirty="0" smtClean="0"/>
              <a:t>B</a:t>
            </a:r>
            <a:r>
              <a:rPr lang="zh-CN" altLang="en-US" dirty="0" smtClean="0"/>
              <a:t>实体也对应多个</a:t>
            </a:r>
            <a:r>
              <a:rPr lang="en-US" altLang="zh-CN" dirty="0" smtClean="0"/>
              <a:t>A</a:t>
            </a:r>
            <a:r>
              <a:rPr lang="zh-CN" altLang="en-US" dirty="0" smtClean="0"/>
              <a:t>实体</a:t>
            </a:r>
            <a:endParaRPr lang="en-US" altLang="zh-CN" dirty="0" smtClean="0"/>
          </a:p>
          <a:p>
            <a:r>
              <a:rPr lang="zh-CN" altLang="en-US" dirty="0" smtClean="0"/>
              <a:t>一个讲师可以给多个班级授课。同时一个班级可以由多个来授课</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36</a:t>
            </a:fld>
            <a:endParaRPr lang="en-US" altLang="zh-CN"/>
          </a:p>
        </p:txBody>
      </p:sp>
    </p:spTree>
    <p:extLst>
      <p:ext uri="{BB962C8B-B14F-4D97-AF65-F5344CB8AC3E}">
        <p14:creationId xmlns:p14="http://schemas.microsoft.com/office/powerpoint/2010/main" val="418392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1</a:t>
            </a:r>
            <a:r>
              <a:rPr lang="zh-CN" altLang="en-US" dirty="0" smtClean="0"/>
              <a:t>， 两个表具有相同的主键即可</a:t>
            </a:r>
            <a:endParaRPr lang="en-US" altLang="zh-CN" dirty="0" smtClean="0"/>
          </a:p>
          <a:p>
            <a:endParaRPr lang="en-US" altLang="zh-CN" dirty="0" smtClean="0"/>
          </a:p>
          <a:p>
            <a:r>
              <a:rPr lang="en-US" altLang="zh-CN" dirty="0" smtClean="0"/>
              <a:t>1</a:t>
            </a:r>
            <a:r>
              <a:rPr lang="zh-CN" altLang="en-US" dirty="0" smtClean="0"/>
              <a:t>：</a:t>
            </a:r>
            <a:r>
              <a:rPr lang="en-US" altLang="zh-CN" dirty="0" smtClean="0"/>
              <a:t>N</a:t>
            </a:r>
            <a:r>
              <a:rPr lang="zh-CN" altLang="en-US" dirty="0" smtClean="0"/>
              <a:t>，在多的实体端，使用一个字段，存储</a:t>
            </a:r>
            <a:r>
              <a:rPr lang="en-US" altLang="zh-CN" dirty="0" smtClean="0"/>
              <a:t>1</a:t>
            </a:r>
            <a:r>
              <a:rPr lang="zh-CN" altLang="en-US" dirty="0" smtClean="0"/>
              <a:t>端实体的主键信息，说明该实体与哪个有联系</a:t>
            </a:r>
            <a:endParaRPr lang="en-US" altLang="zh-CN" dirty="0" smtClean="0"/>
          </a:p>
          <a:p>
            <a:endParaRPr lang="en-US" altLang="zh-CN" dirty="0" smtClean="0"/>
          </a:p>
          <a:p>
            <a:r>
              <a:rPr lang="en-US" altLang="zh-CN" dirty="0" smtClean="0"/>
              <a:t>M:N</a:t>
            </a:r>
            <a:r>
              <a:rPr lang="zh-CN" altLang="en-US" dirty="0" smtClean="0"/>
              <a:t>，增加一个存储实体之间对应关系的表，保存</a:t>
            </a:r>
            <a:r>
              <a:rPr lang="en-US" altLang="zh-CN" dirty="0" smtClean="0"/>
              <a:t>A</a:t>
            </a:r>
            <a:r>
              <a:rPr lang="zh-CN" altLang="en-US" dirty="0" smtClean="0"/>
              <a:t>实体主键和</a:t>
            </a:r>
            <a:r>
              <a:rPr lang="en-US" altLang="zh-CN" dirty="0" smtClean="0"/>
              <a:t>B</a:t>
            </a:r>
            <a:r>
              <a:rPr lang="zh-CN" altLang="en-US" dirty="0" smtClean="0"/>
              <a:t>实体主键。每一个记录，对应一个对应关系</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37</a:t>
            </a:fld>
            <a:endParaRPr lang="en-US" altLang="zh-CN"/>
          </a:p>
        </p:txBody>
      </p:sp>
    </p:spTree>
    <p:extLst>
      <p:ext uri="{BB962C8B-B14F-4D97-AF65-F5344CB8AC3E}">
        <p14:creationId xmlns:p14="http://schemas.microsoft.com/office/powerpoint/2010/main" val="2811681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外键（</a:t>
            </a:r>
            <a:r>
              <a:rPr lang="en-US" altLang="zh-CN" dirty="0" smtClean="0"/>
              <a:t>FK</a:t>
            </a:r>
            <a:r>
              <a:rPr lang="zh-CN" altLang="en-US" dirty="0" smtClean="0"/>
              <a:t>，</a:t>
            </a:r>
            <a:r>
              <a:rPr lang="en-US" altLang="zh-CN" dirty="0" smtClean="0"/>
              <a:t>foreign</a:t>
            </a:r>
            <a:r>
              <a:rPr lang="en-US" altLang="zh-CN" baseline="0" dirty="0" smtClean="0"/>
              <a:t> key)</a:t>
            </a:r>
            <a:r>
              <a:rPr lang="zh-CN" altLang="en-US" dirty="0" smtClean="0"/>
              <a:t>：如果一个</a:t>
            </a:r>
            <a:r>
              <a:rPr lang="en-US" altLang="zh-CN" dirty="0" smtClean="0"/>
              <a:t>A</a:t>
            </a:r>
            <a:r>
              <a:rPr lang="zh-CN" altLang="en-US" dirty="0" smtClean="0"/>
              <a:t>表的字段指向另一个</a:t>
            </a:r>
            <a:r>
              <a:rPr lang="en-US" altLang="zh-CN" dirty="0" smtClean="0"/>
              <a:t>B</a:t>
            </a:r>
            <a:r>
              <a:rPr lang="zh-CN" altLang="en-US" dirty="0" smtClean="0"/>
              <a:t>表的主键，则此字段就为</a:t>
            </a:r>
            <a:r>
              <a:rPr lang="en-US" altLang="zh-CN" dirty="0" smtClean="0"/>
              <a:t>A</a:t>
            </a:r>
            <a:r>
              <a:rPr lang="zh-CN" altLang="en-US" dirty="0" smtClean="0"/>
              <a:t>表的外键。用于表示表之间的关系。</a:t>
            </a:r>
            <a:endParaRPr lang="en-US" altLang="zh-CN" dirty="0" smtClean="0"/>
          </a:p>
          <a:p>
            <a:endParaRPr lang="en-US" altLang="zh-CN" dirty="0" smtClean="0"/>
          </a:p>
          <a:p>
            <a:r>
              <a:rPr lang="zh-CN" altLang="en-US" dirty="0" smtClean="0"/>
              <a:t>存在外键的表，称之为从表（子表），外键指向的表，称之为主表（父表）。</a:t>
            </a:r>
            <a:endParaRPr lang="en-US" altLang="zh-CN" dirty="0" smtClean="0"/>
          </a:p>
          <a:p>
            <a:endParaRPr lang="en-US" altLang="zh-CN" dirty="0" smtClean="0"/>
          </a:p>
          <a:p>
            <a:r>
              <a:rPr lang="zh-CN" altLang="en-US" dirty="0" smtClean="0"/>
              <a:t>作用：保持数据一致性，完整性，主要目的是控制存储在外键表（从表）中的数据。</a:t>
            </a:r>
            <a:endParaRPr lang="en-US" altLang="zh-CN" dirty="0" smtClean="0"/>
          </a:p>
          <a:p>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增加子表记录时，是否有与之对应的父表记录。在删除或者更新主表记录时，从表应该如何处理相关的记录</a:t>
            </a:r>
            <a:r>
              <a:rPr lang="en-US" altLang="zh-CN" sz="1200" kern="1200" dirty="0" smtClean="0">
                <a:solidFill>
                  <a:schemeClr val="tx1"/>
                </a:solidFill>
                <a:effectLst/>
                <a:latin typeface="Times New Roman" pitchFamily="18" charset="0"/>
                <a:ea typeface="宋体" pitchFamily="2" charset="-122"/>
                <a:cs typeface="+mn-cs"/>
              </a:rPr>
              <a:t>)</a:t>
            </a:r>
            <a:endParaRPr lang="en-US" altLang="zh-CN" dirty="0" smtClean="0"/>
          </a:p>
          <a:p>
            <a:endParaRPr lang="en-US" altLang="zh-CN" dirty="0" smtClean="0"/>
          </a:p>
          <a:p>
            <a:r>
              <a:rPr lang="en-US" altLang="zh-CN" dirty="0" smtClean="0"/>
              <a:t>MySQL</a:t>
            </a:r>
            <a:r>
              <a:rPr lang="zh-CN" altLang="en-US" dirty="0" smtClean="0"/>
              <a:t>中，可以对</a:t>
            </a:r>
            <a:r>
              <a:rPr lang="en-US" altLang="zh-CN" dirty="0" err="1" smtClean="0"/>
              <a:t>InnoDB</a:t>
            </a:r>
            <a:r>
              <a:rPr lang="zh-CN" altLang="en-US" dirty="0" smtClean="0"/>
              <a:t>引擎使用外键约束：</a:t>
            </a:r>
            <a:endParaRPr lang="en-US" altLang="zh-CN" dirty="0" smtClean="0"/>
          </a:p>
          <a:p>
            <a:r>
              <a:rPr lang="zh-CN" altLang="en-US" dirty="0" smtClean="0"/>
              <a:t>语法：</a:t>
            </a:r>
            <a:endParaRPr lang="en-US" altLang="zh-CN" dirty="0" smtClean="0"/>
          </a:p>
          <a:p>
            <a:r>
              <a:rPr lang="en-US" altLang="zh-CN" dirty="0" smtClean="0"/>
              <a:t>Foreign Key</a:t>
            </a:r>
            <a:r>
              <a:rPr lang="en-US" altLang="zh-CN" baseline="0" dirty="0" smtClean="0"/>
              <a:t> (</a:t>
            </a:r>
            <a:r>
              <a:rPr lang="zh-CN" altLang="en-US" baseline="0" dirty="0" smtClean="0"/>
              <a:t>外键字段） </a:t>
            </a:r>
            <a:r>
              <a:rPr lang="en-US" altLang="zh-CN" baseline="0" dirty="0" smtClean="0"/>
              <a:t>references </a:t>
            </a:r>
            <a:r>
              <a:rPr lang="zh-CN" altLang="en-US" baseline="0" dirty="0" smtClean="0"/>
              <a:t>主表名 </a:t>
            </a:r>
            <a:r>
              <a:rPr lang="en-US" altLang="zh-CN" baseline="0" dirty="0" smtClean="0"/>
              <a:t>(</a:t>
            </a:r>
            <a:r>
              <a:rPr lang="zh-CN" altLang="en-US" baseline="0" dirty="0" smtClean="0"/>
              <a:t>关联字段</a:t>
            </a:r>
            <a:r>
              <a:rPr lang="en-US" altLang="zh-CN" baseline="0" dirty="0" smtClean="0"/>
              <a:t>) [</a:t>
            </a:r>
            <a:r>
              <a:rPr lang="zh-CN" altLang="en-US" baseline="0" dirty="0" smtClean="0"/>
              <a:t>主表记录删除时的动作</a:t>
            </a:r>
            <a:r>
              <a:rPr lang="en-US" altLang="zh-CN" baseline="0" dirty="0" smtClean="0"/>
              <a:t>] [</a:t>
            </a:r>
            <a:r>
              <a:rPr lang="zh-CN" altLang="en-US" baseline="0" dirty="0" smtClean="0"/>
              <a:t>主表记录更新时的动作</a:t>
            </a:r>
            <a:r>
              <a:rPr lang="en-US" altLang="zh-CN" baseline="0" dirty="0" smtClean="0"/>
              <a:t>]</a:t>
            </a:r>
          </a:p>
          <a:p>
            <a:r>
              <a:rPr lang="zh-CN" altLang="en-US" baseline="0" dirty="0" smtClean="0"/>
              <a:t>此时需要检测一个从表的外键需要约束为主表的已存在的值。外键在没有关联的情况下，可以设置为</a:t>
            </a:r>
            <a:r>
              <a:rPr lang="en-US" altLang="zh-CN" baseline="0" dirty="0" smtClean="0"/>
              <a:t>null.</a:t>
            </a:r>
            <a:r>
              <a:rPr lang="zh-CN" altLang="en-US" baseline="0" dirty="0" smtClean="0"/>
              <a:t>前提是该外键列，没有</a:t>
            </a:r>
            <a:r>
              <a:rPr lang="en-US" altLang="zh-CN" baseline="0" dirty="0" smtClean="0"/>
              <a:t>not null</a:t>
            </a:r>
            <a:r>
              <a:rPr lang="zh-CN" altLang="en-US" baseline="0" dirty="0" smtClean="0"/>
              <a:t>。</a:t>
            </a:r>
            <a:endParaRPr lang="en-US" altLang="zh-CN" baseline="0" dirty="0" smtClean="0"/>
          </a:p>
          <a:p>
            <a:endParaRPr lang="en-US" altLang="zh-CN" baseline="0" dirty="0" smtClean="0"/>
          </a:p>
          <a:p>
            <a:r>
              <a:rPr lang="zh-CN" altLang="en-US" baseline="0" dirty="0" smtClean="0"/>
              <a:t>可以不指定主表记录更改或更新时的动作，那么此时主表的操作被拒绝。</a:t>
            </a:r>
            <a:endParaRPr lang="en-US" altLang="zh-CN" baseline="0" dirty="0" smtClean="0"/>
          </a:p>
          <a:p>
            <a:r>
              <a:rPr lang="zh-CN" altLang="en-US" baseline="0" dirty="0" smtClean="0"/>
              <a:t>如果指定了</a:t>
            </a:r>
            <a:r>
              <a:rPr lang="en-US" altLang="zh-CN" baseline="0" dirty="0" smtClean="0"/>
              <a:t>on update</a:t>
            </a:r>
            <a:r>
              <a:rPr lang="zh-CN" altLang="en-US" baseline="0" dirty="0" smtClean="0"/>
              <a:t>或</a:t>
            </a:r>
            <a:r>
              <a:rPr lang="en-US" altLang="zh-CN" baseline="0" dirty="0" err="1" smtClean="0"/>
              <a:t>ondelete</a:t>
            </a:r>
            <a:r>
              <a:rPr lang="zh-CN" altLang="en-US" baseline="0" dirty="0" smtClean="0"/>
              <a:t>：在删除或更新时，有如下几个操作可以选择：</a:t>
            </a:r>
            <a:endParaRPr lang="en-US" altLang="zh-CN" baseline="0" dirty="0" smtClean="0"/>
          </a:p>
          <a:p>
            <a:r>
              <a:rPr lang="en-US" altLang="zh-CN" baseline="0" dirty="0" smtClean="0"/>
              <a:t>1</a:t>
            </a:r>
            <a:r>
              <a:rPr lang="zh-CN" altLang="en-US" baseline="0" dirty="0" smtClean="0"/>
              <a:t>，</a:t>
            </a:r>
            <a:r>
              <a:rPr lang="en-US" altLang="zh-CN" baseline="0" dirty="0" smtClean="0"/>
              <a:t>cascade</a:t>
            </a:r>
            <a:r>
              <a:rPr lang="zh-CN" altLang="en-US" baseline="0" dirty="0" smtClean="0"/>
              <a:t>，级联操作。主表数据被更新（主键值更新），从表也被更新（外键值更新）。主表记录被删除，从表相关记录也被删除。</a:t>
            </a:r>
            <a:endParaRPr lang="en-US" altLang="zh-CN" baseline="0" dirty="0" smtClean="0"/>
          </a:p>
          <a:p>
            <a:r>
              <a:rPr lang="en-US" altLang="zh-CN" baseline="0" dirty="0" smtClean="0"/>
              <a:t>2</a:t>
            </a:r>
            <a:r>
              <a:rPr lang="zh-CN" altLang="en-US" baseline="0" dirty="0" smtClean="0"/>
              <a:t>，</a:t>
            </a:r>
            <a:r>
              <a:rPr lang="en-US" altLang="zh-CN" baseline="0" dirty="0" smtClean="0"/>
              <a:t>set null</a:t>
            </a:r>
            <a:r>
              <a:rPr lang="zh-CN" altLang="en-US" baseline="0" dirty="0" smtClean="0"/>
              <a:t>，设置为</a:t>
            </a:r>
            <a:r>
              <a:rPr lang="en-US" altLang="zh-CN" baseline="0" dirty="0" smtClean="0"/>
              <a:t>null</a:t>
            </a:r>
            <a:r>
              <a:rPr lang="zh-CN" altLang="en-US" baseline="0" dirty="0" smtClean="0"/>
              <a:t>。主表数据被更新（主键值更新），从表的外键被设置为</a:t>
            </a:r>
            <a:r>
              <a:rPr lang="en-US" altLang="zh-CN" baseline="0" dirty="0" smtClean="0"/>
              <a:t>null</a:t>
            </a:r>
            <a:r>
              <a:rPr lang="zh-CN" altLang="en-US" baseline="0" dirty="0" smtClean="0"/>
              <a:t>。主表记录被删除，从表相关记录外键被设置成</a:t>
            </a:r>
            <a:r>
              <a:rPr lang="en-US" altLang="zh-CN" baseline="0" dirty="0" smtClean="0"/>
              <a:t>null</a:t>
            </a:r>
            <a:r>
              <a:rPr lang="zh-CN" altLang="en-US" baseline="0" dirty="0" smtClean="0"/>
              <a:t>。但注意，要求该外键列，没有</a:t>
            </a:r>
            <a:r>
              <a:rPr lang="en-US" altLang="zh-CN" baseline="0" dirty="0" smtClean="0"/>
              <a:t>not null</a:t>
            </a:r>
            <a:r>
              <a:rPr lang="zh-CN" altLang="en-US" baseline="0" dirty="0" smtClean="0"/>
              <a:t>属性约束</a:t>
            </a:r>
            <a:endParaRPr lang="en-US" altLang="zh-CN" baseline="0" dirty="0" smtClean="0"/>
          </a:p>
          <a:p>
            <a:r>
              <a:rPr lang="en-US" altLang="zh-CN" baseline="0" dirty="0" smtClean="0"/>
              <a:t>3</a:t>
            </a:r>
            <a:r>
              <a:rPr lang="zh-CN" altLang="en-US" baseline="0" dirty="0" smtClean="0"/>
              <a:t>，</a:t>
            </a:r>
            <a:r>
              <a:rPr lang="en-US" altLang="zh-CN" baseline="0" dirty="0" smtClean="0"/>
              <a:t>restrict</a:t>
            </a:r>
            <a:r>
              <a:rPr lang="zh-CN" altLang="en-US" baseline="0" dirty="0" smtClean="0"/>
              <a:t>，拒绝父表删除和更新。</a:t>
            </a:r>
            <a:endParaRPr lang="en-US" altLang="zh-CN" baseline="0" dirty="0" smtClean="0"/>
          </a:p>
          <a:p>
            <a:endParaRPr lang="en-US" altLang="zh-CN" baseline="0" dirty="0" smtClean="0"/>
          </a:p>
          <a:p>
            <a:r>
              <a:rPr lang="zh-CN" altLang="en-US" baseline="0" dirty="0" smtClean="0"/>
              <a:t>注意，外键只被</a:t>
            </a:r>
            <a:r>
              <a:rPr lang="en-US" altLang="zh-CN" baseline="0" dirty="0" err="1" smtClean="0"/>
              <a:t>innodb</a:t>
            </a:r>
            <a:r>
              <a:rPr lang="zh-CN" altLang="en-US" baseline="0" dirty="0" smtClean="0"/>
              <a:t>存储引擎所支持。其他引擎是不支持的。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38</a:t>
            </a:fld>
            <a:endParaRPr lang="en-US" altLang="zh-CN"/>
          </a:p>
        </p:txBody>
      </p:sp>
    </p:spTree>
    <p:extLst>
      <p:ext uri="{BB962C8B-B14F-4D97-AF65-F5344CB8AC3E}">
        <p14:creationId xmlns:p14="http://schemas.microsoft.com/office/powerpoint/2010/main" val="2176932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zh-CN" altLang="en-US" dirty="0" smtClean="0"/>
              <a:t>主要用于数据查询</a:t>
            </a:r>
            <a:endParaRPr lang="en-US" altLang="zh-CN" dirty="0" smtClean="0"/>
          </a:p>
          <a:p>
            <a:r>
              <a:rPr lang="zh-CN" altLang="en-US" dirty="0" smtClean="0"/>
              <a:t>可以配合其</a:t>
            </a:r>
            <a:r>
              <a:rPr lang="en-US" altLang="zh-CN" dirty="0" smtClean="0"/>
              <a:t>5</a:t>
            </a:r>
            <a:r>
              <a:rPr lang="zh-CN" altLang="en-US" dirty="0" smtClean="0"/>
              <a:t>个字句获得，获得相应功能。</a:t>
            </a:r>
            <a:endParaRPr lang="en-US" altLang="zh-CN" dirty="0" smtClean="0"/>
          </a:p>
          <a:p>
            <a:r>
              <a:rPr lang="en-US" altLang="zh-CN" dirty="0" smtClean="0"/>
              <a:t>Select</a:t>
            </a:r>
            <a:r>
              <a:rPr lang="en-US" altLang="zh-CN" baseline="0" dirty="0" smtClean="0"/>
              <a:t> </a:t>
            </a:r>
            <a:r>
              <a:rPr lang="en-US" altLang="zh-CN" baseline="0" dirty="0" err="1" smtClean="0"/>
              <a:t>select_expr</a:t>
            </a:r>
            <a:r>
              <a:rPr lang="en-US" altLang="zh-CN" baseline="0" dirty="0" smtClean="0"/>
              <a:t> [from </a:t>
            </a:r>
            <a:r>
              <a:rPr lang="en-US" altLang="zh-CN" baseline="0" dirty="0" err="1" smtClean="0"/>
              <a:t>tbl_name</a:t>
            </a:r>
            <a:r>
              <a:rPr lang="en-US" altLang="zh-CN" baseline="0" dirty="0" smtClean="0"/>
              <a:t>] [where] [group by] [having] [order by] [limit]</a:t>
            </a:r>
          </a:p>
          <a:p>
            <a:endParaRPr lang="en-US" altLang="zh-CN" baseline="0" dirty="0" smtClean="0"/>
          </a:p>
          <a:p>
            <a:r>
              <a:rPr lang="en-US" altLang="zh-CN" baseline="0" dirty="0" smtClean="0"/>
              <a:t>Select </a:t>
            </a:r>
            <a:r>
              <a:rPr lang="zh-CN" altLang="en-US" baseline="0" dirty="0" smtClean="0"/>
              <a:t>子句有顺序，因此要求严格按照上面的顺序使用！</a:t>
            </a:r>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39</a:t>
            </a:fld>
            <a:endParaRPr lang="en-US" altLang="zh-CN"/>
          </a:p>
        </p:txBody>
      </p:sp>
    </p:spTree>
    <p:extLst>
      <p:ext uri="{BB962C8B-B14F-4D97-AF65-F5344CB8AC3E}">
        <p14:creationId xmlns:p14="http://schemas.microsoft.com/office/powerpoint/2010/main" val="1918409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列</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查询列可以是一个列名，表达式都可以。每个列之间使用逗号分割。</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字段也是可以参与运算的，数据是保存在字段内的，因此可以将字段当作变量来看待。</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AS</a:t>
            </a:r>
            <a:r>
              <a:rPr lang="en-US" altLang="zh-CN" baseline="0" dirty="0" smtClean="0"/>
              <a:t> Alias</a:t>
            </a:r>
            <a:r>
              <a:rPr lang="zh-CN" altLang="en-US" dirty="0" smtClean="0"/>
              <a:t>可以为每一个列指明一个别名，可用于</a:t>
            </a:r>
            <a:r>
              <a:rPr lang="en-US" altLang="zh-CN" dirty="0" smtClean="0"/>
              <a:t>group</a:t>
            </a:r>
            <a:r>
              <a:rPr lang="en-US" altLang="zh-CN" baseline="0" dirty="0" smtClean="0"/>
              <a:t> by ,having </a:t>
            </a:r>
            <a:r>
              <a:rPr lang="zh-CN" altLang="en-US" baseline="0" dirty="0" smtClean="0"/>
              <a:t>或 </a:t>
            </a:r>
            <a:r>
              <a:rPr lang="en-US" altLang="zh-CN" baseline="0" dirty="0" smtClean="0"/>
              <a:t>order by </a:t>
            </a:r>
            <a:r>
              <a:rPr lang="zh-CN" altLang="en-US" baseline="0" dirty="0" smtClean="0"/>
              <a:t>子句。</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其中</a:t>
            </a:r>
            <a:r>
              <a:rPr lang="en-US" altLang="zh-CN" baseline="0" dirty="0" smtClean="0"/>
              <a:t>AS</a:t>
            </a:r>
            <a:r>
              <a:rPr lang="zh-CN" altLang="en-US" baseline="0" dirty="0" smtClean="0"/>
              <a:t>是可以选用的，但是建议使用。不使用可能会出现 </a:t>
            </a:r>
            <a:r>
              <a:rPr lang="en-US" altLang="zh-CN" baseline="0" dirty="0" smtClean="0"/>
              <a:t>field1 field2</a:t>
            </a:r>
            <a:r>
              <a:rPr lang="zh-CN" altLang="en-US" baseline="0" dirty="0" smtClean="0"/>
              <a:t>没有写逗号分割，导致将第二个认为是第一个的别名。</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表名</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表名可以是</a:t>
            </a:r>
            <a:r>
              <a:rPr lang="en-US" altLang="zh-CN" baseline="0" dirty="0" err="1" smtClean="0"/>
              <a:t>tbl_name</a:t>
            </a:r>
            <a:r>
              <a:rPr lang="zh-CN" altLang="en-US" baseline="0" dirty="0" smtClean="0"/>
              <a:t>或者</a:t>
            </a:r>
            <a:r>
              <a:rPr lang="en-US" altLang="zh-CN" baseline="0" dirty="0" err="1" smtClean="0"/>
              <a:t>db_name.tbl_name</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40</a:t>
            </a:fld>
            <a:endParaRPr lang="en-US" altLang="zh-CN"/>
          </a:p>
        </p:txBody>
      </p:sp>
    </p:spTree>
    <p:extLst>
      <p:ext uri="{BB962C8B-B14F-4D97-AF65-F5344CB8AC3E}">
        <p14:creationId xmlns:p14="http://schemas.microsoft.com/office/powerpoint/2010/main" val="1604363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Where </a:t>
            </a:r>
            <a:r>
              <a:rPr lang="zh-CN" altLang="en-US" b="1" dirty="0" smtClean="0"/>
              <a:t>负责完成查询条件</a:t>
            </a:r>
            <a:endParaRPr lang="en-US" altLang="zh-CN" b="1" dirty="0" smtClean="0"/>
          </a:p>
          <a:p>
            <a:r>
              <a:rPr lang="zh-CN" altLang="en-US" b="0" dirty="0" smtClean="0"/>
              <a:t>通常用于检索数据。流程是，先判断每条记录是否符合条件，符合则可以获取当前记录信息，否则不能获取。</a:t>
            </a:r>
            <a:endParaRPr lang="en-US" altLang="zh-CN" b="0" dirty="0" smtClean="0"/>
          </a:p>
          <a:p>
            <a:endParaRPr lang="en-US" altLang="zh-CN" b="1" dirty="0" smtClean="0"/>
          </a:p>
          <a:p>
            <a:r>
              <a:rPr lang="zh-CN" altLang="en-US" dirty="0" smtClean="0"/>
              <a:t>条件可由多个条件组合完成</a:t>
            </a:r>
            <a:endParaRPr lang="en-US" altLang="zh-CN" dirty="0" smtClean="0"/>
          </a:p>
          <a:p>
            <a:r>
              <a:rPr lang="zh-CN" altLang="en-US" dirty="0" smtClean="0"/>
              <a:t>条件是一个表达式，通过运算而来。</a:t>
            </a:r>
            <a:endParaRPr lang="en-US" altLang="zh-CN" dirty="0" smtClean="0"/>
          </a:p>
          <a:p>
            <a:r>
              <a:rPr lang="zh-CN" altLang="en-US" dirty="0" smtClean="0"/>
              <a:t>比较运算产生的结果为</a:t>
            </a:r>
            <a:r>
              <a:rPr lang="en-US" altLang="zh-CN" dirty="0" smtClean="0"/>
              <a:t>1(TRUE)</a:t>
            </a:r>
            <a:r>
              <a:rPr lang="zh-CN" altLang="en-US" dirty="0" smtClean="0"/>
              <a:t>、</a:t>
            </a:r>
            <a:r>
              <a:rPr lang="en-US" altLang="zh-CN" dirty="0" smtClean="0"/>
              <a:t>0 (FALSE)</a:t>
            </a:r>
            <a:r>
              <a:rPr lang="zh-CN" altLang="en-US" dirty="0" smtClean="0"/>
              <a:t>或 </a:t>
            </a:r>
            <a:r>
              <a:rPr lang="en-US" altLang="zh-CN" dirty="0" smtClean="0"/>
              <a:t>NULL</a:t>
            </a:r>
            <a:r>
              <a:rPr lang="zh-CN" altLang="en-US" dirty="0" smtClean="0"/>
              <a:t>。</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比较规则：</a:t>
            </a:r>
            <a:endParaRPr lang="en-US" altLang="zh-CN" b="1" dirty="0" smtClean="0"/>
          </a:p>
          <a:p>
            <a:r>
              <a:rPr lang="zh-CN" altLang="en-US" dirty="0" smtClean="0"/>
              <a:t>这些运算可用于数字和字符串。如果参与比较的数据类型不同，则会发生类型转换，根据需要，字符串可自动转换为数字，而数字也可自动转换为字符串。类似：</a:t>
            </a:r>
            <a:endParaRPr lang="en-US" altLang="zh-CN" dirty="0" smtClean="0"/>
          </a:p>
          <a:p>
            <a:r>
              <a:rPr lang="zh-CN" altLang="en-US" dirty="0" smtClean="0"/>
              <a:t>字符串之间比较，不用转换，不区分大小写。</a:t>
            </a:r>
            <a:endParaRPr lang="en-US" altLang="zh-CN" dirty="0" smtClean="0"/>
          </a:p>
          <a:p>
            <a:r>
              <a:rPr lang="zh-CN" altLang="en-US" dirty="0" smtClean="0"/>
              <a:t>整数之间比较，不用转换。</a:t>
            </a:r>
            <a:endParaRPr lang="en-US" altLang="zh-CN" dirty="0" smtClean="0"/>
          </a:p>
          <a:p>
            <a:r>
              <a:rPr lang="zh-CN" altLang="en-US" dirty="0" smtClean="0"/>
              <a:t>字符串和数值之间，将字符串转为数值</a:t>
            </a:r>
            <a:r>
              <a:rPr lang="zh-CN" altLang="en-US" b="0" dirty="0" smtClean="0"/>
              <a:t>。</a:t>
            </a:r>
            <a:r>
              <a:rPr lang="en-US" altLang="zh-CN" b="0" dirty="0" smtClean="0"/>
              <a:t>'.05' = 0.05</a:t>
            </a:r>
          </a:p>
          <a:p>
            <a:endParaRPr lang="en-US" altLang="zh-CN" dirty="0" smtClean="0"/>
          </a:p>
          <a:p>
            <a:r>
              <a:rPr lang="zh-CN" altLang="en-US" b="1" dirty="0" smtClean="0"/>
              <a:t>常用的运算符：</a:t>
            </a:r>
            <a:endParaRPr lang="en-US" altLang="zh-CN" b="1" dirty="0" smtClean="0"/>
          </a:p>
          <a:p>
            <a:r>
              <a:rPr lang="zh-CN" altLang="en-US" b="0" i="0" dirty="0" smtClean="0">
                <a:latin typeface="+mn-ea"/>
                <a:ea typeface="+mn-ea"/>
              </a:rPr>
              <a:t>等于：</a:t>
            </a:r>
            <a:r>
              <a:rPr lang="en-US" altLang="zh-CN" b="0" i="0" dirty="0" smtClean="0">
                <a:latin typeface="+mn-ea"/>
                <a:ea typeface="+mn-ea"/>
              </a:rPr>
              <a:t>=</a:t>
            </a:r>
          </a:p>
          <a:p>
            <a:r>
              <a:rPr lang="zh-CN" altLang="en-US" b="0" i="0" dirty="0" smtClean="0">
                <a:latin typeface="+mn-ea"/>
                <a:ea typeface="+mn-ea"/>
              </a:rPr>
              <a:t>不等于：</a:t>
            </a:r>
            <a:r>
              <a:rPr lang="en-US" altLang="zh-CN" b="0" i="0" dirty="0" smtClean="0">
                <a:latin typeface="+mn-ea"/>
                <a:ea typeface="+mn-ea"/>
              </a:rPr>
              <a:t>&lt;&gt; !=</a:t>
            </a:r>
          </a:p>
          <a:p>
            <a:r>
              <a:rPr lang="zh-CN" altLang="en-US" b="0" i="0" dirty="0" smtClean="0">
                <a:latin typeface="+mn-ea"/>
                <a:ea typeface="+mn-ea"/>
              </a:rPr>
              <a:t>小于，小于等于，大于，大于等于：</a:t>
            </a:r>
            <a:r>
              <a:rPr lang="en-US" altLang="zh-CN" b="0" i="0" dirty="0" smtClean="0">
                <a:latin typeface="+mn-ea"/>
                <a:ea typeface="+mn-ea"/>
              </a:rPr>
              <a:t>&lt;</a:t>
            </a:r>
            <a:r>
              <a:rPr lang="en-US" altLang="zh-CN" b="0" i="0" baseline="0" dirty="0" smtClean="0">
                <a:latin typeface="+mn-ea"/>
                <a:ea typeface="+mn-ea"/>
              </a:rPr>
              <a:t> &lt;= &gt; &gt;=</a:t>
            </a:r>
          </a:p>
          <a:p>
            <a:r>
              <a:rPr lang="zh-CN" altLang="en-US" b="0" i="0" baseline="0" dirty="0" smtClean="0">
                <a:latin typeface="+mn-ea"/>
                <a:ea typeface="+mn-ea"/>
              </a:rPr>
              <a:t>模糊匹配：</a:t>
            </a:r>
            <a:r>
              <a:rPr lang="en-US" altLang="zh-CN" b="0" i="0" baseline="0" dirty="0" smtClean="0">
                <a:latin typeface="+mn-ea"/>
                <a:ea typeface="+mn-ea"/>
              </a:rPr>
              <a:t>like </a:t>
            </a:r>
            <a:r>
              <a:rPr lang="zh-CN" altLang="en-US" b="0" i="0" baseline="0" dirty="0" smtClean="0">
                <a:latin typeface="+mn-ea"/>
                <a:ea typeface="+mn-ea"/>
              </a:rPr>
              <a:t>‘</a:t>
            </a:r>
            <a:r>
              <a:rPr lang="en-US" altLang="zh-CN" b="0" i="0" baseline="0" dirty="0" smtClean="0">
                <a:latin typeface="+mn-ea"/>
                <a:ea typeface="+mn-ea"/>
              </a:rPr>
              <a:t>pattern</a:t>
            </a:r>
            <a:r>
              <a:rPr lang="zh-CN" altLang="en-US" b="0" i="0" baseline="0" dirty="0" smtClean="0">
                <a:latin typeface="+mn-ea"/>
                <a:ea typeface="+mn-ea"/>
              </a:rPr>
              <a:t>’ ，通配符</a:t>
            </a:r>
            <a:r>
              <a:rPr lang="en-US" altLang="zh-CN" b="0" i="0" baseline="0" dirty="0" smtClean="0">
                <a:latin typeface="+mn-ea"/>
                <a:ea typeface="+mn-ea"/>
              </a:rPr>
              <a:t>_</a:t>
            </a:r>
            <a:r>
              <a:rPr lang="zh-CN" altLang="en-US" b="0" i="0" baseline="0" dirty="0" smtClean="0">
                <a:latin typeface="+mn-ea"/>
                <a:ea typeface="+mn-ea"/>
              </a:rPr>
              <a:t>表示单个字符，</a:t>
            </a:r>
            <a:r>
              <a:rPr lang="en-US" altLang="zh-CN" b="0" i="0" baseline="0" dirty="0" smtClean="0">
                <a:latin typeface="+mn-ea"/>
                <a:ea typeface="+mn-ea"/>
              </a:rPr>
              <a:t>%</a:t>
            </a:r>
            <a:r>
              <a:rPr lang="zh-CN" altLang="en-US" b="0" i="0" baseline="0" dirty="0" smtClean="0">
                <a:latin typeface="+mn-ea"/>
                <a:ea typeface="+mn-ea"/>
              </a:rPr>
              <a:t>表示任意字符的任意组合。</a:t>
            </a:r>
            <a:r>
              <a:rPr lang="en-US" altLang="zh-CN" b="0" i="0" baseline="0" dirty="0" smtClean="0">
                <a:latin typeface="+mn-ea"/>
                <a:ea typeface="+mn-ea"/>
              </a:rPr>
              <a:t>\%</a:t>
            </a:r>
            <a:r>
              <a:rPr lang="zh-CN" altLang="en-US" b="0" i="0" baseline="0" dirty="0" smtClean="0">
                <a:latin typeface="+mn-ea"/>
                <a:ea typeface="+mn-ea"/>
              </a:rPr>
              <a:t>转义</a:t>
            </a:r>
            <a:r>
              <a:rPr lang="en-US" altLang="zh-CN" b="0" i="0" baseline="0" dirty="0" smtClean="0">
                <a:latin typeface="+mn-ea"/>
                <a:ea typeface="+mn-ea"/>
              </a:rPr>
              <a:t>%. \_</a:t>
            </a:r>
            <a:r>
              <a:rPr lang="zh-CN" altLang="en-US" b="0" i="0" baseline="0" dirty="0" smtClean="0">
                <a:latin typeface="+mn-ea"/>
                <a:ea typeface="+mn-ea"/>
              </a:rPr>
              <a:t>转义</a:t>
            </a:r>
            <a:r>
              <a:rPr lang="en-US" altLang="zh-CN" b="0" i="0" baseline="0" dirty="0" smtClean="0">
                <a:latin typeface="+mn-ea"/>
                <a:ea typeface="+mn-ea"/>
              </a:rPr>
              <a:t>_</a:t>
            </a:r>
          </a:p>
          <a:p>
            <a:r>
              <a:rPr lang="zh-CN" altLang="en-US" b="0" i="0" baseline="0" dirty="0" smtClean="0">
                <a:latin typeface="+mn-ea"/>
                <a:ea typeface="+mn-ea"/>
              </a:rPr>
              <a:t>布尔判断：</a:t>
            </a:r>
            <a:r>
              <a:rPr lang="en-US" altLang="zh-CN" b="0" i="0" baseline="0" dirty="0" smtClean="0">
                <a:latin typeface="+mn-ea"/>
                <a:ea typeface="+mn-ea"/>
              </a:rPr>
              <a:t>is </a:t>
            </a:r>
            <a:r>
              <a:rPr lang="zh-CN" altLang="en-US" b="0" i="0" baseline="0" dirty="0" smtClean="0">
                <a:latin typeface="+mn-ea"/>
                <a:ea typeface="+mn-ea"/>
              </a:rPr>
              <a:t>布尔值</a:t>
            </a:r>
            <a:r>
              <a:rPr lang="en-US" altLang="zh-CN" b="0" i="0" baseline="0" dirty="0" smtClean="0">
                <a:latin typeface="+mn-ea"/>
                <a:ea typeface="+mn-ea"/>
              </a:rPr>
              <a:t>|is not </a:t>
            </a:r>
            <a:r>
              <a:rPr lang="zh-CN" altLang="en-US" b="0" i="0" baseline="0" dirty="0" smtClean="0">
                <a:latin typeface="+mn-ea"/>
                <a:ea typeface="+mn-ea"/>
              </a:rPr>
              <a:t>布尔值。布尔值可以为 </a:t>
            </a:r>
            <a:r>
              <a:rPr lang="en-US" altLang="zh-CN" b="0" i="0" baseline="0" dirty="0" err="1" smtClean="0">
                <a:latin typeface="+mn-ea"/>
                <a:ea typeface="+mn-ea"/>
              </a:rPr>
              <a:t>true,false</a:t>
            </a:r>
            <a:endParaRPr lang="en-US" altLang="zh-CN" b="0" i="0" baseline="0" dirty="0" smtClean="0">
              <a:latin typeface="+mn-ea"/>
              <a:ea typeface="+mn-ea"/>
            </a:endParaRPr>
          </a:p>
          <a:p>
            <a:r>
              <a:rPr lang="en-US" altLang="zh-CN" b="0" i="0" baseline="0" dirty="0" smtClean="0">
                <a:latin typeface="+mn-ea"/>
                <a:ea typeface="+mn-ea"/>
              </a:rPr>
              <a:t>Null</a:t>
            </a:r>
            <a:r>
              <a:rPr lang="zh-CN" altLang="en-US" b="0" i="0" baseline="0" dirty="0" smtClean="0">
                <a:latin typeface="+mn-ea"/>
                <a:ea typeface="+mn-ea"/>
              </a:rPr>
              <a:t>值判断：</a:t>
            </a:r>
            <a:r>
              <a:rPr lang="en-US" altLang="zh-CN" b="0" i="0" baseline="0" dirty="0" smtClean="0">
                <a:latin typeface="+mn-ea"/>
                <a:ea typeface="+mn-ea"/>
              </a:rPr>
              <a:t>is null | Is not null</a:t>
            </a:r>
            <a:r>
              <a:rPr lang="zh-CN" altLang="en-US" b="0" i="0" baseline="0" dirty="0" smtClean="0">
                <a:latin typeface="+mn-ea"/>
                <a:ea typeface="+mn-ea"/>
              </a:rPr>
              <a:t>。还可以使用</a:t>
            </a:r>
            <a:r>
              <a:rPr lang="en-US" altLang="zh-CN" b="0" i="0" dirty="0" smtClean="0">
                <a:latin typeface="+mn-ea"/>
                <a:ea typeface="+mn-ea"/>
              </a:rPr>
              <a:t> ISNULL()</a:t>
            </a:r>
          </a:p>
          <a:p>
            <a:r>
              <a:rPr lang="en-US" altLang="zh-CN" b="0" i="0" dirty="0" smtClean="0">
                <a:latin typeface="+mn-ea"/>
                <a:ea typeface="+mn-ea"/>
              </a:rPr>
              <a:t>NULL-Safe</a:t>
            </a:r>
            <a:r>
              <a:rPr lang="zh-CN" altLang="en-US" b="0" i="0" dirty="0" smtClean="0">
                <a:latin typeface="+mn-ea"/>
                <a:ea typeface="+mn-ea"/>
              </a:rPr>
              <a:t>等于：与</a:t>
            </a:r>
            <a:r>
              <a:rPr lang="en-US" altLang="zh-CN" b="0" i="0" dirty="0" smtClean="0">
                <a:latin typeface="+mn-ea"/>
                <a:ea typeface="+mn-ea"/>
              </a:rPr>
              <a:t>=</a:t>
            </a:r>
            <a:r>
              <a:rPr lang="zh-CN" altLang="en-US" b="0" i="0" dirty="0" smtClean="0">
                <a:latin typeface="+mn-ea"/>
                <a:ea typeface="+mn-ea"/>
              </a:rPr>
              <a:t>相同，不过支持</a:t>
            </a:r>
            <a:r>
              <a:rPr lang="en-US" altLang="zh-CN" b="0" i="0" dirty="0" smtClean="0">
                <a:latin typeface="+mn-ea"/>
                <a:ea typeface="+mn-ea"/>
              </a:rPr>
              <a:t>null</a:t>
            </a:r>
            <a:r>
              <a:rPr lang="zh-CN" altLang="en-US" b="0" i="0" dirty="0" smtClean="0">
                <a:latin typeface="+mn-ea"/>
                <a:ea typeface="+mn-ea"/>
              </a:rPr>
              <a:t>运算。</a:t>
            </a:r>
            <a:r>
              <a:rPr lang="en-US" altLang="zh-CN" b="0" i="0" dirty="0" smtClean="0">
                <a:latin typeface="+mn-ea"/>
                <a:ea typeface="+mn-ea"/>
              </a:rPr>
              <a:t>&lt;=&gt;</a:t>
            </a:r>
            <a:r>
              <a:rPr lang="en-US" altLang="zh-CN" b="0" i="0" baseline="0" dirty="0" smtClean="0">
                <a:latin typeface="+mn-ea"/>
                <a:ea typeface="+mn-ea"/>
              </a:rPr>
              <a:t> null</a:t>
            </a:r>
            <a:r>
              <a:rPr lang="en-US" altLang="zh-CN" b="0" i="0" baseline="0" dirty="0" smtClean="0">
                <a:latin typeface="+mn-ea"/>
                <a:ea typeface="+mn-ea"/>
                <a:sym typeface="Wingdings" pitchFamily="2" charset="2"/>
              </a:rPr>
              <a:t> &lt;=&gt; null 1   null &lt;=&gt; other 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sym typeface="Wingdings" pitchFamily="2" charset="2"/>
              </a:rPr>
              <a:t>范围：</a:t>
            </a:r>
            <a:r>
              <a:rPr lang="en-US" altLang="zh-CN" b="0" i="0" dirty="0" err="1" smtClean="0">
                <a:latin typeface="+mn-ea"/>
                <a:ea typeface="+mn-ea"/>
              </a:rPr>
              <a:t>expr</a:t>
            </a:r>
            <a:r>
              <a:rPr lang="en-US" altLang="zh-CN" b="0" i="0" dirty="0" smtClean="0">
                <a:latin typeface="+mn-ea"/>
                <a:ea typeface="+mn-ea"/>
              </a:rPr>
              <a:t> BETWEEN min AND max </a:t>
            </a:r>
            <a:r>
              <a:rPr lang="zh-CN" altLang="en-US" b="0" i="0" baseline="0" dirty="0" smtClean="0">
                <a:latin typeface="+mn-ea"/>
                <a:ea typeface="+mn-ea"/>
                <a:sym typeface="Wingdings" pitchFamily="2" charset="2"/>
              </a:rPr>
              <a:t>。闭区间（大于等于，小于等于）。</a:t>
            </a:r>
            <a:r>
              <a:rPr lang="en-US" altLang="zh-CN" b="0" i="0" dirty="0" smtClean="0">
                <a:latin typeface="+mn-ea"/>
                <a:ea typeface="+mn-ea"/>
              </a:rPr>
              <a:t>  (min &lt;= </a:t>
            </a:r>
            <a:r>
              <a:rPr lang="en-US" altLang="zh-CN" b="0" i="0" dirty="0" err="1" smtClean="0">
                <a:latin typeface="+mn-ea"/>
                <a:ea typeface="+mn-ea"/>
              </a:rPr>
              <a:t>expr</a:t>
            </a:r>
            <a:r>
              <a:rPr lang="en-US" altLang="zh-CN" b="0" i="0" dirty="0" smtClean="0">
                <a:latin typeface="+mn-ea"/>
                <a:ea typeface="+mn-ea"/>
              </a:rPr>
              <a:t> AND </a:t>
            </a:r>
            <a:r>
              <a:rPr lang="en-US" altLang="zh-CN" b="0" i="0" dirty="0" err="1" smtClean="0">
                <a:latin typeface="+mn-ea"/>
                <a:ea typeface="+mn-ea"/>
              </a:rPr>
              <a:t>expr</a:t>
            </a:r>
            <a:r>
              <a:rPr lang="en-US" altLang="zh-CN" b="0" i="0" dirty="0" smtClean="0">
                <a:latin typeface="+mn-ea"/>
                <a:ea typeface="+mn-ea"/>
              </a:rPr>
              <a:t> &lt;= max)</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不在某个区间：</a:t>
            </a:r>
            <a:r>
              <a:rPr lang="en-US" altLang="zh-CN" b="0" i="0" dirty="0" err="1" smtClean="0">
                <a:latin typeface="+mn-ea"/>
                <a:ea typeface="+mn-ea"/>
              </a:rPr>
              <a:t>expr</a:t>
            </a:r>
            <a:r>
              <a:rPr lang="en-US" altLang="zh-CN" b="0" i="0" dirty="0" smtClean="0">
                <a:latin typeface="+mn-ea"/>
                <a:ea typeface="+mn-ea"/>
              </a:rPr>
              <a:t> NOT BETWEEN min AND max </a:t>
            </a:r>
            <a:r>
              <a:rPr lang="zh-CN" altLang="en-US" b="0" i="0" dirty="0" smtClean="0">
                <a:latin typeface="+mn-ea"/>
                <a:ea typeface="+mn-ea"/>
              </a:rPr>
              <a:t>。</a:t>
            </a:r>
            <a:r>
              <a:rPr lang="en-US" altLang="zh-CN" b="0" i="0" dirty="0" smtClean="0">
                <a:latin typeface="+mn-ea"/>
                <a:ea typeface="+mn-ea"/>
              </a:rPr>
              <a:t>NOT(</a:t>
            </a:r>
            <a:r>
              <a:rPr lang="en-US" altLang="zh-CN" b="0" i="0" dirty="0" err="1" smtClean="0">
                <a:latin typeface="+mn-ea"/>
                <a:ea typeface="+mn-ea"/>
              </a:rPr>
              <a:t>expr</a:t>
            </a:r>
            <a:r>
              <a:rPr lang="en-US" altLang="zh-CN" b="0" i="0" dirty="0" smtClean="0">
                <a:latin typeface="+mn-ea"/>
                <a:ea typeface="+mn-ea"/>
              </a:rPr>
              <a:t> BETWEEN min AND max)</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在集合内：</a:t>
            </a:r>
            <a:r>
              <a:rPr lang="en-US" altLang="zh-CN" b="0" i="0" dirty="0" err="1" smtClean="0">
                <a:latin typeface="+mn-ea"/>
                <a:ea typeface="+mn-ea"/>
              </a:rPr>
              <a:t>expr</a:t>
            </a:r>
            <a:r>
              <a:rPr lang="en-US" altLang="zh-CN" b="0" i="0" dirty="0" smtClean="0">
                <a:latin typeface="+mn-ea"/>
                <a:ea typeface="+mn-ea"/>
              </a:rPr>
              <a:t> IN (value,...)</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不在集合内：</a:t>
            </a:r>
            <a:r>
              <a:rPr lang="en-US" altLang="zh-CN" b="0" i="0" dirty="0" err="1" smtClean="0">
                <a:latin typeface="+mn-ea"/>
                <a:ea typeface="+mn-ea"/>
              </a:rPr>
              <a:t>expr</a:t>
            </a:r>
            <a:r>
              <a:rPr lang="en-US" altLang="zh-CN" b="0" i="0" dirty="0" smtClean="0">
                <a:latin typeface="+mn-ea"/>
                <a:ea typeface="+mn-ea"/>
              </a:rPr>
              <a:t> NOT IN (value,...)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返回指定位置：</a:t>
            </a:r>
            <a:r>
              <a:rPr lang="en-US" altLang="zh-CN" b="0" i="0" dirty="0" smtClean="0">
                <a:latin typeface="+mn-ea"/>
                <a:ea typeface="+mn-ea"/>
              </a:rPr>
              <a:t>INTERVAL(N,N1,N2,N3,...)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返回最小值：</a:t>
            </a:r>
            <a:r>
              <a:rPr lang="en-US" altLang="zh-CN" b="0" i="0" dirty="0" smtClean="0">
                <a:latin typeface="+mn-ea"/>
                <a:ea typeface="+mn-ea"/>
              </a:rPr>
              <a:t>LEAST(value1,value2,...)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返回最大值：</a:t>
            </a:r>
            <a:r>
              <a:rPr lang="en-US" altLang="zh-CN" b="0" i="0" dirty="0" smtClean="0">
                <a:latin typeface="+mn-ea"/>
                <a:ea typeface="+mn-ea"/>
              </a:rPr>
              <a:t>GREATEST(value1,value2,...)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找到第一个非零的值：</a:t>
            </a:r>
            <a:r>
              <a:rPr lang="en-US" altLang="zh-CN" b="0" i="0" dirty="0" smtClean="0">
                <a:latin typeface="+mn-ea"/>
                <a:ea typeface="+mn-ea"/>
              </a:rPr>
              <a:t>COALESCE(value,...)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i="0" dirty="0" smtClean="0">
                <a:latin typeface="+mn-ea"/>
                <a:ea typeface="+mn-ea"/>
              </a:rPr>
              <a:t>逻辑运算符：</a:t>
            </a:r>
            <a:endParaRPr lang="en-US" altLang="zh-CN" b="1"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dirty="0" smtClean="0">
                <a:latin typeface="+mn-ea"/>
                <a:ea typeface="+mn-ea"/>
              </a:rPr>
              <a:t>非：</a:t>
            </a:r>
            <a:r>
              <a:rPr lang="en-US" altLang="zh-CN" b="0" i="0" dirty="0" smtClean="0">
                <a:latin typeface="+mn-ea"/>
                <a:ea typeface="+mn-ea"/>
              </a:rPr>
              <a:t>not</a:t>
            </a:r>
            <a:r>
              <a:rPr lang="en-US" altLang="zh-CN" b="0" i="0" baseline="0" dirty="0" smtClean="0">
                <a:latin typeface="+mn-ea"/>
                <a:ea typeface="+mn-ea"/>
              </a:rPr>
              <a:t> !</a:t>
            </a:r>
            <a:r>
              <a:rPr lang="zh-CN" altLang="en-US" b="0" i="0" baseline="0" dirty="0" smtClean="0">
                <a:latin typeface="+mn-ea"/>
                <a:ea typeface="+mn-ea"/>
              </a:rPr>
              <a:t>，非</a:t>
            </a:r>
            <a:r>
              <a:rPr lang="en-US" altLang="zh-CN" b="0" i="0" baseline="0" dirty="0" smtClean="0">
                <a:latin typeface="+mn-ea"/>
                <a:ea typeface="+mn-ea"/>
              </a:rPr>
              <a:t>null </a:t>
            </a:r>
            <a:r>
              <a:rPr lang="zh-CN" altLang="en-US" b="0" i="0" baseline="0" dirty="0" smtClean="0">
                <a:latin typeface="+mn-ea"/>
                <a:ea typeface="+mn-ea"/>
              </a:rPr>
              <a:t>为</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与：</a:t>
            </a:r>
            <a:r>
              <a:rPr lang="en-US" altLang="zh-CN" b="0" i="0" baseline="0" dirty="0" smtClean="0">
                <a:latin typeface="+mn-ea"/>
                <a:ea typeface="+mn-ea"/>
              </a:rPr>
              <a:t>and &amp;&amp;</a:t>
            </a:r>
            <a:r>
              <a:rPr lang="zh-CN" altLang="en-US" b="0" i="0" baseline="0" dirty="0" smtClean="0">
                <a:latin typeface="+mn-ea"/>
                <a:ea typeface="+mn-ea"/>
              </a:rPr>
              <a:t>，有</a:t>
            </a:r>
            <a:r>
              <a:rPr lang="en-US" altLang="zh-CN" b="0" i="0" baseline="0" dirty="0" smtClean="0">
                <a:latin typeface="+mn-ea"/>
                <a:ea typeface="+mn-ea"/>
              </a:rPr>
              <a:t>0</a:t>
            </a:r>
            <a:r>
              <a:rPr lang="zh-CN" altLang="en-US" b="0" i="0" baseline="0" dirty="0" smtClean="0">
                <a:latin typeface="+mn-ea"/>
                <a:ea typeface="+mn-ea"/>
              </a:rPr>
              <a:t>就是</a:t>
            </a:r>
            <a:r>
              <a:rPr lang="en-US" altLang="zh-CN" b="0" i="0" baseline="0" dirty="0" smtClean="0">
                <a:latin typeface="+mn-ea"/>
                <a:ea typeface="+mn-ea"/>
              </a:rPr>
              <a:t>0</a:t>
            </a:r>
            <a:r>
              <a:rPr lang="zh-CN" altLang="en-US" b="0" i="0" baseline="0" dirty="0" smtClean="0">
                <a:latin typeface="+mn-ea"/>
                <a:ea typeface="+mn-ea"/>
              </a:rPr>
              <a:t>，都是非零为</a:t>
            </a:r>
            <a:r>
              <a:rPr lang="en-US" altLang="zh-CN" b="0" i="0" baseline="0" dirty="0" smtClean="0">
                <a:latin typeface="+mn-ea"/>
                <a:ea typeface="+mn-ea"/>
              </a:rPr>
              <a:t>1</a:t>
            </a:r>
            <a:r>
              <a:rPr lang="zh-CN" altLang="en-US" b="0" i="0" baseline="0" dirty="0" smtClean="0">
                <a:latin typeface="+mn-ea"/>
                <a:ea typeface="+mn-ea"/>
              </a:rPr>
              <a:t>，存在</a:t>
            </a:r>
            <a:r>
              <a:rPr lang="en-US" altLang="zh-CN" b="0" i="0" baseline="0" dirty="0" smtClean="0">
                <a:latin typeface="+mn-ea"/>
                <a:ea typeface="+mn-ea"/>
              </a:rPr>
              <a:t>null</a:t>
            </a:r>
            <a:r>
              <a:rPr lang="zh-CN" altLang="en-US" b="0" i="0" baseline="0" dirty="0" smtClean="0">
                <a:latin typeface="+mn-ea"/>
                <a:ea typeface="+mn-ea"/>
              </a:rPr>
              <a:t>与非零则为</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或：</a:t>
            </a:r>
            <a:r>
              <a:rPr lang="en-US" altLang="zh-CN" b="0" i="0" baseline="0" dirty="0" smtClean="0">
                <a:latin typeface="+mn-ea"/>
                <a:ea typeface="+mn-ea"/>
              </a:rPr>
              <a:t>or || , null||null=null  null||1=1  null||0=null</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异或： </a:t>
            </a:r>
            <a:r>
              <a:rPr lang="en-US" altLang="zh-CN" b="0" i="0" baseline="0" dirty="0" err="1" smtClean="0">
                <a:latin typeface="+mn-ea"/>
                <a:ea typeface="+mn-ea"/>
              </a:rPr>
              <a:t>xor</a:t>
            </a:r>
            <a:r>
              <a:rPr lang="en-US" altLang="zh-CN" b="0" i="0" baseline="0" dirty="0" smtClean="0">
                <a:latin typeface="+mn-ea"/>
                <a:ea typeface="+mn-ea"/>
              </a:rPr>
              <a:t> ,</a:t>
            </a:r>
            <a:r>
              <a:rPr lang="zh-CN" altLang="en-US" b="0" i="0" baseline="0" dirty="0" smtClean="0">
                <a:latin typeface="+mn-ea"/>
                <a:ea typeface="+mn-ea"/>
              </a:rPr>
              <a:t>有</a:t>
            </a:r>
            <a:r>
              <a:rPr lang="en-US" altLang="zh-CN" b="0" i="0" baseline="0" dirty="0" smtClean="0">
                <a:latin typeface="+mn-ea"/>
                <a:ea typeface="+mn-ea"/>
              </a:rPr>
              <a:t>null</a:t>
            </a:r>
            <a:r>
              <a:rPr lang="zh-CN" altLang="en-US" b="0" i="0" baseline="0" dirty="0" smtClean="0">
                <a:latin typeface="+mn-ea"/>
                <a:ea typeface="+mn-ea"/>
              </a:rPr>
              <a:t>，就是</a:t>
            </a:r>
            <a:r>
              <a:rPr lang="en-US" altLang="zh-CN" b="0" i="0" baseline="0" dirty="0" smtClean="0">
                <a:latin typeface="+mn-ea"/>
                <a:ea typeface="+mn-ea"/>
              </a:rPr>
              <a:t>null</a:t>
            </a:r>
            <a:r>
              <a:rPr lang="zh-CN" altLang="en-US" b="0" i="0" baseline="0" dirty="0" smtClean="0">
                <a:latin typeface="+mn-ea"/>
                <a:ea typeface="+mn-ea"/>
              </a:rPr>
              <a:t>。</a:t>
            </a: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i="0" baseline="0" dirty="0" smtClean="0">
                <a:latin typeface="+mn-ea"/>
                <a:ea typeface="+mn-ea"/>
              </a:rPr>
              <a:t>优先级</a:t>
            </a:r>
            <a:endParaRPr lang="en-US" altLang="zh-CN" b="1" i="0" baseline="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i="0" baseline="0" dirty="0" smtClean="0">
                <a:latin typeface="+mn-ea"/>
                <a:ea typeface="+mn-ea"/>
              </a:rPr>
              <a:t>运算符的组合，也支持优先级，可以使用小括号完成定义优先级。</a:t>
            </a:r>
            <a:endParaRPr lang="en-US" altLang="zh-CN" b="0" i="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41</a:t>
            </a:fld>
            <a:endParaRPr lang="en-US" altLang="zh-CN"/>
          </a:p>
        </p:txBody>
      </p:sp>
    </p:spTree>
    <p:extLst>
      <p:ext uri="{BB962C8B-B14F-4D97-AF65-F5344CB8AC3E}">
        <p14:creationId xmlns:p14="http://schemas.microsoft.com/office/powerpoint/2010/main" val="3977004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Group by </a:t>
            </a:r>
            <a:r>
              <a:rPr lang="zh-CN" altLang="en-US" dirty="0" smtClean="0"/>
              <a:t>根据一个或多个列对结果集进行分组</a:t>
            </a:r>
            <a:r>
              <a:rPr lang="zh-CN" altLang="en-US" baseline="0" dirty="0" smtClean="0"/>
              <a:t>，语法：</a:t>
            </a:r>
            <a:endParaRPr lang="en-US" altLang="zh-CN" baseline="0" dirty="0" smtClean="0"/>
          </a:p>
          <a:p>
            <a:r>
              <a:rPr lang="en-US" altLang="zh-CN" dirty="0" smtClean="0"/>
              <a:t>[GROUP BY {</a:t>
            </a:r>
            <a:r>
              <a:rPr lang="en-US" altLang="zh-CN" i="1" dirty="0" err="1" smtClean="0"/>
              <a:t>col_name</a:t>
            </a:r>
            <a:r>
              <a:rPr lang="en-US" altLang="zh-CN" dirty="0" smtClean="0"/>
              <a:t> | </a:t>
            </a:r>
            <a:r>
              <a:rPr lang="en-US" altLang="zh-CN" i="1" dirty="0" err="1" smtClean="0"/>
              <a:t>expr</a:t>
            </a:r>
            <a:r>
              <a:rPr lang="en-US" altLang="zh-CN" dirty="0" smtClean="0"/>
              <a:t> | </a:t>
            </a:r>
            <a:r>
              <a:rPr lang="en-US" altLang="zh-CN" i="1" dirty="0" smtClean="0"/>
              <a:t>position</a:t>
            </a:r>
            <a:r>
              <a:rPr lang="en-US" altLang="zh-CN" dirty="0" smtClean="0"/>
              <a:t>} [ASC | DESC], ... [WITH ROLLUP]]</a:t>
            </a:r>
          </a:p>
          <a:p>
            <a:endParaRPr lang="en-US" altLang="zh-CN" dirty="0" smtClean="0"/>
          </a:p>
          <a:p>
            <a:r>
              <a:rPr lang="zh-CN" altLang="en-US" dirty="0" smtClean="0"/>
              <a:t>分组后，每组内显示一条记录：</a:t>
            </a:r>
            <a:endParaRPr lang="en-US" altLang="zh-CN" dirty="0" smtClean="0"/>
          </a:p>
          <a:p>
            <a:r>
              <a:rPr lang="zh-CN" altLang="en-US" dirty="0" smtClean="0"/>
              <a:t>原则上，分组后，查询字段应该只有分组字段，但是可以有其他字段。此时其他字段就只是组内第一条记录的信息，不能准确表示组内所有数据信息，因此通常不查询其他字段。</a:t>
            </a:r>
            <a:endParaRPr lang="en-US" altLang="zh-CN" dirty="0" smtClean="0"/>
          </a:p>
          <a:p>
            <a:endParaRPr lang="en-US" altLang="zh-CN" dirty="0" smtClean="0"/>
          </a:p>
          <a:p>
            <a:r>
              <a:rPr lang="zh-CN" altLang="en-US" dirty="0" smtClean="0"/>
              <a:t>分组后会利用分组字段进行排序显示结果，默认为</a:t>
            </a:r>
            <a:r>
              <a:rPr lang="en-US" altLang="zh-CN" dirty="0" err="1" smtClean="0"/>
              <a:t>asc</a:t>
            </a:r>
            <a:r>
              <a:rPr lang="zh-CN" altLang="en-US" dirty="0" smtClean="0"/>
              <a:t>升序，可以修改为</a:t>
            </a:r>
            <a:r>
              <a:rPr lang="en-US" altLang="zh-CN" dirty="0" err="1" smtClean="0"/>
              <a:t>desc</a:t>
            </a:r>
            <a:r>
              <a:rPr lang="zh-CN" altLang="en-US" dirty="0" smtClean="0"/>
              <a:t>降序。</a:t>
            </a:r>
            <a:endParaRPr lang="en-US" altLang="zh-CN" dirty="0" smtClean="0"/>
          </a:p>
          <a:p>
            <a:endParaRPr lang="en-US" altLang="zh-CN" dirty="0" smtClean="0"/>
          </a:p>
          <a:p>
            <a:r>
              <a:rPr lang="zh-CN" altLang="en-US" dirty="0" smtClean="0"/>
              <a:t>可以使用多个字段进行分组，每个字段可以设置排序规则。</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42</a:t>
            </a:fld>
            <a:endParaRPr lang="en-US" altLang="zh-CN"/>
          </a:p>
        </p:txBody>
      </p:sp>
    </p:spTree>
    <p:extLst>
      <p:ext uri="{BB962C8B-B14F-4D97-AF65-F5344CB8AC3E}">
        <p14:creationId xmlns:p14="http://schemas.microsoft.com/office/powerpoint/2010/main" val="2786954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平均值：</a:t>
            </a:r>
            <a:r>
              <a:rPr lang="en-US" altLang="zh-CN" dirty="0" smtClean="0"/>
              <a:t>AVG([DISTINCT] </a:t>
            </a:r>
            <a:r>
              <a:rPr lang="en-US" altLang="zh-CN" i="1" dirty="0" err="1" smtClean="0"/>
              <a:t>expr</a:t>
            </a:r>
            <a:r>
              <a:rPr lang="en-US" altLang="zh-CN" dirty="0" smtClean="0"/>
              <a:t>) </a:t>
            </a:r>
          </a:p>
          <a:p>
            <a:r>
              <a:rPr lang="zh-CN" altLang="en-US" dirty="0" smtClean="0"/>
              <a:t>统计数目：</a:t>
            </a:r>
            <a:r>
              <a:rPr lang="en-US" altLang="zh-CN" dirty="0" smtClean="0"/>
              <a:t>COUNT(</a:t>
            </a:r>
            <a:r>
              <a:rPr lang="en-US" altLang="zh-CN" i="1" dirty="0" err="1" smtClean="0"/>
              <a:t>expr</a:t>
            </a:r>
            <a:r>
              <a:rPr lang="en-US" altLang="zh-CN" dirty="0" smtClean="0"/>
              <a:t>)</a:t>
            </a:r>
            <a:r>
              <a:rPr lang="zh-CN" altLang="en-US" dirty="0" smtClean="0"/>
              <a:t>，统计非</a:t>
            </a:r>
            <a:r>
              <a:rPr lang="en-US" altLang="zh-CN" dirty="0" smtClean="0"/>
              <a:t>null</a:t>
            </a:r>
            <a:r>
              <a:rPr lang="zh-CN" altLang="en-US" dirty="0" smtClean="0"/>
              <a:t>值的数目 </a:t>
            </a:r>
            <a:r>
              <a:rPr lang="en-US" altLang="zh-CN" dirty="0" smtClean="0"/>
              <a:t>count(*)</a:t>
            </a:r>
            <a:r>
              <a:rPr lang="zh-CN" altLang="en-US" dirty="0" smtClean="0"/>
              <a:t>可以返回所有的记录</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最大最小值：</a:t>
            </a:r>
            <a:r>
              <a:rPr lang="fr-FR" altLang="zh-CN" dirty="0" smtClean="0"/>
              <a:t>MIN([DISTINCT] </a:t>
            </a:r>
            <a:r>
              <a:rPr lang="fr-FR" altLang="zh-CN" i="1" dirty="0" smtClean="0"/>
              <a:t>expr</a:t>
            </a:r>
            <a:r>
              <a:rPr lang="fr-FR" altLang="zh-CN" dirty="0" smtClean="0"/>
              <a:t>), MAX([DISTINCT] </a:t>
            </a:r>
            <a:r>
              <a:rPr lang="fr-FR" altLang="zh-CN" i="1" dirty="0" smtClean="0"/>
              <a:t>expr</a:t>
            </a:r>
            <a:r>
              <a:rPr lang="fr-FR"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计算总和：</a:t>
            </a:r>
            <a:r>
              <a:rPr lang="en-US" altLang="zh-CN" dirty="0" smtClean="0"/>
              <a:t>SUM([DISTINCT] </a:t>
            </a:r>
            <a:r>
              <a:rPr lang="en-US" altLang="zh-CN" i="1" dirty="0" err="1" smtClean="0"/>
              <a:t>expr</a:t>
            </a:r>
            <a:r>
              <a:rPr lang="en-US"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组内连接：</a:t>
            </a:r>
            <a:r>
              <a:rPr lang="en-US" altLang="zh-CN" dirty="0" smtClean="0"/>
              <a:t>GROUP_CONCAT(</a:t>
            </a:r>
            <a:r>
              <a:rPr lang="en-US" altLang="zh-CN" i="1" dirty="0" err="1" smtClean="0"/>
              <a:t>expr</a:t>
            </a:r>
            <a:r>
              <a:rPr lang="en-US" altLang="zh-CN"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合计函数通常与</a:t>
            </a:r>
            <a:r>
              <a:rPr lang="en-US" altLang="zh-CN" dirty="0" smtClean="0"/>
              <a:t>group</a:t>
            </a:r>
            <a:r>
              <a:rPr lang="zh-CN" altLang="en-US" baseline="0" dirty="0" smtClean="0"/>
              <a:t> </a:t>
            </a:r>
            <a:r>
              <a:rPr lang="en-US" altLang="zh-CN" baseline="0" dirty="0" smtClean="0"/>
              <a:t>by </a:t>
            </a:r>
            <a:r>
              <a:rPr lang="zh-CN" altLang="en-US" baseline="0" dirty="0" smtClean="0"/>
              <a:t>一起使用，用于统计组内的信息。</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但是可以单独使用，相当于将所有行看成一组。</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通常合计函数是不统计</a:t>
            </a:r>
            <a:r>
              <a:rPr lang="en-US" altLang="zh-CN" baseline="0" dirty="0" smtClean="0"/>
              <a:t>null</a:t>
            </a:r>
            <a:r>
              <a:rPr lang="zh-CN" altLang="en-US" baseline="0" dirty="0" smtClean="0"/>
              <a:t>值的。</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43</a:t>
            </a:fld>
            <a:endParaRPr lang="en-US" altLang="zh-CN"/>
          </a:p>
        </p:txBody>
      </p:sp>
    </p:spTree>
    <p:extLst>
      <p:ext uri="{BB962C8B-B14F-4D97-AF65-F5344CB8AC3E}">
        <p14:creationId xmlns:p14="http://schemas.microsoft.com/office/powerpoint/2010/main" val="236011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数据库：</a:t>
            </a:r>
            <a:r>
              <a:rPr lang="en-US" altLang="zh-CN" sz="1200" dirty="0" smtClean="0"/>
              <a:t>Oracle</a:t>
            </a:r>
            <a:r>
              <a:rPr lang="zh-CN" altLang="en-US" sz="1200" dirty="0" smtClean="0"/>
              <a:t>，</a:t>
            </a:r>
            <a:r>
              <a:rPr lang="en-US" altLang="zh-CN" sz="1200" dirty="0" smtClean="0"/>
              <a:t>DB2</a:t>
            </a:r>
            <a:r>
              <a:rPr lang="zh-CN" altLang="en-US" sz="1200" dirty="0" smtClean="0"/>
              <a:t>，</a:t>
            </a:r>
            <a:r>
              <a:rPr lang="en-US" altLang="zh-CN" sz="1200" dirty="0" smtClean="0"/>
              <a:t>SQL Server </a:t>
            </a:r>
          </a:p>
          <a:p>
            <a:pPr>
              <a:lnSpc>
                <a:spcPct val="90000"/>
              </a:lnSpc>
            </a:pPr>
            <a:endParaRPr lang="en-US" altLang="zh-CN" sz="1200" dirty="0" smtClean="0"/>
          </a:p>
          <a:p>
            <a:pPr>
              <a:lnSpc>
                <a:spcPct val="90000"/>
              </a:lnSpc>
            </a:pPr>
            <a:r>
              <a:rPr lang="en-US" altLang="zh-CN" sz="1200" dirty="0" smtClean="0"/>
              <a:t>MySQL</a:t>
            </a:r>
            <a:r>
              <a:rPr lang="zh-CN" altLang="en-US" sz="1200" dirty="0" smtClean="0"/>
              <a:t>是由瑞典的 </a:t>
            </a:r>
            <a:r>
              <a:rPr lang="en-US" altLang="zh-CN" sz="1200" dirty="0" smtClean="0"/>
              <a:t>MySQL AB</a:t>
            </a:r>
            <a:r>
              <a:rPr lang="zh-CN" altLang="en-US" sz="1200" dirty="0" smtClean="0"/>
              <a:t>公司开发的，目前是</a:t>
            </a:r>
            <a:r>
              <a:rPr lang="en-US" altLang="zh-CN" sz="1200" dirty="0" smtClean="0"/>
              <a:t>Oracle</a:t>
            </a:r>
            <a:r>
              <a:rPr lang="zh-CN" altLang="en-US" sz="1200" dirty="0" smtClean="0"/>
              <a:t>（甲骨文）公司的一个关系型数据库产品（</a:t>
            </a:r>
            <a:r>
              <a:rPr lang="en-US" altLang="zh-CN" sz="1200" dirty="0" smtClean="0"/>
              <a:t>2008</a:t>
            </a:r>
            <a:r>
              <a:rPr lang="zh-CN" altLang="en-US" sz="1200" dirty="0" smtClean="0"/>
              <a:t>年</a:t>
            </a:r>
            <a:r>
              <a:rPr lang="en-US" altLang="zh-CN" sz="1200" dirty="0" smtClean="0"/>
              <a:t>MySQL AB</a:t>
            </a:r>
            <a:r>
              <a:rPr lang="zh-CN" altLang="en-US" sz="1200" dirty="0" smtClean="0"/>
              <a:t>被</a:t>
            </a:r>
            <a:r>
              <a:rPr lang="en-US" altLang="zh-CN" sz="1200" dirty="0" smtClean="0"/>
              <a:t>Sun</a:t>
            </a:r>
            <a:r>
              <a:rPr lang="zh-CN" altLang="en-US" sz="1200" dirty="0" smtClean="0"/>
              <a:t>公司收购、</a:t>
            </a:r>
            <a:r>
              <a:rPr lang="en-US" altLang="zh-CN" sz="1200" dirty="0" smtClean="0"/>
              <a:t>2009</a:t>
            </a:r>
            <a:r>
              <a:rPr lang="zh-CN" altLang="en-US" sz="1200" dirty="0" smtClean="0"/>
              <a:t>年</a:t>
            </a:r>
            <a:r>
              <a:rPr lang="en-US" altLang="zh-CN" sz="1200" dirty="0" smtClean="0"/>
              <a:t>Sun</a:t>
            </a:r>
            <a:r>
              <a:rPr lang="zh-CN" altLang="en-US" sz="1200" dirty="0" smtClean="0"/>
              <a:t>公司又被</a:t>
            </a:r>
            <a:r>
              <a:rPr lang="en-US" altLang="zh-CN" sz="1200" dirty="0" smtClean="0"/>
              <a:t>Oracle</a:t>
            </a:r>
            <a:r>
              <a:rPr lang="zh-CN" altLang="en-US" sz="1200" dirty="0" smtClean="0"/>
              <a:t>收购 ）。</a:t>
            </a:r>
          </a:p>
          <a:p>
            <a:pPr marL="0" marR="0" indent="0" algn="l" defTabSz="914400" rtl="0" eaLnBrk="0" fontAlgn="base" latinLnBrk="0" hangingPunct="0">
              <a:lnSpc>
                <a:spcPct val="9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90000"/>
              </a:lnSpc>
              <a:spcBef>
                <a:spcPct val="30000"/>
              </a:spcBef>
              <a:spcAft>
                <a:spcPct val="0"/>
              </a:spcAft>
              <a:buClrTx/>
              <a:buSzTx/>
              <a:buFontTx/>
              <a:buNone/>
              <a:tabLst/>
              <a:defRPr/>
            </a:pPr>
            <a:r>
              <a:rPr lang="zh-CN" altLang="en-US" sz="1200" dirty="0" smtClean="0"/>
              <a:t>世界上最流行的开源数据库系统，功能足够强大，足以应付</a:t>
            </a:r>
            <a:r>
              <a:rPr lang="en-US" altLang="zh-CN" sz="1200" dirty="0" smtClean="0"/>
              <a:t>web</a:t>
            </a:r>
            <a:r>
              <a:rPr lang="zh-CN" altLang="en-US" sz="1200" dirty="0" smtClean="0"/>
              <a:t>应用，维护成本。</a:t>
            </a:r>
            <a:endParaRPr lang="en-US" altLang="zh-CN" sz="1200" dirty="0" smtClean="0"/>
          </a:p>
          <a:p>
            <a:pPr marL="0" marR="0" indent="0" algn="l" defTabSz="914400" rtl="0" eaLnBrk="0" fontAlgn="base" latinLnBrk="0" hangingPunct="0">
              <a:lnSpc>
                <a:spcPct val="9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90000"/>
              </a:lnSpc>
              <a:spcBef>
                <a:spcPct val="30000"/>
              </a:spcBef>
              <a:spcAft>
                <a:spcPct val="0"/>
              </a:spcAft>
              <a:buClrTx/>
              <a:buSzTx/>
              <a:buFontTx/>
              <a:buNone/>
              <a:tabLst/>
              <a:defRPr/>
            </a:pPr>
            <a:r>
              <a:rPr lang="en-US" altLang="zh-CN" sz="1200" dirty="0" smtClean="0"/>
              <a:t>Google</a:t>
            </a:r>
            <a:r>
              <a:rPr lang="zh-CN" altLang="en-US" sz="1200" dirty="0" smtClean="0"/>
              <a:t>有自己的存储方式。</a:t>
            </a:r>
            <a:endParaRPr lang="en-US" altLang="zh-CN" sz="1200" dirty="0" smtClean="0"/>
          </a:p>
          <a:p>
            <a:pPr marL="0" marR="0" indent="0" algn="l" defTabSz="914400" rtl="0" eaLnBrk="0" fontAlgn="base" latinLnBrk="0" hangingPunct="0">
              <a:lnSpc>
                <a:spcPct val="90000"/>
              </a:lnSpc>
              <a:spcBef>
                <a:spcPct val="30000"/>
              </a:spcBef>
              <a:spcAft>
                <a:spcPct val="0"/>
              </a:spcAft>
              <a:buClrTx/>
              <a:buSzTx/>
              <a:buFontTx/>
              <a:buNone/>
              <a:tabLst/>
              <a:defRPr/>
            </a:pPr>
            <a:endParaRPr lang="en-US" altLang="zh-CN" sz="1200" dirty="0" smtClean="0"/>
          </a:p>
          <a:p>
            <a:pPr>
              <a:lnSpc>
                <a:spcPct val="90000"/>
              </a:lnSpc>
            </a:pPr>
            <a:r>
              <a:rPr lang="zh-CN" altLang="en-US" sz="1200" dirty="0" smtClean="0"/>
              <a:t>都在用：百度，淘宝等，只是部分项目。</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a:t>
            </a:fld>
            <a:endParaRPr lang="en-US" altLang="zh-CN"/>
          </a:p>
        </p:txBody>
      </p:sp>
    </p:spTree>
    <p:extLst>
      <p:ext uri="{BB962C8B-B14F-4D97-AF65-F5344CB8AC3E}">
        <p14:creationId xmlns:p14="http://schemas.microsoft.com/office/powerpoint/2010/main" val="2548054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Having</a:t>
            </a:r>
            <a:r>
              <a:rPr lang="zh-CN" altLang="en-US" dirty="0" smtClean="0"/>
              <a:t>字句：负责在结果中进行再次过滤。</a:t>
            </a:r>
            <a:endParaRPr lang="en-US" altLang="zh-CN" dirty="0" smtClean="0"/>
          </a:p>
          <a:p>
            <a:r>
              <a:rPr lang="zh-CN" altLang="en-US" dirty="0" smtClean="0"/>
              <a:t>为什么不是</a:t>
            </a:r>
            <a:r>
              <a:rPr lang="en-US" altLang="zh-CN" dirty="0" smtClean="0"/>
              <a:t>where</a:t>
            </a:r>
            <a:r>
              <a:rPr lang="zh-CN" altLang="en-US" dirty="0" smtClean="0"/>
              <a:t>？</a:t>
            </a:r>
            <a:endParaRPr lang="en-US" altLang="zh-CN" dirty="0" smtClean="0"/>
          </a:p>
          <a:p>
            <a:r>
              <a:rPr lang="zh-CN" altLang="en-US" dirty="0" smtClean="0"/>
              <a:t>参考</a:t>
            </a:r>
            <a:r>
              <a:rPr lang="en-US" altLang="zh-CN" dirty="0" smtClean="0"/>
              <a:t>select</a:t>
            </a:r>
            <a:r>
              <a:rPr lang="zh-CN" altLang="en-US" dirty="0" smtClean="0"/>
              <a:t>语句的执行顺序：</a:t>
            </a:r>
            <a:endParaRPr lang="en-US" altLang="zh-CN" dirty="0" smtClean="0"/>
          </a:p>
          <a:p>
            <a:r>
              <a:rPr lang="en-US" altLang="zh-CN" dirty="0" smtClean="0"/>
              <a:t>From</a:t>
            </a:r>
            <a:r>
              <a:rPr lang="en-US" altLang="zh-CN" baseline="0" dirty="0" smtClean="0"/>
              <a:t> -&gt; where -&gt; select -&gt; group by -&gt; </a:t>
            </a:r>
          </a:p>
          <a:p>
            <a:r>
              <a:rPr lang="zh-CN" altLang="en-US" baseline="0" dirty="0" smtClean="0"/>
              <a:t>可以知道，</a:t>
            </a:r>
            <a:r>
              <a:rPr lang="en-US" altLang="zh-CN" baseline="0" dirty="0" smtClean="0"/>
              <a:t>where</a:t>
            </a:r>
            <a:r>
              <a:rPr lang="zh-CN" altLang="en-US" baseline="0" dirty="0" smtClean="0"/>
              <a:t>负责先获得结果，而如果需要在结果中再次处理（例如通过结果统计出来的聚合结果），则不能再使用</a:t>
            </a:r>
            <a:r>
              <a:rPr lang="en-US" altLang="zh-CN" baseline="0" dirty="0" smtClean="0"/>
              <a:t>where</a:t>
            </a:r>
            <a:r>
              <a:rPr lang="zh-CN" altLang="en-US" baseline="0" dirty="0" smtClean="0"/>
              <a:t>，此时</a:t>
            </a:r>
            <a:r>
              <a:rPr lang="en-US" altLang="zh-CN" baseline="0" dirty="0" smtClean="0"/>
              <a:t>where</a:t>
            </a:r>
            <a:r>
              <a:rPr lang="zh-CN" altLang="en-US" baseline="0" dirty="0" smtClean="0"/>
              <a:t>已经执行完毕，因此此时</a:t>
            </a:r>
            <a:r>
              <a:rPr lang="en-US" altLang="zh-CN" baseline="0" dirty="0" smtClean="0"/>
              <a:t>SQL</a:t>
            </a:r>
            <a:r>
              <a:rPr lang="zh-CN" altLang="en-US" baseline="0" dirty="0" smtClean="0"/>
              <a:t>提供给应该使用</a:t>
            </a:r>
            <a:r>
              <a:rPr lang="en-US" altLang="zh-CN" baseline="0" dirty="0" smtClean="0"/>
              <a:t>having</a:t>
            </a:r>
            <a:r>
              <a:rPr lang="zh-CN" altLang="en-US" baseline="0" dirty="0" smtClean="0"/>
              <a:t>再次执行过滤操作。</a:t>
            </a:r>
            <a:endParaRPr lang="en-US" altLang="zh-CN" baseline="0" dirty="0" smtClean="0"/>
          </a:p>
          <a:p>
            <a:endParaRPr lang="en-US" altLang="zh-CN" baseline="0" dirty="0" smtClean="0"/>
          </a:p>
          <a:p>
            <a:r>
              <a:rPr lang="zh-CN" altLang="en-US" baseline="0" dirty="0" smtClean="0"/>
              <a:t>可以理解为：</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在 </a:t>
            </a:r>
            <a:r>
              <a:rPr lang="en-US" altLang="zh-CN" sz="1200" dirty="0" smtClean="0"/>
              <a:t>SQL </a:t>
            </a:r>
            <a:r>
              <a:rPr lang="zh-CN" altLang="en-US" sz="1200" dirty="0" smtClean="0"/>
              <a:t>中增加 </a:t>
            </a:r>
            <a:r>
              <a:rPr lang="en-US" altLang="zh-CN" sz="1200" dirty="0" smtClean="0"/>
              <a:t>HAVING </a:t>
            </a:r>
            <a:r>
              <a:rPr lang="zh-CN" altLang="en-US" sz="1200" dirty="0" smtClean="0"/>
              <a:t>子句原因是，</a:t>
            </a:r>
            <a:r>
              <a:rPr lang="en-US" altLang="zh-CN" sz="1200" dirty="0" smtClean="0"/>
              <a:t>WHERE </a:t>
            </a:r>
            <a:r>
              <a:rPr lang="zh-CN" altLang="en-US" sz="1200" dirty="0" smtClean="0"/>
              <a:t>关键字无法与合计函数一起使用。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ym typeface="Arial" pitchFamily="34" charset="0"/>
              </a:rPr>
              <a:t>having</a:t>
            </a:r>
            <a:r>
              <a:rPr lang="zh-CN" altLang="en-US" sz="1200" dirty="0" smtClean="0">
                <a:sym typeface="Arial" pitchFamily="34" charset="0"/>
              </a:rPr>
              <a:t>与</a:t>
            </a:r>
            <a:r>
              <a:rPr lang="en-US" altLang="zh-CN" sz="1200" dirty="0" smtClean="0">
                <a:sym typeface="Arial" pitchFamily="34" charset="0"/>
              </a:rPr>
              <a:t>where</a:t>
            </a:r>
            <a:r>
              <a:rPr lang="zh-CN" altLang="en-US" sz="1200" dirty="0" smtClean="0">
                <a:sym typeface="Arial" pitchFamily="34" charset="0"/>
              </a:rPr>
              <a:t>类似</a:t>
            </a:r>
            <a:r>
              <a:rPr lang="en-US" altLang="zh-CN" sz="1200" dirty="0" smtClean="0">
                <a:sym typeface="Arial" pitchFamily="34" charset="0"/>
              </a:rPr>
              <a:t>,</a:t>
            </a:r>
            <a:r>
              <a:rPr lang="zh-CN" altLang="en-US" sz="1200" dirty="0" smtClean="0">
                <a:sym typeface="Arial" pitchFamily="34" charset="0"/>
              </a:rPr>
              <a:t>可筛选数据</a:t>
            </a:r>
            <a:r>
              <a:rPr lang="en-US" altLang="zh-CN" sz="1200" dirty="0" smtClean="0">
                <a:sym typeface="Arial" pitchFamily="34" charset="0"/>
              </a:rPr>
              <a:t>,</a:t>
            </a:r>
            <a:r>
              <a:rPr lang="en-US" altLang="zh-CN" sz="1200" dirty="0" smtClean="0"/>
              <a:t>where</a:t>
            </a:r>
            <a:r>
              <a:rPr lang="zh-CN" altLang="en-US" sz="1200" dirty="0" smtClean="0"/>
              <a:t>后的表达式怎么写</a:t>
            </a:r>
            <a:r>
              <a:rPr lang="en-US" altLang="zh-CN" sz="1200" dirty="0" smtClean="0"/>
              <a:t>,having</a:t>
            </a:r>
            <a:r>
              <a:rPr lang="zh-CN" altLang="en-US" sz="1200" dirty="0" smtClean="0"/>
              <a:t>就怎么写。不过</a:t>
            </a:r>
            <a:r>
              <a:rPr lang="en-US" altLang="zh-CN" sz="1200" dirty="0" smtClean="0"/>
              <a:t>having</a:t>
            </a:r>
            <a:r>
              <a:rPr lang="zh-CN" altLang="en-US" sz="1200" dirty="0" smtClean="0"/>
              <a:t>可以使用字段别名</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select teacher, sum(days) as </a:t>
            </a:r>
            <a:r>
              <a:rPr lang="en-US" altLang="zh-CN" sz="1200" dirty="0" err="1" smtClean="0"/>
              <a:t>sum_days</a:t>
            </a:r>
            <a:r>
              <a:rPr lang="en-US" altLang="zh-CN" sz="1200" dirty="0" smtClean="0"/>
              <a:t> from lesson where 1 group by </a:t>
            </a:r>
            <a:r>
              <a:rPr lang="en-US" altLang="zh-CN" sz="1200" dirty="0" err="1" smtClean="0"/>
              <a:t>teache</a:t>
            </a:r>
            <a:r>
              <a:rPr lang="en-US" altLang="zh-CN" sz="1200" dirty="0" smtClean="0"/>
              <a:t> having </a:t>
            </a:r>
            <a:r>
              <a:rPr lang="en-US" altLang="zh-CN" sz="1200" dirty="0" err="1" smtClean="0"/>
              <a:t>sum_days</a:t>
            </a:r>
            <a:r>
              <a:rPr lang="en-US" altLang="zh-CN" sz="1200" dirty="0" smtClean="0"/>
              <a:t> &gt; 44;</a:t>
            </a:r>
            <a:endParaRPr lang="zh-CN" altLang="en-US"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44</a:t>
            </a:fld>
            <a:endParaRPr lang="en-US" altLang="zh-CN"/>
          </a:p>
        </p:txBody>
      </p:sp>
    </p:spTree>
    <p:extLst>
      <p:ext uri="{BB962C8B-B14F-4D97-AF65-F5344CB8AC3E}">
        <p14:creationId xmlns:p14="http://schemas.microsoft.com/office/powerpoint/2010/main" val="2201262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Order by</a:t>
            </a:r>
            <a:r>
              <a:rPr lang="zh-CN" altLang="en-US" dirty="0" smtClean="0"/>
              <a:t>，可以使用一列或者多个列对结果进行排序。</a:t>
            </a:r>
            <a:endParaRPr lang="en-US" altLang="zh-CN" dirty="0" smtClean="0"/>
          </a:p>
          <a:p>
            <a:r>
              <a:rPr lang="zh-CN" altLang="en-US" dirty="0" smtClean="0"/>
              <a:t>如果存在多个排序字段，在前一个不能比较出结果后，后边的才起作用</a:t>
            </a:r>
            <a:endParaRPr lang="en-US" altLang="zh-CN" dirty="0" smtClean="0"/>
          </a:p>
          <a:p>
            <a:r>
              <a:rPr lang="zh-CN" altLang="en-US" dirty="0" smtClean="0"/>
              <a:t>可以分别指明是升序还是降序：</a:t>
            </a:r>
            <a:r>
              <a:rPr lang="en-US" altLang="zh-CN" dirty="0" err="1" smtClean="0"/>
              <a:t>asc</a:t>
            </a:r>
            <a:r>
              <a:rPr lang="zh-CN" altLang="en-US" dirty="0" smtClean="0"/>
              <a:t>（</a:t>
            </a:r>
            <a:r>
              <a:rPr lang="en-US" altLang="zh-CN" dirty="0" smtClean="0"/>
              <a:t>ascending</a:t>
            </a:r>
            <a:r>
              <a:rPr lang="zh-CN" altLang="en-US" dirty="0" smtClean="0"/>
              <a:t>）</a:t>
            </a:r>
            <a:r>
              <a:rPr lang="en-US" altLang="zh-CN" baseline="0" dirty="0" smtClean="0"/>
              <a:t> </a:t>
            </a:r>
            <a:r>
              <a:rPr lang="en-US" altLang="zh-CN" baseline="0" dirty="0" err="1" smtClean="0"/>
              <a:t>desc</a:t>
            </a:r>
            <a:r>
              <a:rPr lang="zh-CN" altLang="en-US" baseline="0" dirty="0" smtClean="0"/>
              <a:t>（</a:t>
            </a:r>
            <a:r>
              <a:rPr lang="en-US" altLang="zh-CN" baseline="0" dirty="0" smtClean="0"/>
              <a:t>descending</a:t>
            </a:r>
            <a:r>
              <a:rPr lang="zh-CN" altLang="en-US" baseline="0" dirty="0" smtClean="0"/>
              <a:t>）</a:t>
            </a:r>
            <a:endParaRPr lang="en-US" altLang="zh-CN" dirty="0" smtClean="0"/>
          </a:p>
          <a:p>
            <a:r>
              <a:rPr lang="zh-CN" altLang="en-US" dirty="0" smtClean="0"/>
              <a:t>用法：</a:t>
            </a:r>
            <a:endParaRPr lang="en-US" altLang="zh-CN" dirty="0" smtClean="0"/>
          </a:p>
          <a:p>
            <a:r>
              <a:rPr lang="en-US" altLang="zh-CN" dirty="0" smtClean="0"/>
              <a:t>[ORDER BY {</a:t>
            </a:r>
            <a:r>
              <a:rPr lang="en-US" altLang="zh-CN" i="1" dirty="0" err="1" smtClean="0"/>
              <a:t>col_name</a:t>
            </a:r>
            <a:r>
              <a:rPr lang="en-US" altLang="zh-CN" dirty="0" smtClean="0"/>
              <a:t> | </a:t>
            </a:r>
            <a:r>
              <a:rPr lang="en-US" altLang="zh-CN" i="1" dirty="0" err="1" smtClean="0"/>
              <a:t>expr</a:t>
            </a:r>
            <a:r>
              <a:rPr lang="en-US" altLang="zh-CN" dirty="0" smtClean="0"/>
              <a:t> | </a:t>
            </a:r>
            <a:r>
              <a:rPr lang="en-US" altLang="zh-CN" i="1" dirty="0" smtClean="0"/>
              <a:t>position</a:t>
            </a:r>
            <a:r>
              <a:rPr lang="en-US" altLang="zh-CN" dirty="0" smtClean="0"/>
              <a:t>}      [ASC | DESC] , ...]</a:t>
            </a:r>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45</a:t>
            </a:fld>
            <a:endParaRPr lang="en-US" altLang="zh-CN"/>
          </a:p>
        </p:txBody>
      </p:sp>
    </p:spTree>
    <p:extLst>
      <p:ext uri="{BB962C8B-B14F-4D97-AF65-F5344CB8AC3E}">
        <p14:creationId xmlns:p14="http://schemas.microsoft.com/office/powerpoint/2010/main" val="2201336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Limit</a:t>
            </a:r>
            <a:r>
              <a:rPr lang="zh-CN" altLang="en-US" dirty="0" smtClean="0"/>
              <a:t>子句可以被用于限制被</a:t>
            </a:r>
            <a:r>
              <a:rPr lang="en-US" altLang="zh-CN" dirty="0" smtClean="0"/>
              <a:t>SELECT</a:t>
            </a:r>
            <a:r>
              <a:rPr lang="zh-CN" altLang="en-US" dirty="0" smtClean="0"/>
              <a:t>语句返回的行数</a:t>
            </a:r>
            <a:r>
              <a:rPr lang="en-US" altLang="zh-CN" dirty="0" smtClean="0"/>
              <a:t>.</a:t>
            </a:r>
          </a:p>
          <a:p>
            <a:r>
              <a:rPr lang="zh-CN" altLang="en-US" dirty="0" smtClean="0"/>
              <a:t>用法：</a:t>
            </a:r>
            <a:endParaRPr lang="en-US" altLang="zh-CN" dirty="0" smtClean="0"/>
          </a:p>
          <a:p>
            <a:r>
              <a:rPr lang="en-US" altLang="zh-CN" dirty="0" smtClean="0"/>
              <a:t>[LIMIT {[</a:t>
            </a:r>
            <a:r>
              <a:rPr lang="en-US" altLang="zh-CN" i="1" dirty="0" smtClean="0"/>
              <a:t>offset</a:t>
            </a:r>
            <a:r>
              <a:rPr lang="en-US" altLang="zh-CN" dirty="0" smtClean="0"/>
              <a:t>,] </a:t>
            </a:r>
            <a:r>
              <a:rPr lang="en-US" altLang="zh-CN" i="1" dirty="0" err="1" smtClean="0"/>
              <a:t>row_count</a:t>
            </a:r>
            <a:r>
              <a:rPr lang="en-US" altLang="zh-CN" dirty="0" smtClean="0"/>
              <a:t> | </a:t>
            </a:r>
            <a:r>
              <a:rPr lang="en-US" altLang="zh-CN" i="1" dirty="0" err="1" smtClean="0"/>
              <a:t>row_count</a:t>
            </a:r>
            <a:r>
              <a:rPr lang="en-US" altLang="zh-CN" dirty="0" smtClean="0"/>
              <a:t> OFFSET </a:t>
            </a:r>
            <a:r>
              <a:rPr lang="en-US" altLang="zh-CN" i="1" dirty="0" smtClean="0"/>
              <a:t>offset</a:t>
            </a:r>
            <a:r>
              <a:rPr lang="en-US" altLang="zh-CN" dirty="0" smtClean="0"/>
              <a:t>}]</a:t>
            </a:r>
          </a:p>
          <a:p>
            <a:r>
              <a:rPr lang="en-US" altLang="zh-CN" dirty="0" smtClean="0"/>
              <a:t>Limit </a:t>
            </a:r>
            <a:r>
              <a:rPr lang="en-US" altLang="zh-CN" dirty="0" err="1" smtClean="0"/>
              <a:t>offset,row_count</a:t>
            </a:r>
            <a:endParaRPr lang="en-US" altLang="zh-CN" dirty="0" smtClean="0"/>
          </a:p>
          <a:p>
            <a:r>
              <a:rPr lang="zh-CN" altLang="en-US" dirty="0" smtClean="0"/>
              <a:t>表示从</a:t>
            </a:r>
            <a:r>
              <a:rPr lang="en-US" altLang="zh-CN" dirty="0" smtClean="0"/>
              <a:t>offset</a:t>
            </a:r>
            <a:r>
              <a:rPr lang="zh-CN" altLang="en-US" dirty="0" smtClean="0"/>
              <a:t>索引位置开始获取</a:t>
            </a:r>
            <a:r>
              <a:rPr lang="en-US" altLang="zh-CN" dirty="0" err="1" smtClean="0"/>
              <a:t>row_count</a:t>
            </a:r>
            <a:r>
              <a:rPr lang="zh-CN" altLang="en-US" dirty="0" smtClean="0"/>
              <a:t>条记录。</a:t>
            </a:r>
            <a:endParaRPr lang="en-US" altLang="zh-CN" dirty="0" smtClean="0"/>
          </a:p>
          <a:p>
            <a:r>
              <a:rPr lang="zh-CN" altLang="en-US" dirty="0" smtClean="0"/>
              <a:t>可以省略</a:t>
            </a:r>
            <a:r>
              <a:rPr lang="en-US" altLang="zh-CN" dirty="0" smtClean="0"/>
              <a:t>offset</a:t>
            </a:r>
            <a:r>
              <a:rPr lang="zh-CN" altLang="en-US" dirty="0" smtClean="0"/>
              <a:t>，默认为</a:t>
            </a:r>
            <a:r>
              <a:rPr lang="en-US" altLang="zh-CN" dirty="0" smtClean="0"/>
              <a:t>0.  limit </a:t>
            </a:r>
            <a:r>
              <a:rPr lang="en-US" altLang="zh-CN" dirty="0" err="1" smtClean="0"/>
              <a:t>row_count</a:t>
            </a:r>
            <a:r>
              <a:rPr lang="en-US" altLang="zh-CN" baseline="0" dirty="0" smtClean="0"/>
              <a:t> == limit 0, </a:t>
            </a:r>
            <a:r>
              <a:rPr lang="en-US" altLang="zh-CN" baseline="0" dirty="0" err="1" smtClean="0"/>
              <a:t>row_count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46</a:t>
            </a:fld>
            <a:endParaRPr lang="en-US" altLang="zh-CN"/>
          </a:p>
        </p:txBody>
      </p:sp>
    </p:spTree>
    <p:extLst>
      <p:ext uri="{BB962C8B-B14F-4D97-AF65-F5344CB8AC3E}">
        <p14:creationId xmlns:p14="http://schemas.microsoft.com/office/powerpoint/2010/main" val="2459275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endParaRPr lang="en-US" altLang="zh-CN" dirty="0" smtClean="0"/>
          </a:p>
          <a:p>
            <a:r>
              <a:rPr lang="en-US" altLang="zh-CN" dirty="0" smtClean="0"/>
              <a:t>SELECT    [ALL | DISTINCT ]</a:t>
            </a:r>
          </a:p>
          <a:p>
            <a:endParaRPr lang="en-US" altLang="zh-CN" dirty="0" smtClean="0"/>
          </a:p>
          <a:p>
            <a:r>
              <a:rPr lang="en-US" altLang="zh-CN" dirty="0" smtClean="0"/>
              <a:t>All</a:t>
            </a:r>
            <a:r>
              <a:rPr lang="zh-CN" altLang="en-US" dirty="0" smtClean="0"/>
              <a:t>：返回所有记录</a:t>
            </a:r>
            <a:endParaRPr lang="en-US" altLang="zh-CN" dirty="0" smtClean="0"/>
          </a:p>
          <a:p>
            <a:r>
              <a:rPr lang="en-US" altLang="zh-CN" dirty="0" smtClean="0"/>
              <a:t>Distinct</a:t>
            </a:r>
            <a:r>
              <a:rPr lang="zh-CN" altLang="en-US" dirty="0" smtClean="0"/>
              <a:t>：返回非重复记录</a:t>
            </a:r>
            <a:endParaRPr lang="en-US" altLang="zh-CN" dirty="0" smtClean="0"/>
          </a:p>
          <a:p>
            <a:r>
              <a:rPr lang="zh-CN" altLang="en-US" dirty="0" smtClean="0"/>
              <a:t>针对获得的记录内的字段生效。</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47</a:t>
            </a:fld>
            <a:endParaRPr lang="en-US" altLang="zh-CN"/>
          </a:p>
        </p:txBody>
      </p:sp>
    </p:spTree>
    <p:extLst>
      <p:ext uri="{BB962C8B-B14F-4D97-AF65-F5344CB8AC3E}">
        <p14:creationId xmlns:p14="http://schemas.microsoft.com/office/powerpoint/2010/main" val="3507806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UNION</a:t>
            </a:r>
            <a:r>
              <a:rPr lang="zh-CN" altLang="en-US" dirty="0" smtClean="0"/>
              <a:t>用于把来自许多</a:t>
            </a:r>
            <a:r>
              <a:rPr lang="en-US" altLang="zh-CN" dirty="0" smtClean="0"/>
              <a:t>SELECT</a:t>
            </a:r>
            <a:r>
              <a:rPr lang="zh-CN" altLang="en-US" dirty="0" smtClean="0"/>
              <a:t>语句的结果组合到一个结果集合中。</a:t>
            </a:r>
            <a:endParaRPr lang="en-US" altLang="zh-CN" dirty="0" smtClean="0"/>
          </a:p>
          <a:p>
            <a:r>
              <a:rPr lang="zh-CN" altLang="en-US" dirty="0" smtClean="0"/>
              <a:t>用法：</a:t>
            </a:r>
            <a:endParaRPr lang="en-US" altLang="zh-CN" dirty="0" smtClean="0"/>
          </a:p>
          <a:p>
            <a:r>
              <a:rPr lang="en-US" altLang="zh-CN" dirty="0" smtClean="0"/>
              <a:t>SELECT ...UNION [ALL | DISTINCT]SELECT ...[UNION [ALL | DISTINCT]SELECT ...]</a:t>
            </a:r>
          </a:p>
          <a:p>
            <a:endParaRPr lang="en-US" altLang="zh-CN" dirty="0" smtClean="0"/>
          </a:p>
          <a:p>
            <a:r>
              <a:rPr lang="zh-CN" altLang="en-US" baseline="0" dirty="0" smtClean="0"/>
              <a:t>获得每一个班级内代课最多的讲师。</a:t>
            </a:r>
            <a:endParaRPr lang="en-US" altLang="zh-CN" baseline="0" dirty="0" smtClean="0"/>
          </a:p>
          <a:p>
            <a:endParaRPr lang="en-US" altLang="zh-CN" baseline="0" dirty="0" smtClean="0"/>
          </a:p>
          <a:p>
            <a:r>
              <a:rPr lang="zh-CN" altLang="en-US" baseline="0" dirty="0" smtClean="0"/>
              <a:t>注意：</a:t>
            </a:r>
            <a:endParaRPr lang="en-US" altLang="zh-CN" baseline="0" dirty="0" smtClean="0"/>
          </a:p>
          <a:p>
            <a:pPr hangingPunct="1">
              <a:lnSpc>
                <a:spcPct val="128000"/>
              </a:lnSpc>
              <a:buFont typeface="Wingdings" pitchFamily="2" charset="2"/>
              <a:buNone/>
            </a:pPr>
            <a:r>
              <a:rPr lang="zh-CN" altLang="en-US" dirty="0" smtClean="0">
                <a:latin typeface="Comic Sans MS" pitchFamily="66" charset="0"/>
              </a:rPr>
              <a:t>数据列是根据列而不是根据名字进行匹配的。</a:t>
            </a:r>
            <a:endParaRPr lang="en-US" altLang="zh-CN" dirty="0" smtClean="0">
              <a:latin typeface="Comic Sans MS" pitchFamily="66" charset="0"/>
            </a:endParaRPr>
          </a:p>
          <a:p>
            <a:pPr marL="0" marR="0" indent="0" algn="l" defTabSz="914400" rtl="0" eaLnBrk="0" fontAlgn="base" latinLnBrk="0" hangingPunct="1">
              <a:lnSpc>
                <a:spcPct val="128000"/>
              </a:lnSpc>
              <a:spcBef>
                <a:spcPct val="30000"/>
              </a:spcBef>
              <a:spcAft>
                <a:spcPct val="0"/>
              </a:spcAft>
              <a:buClrTx/>
              <a:buSzTx/>
              <a:buFont typeface="Wingdings" pitchFamily="2" charset="2"/>
              <a:buNone/>
              <a:tabLst/>
              <a:defRPr/>
            </a:pPr>
            <a:r>
              <a:rPr lang="zh-CN" altLang="en-US" sz="1200" dirty="0" smtClean="0"/>
              <a:t>在第一个</a:t>
            </a:r>
            <a:r>
              <a:rPr lang="en-US" altLang="zh-CN" sz="1200" dirty="0" smtClean="0"/>
              <a:t>SELECT</a:t>
            </a:r>
            <a:r>
              <a:rPr lang="zh-CN" altLang="en-US" sz="1200" dirty="0" smtClean="0"/>
              <a:t>语句中被</a:t>
            </a:r>
            <a:r>
              <a:rPr lang="zh-CN" altLang="en-US" sz="800" dirty="0" smtClean="0"/>
              <a:t>使用的列名称被用于结果的列名称 </a:t>
            </a:r>
            <a:endParaRPr lang="zh-CN" altLang="en-US" sz="800" dirty="0" smtClean="0">
              <a:latin typeface="Comic Sans MS" pitchFamily="66" charset="0"/>
            </a:endParaRPr>
          </a:p>
          <a:p>
            <a:pPr hangingPunct="1">
              <a:lnSpc>
                <a:spcPct val="128000"/>
              </a:lnSpc>
              <a:buFont typeface="Wingdings" pitchFamily="2" charset="2"/>
              <a:buNone/>
            </a:pPr>
            <a:r>
              <a:rPr lang="zh-CN" altLang="en-US" dirty="0" smtClean="0">
                <a:latin typeface="Comic Sans MS" pitchFamily="66" charset="0"/>
              </a:rPr>
              <a:t>默认情况下，会去除重复的数据行，可以使用union all保留重复的数据行。</a:t>
            </a:r>
            <a:endParaRPr lang="en-US" altLang="zh-CN" dirty="0" smtClean="0">
              <a:latin typeface="Comic Sans MS" pitchFamily="66" charset="0"/>
            </a:endParaRPr>
          </a:p>
          <a:p>
            <a:pPr hangingPunct="1">
              <a:lnSpc>
                <a:spcPct val="128000"/>
              </a:lnSpc>
              <a:buFont typeface="Wingdings" pitchFamily="2" charset="2"/>
              <a:buNone/>
            </a:pPr>
            <a:r>
              <a:rPr lang="zh-CN" altLang="en-US" dirty="0" smtClean="0">
                <a:latin typeface="Comic Sans MS" pitchFamily="66" charset="0"/>
              </a:rPr>
              <a:t>如要对union的结果作为整体进行排序或</a:t>
            </a:r>
            <a:r>
              <a:rPr lang="en-US" altLang="zh-CN" dirty="0" smtClean="0">
                <a:latin typeface="Comic Sans MS" pitchFamily="66" charset="0"/>
              </a:rPr>
              <a:t>limit</a:t>
            </a:r>
            <a:r>
              <a:rPr lang="zh-CN" altLang="en-US" dirty="0" smtClean="0">
                <a:latin typeface="Comic Sans MS" pitchFamily="66" charset="0"/>
              </a:rPr>
              <a:t>，（最好</a:t>
            </a:r>
            <a:r>
              <a:rPr lang="zh-CN" altLang="en-US" dirty="0" smtClean="0"/>
              <a:t>对单个地</a:t>
            </a:r>
            <a:r>
              <a:rPr lang="en-US" altLang="zh-CN" dirty="0" smtClean="0"/>
              <a:t>SELECT</a:t>
            </a:r>
            <a:r>
              <a:rPr lang="zh-CN" altLang="en-US" dirty="0" smtClean="0"/>
              <a:t>语句加圆括号），在后边增加</a:t>
            </a:r>
            <a:r>
              <a:rPr lang="en-US" altLang="zh-CN" dirty="0" smtClean="0"/>
              <a:t>order</a:t>
            </a:r>
            <a:r>
              <a:rPr lang="en-US" altLang="zh-CN" baseline="0" dirty="0" smtClean="0"/>
              <a:t> by </a:t>
            </a:r>
            <a:r>
              <a:rPr lang="zh-CN" altLang="en-US" baseline="0" dirty="0" smtClean="0"/>
              <a:t>或</a:t>
            </a:r>
            <a:r>
              <a:rPr lang="en-US" altLang="zh-CN" baseline="0" dirty="0" smtClean="0"/>
              <a:t>limit</a:t>
            </a:r>
            <a:r>
              <a:rPr lang="zh-CN" altLang="en-US" baseline="0" dirty="0" smtClean="0"/>
              <a:t>。</a:t>
            </a:r>
            <a:r>
              <a:rPr lang="zh-CN" altLang="en-US" dirty="0" smtClean="0">
                <a:latin typeface="Comic Sans MS" pitchFamily="66" charset="0"/>
              </a:rPr>
              <a:t>order by引用的数据列来自第一个select。</a:t>
            </a:r>
          </a:p>
          <a:p>
            <a:pPr hangingPunct="1">
              <a:lnSpc>
                <a:spcPct val="128000"/>
              </a:lnSpc>
              <a:buFont typeface="Wingdings" pitchFamily="2" charset="2"/>
              <a:buNone/>
            </a:pPr>
            <a:r>
              <a:rPr lang="zh-CN" altLang="en-US" dirty="0" smtClean="0">
                <a:latin typeface="Comic Sans MS" pitchFamily="66" charset="0"/>
              </a:rPr>
              <a:t>分别排序，再联合，则需要用括号将各select语句括起来，且order by只能在limit 出现时才有效。</a:t>
            </a:r>
          </a:p>
          <a:p>
            <a:pPr hangingPunct="1">
              <a:lnSpc>
                <a:spcPct val="128000"/>
              </a:lnSpc>
              <a:buFont typeface="Wingdings" pitchFamily="2" charset="2"/>
              <a:buChar char="v"/>
            </a:pPr>
            <a:endParaRPr lang="zh-CN" altLang="en-US" dirty="0" smtClean="0">
              <a:latin typeface="Comic Sans MS" pitchFamily="66"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48</a:t>
            </a:fld>
            <a:endParaRPr lang="en-US" altLang="zh-CN"/>
          </a:p>
        </p:txBody>
      </p:sp>
    </p:spTree>
    <p:extLst>
      <p:ext uri="{BB962C8B-B14F-4D97-AF65-F5344CB8AC3E}">
        <p14:creationId xmlns:p14="http://schemas.microsoft.com/office/powerpoint/2010/main" val="2075834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子查询，指的是一个查询语句被其他语句包裹。</a:t>
            </a:r>
            <a:endParaRPr lang="en-US" altLang="zh-CN" dirty="0" smtClean="0"/>
          </a:p>
          <a:p>
            <a:endParaRPr lang="en-US" altLang="zh-CN" sz="1200" dirty="0" smtClean="0"/>
          </a:p>
          <a:p>
            <a:r>
              <a:rPr lang="zh-CN" altLang="en-US" sz="1200" dirty="0" smtClean="0"/>
              <a:t>分类</a:t>
            </a:r>
            <a:endParaRPr lang="en-US" altLang="zh-CN" sz="1200" dirty="0" smtClean="0"/>
          </a:p>
          <a:p>
            <a:r>
              <a:rPr lang="zh-CN" altLang="en-US" sz="1200" dirty="0" smtClean="0"/>
              <a:t>一个子查询会返回一个标量（单一值）、一个行、一个列或一个表（一行或多行及一列或多列）。</a:t>
            </a:r>
            <a:endParaRPr lang="en-US" altLang="zh-CN" sz="1200" dirty="0" smtClean="0"/>
          </a:p>
          <a:p>
            <a:r>
              <a:rPr lang="zh-CN" altLang="en-US" sz="1200" dirty="0" smtClean="0"/>
              <a:t>这些子查询被称为标量、列、行和表子查询。</a:t>
            </a:r>
            <a:endParaRPr lang="en-US" altLang="zh-CN" sz="1200" dirty="0" smtClean="0"/>
          </a:p>
          <a:p>
            <a:endParaRPr lang="zh-CN" altLang="en-US" sz="1200" dirty="0" smtClean="0"/>
          </a:p>
          <a:p>
            <a:r>
              <a:rPr lang="zh-CN" altLang="en-US" sz="1200" dirty="0" smtClean="0"/>
              <a:t>根据子查询</a:t>
            </a:r>
            <a:r>
              <a:rPr lang="en-US" altLang="zh-CN" sz="1200" dirty="0" smtClean="0"/>
              <a:t>select </a:t>
            </a:r>
            <a:r>
              <a:rPr lang="zh-CN" altLang="en-US" sz="1200" dirty="0" smtClean="0"/>
              <a:t>出现的的位置不同</a:t>
            </a:r>
          </a:p>
          <a:p>
            <a:r>
              <a:rPr lang="en-US" altLang="zh-CN" sz="1200" dirty="0" smtClean="0"/>
              <a:t>Where</a:t>
            </a:r>
            <a:r>
              <a:rPr lang="zh-CN" altLang="en-US" sz="1200" dirty="0" smtClean="0"/>
              <a:t>型子查询，</a:t>
            </a:r>
            <a:r>
              <a:rPr lang="en-US" altLang="zh-CN" sz="1200" dirty="0" smtClean="0"/>
              <a:t>from</a:t>
            </a:r>
            <a:r>
              <a:rPr lang="zh-CN" altLang="en-US" sz="1200" dirty="0" smtClean="0"/>
              <a:t>型子查询</a:t>
            </a:r>
            <a:endParaRPr lang="en-US" altLang="zh-CN" sz="1200" dirty="0" smtClean="0"/>
          </a:p>
          <a:p>
            <a:endParaRPr lang="en-US" altLang="zh-CN" sz="1200" dirty="0" smtClean="0"/>
          </a:p>
          <a:p>
            <a:r>
              <a:rPr lang="zh-CN" altLang="en-US" sz="1200" dirty="0" smtClean="0"/>
              <a:t>使用：</a:t>
            </a:r>
            <a:endParaRPr lang="en-US" altLang="zh-CN" sz="1200" dirty="0" smtClean="0"/>
          </a:p>
          <a:p>
            <a:r>
              <a:rPr lang="zh-CN" altLang="en-US" sz="1200" dirty="0" smtClean="0"/>
              <a:t>子查询和外部查询可以是任意表，不要求是同表。</a:t>
            </a:r>
            <a:endParaRPr lang="en-US" altLang="zh-CN" sz="1200" dirty="0" smtClean="0"/>
          </a:p>
          <a:p>
            <a:endParaRPr lang="en-US" altLang="zh-CN" sz="1200" dirty="0" smtClean="0"/>
          </a:p>
          <a:p>
            <a:r>
              <a:rPr lang="zh-CN" altLang="en-US" sz="1200" dirty="0" smtClean="0"/>
              <a:t>语法：</a:t>
            </a:r>
            <a:endParaRPr lang="en-US" altLang="zh-CN" sz="1200" dirty="0" smtClean="0"/>
          </a:p>
          <a:p>
            <a:r>
              <a:rPr lang="zh-CN" altLang="en-US" sz="1200" dirty="0" smtClean="0"/>
              <a:t>子查询必须位于小括号中。</a:t>
            </a:r>
            <a:endParaRPr lang="en-US" altLang="zh-CN" sz="1200" dirty="0" smtClean="0"/>
          </a:p>
          <a:p>
            <a:r>
              <a:rPr lang="zh-CN" altLang="en-US" sz="1200" dirty="0" smtClean="0"/>
              <a:t>子查询外部语句可以是：</a:t>
            </a:r>
            <a:r>
              <a:rPr lang="en-US" altLang="zh-CN" dirty="0" smtClean="0"/>
              <a:t>SELECT, INSERT, UPDATE, DELETE, SET</a:t>
            </a:r>
            <a:r>
              <a:rPr lang="zh-CN" altLang="en-US" dirty="0" smtClean="0"/>
              <a:t>或</a:t>
            </a:r>
            <a:r>
              <a:rPr lang="en-US" altLang="zh-CN" dirty="0" smtClean="0"/>
              <a:t>DO</a:t>
            </a:r>
          </a:p>
          <a:p>
            <a:r>
              <a:rPr lang="zh-CN" altLang="en-US" sz="1200" dirty="0" smtClean="0"/>
              <a:t>不能在子查询时修改。</a:t>
            </a:r>
            <a:endParaRPr lang="en-US" altLang="zh-CN" sz="1200" dirty="0" smtClean="0"/>
          </a:p>
          <a:p>
            <a:endParaRPr lang="zh-CN" altLang="en-US"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49</a:t>
            </a:fld>
            <a:endParaRPr lang="en-US" altLang="zh-CN"/>
          </a:p>
        </p:txBody>
      </p:sp>
    </p:spTree>
    <p:extLst>
      <p:ext uri="{BB962C8B-B14F-4D97-AF65-F5344CB8AC3E}">
        <p14:creationId xmlns:p14="http://schemas.microsoft.com/office/powerpoint/2010/main" val="2314874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标量子查询，查询返回单一值。</a:t>
            </a:r>
            <a:endParaRPr lang="en-US" altLang="zh-CN" dirty="0" smtClean="0"/>
          </a:p>
          <a:p>
            <a:r>
              <a:rPr lang="zh-CN" altLang="en-US" dirty="0" smtClean="0"/>
              <a:t>列子查询：返回值是一列值。</a:t>
            </a:r>
            <a:endParaRPr lang="en-US" altLang="zh-CN" dirty="0" smtClean="0"/>
          </a:p>
          <a:p>
            <a:r>
              <a:rPr lang="zh-CN" altLang="en-US" dirty="0" smtClean="0"/>
              <a:t>行子查询：返回一个行。</a:t>
            </a:r>
            <a:endParaRPr lang="en-US" altLang="zh-CN" dirty="0" smtClean="0"/>
          </a:p>
          <a:p>
            <a:r>
              <a:rPr lang="zh-CN" altLang="en-US" dirty="0" smtClean="0"/>
              <a:t>表子查询：返回多个行。</a:t>
            </a:r>
            <a:endParaRPr lang="en-US" altLang="zh-CN" b="1" dirty="0" smtClean="0"/>
          </a:p>
          <a:p>
            <a:endParaRPr lang="en-US" altLang="zh-CN" b="1" dirty="0" smtClean="0"/>
          </a:p>
          <a:p>
            <a:r>
              <a:rPr lang="zh-CN" altLang="en-US" b="1" dirty="0" smtClean="0"/>
              <a:t>标量：</a:t>
            </a:r>
            <a:endParaRPr lang="en-US" altLang="zh-CN" b="1" dirty="0" smtClean="0"/>
          </a:p>
          <a:p>
            <a:r>
              <a:rPr lang="zh-CN" altLang="en-US" dirty="0" smtClean="0"/>
              <a:t>语法：</a:t>
            </a:r>
            <a:endParaRPr lang="en-US" altLang="zh-CN" dirty="0" smtClean="0"/>
          </a:p>
          <a:p>
            <a:r>
              <a:rPr lang="en-US" altLang="zh-CN" i="1" dirty="0" err="1" smtClean="0"/>
              <a:t>non_subquery_operand</a:t>
            </a:r>
            <a:r>
              <a:rPr lang="en-US" altLang="zh-CN" dirty="0" smtClean="0"/>
              <a:t> </a:t>
            </a:r>
            <a:r>
              <a:rPr lang="en-US" altLang="zh-CN" i="1" dirty="0" err="1" smtClean="0"/>
              <a:t>comparison_operator</a:t>
            </a:r>
            <a:r>
              <a:rPr lang="en-US" altLang="zh-CN" dirty="0" smtClean="0"/>
              <a:t> (</a:t>
            </a:r>
            <a:r>
              <a:rPr lang="en-US" altLang="zh-CN" i="1" dirty="0" err="1" smtClean="0"/>
              <a:t>subquery</a:t>
            </a:r>
            <a:r>
              <a:rPr lang="en-US" altLang="zh-CN" dirty="0" smtClean="0"/>
              <a:t>)</a:t>
            </a:r>
          </a:p>
          <a:p>
            <a:endParaRPr lang="en-US" altLang="zh-CN" dirty="0" smtClean="0"/>
          </a:p>
          <a:p>
            <a:r>
              <a:rPr lang="zh-CN" altLang="en-US" dirty="0" smtClean="0"/>
              <a:t>可以使用的运算符：</a:t>
            </a:r>
            <a:endParaRPr lang="en-US" altLang="zh-CN" dirty="0" smtClean="0"/>
          </a:p>
          <a:p>
            <a:r>
              <a:rPr lang="en-US" altLang="zh-CN" dirty="0" smtClean="0"/>
              <a:t>=  &gt;  &lt;  &gt;=  &lt;=  &lt;&gt;</a:t>
            </a:r>
          </a:p>
          <a:p>
            <a:r>
              <a:rPr lang="zh-CN" altLang="en-US" dirty="0" smtClean="0"/>
              <a:t>如何获得，代课最多的老师呢？（如果有多个老师代课天数一致，都是最大值如何处理呢？）</a:t>
            </a:r>
            <a:endParaRPr lang="en-US" altLang="zh-CN" dirty="0" smtClean="0"/>
          </a:p>
          <a:p>
            <a:endParaRPr lang="en-US" altLang="zh-CN" dirty="0" smtClean="0"/>
          </a:p>
          <a:p>
            <a:r>
              <a:rPr lang="zh-CN" altLang="en-US" b="1" dirty="0" smtClean="0"/>
              <a:t>列：</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i="1" dirty="0" smtClean="0"/>
              <a:t>operand</a:t>
            </a:r>
            <a:r>
              <a:rPr lang="en-US" altLang="zh-CN" dirty="0" smtClean="0"/>
              <a:t> IN|NOT IN (</a:t>
            </a:r>
            <a:r>
              <a:rPr lang="en-US" altLang="zh-CN" i="1" dirty="0" err="1" smtClean="0"/>
              <a:t>subquery</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满足数据中的任意一个，返回真。都不满足返回假。</a:t>
            </a:r>
            <a:endParaRPr lang="en-US" altLang="zh-CN" dirty="0" smtClean="0"/>
          </a:p>
          <a:p>
            <a:r>
              <a:rPr lang="en-US" altLang="zh-CN" i="1" dirty="0" smtClean="0"/>
              <a:t>operand</a:t>
            </a:r>
            <a:r>
              <a:rPr lang="en-US" altLang="zh-CN" dirty="0" smtClean="0"/>
              <a:t> </a:t>
            </a:r>
            <a:r>
              <a:rPr lang="en-US" altLang="zh-CN" i="1" dirty="0" err="1" smtClean="0"/>
              <a:t>comparison_operator</a:t>
            </a:r>
            <a:r>
              <a:rPr lang="en-US" altLang="zh-CN" dirty="0" smtClean="0"/>
              <a:t> ANY (</a:t>
            </a:r>
            <a:r>
              <a:rPr lang="en-US" altLang="zh-CN" i="1" dirty="0" err="1" smtClean="0"/>
              <a:t>subquery</a:t>
            </a:r>
            <a:r>
              <a:rPr lang="en-US" altLang="zh-CN" dirty="0" smtClean="0"/>
              <a:t>)</a:t>
            </a:r>
          </a:p>
          <a:p>
            <a:r>
              <a:rPr lang="en-US" altLang="zh-CN" i="1" dirty="0" smtClean="0"/>
              <a:t>operand</a:t>
            </a:r>
            <a:r>
              <a:rPr lang="en-US" altLang="zh-CN" dirty="0" smtClean="0"/>
              <a:t> </a:t>
            </a:r>
            <a:r>
              <a:rPr lang="en-US" altLang="zh-CN" i="1" dirty="0" err="1" smtClean="0"/>
              <a:t>comparison_operator</a:t>
            </a:r>
            <a:r>
              <a:rPr lang="en-US" altLang="zh-CN" dirty="0" smtClean="0"/>
              <a:t> SOME (</a:t>
            </a:r>
            <a:r>
              <a:rPr lang="en-US" altLang="zh-CN" i="1" dirty="0" err="1" smtClean="0"/>
              <a:t>subquery</a:t>
            </a:r>
            <a:r>
              <a:rPr lang="en-US" altLang="zh-CN" dirty="0" smtClean="0"/>
              <a:t>)</a:t>
            </a:r>
          </a:p>
          <a:p>
            <a:r>
              <a:rPr lang="zh-CN" altLang="en-US" dirty="0" smtClean="0"/>
              <a:t>数据中的任何一个。</a:t>
            </a:r>
            <a:r>
              <a:rPr lang="en-US" altLang="zh-CN" dirty="0" smtClean="0"/>
              <a:t>=Any</a:t>
            </a:r>
            <a:r>
              <a:rPr lang="zh-CN" altLang="en-US" dirty="0" smtClean="0"/>
              <a:t>相当于</a:t>
            </a:r>
            <a:r>
              <a:rPr lang="en-US" altLang="zh-CN" dirty="0" smtClean="0"/>
              <a:t>in</a:t>
            </a:r>
            <a:r>
              <a:rPr lang="zh-CN" altLang="en-US" dirty="0" smtClean="0"/>
              <a:t>。而</a:t>
            </a:r>
            <a:r>
              <a:rPr lang="en-US" altLang="zh-CN" dirty="0" smtClean="0"/>
              <a:t>!=any</a:t>
            </a:r>
            <a:r>
              <a:rPr lang="en-US" altLang="zh-CN" baseline="0" dirty="0" smtClean="0"/>
              <a:t> </a:t>
            </a:r>
            <a:r>
              <a:rPr lang="zh-CN" altLang="en-US" baseline="0" dirty="0" smtClean="0"/>
              <a:t>不是 </a:t>
            </a:r>
            <a:r>
              <a:rPr lang="en-US" altLang="zh-CN" baseline="0" dirty="0" smtClean="0"/>
              <a:t>not in</a:t>
            </a:r>
            <a:r>
              <a:rPr lang="zh-CN" altLang="en-US" baseline="0" dirty="0" smtClean="0"/>
              <a:t>。 意义是只要不等于其中任何一个即可。</a:t>
            </a:r>
            <a:endParaRPr lang="en-US" altLang="zh-CN" baseline="0" dirty="0" smtClean="0"/>
          </a:p>
          <a:p>
            <a:r>
              <a:rPr lang="en-US" altLang="zh-CN" baseline="0" dirty="0" smtClean="0"/>
              <a:t>Some </a:t>
            </a:r>
            <a:r>
              <a:rPr lang="zh-CN" altLang="en-US" baseline="0" dirty="0" smtClean="0"/>
              <a:t>和 </a:t>
            </a:r>
            <a:r>
              <a:rPr lang="en-US" altLang="zh-CN" baseline="0" dirty="0" smtClean="0"/>
              <a:t>any</a:t>
            </a:r>
            <a:r>
              <a:rPr lang="zh-CN" altLang="en-US" baseline="0" dirty="0" smtClean="0"/>
              <a:t>是别名。因为 英语人，不能理解 </a:t>
            </a:r>
            <a:r>
              <a:rPr lang="en-US" altLang="zh-CN" baseline="0" dirty="0" smtClean="0"/>
              <a:t>not equal any(!=any) </a:t>
            </a:r>
            <a:r>
              <a:rPr lang="zh-CN" altLang="en-US" baseline="0" dirty="0" smtClean="0"/>
              <a:t>的含义</a:t>
            </a:r>
            <a:r>
              <a:rPr lang="en-US" altLang="zh-CN" baseline="0" dirty="0" smtClean="0"/>
              <a:t>,not equal some(!=some)</a:t>
            </a:r>
            <a:r>
              <a:rPr lang="zh-CN" altLang="en-US" baseline="0" dirty="0" smtClean="0"/>
              <a:t>英语人知道。</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operand </a:t>
            </a:r>
            <a:r>
              <a:rPr lang="en-US" altLang="zh-CN" sz="1200" dirty="0" err="1" smtClean="0"/>
              <a:t>comparison_operator</a:t>
            </a:r>
            <a:r>
              <a:rPr lang="en-US" altLang="zh-CN" sz="1200" dirty="0" smtClean="0"/>
              <a:t> ALL (</a:t>
            </a:r>
            <a:r>
              <a:rPr lang="en-US" altLang="zh-CN" sz="1200" dirty="0" err="1" smtClean="0"/>
              <a:t>subquery</a:t>
            </a:r>
            <a:r>
              <a:rPr lang="en-US" altLang="zh-CN" sz="12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全部匹配，</a:t>
            </a:r>
            <a:r>
              <a:rPr lang="en-US" altLang="zh-CN" sz="1200" dirty="0" smtClean="0"/>
              <a:t>!=all</a:t>
            </a:r>
            <a:r>
              <a:rPr lang="zh-CN" altLang="en-US" sz="1200" dirty="0" smtClean="0"/>
              <a:t>为</a:t>
            </a:r>
            <a:r>
              <a:rPr lang="en-US" altLang="zh-CN" sz="1200" dirty="0" smtClean="0"/>
              <a:t>not in</a:t>
            </a:r>
            <a:r>
              <a:rPr lang="zh-CN" altLang="en-US" sz="1200" dirty="0" smtClean="0"/>
              <a:t>；</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行：</a:t>
            </a:r>
            <a:endParaRPr lang="en-US" altLang="zh-CN" sz="1200"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单行 </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t>
            </a:r>
            <a:r>
              <a:rPr lang="zh-CN" altLang="en-US" sz="1200" dirty="0" smtClean="0"/>
              <a:t>字段</a:t>
            </a:r>
            <a:r>
              <a:rPr lang="en-US" altLang="zh-CN" sz="1200" dirty="0" smtClean="0"/>
              <a:t>1</a:t>
            </a:r>
            <a:r>
              <a:rPr lang="zh-CN" altLang="en-US" sz="1200" dirty="0" smtClean="0"/>
              <a:t>，字段</a:t>
            </a:r>
            <a:r>
              <a:rPr lang="en-US" altLang="zh-CN" sz="1200" dirty="0" smtClean="0"/>
              <a:t>2) = </a:t>
            </a:r>
            <a:r>
              <a:rPr lang="zh-CN" altLang="en-US" sz="1200" dirty="0" smtClean="0"/>
              <a:t>（</a:t>
            </a:r>
            <a:r>
              <a:rPr lang="en-US" altLang="zh-CN" sz="1200" dirty="0" smtClean="0"/>
              <a:t>select</a:t>
            </a:r>
            <a:r>
              <a:rPr lang="en-US" altLang="zh-CN" sz="1200" baseline="0" dirty="0" smtClean="0"/>
              <a:t> </a:t>
            </a:r>
            <a:r>
              <a:rPr lang="zh-CN" altLang="en-US" sz="1200" baseline="0" dirty="0" smtClean="0"/>
              <a:t>字段</a:t>
            </a:r>
            <a:r>
              <a:rPr lang="en-US" altLang="zh-CN" sz="1200" baseline="0" dirty="0" smtClean="0"/>
              <a:t>1</a:t>
            </a:r>
            <a:r>
              <a:rPr lang="zh-CN" altLang="en-US" sz="1200" baseline="0" dirty="0" smtClean="0"/>
              <a:t>，字段</a:t>
            </a:r>
            <a:r>
              <a:rPr lang="en-US" altLang="zh-CN" sz="1200" baseline="0" dirty="0" smtClean="0"/>
              <a:t>2 from </a:t>
            </a:r>
            <a:r>
              <a:rPr lang="zh-CN" altLang="en-US" sz="1200" baseline="0" dirty="0" smtClean="0"/>
              <a:t>表 </a:t>
            </a:r>
            <a:r>
              <a:rPr lang="en-US" altLang="zh-CN" sz="1200" baseline="0" dirty="0" smtClean="0"/>
              <a:t>limit 1</a:t>
            </a:r>
            <a:r>
              <a:rPr lang="zh-CN" altLang="en-US" sz="1200" baseline="0" dirty="0" smtClean="0"/>
              <a:t>）</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多行（表） </a:t>
            </a:r>
            <a:r>
              <a:rPr lang="en-US" altLang="zh-CN" sz="1200" dirty="0" smtClean="0"/>
              <a:t>in</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（字段</a:t>
            </a:r>
            <a:r>
              <a:rPr lang="en-US" altLang="zh-CN" sz="1200" dirty="0" smtClean="0"/>
              <a:t>1</a:t>
            </a:r>
            <a:r>
              <a:rPr lang="zh-CN" altLang="en-US" sz="1200" dirty="0" smtClean="0"/>
              <a:t>，字段</a:t>
            </a:r>
            <a:r>
              <a:rPr lang="en-US" altLang="zh-CN" sz="1200" dirty="0" smtClean="0"/>
              <a:t>2</a:t>
            </a:r>
            <a:r>
              <a:rPr lang="zh-CN" altLang="en-US" sz="1200" dirty="0" smtClean="0"/>
              <a:t>） </a:t>
            </a:r>
            <a:r>
              <a:rPr lang="en-US" altLang="zh-CN" sz="1200" dirty="0" smtClean="0"/>
              <a:t>= </a:t>
            </a:r>
            <a:r>
              <a:rPr lang="zh-CN" altLang="en-US" sz="1200" dirty="0" smtClean="0"/>
              <a:t>（</a:t>
            </a:r>
            <a:r>
              <a:rPr lang="en-US" altLang="zh-CN" sz="1200" dirty="0" smtClean="0"/>
              <a:t>select </a:t>
            </a:r>
            <a:r>
              <a:rPr lang="zh-CN" altLang="en-US" sz="1200" dirty="0" smtClean="0"/>
              <a:t>字段</a:t>
            </a:r>
            <a:r>
              <a:rPr lang="en-US" altLang="zh-CN" sz="1200" dirty="0" smtClean="0"/>
              <a:t>1</a:t>
            </a:r>
            <a:r>
              <a:rPr lang="zh-CN" altLang="en-US" sz="1200" dirty="0" smtClean="0"/>
              <a:t>， 字段</a:t>
            </a:r>
            <a:r>
              <a:rPr lang="en-US" altLang="zh-CN" sz="1200" dirty="0" smtClean="0"/>
              <a:t>2</a:t>
            </a:r>
            <a:r>
              <a:rPr lang="zh-CN" altLang="en-US" sz="1200" baseline="0" dirty="0" smtClean="0"/>
              <a:t> </a:t>
            </a:r>
            <a:r>
              <a:rPr lang="en-US" altLang="zh-CN" sz="1200" baseline="0" dirty="0" smtClean="0"/>
              <a:t>from </a:t>
            </a:r>
            <a:r>
              <a:rPr lang="zh-CN" altLang="en-US" sz="1200" baseline="0" dirty="0" smtClean="0"/>
              <a:t>表</a:t>
            </a:r>
            <a:r>
              <a:rPr lang="en-US" altLang="zh-CN" sz="1200" baseline="0" dirty="0" smtClean="0"/>
              <a:t> </a:t>
            </a:r>
            <a:r>
              <a:rPr lang="zh-CN" altLang="en-US" sz="1200" baseline="0" dirty="0" smtClean="0"/>
              <a:t>）；</a:t>
            </a:r>
            <a:endParaRPr lang="en-US" altLang="zh-CN"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t>与某老师具有同样代课经历的所有讲师（同一个班，同一个教室）</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50</a:t>
            </a:fld>
            <a:endParaRPr lang="en-US" altLang="zh-CN"/>
          </a:p>
        </p:txBody>
      </p:sp>
    </p:spTree>
    <p:extLst>
      <p:ext uri="{BB962C8B-B14F-4D97-AF65-F5344CB8AC3E}">
        <p14:creationId xmlns:p14="http://schemas.microsoft.com/office/powerpoint/2010/main" val="21788771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Where</a:t>
            </a:r>
            <a:r>
              <a:rPr lang="zh-CN" altLang="en-US" dirty="0" smtClean="0"/>
              <a:t>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  </a:t>
            </a:r>
            <a:r>
              <a:rPr lang="en-US" altLang="zh-CN" dirty="0" err="1" smtClean="0"/>
              <a:t>Exitsts</a:t>
            </a:r>
            <a:r>
              <a:rPr lang="zh-CN" altLang="en-US" dirty="0" smtClean="0"/>
              <a:t>型</a:t>
            </a:r>
            <a:endParaRPr lang="en-US" altLang="zh-CN" dirty="0" smtClean="0"/>
          </a:p>
          <a:p>
            <a:endParaRPr lang="en-US" altLang="zh-CN" dirty="0" smtClean="0"/>
          </a:p>
          <a:p>
            <a:r>
              <a:rPr lang="en-US" altLang="zh-CN" dirty="0" smtClean="0"/>
              <a:t>From</a:t>
            </a:r>
            <a:r>
              <a:rPr lang="zh-CN" altLang="en-US" dirty="0" smtClean="0"/>
              <a:t>型</a:t>
            </a:r>
            <a:endParaRPr lang="en-US" altLang="zh-CN" dirty="0" smtClean="0"/>
          </a:p>
          <a:p>
            <a:endParaRPr lang="en-US" altLang="zh-CN" dirty="0" smtClean="0"/>
          </a:p>
          <a:p>
            <a:r>
              <a:rPr lang="en-US" altLang="zh-CN" dirty="0" smtClean="0"/>
              <a:t>Where</a:t>
            </a:r>
          </a:p>
          <a:p>
            <a:r>
              <a:rPr lang="zh-CN" altLang="en-US" dirty="0" smtClean="0"/>
              <a:t>出现在</a:t>
            </a:r>
            <a:r>
              <a:rPr lang="en-US" altLang="zh-CN" dirty="0" smtClean="0"/>
              <a:t>where</a:t>
            </a:r>
            <a:r>
              <a:rPr lang="zh-CN" altLang="en-US" dirty="0" smtClean="0"/>
              <a:t>子句，通过比较运算符进行操作的。</a:t>
            </a:r>
            <a:endParaRPr lang="en-US" altLang="zh-CN" dirty="0" smtClean="0"/>
          </a:p>
          <a:p>
            <a:r>
              <a:rPr lang="en-US" altLang="zh-CN" dirty="0" smtClean="0"/>
              <a:t>Exists</a:t>
            </a:r>
            <a:r>
              <a:rPr lang="en-US" altLang="zh-CN" baseline="0" dirty="0" smtClean="0"/>
              <a:t>(</a:t>
            </a:r>
            <a:r>
              <a:rPr lang="en-US" altLang="zh-CN" baseline="0" dirty="0" err="1" smtClean="0"/>
              <a:t>subquery</a:t>
            </a:r>
            <a:r>
              <a:rPr lang="en-US" altLang="zh-CN" baseline="0" dirty="0" smtClean="0"/>
              <a:t>)</a:t>
            </a:r>
          </a:p>
          <a:p>
            <a:r>
              <a:rPr lang="zh-CN" altLang="en-US" baseline="0" dirty="0" smtClean="0"/>
              <a:t>如果子查询返回记录，则</a:t>
            </a:r>
            <a:r>
              <a:rPr lang="en-US" altLang="zh-CN" baseline="0" dirty="0" smtClean="0"/>
              <a:t>exists</a:t>
            </a:r>
            <a:r>
              <a:rPr lang="zh-CN" altLang="en-US" baseline="0" dirty="0" smtClean="0"/>
              <a:t>返回</a:t>
            </a:r>
            <a:r>
              <a:rPr lang="en-US" altLang="zh-CN" baseline="0" dirty="0" smtClean="0"/>
              <a:t>1</a:t>
            </a:r>
            <a:r>
              <a:rPr lang="zh-CN" altLang="en-US" baseline="0" dirty="0" smtClean="0"/>
              <a:t>；</a:t>
            </a:r>
            <a:endParaRPr lang="en-US" altLang="zh-CN" baseline="0" dirty="0" smtClean="0"/>
          </a:p>
          <a:p>
            <a:endParaRPr lang="zh-CN" altLang="en-US" dirty="0" smtClean="0"/>
          </a:p>
          <a:p>
            <a:endParaRPr lang="en-US" altLang="zh-CN" dirty="0" smtClean="0"/>
          </a:p>
          <a:p>
            <a:r>
              <a:rPr lang="en-US" altLang="zh-CN" dirty="0" smtClean="0"/>
              <a:t>From</a:t>
            </a:r>
            <a:r>
              <a:rPr lang="zh-CN" altLang="en-US" baseline="0" dirty="0" smtClean="0"/>
              <a:t> </a:t>
            </a:r>
            <a:r>
              <a:rPr lang="en-US" altLang="zh-CN" baseline="0" dirty="0" smtClean="0"/>
              <a:t>(</a:t>
            </a:r>
            <a:r>
              <a:rPr lang="en-US" altLang="zh-CN" baseline="0" dirty="0" err="1" smtClean="0"/>
              <a:t>subquery</a:t>
            </a:r>
            <a:r>
              <a:rPr lang="en-US" altLang="zh-CN" baseline="0" dirty="0" smtClean="0"/>
              <a:t>) as </a:t>
            </a:r>
            <a:r>
              <a:rPr lang="en-US" altLang="zh-CN" baseline="0" dirty="0" err="1" smtClean="0"/>
              <a:t>tmp_table</a:t>
            </a:r>
            <a:r>
              <a:rPr lang="en-US" altLang="zh-CN"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[AS]</a:t>
            </a:r>
            <a:r>
              <a:rPr lang="en-US" altLang="zh-CN" sz="1200" i="1" dirty="0" smtClean="0"/>
              <a:t> name</a:t>
            </a:r>
            <a:r>
              <a:rPr lang="zh-CN" altLang="en-US" sz="1200" dirty="0" smtClean="0"/>
              <a:t>子句是强制性的，因为</a:t>
            </a:r>
            <a:r>
              <a:rPr lang="en-US" altLang="zh-CN" sz="1200" dirty="0" smtClean="0"/>
              <a:t>FROM</a:t>
            </a:r>
            <a:r>
              <a:rPr lang="zh-CN" altLang="en-US" sz="1200" dirty="0" smtClean="0"/>
              <a:t>子句中的每个表必须有一个名称</a:t>
            </a:r>
            <a:r>
              <a:rPr lang="zh-CN" altLang="en-US" sz="1600" dirty="0" smtClean="0"/>
              <a:t>。</a:t>
            </a:r>
            <a:endParaRPr lang="en-US" altLang="zh-CN" dirty="0" smtClean="0"/>
          </a:p>
          <a:p>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51</a:t>
            </a:fld>
            <a:endParaRPr lang="en-US" altLang="zh-CN"/>
          </a:p>
        </p:txBody>
      </p:sp>
    </p:spTree>
    <p:extLst>
      <p:ext uri="{BB962C8B-B14F-4D97-AF65-F5344CB8AC3E}">
        <p14:creationId xmlns:p14="http://schemas.microsoft.com/office/powerpoint/2010/main" val="36482399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内连接：只有在连接的表内数据都存在的情况下，才会做连接。</a:t>
            </a:r>
            <a:endParaRPr lang="en-US" altLang="zh-CN" dirty="0" smtClean="0"/>
          </a:p>
          <a:p>
            <a:r>
              <a:rPr lang="zh-CN" altLang="en-US" dirty="0" smtClean="0"/>
              <a:t>外连接：如果存在不能匹配的数据，也会进行连接，不过此时</a:t>
            </a:r>
            <a:r>
              <a:rPr lang="en-US" altLang="zh-CN" dirty="0" err="1" smtClean="0"/>
              <a:t>mysql</a:t>
            </a:r>
            <a:r>
              <a:rPr lang="zh-CN" altLang="en-US" dirty="0" smtClean="0"/>
              <a:t>会帮我们虚拟一条不存在的记录（字段值都是</a:t>
            </a:r>
            <a:r>
              <a:rPr lang="en-US" altLang="zh-CN" dirty="0" smtClean="0"/>
              <a:t>null</a:t>
            </a:r>
            <a:r>
              <a:rPr lang="zh-CN" altLang="en-US" dirty="0" smtClean="0"/>
              <a:t>），帮助我们完善整条连接记录。</a:t>
            </a:r>
            <a:endParaRPr lang="en-US" altLang="zh-CN" dirty="0" smtClean="0"/>
          </a:p>
          <a:p>
            <a:r>
              <a:rPr lang="zh-CN" altLang="en-US" dirty="0" smtClean="0"/>
              <a:t>自然连接：</a:t>
            </a:r>
            <a:r>
              <a:rPr lang="en-US" altLang="zh-CN" dirty="0" err="1" smtClean="0"/>
              <a:t>mysql</a:t>
            </a:r>
            <a:r>
              <a:rPr lang="zh-CN" altLang="en-US" dirty="0" smtClean="0"/>
              <a:t>自己判断连接条件，自动连接。支持内自然连接和外自然连接。但</a:t>
            </a:r>
            <a:r>
              <a:rPr lang="en-US" altLang="zh-CN" dirty="0" err="1" smtClean="0"/>
              <a:t>mysql</a:t>
            </a:r>
            <a:r>
              <a:rPr lang="zh-CN" altLang="en-US" dirty="0" smtClean="0"/>
              <a:t>的实现相对简单，自然连接与不带条件的</a:t>
            </a:r>
            <a:r>
              <a:rPr lang="en-US" altLang="zh-CN" dirty="0" err="1" smtClean="0"/>
              <a:t>innerjoin</a:t>
            </a:r>
            <a:r>
              <a:rPr lang="zh-CN" altLang="en-US" dirty="0" smtClean="0"/>
              <a:t>相同。带</a:t>
            </a:r>
            <a:r>
              <a:rPr lang="en-US" altLang="zh-CN" dirty="0" smtClean="0"/>
              <a:t>sing</a:t>
            </a:r>
            <a:r>
              <a:rPr lang="zh-CN" altLang="en-US" dirty="0" smtClean="0"/>
              <a:t>条件的</a:t>
            </a:r>
            <a:r>
              <a:rPr lang="en-US" altLang="zh-CN" dirty="0" smtClean="0"/>
              <a:t>left join</a:t>
            </a:r>
            <a:r>
              <a:rPr lang="zh-CN" altLang="en-US" baseline="0" dirty="0" smtClean="0"/>
              <a:t>与 </a:t>
            </a:r>
            <a:r>
              <a:rPr lang="en-US" altLang="zh-CN" baseline="0" dirty="0" err="1" smtClean="0"/>
              <a:t>natrual</a:t>
            </a:r>
            <a:r>
              <a:rPr lang="en-US" altLang="zh-CN" baseline="0" dirty="0" smtClean="0"/>
              <a:t> left join</a:t>
            </a:r>
            <a:r>
              <a:rPr lang="zh-CN" altLang="en-US" baseline="0" dirty="0" smtClean="0"/>
              <a:t>相同。</a:t>
            </a:r>
            <a:r>
              <a:rPr lang="en-US" altLang="zh-CN" baseline="0" dirty="0" smtClean="0"/>
              <a:t> </a:t>
            </a:r>
          </a:p>
          <a:p>
            <a:endParaRPr lang="en-US" altLang="zh-CN" baseline="0" dirty="0" smtClean="0"/>
          </a:p>
          <a:p>
            <a:r>
              <a:rPr lang="zh-CN" altLang="en-US" baseline="0" dirty="0" smtClean="0"/>
              <a:t>语法：</a:t>
            </a:r>
            <a:endParaRPr lang="en-US" altLang="zh-CN" baseline="0" dirty="0" smtClean="0"/>
          </a:p>
          <a:p>
            <a:r>
              <a:rPr lang="en-US" altLang="zh-CN" baseline="0" dirty="0" smtClean="0"/>
              <a:t>Inner </a:t>
            </a:r>
            <a:r>
              <a:rPr lang="en-US" altLang="zh-CN" baseline="0" dirty="0" err="1" smtClean="0"/>
              <a:t>join,cross</a:t>
            </a:r>
            <a:r>
              <a:rPr lang="en-US" altLang="zh-CN" baseline="0" dirty="0" smtClean="0"/>
              <a:t> join [</a:t>
            </a:r>
            <a:r>
              <a:rPr lang="zh-CN" altLang="en-US" baseline="0" dirty="0" smtClean="0"/>
              <a:t>条件</a:t>
            </a:r>
            <a:r>
              <a:rPr lang="en-US" altLang="zh-CN" baseline="0" dirty="0" smtClean="0"/>
              <a:t>]</a:t>
            </a:r>
            <a:r>
              <a:rPr lang="zh-CN" altLang="en-US" baseline="0" dirty="0" smtClean="0"/>
              <a:t>。没有条件就是笛卡尔积。</a:t>
            </a:r>
            <a:endParaRPr lang="en-US" altLang="zh-CN" baseline="0" dirty="0" smtClean="0"/>
          </a:p>
          <a:p>
            <a:r>
              <a:rPr lang="en-US" altLang="zh-CN" baseline="0" dirty="0" smtClean="0"/>
              <a:t>Left join, right join </a:t>
            </a:r>
            <a:r>
              <a:rPr lang="zh-CN" altLang="en-US" baseline="0" dirty="0" smtClean="0"/>
              <a:t>条件。左和右的区别在于，如果是左连接，那么即使左表的记录，连接不到，也会在最终结果内显示。</a:t>
            </a:r>
            <a:endParaRPr lang="en-US" altLang="zh-CN" baseline="0" dirty="0" smtClean="0"/>
          </a:p>
          <a:p>
            <a:r>
              <a:rPr lang="en-US" altLang="zh-CN" baseline="0" dirty="0" err="1" smtClean="0"/>
              <a:t>Natrual</a:t>
            </a:r>
            <a:r>
              <a:rPr lang="en-US" altLang="zh-CN" baseline="0" dirty="0" smtClean="0"/>
              <a:t> [</a:t>
            </a:r>
            <a:r>
              <a:rPr lang="en-US" altLang="zh-CN" baseline="0" dirty="0" err="1" smtClean="0"/>
              <a:t>left|right</a:t>
            </a:r>
            <a:r>
              <a:rPr lang="en-US" altLang="zh-CN" baseline="0" dirty="0" smtClean="0"/>
              <a:t>] join</a:t>
            </a:r>
            <a:r>
              <a:rPr lang="zh-CN" altLang="en-US" baseline="0" dirty="0" smtClean="0"/>
              <a:t>，内可以省略条件，外必须使用条件。自然连接会重新规划列名，因此条件就不能是表名</a:t>
            </a:r>
            <a:r>
              <a:rPr lang="en-US" altLang="zh-CN" baseline="0" dirty="0" smtClean="0"/>
              <a:t>.</a:t>
            </a:r>
            <a:r>
              <a:rPr lang="zh-CN" altLang="en-US" baseline="0" dirty="0" smtClean="0"/>
              <a:t>字段名的形式。可以理解成自然连接后，就成了一个表了。而 外和内是有连接条件的两个表。</a:t>
            </a:r>
            <a:endParaRPr lang="en-US" altLang="zh-CN" baseline="0" dirty="0" smtClean="0"/>
          </a:p>
          <a:p>
            <a:endParaRPr lang="en-US" altLang="zh-CN" baseline="0" dirty="0" smtClean="0"/>
          </a:p>
          <a:p>
            <a:r>
              <a:rPr lang="zh-CN" altLang="en-US" baseline="0" dirty="0" smtClean="0"/>
              <a:t>条件：</a:t>
            </a:r>
            <a:endParaRPr lang="en-US" altLang="zh-CN" baseline="0" dirty="0" smtClean="0"/>
          </a:p>
          <a:p>
            <a:r>
              <a:rPr lang="en-US" altLang="zh-CN" baseline="0" dirty="0" smtClean="0"/>
              <a:t>Where</a:t>
            </a:r>
            <a:r>
              <a:rPr lang="zh-CN" altLang="en-US" baseline="0" dirty="0" smtClean="0"/>
              <a:t>和</a:t>
            </a:r>
            <a:r>
              <a:rPr lang="en-US" altLang="zh-CN" baseline="0" dirty="0" smtClean="0"/>
              <a:t>on</a:t>
            </a:r>
            <a:r>
              <a:rPr lang="zh-CN" altLang="en-US" baseline="0" dirty="0" smtClean="0"/>
              <a:t>可以使用条件表达式。</a:t>
            </a:r>
            <a:endParaRPr lang="en-US" altLang="zh-CN" baseline="0" dirty="0" smtClean="0"/>
          </a:p>
          <a:p>
            <a:r>
              <a:rPr lang="en-US" altLang="zh-CN" baseline="0" dirty="0" smtClean="0"/>
              <a:t>Using (</a:t>
            </a:r>
            <a:r>
              <a:rPr lang="zh-CN" altLang="en-US" baseline="0" dirty="0" smtClean="0"/>
              <a:t>公共字段</a:t>
            </a:r>
            <a:r>
              <a:rPr lang="en-US" altLang="zh-CN" baseline="0" dirty="0" smtClean="0"/>
              <a:t>)</a:t>
            </a:r>
            <a:r>
              <a:rPr lang="zh-CN" altLang="en-US" baseline="0" dirty="0" smtClean="0"/>
              <a:t>，需要使用公共字段。</a:t>
            </a:r>
            <a:endParaRPr lang="en-US" altLang="zh-CN" baseline="0" dirty="0" smtClean="0"/>
          </a:p>
          <a:p>
            <a:r>
              <a:rPr lang="zh-CN" altLang="en-US" baseline="0" dirty="0" smtClean="0"/>
              <a:t>内联可以使用</a:t>
            </a:r>
            <a:r>
              <a:rPr lang="en-US" altLang="zh-CN" baseline="0" dirty="0" smtClean="0"/>
              <a:t>where on </a:t>
            </a:r>
            <a:r>
              <a:rPr lang="zh-CN" altLang="en-US" baseline="0" dirty="0" smtClean="0"/>
              <a:t>和</a:t>
            </a:r>
            <a:r>
              <a:rPr lang="en-US" altLang="zh-CN" baseline="0" dirty="0" smtClean="0"/>
              <a:t>using</a:t>
            </a:r>
            <a:r>
              <a:rPr lang="zh-CN" altLang="en-US" baseline="0" dirty="0" smtClean="0"/>
              <a:t>条件</a:t>
            </a:r>
            <a:endParaRPr lang="en-US" altLang="zh-CN" baseline="0" dirty="0" smtClean="0"/>
          </a:p>
          <a:p>
            <a:r>
              <a:rPr lang="zh-CN" altLang="en-US" baseline="0" dirty="0" smtClean="0"/>
              <a:t>外联 只可以使用</a:t>
            </a:r>
            <a:r>
              <a:rPr lang="en-US" altLang="zh-CN" baseline="0" dirty="0" smtClean="0"/>
              <a:t>using</a:t>
            </a:r>
            <a:r>
              <a:rPr lang="zh-CN" altLang="en-US" baseline="0" dirty="0" smtClean="0"/>
              <a:t>和</a:t>
            </a:r>
            <a:r>
              <a:rPr lang="en-US" altLang="zh-CN" baseline="0" dirty="0" smtClean="0"/>
              <a:t>on</a:t>
            </a:r>
            <a:r>
              <a:rPr lang="zh-CN" altLang="en-US" baseline="0" dirty="0" smtClean="0"/>
              <a:t>作为条件</a:t>
            </a:r>
            <a:endParaRPr lang="en-US" altLang="zh-CN" dirty="0" smtClean="0"/>
          </a:p>
          <a:p>
            <a:r>
              <a:rPr lang="zh-CN" altLang="en-US" dirty="0" smtClean="0"/>
              <a:t>通常</a:t>
            </a:r>
            <a:r>
              <a:rPr lang="zh-CN" altLang="en-US" baseline="0" dirty="0" smtClean="0"/>
              <a:t> </a:t>
            </a:r>
            <a:r>
              <a:rPr lang="en-US" altLang="zh-CN" baseline="0" dirty="0" smtClean="0"/>
              <a:t>where</a:t>
            </a:r>
            <a:r>
              <a:rPr lang="zh-CN" altLang="en-US" baseline="0" dirty="0" smtClean="0"/>
              <a:t>还有筛选的含义，而</a:t>
            </a:r>
            <a:r>
              <a:rPr lang="en-US" altLang="zh-CN" baseline="0" dirty="0" smtClean="0"/>
              <a:t>on</a:t>
            </a:r>
            <a:r>
              <a:rPr lang="zh-CN" altLang="en-US" baseline="0" dirty="0" smtClean="0"/>
              <a:t>和</a:t>
            </a:r>
            <a:r>
              <a:rPr lang="en-US" altLang="zh-CN" baseline="0" dirty="0" smtClean="0"/>
              <a:t>using</a:t>
            </a:r>
            <a:r>
              <a:rPr lang="zh-CN" altLang="en-US" baseline="0" dirty="0" smtClean="0"/>
              <a:t>只有连接条件的意思。因此通常连接条件使用</a:t>
            </a:r>
            <a:r>
              <a:rPr lang="en-US" altLang="zh-CN" baseline="0" dirty="0" smtClean="0"/>
              <a:t>on</a:t>
            </a:r>
            <a:r>
              <a:rPr lang="zh-CN" altLang="en-US" baseline="0" dirty="0" smtClean="0"/>
              <a:t>或</a:t>
            </a:r>
            <a:r>
              <a:rPr lang="en-US" altLang="zh-CN" baseline="0" dirty="0" smtClean="0"/>
              <a:t>using</a:t>
            </a:r>
            <a:r>
              <a:rPr lang="zh-CN" altLang="en-US" baseline="0" dirty="0" smtClean="0"/>
              <a:t>。而筛选条件使用</a:t>
            </a:r>
            <a:r>
              <a:rPr lang="en-US" altLang="zh-CN" baseline="0" dirty="0" smtClean="0"/>
              <a:t>where</a:t>
            </a:r>
            <a:r>
              <a:rPr lang="zh-CN" altLang="en-US" baseline="0" dirty="0" smtClean="0"/>
              <a:t>加以区分。</a:t>
            </a:r>
            <a:endParaRPr lang="en-US" altLang="zh-CN" dirty="0" smtClean="0"/>
          </a:p>
          <a:p>
            <a:endParaRPr lang="en-US" altLang="zh-CN" dirty="0" smtClean="0"/>
          </a:p>
          <a:p>
            <a:endParaRPr lang="en-US" altLang="zh-CN" dirty="0" smtClean="0"/>
          </a:p>
          <a:p>
            <a:r>
              <a:rPr lang="zh-CN" altLang="en-US" dirty="0" smtClean="0"/>
              <a:t>笛卡尔积</a:t>
            </a:r>
            <a:r>
              <a:rPr lang="en-US" altLang="zh-CN" dirty="0" smtClean="0"/>
              <a:t>(</a:t>
            </a:r>
            <a:r>
              <a:rPr lang="en-US" altLang="zh-CN" dirty="0" err="1" smtClean="0"/>
              <a:t>cartesian</a:t>
            </a:r>
            <a:r>
              <a:rPr lang="en-US" altLang="zh-CN" baseline="0" dirty="0" smtClean="0"/>
              <a:t> product)</a:t>
            </a:r>
            <a:r>
              <a:rPr lang="zh-CN" altLang="en-US" baseline="0" dirty="0" smtClean="0"/>
              <a:t>，又叫直积，所有可能的组合。</a:t>
            </a:r>
            <a:r>
              <a:rPr lang="zh-CN" altLang="en-US" dirty="0" smtClean="0"/>
              <a:t>假设集合</a:t>
            </a:r>
            <a:r>
              <a:rPr lang="en-US" altLang="zh-CN" dirty="0" smtClean="0"/>
              <a:t>A={</a:t>
            </a:r>
            <a:r>
              <a:rPr lang="en-US" altLang="zh-CN" dirty="0" err="1" smtClean="0"/>
              <a:t>a,b</a:t>
            </a:r>
            <a:r>
              <a:rPr lang="en-US" altLang="zh-CN" dirty="0" smtClean="0"/>
              <a:t>}</a:t>
            </a:r>
            <a:r>
              <a:rPr lang="zh-CN" altLang="en-US" dirty="0" smtClean="0"/>
              <a:t>，集合</a:t>
            </a:r>
            <a:r>
              <a:rPr lang="en-US" altLang="zh-CN" dirty="0" smtClean="0"/>
              <a:t>B={0,1,2}</a:t>
            </a:r>
            <a:r>
              <a:rPr lang="zh-CN" altLang="en-US" dirty="0" smtClean="0"/>
              <a:t>，则两个集合的笛卡尔积为</a:t>
            </a:r>
            <a:r>
              <a:rPr lang="en-US" altLang="zh-CN" dirty="0" smtClean="0"/>
              <a:t>{(a,0),(a,1),(a,2),(b,0),(b,1), (b,2)}</a:t>
            </a:r>
            <a:r>
              <a:rPr lang="zh-CN" altLang="en-US" dirty="0" smtClean="0"/>
              <a:t>。</a:t>
            </a:r>
            <a:endParaRPr lang="en-US" altLang="zh-CN" dirty="0" smtClean="0"/>
          </a:p>
          <a:p>
            <a:r>
              <a:rPr lang="zh-CN" altLang="en-US" dirty="0" smtClean="0"/>
              <a:t>两个二维表的没有条件的内连接就是笛卡尔积。</a:t>
            </a:r>
            <a:endParaRPr lang="en-US" altLang="zh-CN" dirty="0" smtClean="0"/>
          </a:p>
          <a:p>
            <a:r>
              <a:rPr lang="zh-CN" altLang="en-US" dirty="0" smtClean="0"/>
              <a:t>也叫做交叉连结（</a:t>
            </a:r>
            <a:r>
              <a:rPr lang="en-US" altLang="zh-CN" dirty="0" smtClean="0"/>
              <a:t>cross join</a:t>
            </a:r>
            <a:r>
              <a:rPr lang="zh-CN" altLang="en-US" dirty="0" smtClean="0"/>
              <a:t>）。注意</a:t>
            </a:r>
            <a:r>
              <a:rPr lang="en-US" altLang="zh-CN" dirty="0" err="1" smtClean="0"/>
              <a:t>mysql</a:t>
            </a:r>
            <a:r>
              <a:rPr lang="zh-CN" altLang="en-US" dirty="0" smtClean="0"/>
              <a:t>的</a:t>
            </a:r>
            <a:r>
              <a:rPr lang="en-US" altLang="zh-CN" dirty="0" err="1" smtClean="0"/>
              <a:t>sql</a:t>
            </a:r>
            <a:r>
              <a:rPr lang="zh-CN" altLang="en-US" dirty="0" smtClean="0"/>
              <a:t>语法中</a:t>
            </a:r>
            <a:r>
              <a:rPr lang="zh-CN" altLang="en-US" baseline="0" dirty="0" smtClean="0"/>
              <a:t> ，</a:t>
            </a:r>
            <a:r>
              <a:rPr lang="en-US" altLang="zh-CN" baseline="0" dirty="0" smtClean="0"/>
              <a:t>cross join </a:t>
            </a:r>
            <a:r>
              <a:rPr lang="zh-CN" altLang="en-US" baseline="0" dirty="0" smtClean="0"/>
              <a:t>与</a:t>
            </a:r>
            <a:r>
              <a:rPr lang="en-US" altLang="zh-CN" baseline="0" dirty="0" err="1" smtClean="0"/>
              <a:t>innerjoin</a:t>
            </a:r>
            <a:r>
              <a:rPr lang="zh-CN" altLang="en-US" baseline="0" dirty="0" smtClean="0"/>
              <a:t> 行为一致，不是广义上的交叉连结（</a:t>
            </a:r>
            <a:r>
              <a:rPr lang="en-US" altLang="zh-CN" baseline="0" dirty="0" smtClean="0"/>
              <a:t>cross join</a:t>
            </a:r>
            <a:r>
              <a:rPr lang="zh-CN" altLang="en-US" baseline="0" dirty="0" smtClean="0"/>
              <a:t>）。就是说</a:t>
            </a:r>
            <a:r>
              <a:rPr lang="en-US" altLang="zh-CN" baseline="0" dirty="0" err="1" smtClean="0"/>
              <a:t>crossjoin</a:t>
            </a:r>
            <a:r>
              <a:rPr lang="zh-CN" altLang="en-US" baseline="0" dirty="0" smtClean="0"/>
              <a:t>在</a:t>
            </a:r>
            <a:r>
              <a:rPr lang="en-US" altLang="zh-CN" baseline="0" dirty="0" err="1" smtClean="0"/>
              <a:t>mysql</a:t>
            </a:r>
            <a:r>
              <a:rPr lang="zh-CN" altLang="en-US" baseline="0" dirty="0" smtClean="0"/>
              <a:t>中也可以写条件。</a:t>
            </a:r>
            <a:endParaRPr lang="en-US" altLang="zh-CN" baseline="0" dirty="0" smtClean="0"/>
          </a:p>
          <a:p>
            <a:endParaRPr lang="en-US" altLang="zh-CN" baseline="0" dirty="0" smtClean="0"/>
          </a:p>
          <a:p>
            <a:endParaRPr lang="en-US" altLang="zh-CN" baseline="0" dirty="0" smtClean="0"/>
          </a:p>
          <a:p>
            <a:r>
              <a:rPr lang="zh-CN" altLang="en-US" baseline="0" dirty="0" smtClean="0"/>
              <a:t>测试用例：</a:t>
            </a:r>
            <a:endParaRPr lang="en-US" altLang="zh-CN" baseline="0" dirty="0" smtClean="0"/>
          </a:p>
          <a:p>
            <a:r>
              <a:rPr lang="en-US" altLang="zh-CN" baseline="0" dirty="0" smtClean="0"/>
              <a:t>drop table if exists one;</a:t>
            </a:r>
          </a:p>
          <a:p>
            <a:r>
              <a:rPr lang="en-US" altLang="zh-CN" baseline="0" dirty="0" smtClean="0"/>
              <a:t>create table one (</a:t>
            </a:r>
          </a:p>
          <a:p>
            <a:r>
              <a:rPr lang="en-US" altLang="zh-CN" baseline="0" dirty="0" err="1" smtClean="0"/>
              <a:t>one_id</a:t>
            </a:r>
            <a:r>
              <a:rPr lang="en-US" altLang="zh-CN" baseline="0" dirty="0" smtClean="0"/>
              <a:t> </a:t>
            </a:r>
            <a:r>
              <a:rPr lang="en-US" altLang="zh-CN" baseline="0" dirty="0" err="1" smtClean="0"/>
              <a:t>int</a:t>
            </a:r>
            <a:r>
              <a:rPr lang="en-US" altLang="zh-CN" baseline="0" dirty="0" smtClean="0"/>
              <a:t>,</a:t>
            </a:r>
          </a:p>
          <a:p>
            <a:r>
              <a:rPr lang="en-US" altLang="zh-CN" baseline="0" dirty="0" err="1" smtClean="0"/>
              <a:t>one_data</a:t>
            </a:r>
            <a:r>
              <a:rPr lang="en-US" altLang="zh-CN" baseline="0" dirty="0" smtClean="0"/>
              <a:t> char(1),</a:t>
            </a:r>
          </a:p>
          <a:p>
            <a:r>
              <a:rPr lang="en-US" altLang="zh-CN" baseline="0" dirty="0" err="1" smtClean="0"/>
              <a:t>public_field</a:t>
            </a:r>
            <a:r>
              <a:rPr lang="en-US" altLang="zh-CN" baseline="0" dirty="0" smtClean="0"/>
              <a:t> </a:t>
            </a:r>
            <a:r>
              <a:rPr lang="en-US" altLang="zh-CN" baseline="0" dirty="0" err="1" smtClean="0"/>
              <a:t>int</a:t>
            </a:r>
            <a:endParaRPr lang="en-US" altLang="zh-CN" baseline="0" dirty="0" smtClean="0"/>
          </a:p>
          <a:p>
            <a:r>
              <a:rPr lang="en-US" altLang="zh-CN" baseline="0" dirty="0" smtClean="0"/>
              <a:t>);</a:t>
            </a:r>
          </a:p>
          <a:p>
            <a:r>
              <a:rPr lang="en-US" altLang="zh-CN" baseline="0" dirty="0" smtClean="0"/>
              <a:t>insert into one values</a:t>
            </a:r>
          </a:p>
          <a:p>
            <a:r>
              <a:rPr lang="en-US" altLang="zh-CN" baseline="0" dirty="0" smtClean="0"/>
              <a:t>(1, 'a', 10),</a:t>
            </a:r>
          </a:p>
          <a:p>
            <a:r>
              <a:rPr lang="en-US" altLang="zh-CN" baseline="0" dirty="0" smtClean="0"/>
              <a:t>(2, 'b', 20),</a:t>
            </a:r>
          </a:p>
          <a:p>
            <a:r>
              <a:rPr lang="en-US" altLang="zh-CN" baseline="0" dirty="0" smtClean="0"/>
              <a:t>(3, 'c', 30);</a:t>
            </a:r>
          </a:p>
          <a:p>
            <a:r>
              <a:rPr lang="en-US" altLang="zh-CN" baseline="0" dirty="0" smtClean="0"/>
              <a:t>drop table if exists two;</a:t>
            </a:r>
          </a:p>
          <a:p>
            <a:r>
              <a:rPr lang="en-US" altLang="zh-CN" baseline="0" dirty="0" smtClean="0"/>
              <a:t>create table two (</a:t>
            </a:r>
          </a:p>
          <a:p>
            <a:r>
              <a:rPr lang="en-US" altLang="zh-CN" baseline="0" dirty="0" err="1" smtClean="0"/>
              <a:t>two_id</a:t>
            </a:r>
            <a:r>
              <a:rPr lang="en-US" altLang="zh-CN" baseline="0" dirty="0" smtClean="0"/>
              <a:t> </a:t>
            </a:r>
            <a:r>
              <a:rPr lang="en-US" altLang="zh-CN" baseline="0" dirty="0" err="1" smtClean="0"/>
              <a:t>int</a:t>
            </a:r>
            <a:r>
              <a:rPr lang="en-US" altLang="zh-CN" baseline="0" dirty="0" smtClean="0"/>
              <a:t>,</a:t>
            </a:r>
          </a:p>
          <a:p>
            <a:r>
              <a:rPr lang="en-US" altLang="zh-CN" baseline="0" dirty="0" err="1" smtClean="0"/>
              <a:t>two_data</a:t>
            </a:r>
            <a:r>
              <a:rPr lang="en-US" altLang="zh-CN" baseline="0" dirty="0" smtClean="0"/>
              <a:t> char(1) not null default 't',</a:t>
            </a:r>
          </a:p>
          <a:p>
            <a:r>
              <a:rPr lang="en-US" altLang="zh-CN" baseline="0" dirty="0" err="1" smtClean="0"/>
              <a:t>public_field</a:t>
            </a:r>
            <a:r>
              <a:rPr lang="en-US" altLang="zh-CN" baseline="0" dirty="0" smtClean="0"/>
              <a:t> </a:t>
            </a:r>
            <a:r>
              <a:rPr lang="en-US" altLang="zh-CN" baseline="0" dirty="0" err="1" smtClean="0"/>
              <a:t>int</a:t>
            </a:r>
            <a:endParaRPr lang="en-US" altLang="zh-CN" baseline="0" dirty="0" smtClean="0"/>
          </a:p>
          <a:p>
            <a:r>
              <a:rPr lang="en-US" altLang="zh-CN" baseline="0" dirty="0" smtClean="0"/>
              <a:t>);</a:t>
            </a:r>
          </a:p>
          <a:p>
            <a:r>
              <a:rPr lang="en-US" altLang="zh-CN" baseline="0" dirty="0" smtClean="0"/>
              <a:t>insert into two values</a:t>
            </a:r>
          </a:p>
          <a:p>
            <a:r>
              <a:rPr lang="en-US" altLang="zh-CN" baseline="0" dirty="0" smtClean="0"/>
              <a:t>(2, 'B', 20),</a:t>
            </a:r>
          </a:p>
          <a:p>
            <a:r>
              <a:rPr lang="en-US" altLang="zh-CN" baseline="0" dirty="0" smtClean="0"/>
              <a:t>(3, 'C', 30),</a:t>
            </a:r>
          </a:p>
          <a:p>
            <a:r>
              <a:rPr lang="en-US" altLang="zh-CN" baseline="0" dirty="0" smtClean="0"/>
              <a:t>(4, 'D', 40);</a:t>
            </a:r>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52</a:t>
            </a:fld>
            <a:endParaRPr lang="en-US" altLang="zh-CN"/>
          </a:p>
        </p:txBody>
      </p:sp>
    </p:spTree>
    <p:extLst>
      <p:ext uri="{BB962C8B-B14F-4D97-AF65-F5344CB8AC3E}">
        <p14:creationId xmlns:p14="http://schemas.microsoft.com/office/powerpoint/2010/main" val="2840036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导出结果到文件</a:t>
            </a:r>
            <a:endParaRPr lang="en-US" altLang="zh-CN" b="1" dirty="0" smtClean="0"/>
          </a:p>
          <a:p>
            <a:r>
              <a:rPr lang="en-US" altLang="zh-CN" dirty="0" err="1" smtClean="0"/>
              <a:t>mysql</a:t>
            </a:r>
            <a:r>
              <a:rPr lang="zh-CN" altLang="en-US" dirty="0" smtClean="0"/>
              <a:t>支持，将获得到的数据记录在文件内而不是返回到客户端。</a:t>
            </a:r>
            <a:endParaRPr lang="en-US" altLang="zh-CN" dirty="0" smtClean="0"/>
          </a:p>
          <a:p>
            <a:r>
              <a:rPr lang="zh-CN" altLang="en-US" dirty="0" smtClean="0"/>
              <a:t>常规的：文件内的每一行是一条数据，而每个字段之间使用水平制表符分隔。</a:t>
            </a:r>
            <a:endParaRPr lang="en-US" altLang="zh-CN" dirty="0" smtClean="0"/>
          </a:p>
          <a:p>
            <a:r>
              <a:rPr lang="zh-CN" altLang="en-US" dirty="0" smtClean="0"/>
              <a:t>导出的数据文件可以使用</a:t>
            </a:r>
            <a:r>
              <a:rPr lang="en-US" altLang="zh-CN" dirty="0" smtClean="0"/>
              <a:t>LOAD DATA INFILE</a:t>
            </a:r>
            <a:r>
              <a:rPr lang="zh-CN" altLang="en-US" dirty="0" smtClean="0"/>
              <a:t>语法载入到某个数据表内。</a:t>
            </a:r>
            <a:endParaRPr lang="en-US" altLang="zh-CN" dirty="0" smtClean="0"/>
          </a:p>
          <a:p>
            <a:r>
              <a:rPr lang="zh-CN" altLang="en-US" dirty="0" smtClean="0"/>
              <a:t>注意，不允许向已经存在的文件内导出数据</a:t>
            </a:r>
            <a:endParaRPr lang="en-US" altLang="zh-CN" dirty="0" smtClean="0"/>
          </a:p>
          <a:p>
            <a:endParaRPr lang="en-US" altLang="zh-CN" dirty="0" smtClean="0"/>
          </a:p>
          <a:p>
            <a:r>
              <a:rPr lang="zh-CN" altLang="en-US" dirty="0" smtClean="0"/>
              <a:t>在导出到文件的过程中，支持配置字段分隔符，包裹符，和转义符。和配置行（记录）结束符，和起始符</a:t>
            </a:r>
            <a:endParaRPr lang="en-US" altLang="zh-CN" dirty="0" smtClean="0"/>
          </a:p>
          <a:p>
            <a:r>
              <a:rPr lang="zh-CN" altLang="en-US" dirty="0" smtClean="0"/>
              <a:t>默认为：</a:t>
            </a:r>
            <a:endParaRPr lang="en-US" altLang="zh-CN" dirty="0" smtClean="0"/>
          </a:p>
          <a:p>
            <a:r>
              <a:rPr lang="zh-CN" altLang="en-US" dirty="0" smtClean="0"/>
              <a:t>字段：</a:t>
            </a:r>
            <a:r>
              <a:rPr lang="en-US" altLang="zh-CN" dirty="0" smtClean="0"/>
              <a:t>fields terminated by '\t' enclosed by '' escaped by '\\‘</a:t>
            </a:r>
          </a:p>
          <a:p>
            <a:r>
              <a:rPr lang="zh-CN" altLang="en-US" dirty="0" smtClean="0"/>
              <a:t>记录：</a:t>
            </a:r>
            <a:r>
              <a:rPr lang="en-US" altLang="zh-CN" dirty="0" smtClean="0"/>
              <a:t>lines terminated by '\n' starting by ''</a:t>
            </a:r>
          </a:p>
          <a:p>
            <a:r>
              <a:rPr lang="zh-CN" altLang="en-US" dirty="0" smtClean="0"/>
              <a:t>其他常用的是：字段使用逗号分割，而使用引号包裹</a:t>
            </a:r>
            <a:endParaRPr lang="en-US" altLang="zh-CN" dirty="0" smtClean="0"/>
          </a:p>
          <a:p>
            <a:r>
              <a:rPr lang="en-US" altLang="zh-CN" dirty="0" smtClean="0"/>
              <a:t>SELECT </a:t>
            </a:r>
            <a:r>
              <a:rPr lang="en-US" altLang="zh-CN" dirty="0" err="1" smtClean="0"/>
              <a:t>a,b,a+b</a:t>
            </a:r>
            <a:r>
              <a:rPr lang="en-US" altLang="zh-CN" dirty="0" smtClean="0"/>
              <a:t> INTO OUTFILE ‘file‘ </a:t>
            </a:r>
          </a:p>
          <a:p>
            <a:r>
              <a:rPr lang="en-US" altLang="zh-CN" dirty="0" smtClean="0"/>
              <a:t>FIELDS TERMINATED BY ',' ENCLOSED BY '"‘</a:t>
            </a:r>
          </a:p>
          <a:p>
            <a:r>
              <a:rPr lang="en-US" altLang="zh-CN" dirty="0" smtClean="0"/>
              <a:t>LINES TERMINATED BY '\n‘</a:t>
            </a:r>
          </a:p>
          <a:p>
            <a:r>
              <a:rPr lang="en-US" altLang="zh-CN" dirty="0" smtClean="0"/>
              <a:t>FROM </a:t>
            </a:r>
            <a:r>
              <a:rPr lang="en-US" altLang="zh-CN" dirty="0" err="1" smtClean="0"/>
              <a:t>test_table</a:t>
            </a:r>
            <a:r>
              <a:rPr lang="en-US" altLang="zh-CN" dirty="0" smtClean="0"/>
              <a:t>;</a:t>
            </a:r>
          </a:p>
          <a:p>
            <a:endParaRPr lang="en-US" altLang="zh-CN" dirty="0" smtClean="0"/>
          </a:p>
          <a:p>
            <a:r>
              <a:rPr lang="zh-CN" altLang="en-US" dirty="0" smtClean="0"/>
              <a:t>同时支持</a:t>
            </a:r>
            <a:r>
              <a:rPr lang="zh-CN" altLang="en-US" baseline="0" dirty="0" smtClean="0"/>
              <a:t> </a:t>
            </a:r>
            <a:r>
              <a:rPr lang="en-US" altLang="zh-CN" baseline="0" dirty="0" smtClean="0"/>
              <a:t>into </a:t>
            </a:r>
            <a:r>
              <a:rPr lang="en-US" altLang="zh-CN" baseline="0" dirty="0" err="1" smtClean="0"/>
              <a:t>dumpfile</a:t>
            </a:r>
            <a:r>
              <a:rPr lang="zh-CN" altLang="en-US" baseline="0" dirty="0" smtClean="0"/>
              <a:t>，作用与</a:t>
            </a:r>
            <a:r>
              <a:rPr lang="en-US" altLang="zh-CN" baseline="0" dirty="0" err="1" smtClean="0"/>
              <a:t>outfile</a:t>
            </a:r>
            <a:r>
              <a:rPr lang="zh-CN" altLang="en-US" baseline="0" dirty="0" smtClean="0"/>
              <a:t>一致，不过是不做任何换行和转义处理。非常适合导出二进制数据。</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53</a:t>
            </a:fld>
            <a:endParaRPr lang="en-US" altLang="zh-CN"/>
          </a:p>
        </p:txBody>
      </p:sp>
    </p:spTree>
    <p:extLst>
      <p:ext uri="{BB962C8B-B14F-4D97-AF65-F5344CB8AC3E}">
        <p14:creationId xmlns:p14="http://schemas.microsoft.com/office/powerpoint/2010/main" val="151501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关系型数据（</a:t>
            </a:r>
            <a:r>
              <a:rPr lang="en-US" altLang="zh-CN" dirty="0" smtClean="0"/>
              <a:t>RDBS</a:t>
            </a:r>
            <a:r>
              <a:rPr lang="zh-CN" altLang="en-US" dirty="0" smtClean="0"/>
              <a:t>，</a:t>
            </a:r>
            <a:r>
              <a:rPr lang="en-US" altLang="zh-CN" dirty="0" smtClean="0"/>
              <a:t>RELATIONAL DBS</a:t>
            </a:r>
            <a:r>
              <a:rPr lang="zh-CN" altLang="en-US" dirty="0" smtClean="0"/>
              <a:t>）是建立在关系模型上的数据库系统。关系模型就是指二维表格模型，因而一个关系型数据库就是由二维表及其之间的联系组成的一个数据库系统 ，结构和实体关系。数据库结构可定（同类数据，结构一致），数据之间的关系可以设置（实体之间的联系）</a:t>
            </a:r>
          </a:p>
          <a:p>
            <a:endParaRPr lang="en-US" altLang="zh-CN" dirty="0" smtClean="0"/>
          </a:p>
          <a:p>
            <a:r>
              <a:rPr lang="zh-CN" altLang="en-US" dirty="0" smtClean="0"/>
              <a:t>非关系型数据库</a:t>
            </a:r>
            <a:r>
              <a:rPr lang="en-US" altLang="zh-CN" dirty="0" err="1" smtClean="0"/>
              <a:t>NoSQL</a:t>
            </a:r>
            <a:r>
              <a:rPr lang="zh-CN" altLang="en-US" dirty="0" smtClean="0"/>
              <a:t>。</a:t>
            </a:r>
            <a:r>
              <a:rPr lang="en-US" altLang="zh-CN" dirty="0" err="1" smtClean="0"/>
              <a:t>Membase</a:t>
            </a:r>
            <a:r>
              <a:rPr lang="en-US" altLang="zh-CN" dirty="0" smtClean="0"/>
              <a:t>, </a:t>
            </a:r>
            <a:r>
              <a:rPr lang="en-US" altLang="zh-CN" dirty="0" err="1" smtClean="0"/>
              <a:t>MongoDB</a:t>
            </a:r>
            <a:r>
              <a:rPr lang="en-US" altLang="zh-CN" dirty="0" smtClean="0"/>
              <a:t> </a:t>
            </a:r>
            <a:r>
              <a:rPr lang="zh-CN" altLang="en-US" dirty="0" smtClean="0"/>
              <a:t>（</a:t>
            </a:r>
            <a:r>
              <a:rPr lang="zh-CN" altLang="en-US" sz="1200" b="0" i="0" kern="1200" dirty="0" smtClean="0">
                <a:solidFill>
                  <a:schemeClr val="tx1"/>
                </a:solidFill>
                <a:effectLst/>
                <a:latin typeface="Times New Roman" pitchFamily="18" charset="0"/>
                <a:ea typeface="宋体" pitchFamily="2" charset="-122"/>
                <a:cs typeface="+mn-cs"/>
              </a:rPr>
              <a:t>内容缓存，主要用于处理大量数据的高访问负载，也用于一些日志系统等等</a:t>
            </a:r>
            <a:r>
              <a:rPr lang="en-US" altLang="zh-CN" sz="1200" b="0" i="0" kern="1200" dirty="0" smtClean="0">
                <a:solidFill>
                  <a:schemeClr val="tx1"/>
                </a:solidFill>
                <a:effectLst/>
                <a:latin typeface="Times New Roman" pitchFamily="18" charset="0"/>
                <a:ea typeface="宋体" pitchFamily="2" charset="-122"/>
                <a:cs typeface="+mn-cs"/>
              </a:rPr>
              <a:t>, </a:t>
            </a:r>
            <a:r>
              <a:rPr lang="zh-CN" altLang="en-US" sz="1200" b="0" i="0" kern="1200" dirty="0" smtClean="0">
                <a:solidFill>
                  <a:schemeClr val="tx1"/>
                </a:solidFill>
                <a:effectLst/>
                <a:latin typeface="Times New Roman" pitchFamily="18" charset="0"/>
                <a:ea typeface="宋体" pitchFamily="2" charset="-122"/>
                <a:cs typeface="+mn-cs"/>
              </a:rPr>
              <a:t>社交网络，推荐系统等。专注于构建关系图谱</a:t>
            </a:r>
            <a:r>
              <a:rPr lang="zh-CN" altLang="en-US" dirty="0" smtClean="0"/>
              <a:t>）</a:t>
            </a:r>
            <a:endParaRPr lang="en-US" altLang="zh-CN" dirty="0" smtClean="0"/>
          </a:p>
          <a:p>
            <a:r>
              <a:rPr lang="zh-CN" altLang="en-US" sz="1200" b="0" i="0" kern="1200" dirty="0" smtClean="0">
                <a:solidFill>
                  <a:schemeClr val="tx1"/>
                </a:solidFill>
                <a:effectLst/>
                <a:latin typeface="Times New Roman" pitchFamily="18" charset="0"/>
                <a:ea typeface="宋体" pitchFamily="2" charset="-122"/>
                <a:cs typeface="+mn-cs"/>
              </a:rPr>
              <a:t>社交网络，推荐系统等。专注于构建关系图谱</a:t>
            </a:r>
            <a:endParaRPr lang="en-US" altLang="zh-CN" dirty="0" smtClean="0"/>
          </a:p>
          <a:p>
            <a:endParaRPr lang="en-US" altLang="zh-CN" dirty="0" smtClean="0"/>
          </a:p>
          <a:p>
            <a:r>
              <a:rPr lang="zh-CN" altLang="en-US" dirty="0" smtClean="0"/>
              <a:t>区别，通常关系数据库系统，要求具有相同的结构，而非关系型不一定要求</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a:t>
            </a:fld>
            <a:endParaRPr lang="en-US" altLang="zh-CN"/>
          </a:p>
        </p:txBody>
      </p:sp>
    </p:spTree>
    <p:extLst>
      <p:ext uri="{BB962C8B-B14F-4D97-AF65-F5344CB8AC3E}">
        <p14:creationId xmlns:p14="http://schemas.microsoft.com/office/powerpoint/2010/main" val="1172245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Insert </a:t>
            </a:r>
            <a:r>
              <a:rPr lang="zh-CN" altLang="en-US" dirty="0" smtClean="0"/>
              <a:t>的几种常见用法：</a:t>
            </a:r>
            <a:endParaRPr lang="en-US" altLang="zh-CN" dirty="0" smtClean="0"/>
          </a:p>
          <a:p>
            <a:endParaRPr lang="en-US" altLang="zh-CN" dirty="0" smtClean="0"/>
          </a:p>
          <a:p>
            <a:r>
              <a:rPr lang="zh-CN" altLang="en-US" dirty="0" smtClean="0"/>
              <a:t>可以省略对列的指定，要求</a:t>
            </a:r>
            <a:r>
              <a:rPr lang="zh-CN" altLang="en-US" baseline="0" dirty="0" smtClean="0"/>
              <a:t> </a:t>
            </a:r>
            <a:r>
              <a:rPr lang="en-US" altLang="zh-CN" baseline="0" dirty="0" smtClean="0"/>
              <a:t>values () </a:t>
            </a:r>
            <a:r>
              <a:rPr lang="zh-CN" altLang="en-US" baseline="0" dirty="0" smtClean="0"/>
              <a:t>括号内，提供给了按照列顺序出现的所有字段的值。</a:t>
            </a:r>
            <a:endParaRPr lang="en-US" altLang="zh-CN" baseline="0" dirty="0" smtClean="0"/>
          </a:p>
          <a:p>
            <a:r>
              <a:rPr lang="zh-CN" altLang="en-US" baseline="0" dirty="0" smtClean="0"/>
              <a:t>或者使用</a:t>
            </a:r>
            <a:r>
              <a:rPr lang="en-US" altLang="zh-CN" baseline="0" dirty="0" smtClean="0"/>
              <a:t>set</a:t>
            </a:r>
            <a:r>
              <a:rPr lang="zh-CN" altLang="en-US" baseline="0" dirty="0" smtClean="0"/>
              <a:t>语法。</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set field=value,…</a:t>
            </a:r>
            <a:r>
              <a:rPr lang="zh-CN" altLang="en-US" baseline="0" dirty="0" smtClean="0"/>
              <a:t>；</a:t>
            </a:r>
            <a:endParaRPr lang="en-US" altLang="zh-CN" baseline="0" dirty="0" smtClean="0"/>
          </a:p>
          <a:p>
            <a:endParaRPr lang="en-US" altLang="zh-CN" baseline="0" dirty="0" smtClean="0"/>
          </a:p>
          <a:p>
            <a:r>
              <a:rPr lang="zh-CN" altLang="en-US" baseline="0" dirty="0" smtClean="0"/>
              <a:t>可以一次性使用多个值，采用</a:t>
            </a:r>
            <a:r>
              <a:rPr lang="en-US" altLang="zh-CN" baseline="0" dirty="0" smtClean="0"/>
              <a:t>(), (), ();</a:t>
            </a:r>
            <a:r>
              <a:rPr lang="zh-CN" altLang="en-US" baseline="0" dirty="0" smtClean="0"/>
              <a:t>的形式。</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values (), (), ();</a:t>
            </a:r>
          </a:p>
          <a:p>
            <a:endParaRPr lang="en-US" altLang="zh-CN" baseline="0" dirty="0" smtClean="0"/>
          </a:p>
          <a:p>
            <a:r>
              <a:rPr lang="zh-CN" altLang="en-US" baseline="0" dirty="0" smtClean="0"/>
              <a:t>可以在列值指定时，使用表达式。</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Insert into </a:t>
            </a:r>
            <a:r>
              <a:rPr lang="en-US" altLang="zh-CN" baseline="0" dirty="0" err="1" smtClean="0"/>
              <a:t>tbl_name</a:t>
            </a:r>
            <a:r>
              <a:rPr lang="en-US" altLang="zh-CN" baseline="0" dirty="0" smtClean="0"/>
              <a:t> values (</a:t>
            </a:r>
            <a:r>
              <a:rPr lang="en-US" altLang="zh-CN" baseline="0" dirty="0" err="1" smtClean="0"/>
              <a:t>field_value</a:t>
            </a:r>
            <a:r>
              <a:rPr lang="en-US" altLang="zh-CN" baseline="0" dirty="0" smtClean="0"/>
              <a:t>, 10+10, now());</a:t>
            </a:r>
          </a:p>
          <a:p>
            <a:r>
              <a:rPr lang="zh-CN" altLang="en-US" baseline="0" dirty="0" smtClean="0"/>
              <a:t>可以使用一个特殊值 </a:t>
            </a:r>
            <a:r>
              <a:rPr lang="en-US" altLang="zh-CN" baseline="0" dirty="0" smtClean="0"/>
              <a:t>default</a:t>
            </a:r>
            <a:r>
              <a:rPr lang="zh-CN" altLang="en-US" baseline="0" dirty="0" smtClean="0"/>
              <a:t>，表示该列使用默认值。</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values (</a:t>
            </a:r>
            <a:r>
              <a:rPr lang="en-US" altLang="zh-CN" baseline="0" dirty="0" err="1" smtClean="0"/>
              <a:t>field_value</a:t>
            </a:r>
            <a:r>
              <a:rPr lang="en-US" altLang="zh-CN" baseline="0" dirty="0" smtClean="0"/>
              <a:t>, default);</a:t>
            </a:r>
          </a:p>
          <a:p>
            <a:endParaRPr lang="en-US" altLang="zh-CN" baseline="0" dirty="0" smtClean="0"/>
          </a:p>
          <a:p>
            <a:r>
              <a:rPr lang="zh-CN" altLang="en-US" baseline="0" dirty="0" smtClean="0"/>
              <a:t>可以通过一个查询的结果，作为需要插入的值。</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select …;</a:t>
            </a:r>
          </a:p>
          <a:p>
            <a:endParaRPr lang="en-US" altLang="zh-CN" baseline="0" dirty="0" smtClean="0"/>
          </a:p>
          <a:p>
            <a:r>
              <a:rPr lang="zh-CN" altLang="en-US" baseline="0" dirty="0" smtClean="0"/>
              <a:t>可以指定在插入的值出现主键（或唯一索引）冲突时，更新其他非主键列的信息。</a:t>
            </a:r>
            <a:endParaRPr lang="en-US" altLang="zh-CN" baseline="0" dirty="0" smtClean="0"/>
          </a:p>
          <a:p>
            <a:r>
              <a:rPr lang="en-US" altLang="zh-CN" baseline="0" dirty="0" smtClean="0"/>
              <a:t>Insert into </a:t>
            </a:r>
            <a:r>
              <a:rPr lang="en-US" altLang="zh-CN" baseline="0" dirty="0" err="1" smtClean="0"/>
              <a:t>tbl_name</a:t>
            </a:r>
            <a:r>
              <a:rPr lang="en-US" altLang="zh-CN" baseline="0" dirty="0" smtClean="0"/>
              <a:t> </a:t>
            </a:r>
            <a:r>
              <a:rPr lang="zh-CN" altLang="en-US" baseline="0" dirty="0" smtClean="0"/>
              <a:t>值 </a:t>
            </a:r>
            <a:r>
              <a:rPr lang="en-US" altLang="zh-CN" baseline="0" dirty="0" smtClean="0"/>
              <a:t>on duplicate key update </a:t>
            </a:r>
            <a:r>
              <a:rPr lang="zh-CN" altLang="en-US" baseline="0" dirty="0" smtClean="0"/>
              <a:t>字段</a:t>
            </a:r>
            <a:r>
              <a:rPr lang="en-US" altLang="zh-CN" baseline="0" dirty="0" smtClean="0"/>
              <a:t>=</a:t>
            </a:r>
            <a:r>
              <a:rPr lang="zh-CN" altLang="en-US" baseline="0" dirty="0" smtClean="0"/>
              <a:t>值</a:t>
            </a:r>
            <a:r>
              <a:rPr lang="en-US" altLang="zh-CN" baseline="0" dirty="0" smtClean="0"/>
              <a:t>, …;</a:t>
            </a:r>
          </a:p>
          <a:p>
            <a:endParaRPr lang="en-US" altLang="zh-CN" baseline="0" dirty="0" smtClean="0"/>
          </a:p>
          <a:p>
            <a:endParaRPr lang="en-US" altLang="zh-CN" baseline="0" dirty="0" smtClean="0"/>
          </a:p>
          <a:p>
            <a:r>
              <a:rPr lang="en-US" altLang="zh-CN" baseline="0" dirty="0" smtClean="0"/>
              <a:t>Into </a:t>
            </a:r>
            <a:r>
              <a:rPr lang="zh-CN" altLang="en-US" baseline="0" dirty="0" smtClean="0"/>
              <a:t>可以省略。不建议。</a:t>
            </a:r>
            <a:endParaRPr lang="en-US" altLang="zh-CN" baseline="0" dirty="0" smtClean="0"/>
          </a:p>
          <a:p>
            <a:endParaRPr lang="en-US" altLang="zh-CN" baseline="0" dirty="0" smtClean="0"/>
          </a:p>
          <a:p>
            <a:r>
              <a:rPr lang="en-US" altLang="zh-CN" b="1" baseline="0" dirty="0" smtClean="0"/>
              <a:t>Replace</a:t>
            </a:r>
            <a:r>
              <a:rPr lang="en-US" altLang="zh-CN" baseline="0" dirty="0" smtClean="0"/>
              <a:t> </a:t>
            </a:r>
            <a:r>
              <a:rPr lang="en-US" altLang="zh-CN" dirty="0" err="1" smtClean="0"/>
              <a:t>REPLACE</a:t>
            </a:r>
            <a:r>
              <a:rPr lang="zh-CN" altLang="en-US" dirty="0" smtClean="0"/>
              <a:t>的运行与</a:t>
            </a:r>
            <a:r>
              <a:rPr lang="en-US" altLang="zh-CN" dirty="0" smtClean="0"/>
              <a:t>INSERT</a:t>
            </a:r>
            <a:r>
              <a:rPr lang="zh-CN" altLang="en-US" dirty="0" smtClean="0"/>
              <a:t>很相像。只有一点除外，如果表中的一个旧记录与一个用于</a:t>
            </a:r>
            <a:r>
              <a:rPr lang="en-US" altLang="zh-CN" dirty="0" smtClean="0"/>
              <a:t>PRIMARY KEY</a:t>
            </a:r>
            <a:r>
              <a:rPr lang="zh-CN" altLang="en-US" dirty="0" smtClean="0"/>
              <a:t>或一个</a:t>
            </a:r>
            <a:r>
              <a:rPr lang="en-US" altLang="zh-CN" dirty="0" smtClean="0"/>
              <a:t>UNIQUE</a:t>
            </a:r>
            <a:r>
              <a:rPr lang="zh-CN" altLang="en-US" dirty="0" smtClean="0"/>
              <a:t>索引的新记录具有相同的值，则在新记录被插入之前，旧记录被删除。（替换原有记录）</a:t>
            </a:r>
            <a:endParaRPr lang="en-US" altLang="zh-CN" baseline="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54</a:t>
            </a:fld>
            <a:endParaRPr lang="en-US" altLang="zh-CN"/>
          </a:p>
        </p:txBody>
      </p:sp>
    </p:spTree>
    <p:extLst>
      <p:ext uri="{BB962C8B-B14F-4D97-AF65-F5344CB8AC3E}">
        <p14:creationId xmlns:p14="http://schemas.microsoft.com/office/powerpoint/2010/main" val="32256185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导入：</a:t>
            </a:r>
            <a:endParaRPr lang="en-US" altLang="zh-CN" dirty="0" smtClean="0"/>
          </a:p>
          <a:p>
            <a:r>
              <a:rPr lang="zh-CN" altLang="en-US" dirty="0" smtClean="0"/>
              <a:t>从一个文本内容导入，我们刚刚导出的。</a:t>
            </a:r>
            <a:endParaRPr lang="en-US" altLang="zh-CN" dirty="0" smtClean="0"/>
          </a:p>
          <a:p>
            <a:endParaRPr lang="en-US" altLang="zh-CN" dirty="0" smtClean="0"/>
          </a:p>
          <a:p>
            <a:r>
              <a:rPr lang="zh-CN" altLang="en-US" dirty="0" smtClean="0"/>
              <a:t>语法：</a:t>
            </a:r>
            <a:endParaRPr lang="en-US" altLang="zh-CN" dirty="0" smtClean="0"/>
          </a:p>
          <a:p>
            <a:r>
              <a:rPr lang="en-US" altLang="zh-CN" dirty="0" smtClean="0"/>
              <a:t>LOAD DATA INFILE '</a:t>
            </a:r>
            <a:r>
              <a:rPr lang="en-US" altLang="zh-CN" i="1" dirty="0" smtClean="0"/>
              <a:t>file_name</a:t>
            </a:r>
            <a:r>
              <a:rPr lang="en-US" altLang="zh-CN" dirty="0" smtClean="0"/>
              <a:t>.txt'    [REPLACE | IGNORE]    INTO TABLE </a:t>
            </a:r>
            <a:r>
              <a:rPr lang="en-US" altLang="zh-CN" i="1" dirty="0" err="1" smtClean="0"/>
              <a:t>tbl_name</a:t>
            </a:r>
            <a:r>
              <a:rPr lang="en-US" altLang="zh-CN" dirty="0" smtClean="0"/>
              <a:t>    </a:t>
            </a:r>
          </a:p>
          <a:p>
            <a:r>
              <a:rPr lang="en-US" altLang="zh-CN" dirty="0" smtClean="0"/>
              <a:t>[FIELDS        [TERMINATED BY '</a:t>
            </a:r>
            <a:r>
              <a:rPr lang="en-US" altLang="zh-CN" i="1" dirty="0" smtClean="0"/>
              <a:t>string</a:t>
            </a:r>
            <a:r>
              <a:rPr lang="en-US" altLang="zh-CN" dirty="0" smtClean="0"/>
              <a:t>']        [[OPTIONALLY] ENCLOSED BY '</a:t>
            </a:r>
            <a:r>
              <a:rPr lang="en-US" altLang="zh-CN" i="1" dirty="0" smtClean="0"/>
              <a:t>char</a:t>
            </a:r>
            <a:r>
              <a:rPr lang="en-US" altLang="zh-CN" dirty="0" smtClean="0"/>
              <a:t>']        [ESCAPED BY '</a:t>
            </a:r>
            <a:r>
              <a:rPr lang="en-US" altLang="zh-CN" i="1" dirty="0" smtClean="0"/>
              <a:t>char</a:t>
            </a:r>
            <a:r>
              <a:rPr lang="en-US" altLang="zh-CN" dirty="0" smtClean="0"/>
              <a:t>' ]    ]    </a:t>
            </a:r>
          </a:p>
          <a:p>
            <a:r>
              <a:rPr lang="en-US" altLang="zh-CN" dirty="0" smtClean="0"/>
              <a:t>[LINES        [STARTING BY '</a:t>
            </a:r>
            <a:r>
              <a:rPr lang="en-US" altLang="zh-CN" i="1" dirty="0" smtClean="0"/>
              <a:t>string</a:t>
            </a:r>
            <a:r>
              <a:rPr lang="en-US" altLang="zh-CN" dirty="0" smtClean="0"/>
              <a:t>']        [TERMINATED BY '</a:t>
            </a:r>
            <a:r>
              <a:rPr lang="en-US" altLang="zh-CN" i="1" dirty="0" smtClean="0"/>
              <a:t>string</a:t>
            </a:r>
            <a:r>
              <a:rPr lang="en-US" altLang="zh-CN" dirty="0" smtClean="0"/>
              <a:t>']    ]    </a:t>
            </a:r>
          </a:p>
          <a:p>
            <a:r>
              <a:rPr lang="en-US" altLang="zh-CN" dirty="0" smtClean="0"/>
              <a:t>[IGNORE </a:t>
            </a:r>
            <a:r>
              <a:rPr lang="en-US" altLang="zh-CN" i="1" dirty="0" smtClean="0"/>
              <a:t>number</a:t>
            </a:r>
            <a:r>
              <a:rPr lang="en-US" altLang="zh-CN" dirty="0" smtClean="0"/>
              <a:t> LINES]</a:t>
            </a:r>
          </a:p>
          <a:p>
            <a:endParaRPr lang="en-US" altLang="zh-CN" dirty="0" smtClean="0"/>
          </a:p>
          <a:p>
            <a:r>
              <a:rPr lang="zh-CN" altLang="en-US" dirty="0" smtClean="0"/>
              <a:t>应该根据数据格式导入：</a:t>
            </a:r>
            <a:endParaRPr lang="en-US" altLang="zh-CN" dirty="0" smtClean="0"/>
          </a:p>
          <a:p>
            <a:r>
              <a:rPr lang="zh-CN" altLang="en-US" dirty="0" smtClean="0"/>
              <a:t>格式语法：</a:t>
            </a:r>
            <a:endParaRPr lang="en-US" altLang="zh-CN" dirty="0" smtClean="0"/>
          </a:p>
          <a:p>
            <a:r>
              <a:rPr lang="zh-CN" altLang="en-US" dirty="0" smtClean="0"/>
              <a:t>默认为：</a:t>
            </a:r>
            <a:endParaRPr lang="en-US" altLang="zh-CN" dirty="0" smtClean="0"/>
          </a:p>
          <a:p>
            <a:r>
              <a:rPr lang="zh-CN" altLang="en-US" dirty="0" smtClean="0"/>
              <a:t>字段：</a:t>
            </a:r>
            <a:r>
              <a:rPr lang="en-US" altLang="zh-CN" dirty="0" smtClean="0"/>
              <a:t>fields terminated by '\t' enclosed by '' escaped by '\\‘</a:t>
            </a:r>
          </a:p>
          <a:p>
            <a:r>
              <a:rPr lang="zh-CN" altLang="en-US" dirty="0" smtClean="0"/>
              <a:t>记录：</a:t>
            </a:r>
            <a:r>
              <a:rPr lang="en-US" altLang="zh-CN" dirty="0" smtClean="0"/>
              <a:t>lines terminated by '\n' starting by ''</a:t>
            </a:r>
          </a:p>
          <a:p>
            <a:r>
              <a:rPr lang="zh-CN" altLang="en-US" dirty="0" smtClean="0"/>
              <a:t>其他常用的是：字段使用逗号分割，而使用引号包裹</a:t>
            </a:r>
            <a:endParaRPr lang="en-US" altLang="zh-CN" dirty="0" smtClean="0"/>
          </a:p>
          <a:p>
            <a:endParaRPr lang="en-US" altLang="zh-CN" dirty="0" smtClean="0"/>
          </a:p>
          <a:p>
            <a:r>
              <a:rPr lang="zh-CN" altLang="en-US" dirty="0" smtClean="0"/>
              <a:t>获取数据的字符集，受</a:t>
            </a:r>
            <a:r>
              <a:rPr lang="en-US" altLang="zh-CN" dirty="0" err="1" smtClean="0"/>
              <a:t>character_set_database</a:t>
            </a:r>
            <a:r>
              <a:rPr lang="zh-CN" altLang="en-US" dirty="0" smtClean="0"/>
              <a:t>配置的限制。注意，不受客户端的字符集的影响。</a:t>
            </a:r>
            <a:endParaRPr lang="en-US" altLang="zh-CN" dirty="0" smtClean="0"/>
          </a:p>
          <a:p>
            <a:endParaRPr lang="en-US" altLang="zh-CN" dirty="0" smtClean="0"/>
          </a:p>
          <a:p>
            <a:r>
              <a:rPr lang="zh-CN" altLang="en-US" dirty="0" smtClean="0"/>
              <a:t>在导入数据时，如果出现主键冲突，可选的：忽略</a:t>
            </a:r>
            <a:r>
              <a:rPr lang="zh-CN" altLang="en-US" baseline="0" dirty="0" smtClean="0"/>
              <a:t> 或 替换。</a:t>
            </a:r>
            <a:endParaRPr lang="en-US" altLang="zh-CN" baseline="0" dirty="0" smtClean="0"/>
          </a:p>
          <a:p>
            <a:r>
              <a:rPr lang="en-US" altLang="zh-CN" baseline="0" dirty="0" smtClean="0"/>
              <a:t>Load data </a:t>
            </a:r>
            <a:r>
              <a:rPr lang="en-US" altLang="zh-CN" baseline="0" dirty="0" err="1" smtClean="0"/>
              <a:t>infile</a:t>
            </a:r>
            <a:r>
              <a:rPr lang="en-US" altLang="zh-CN" baseline="0" dirty="0" smtClean="0"/>
              <a:t> </a:t>
            </a:r>
            <a:r>
              <a:rPr lang="zh-CN" altLang="en-US" baseline="0" dirty="0" smtClean="0"/>
              <a:t>‘</a:t>
            </a:r>
            <a:r>
              <a:rPr lang="en-US" altLang="zh-CN" baseline="0" dirty="0" smtClean="0"/>
              <a:t>file’ Ignore replace</a:t>
            </a:r>
          </a:p>
          <a:p>
            <a:endParaRPr lang="en-US" altLang="zh-CN" baseline="0" dirty="0" smtClean="0"/>
          </a:p>
          <a:p>
            <a:r>
              <a:rPr lang="zh-CN" altLang="en-US" baseline="0" dirty="0" smtClean="0"/>
              <a:t>可以选择在文本文件开始出，忽略若干行再进行导入。</a:t>
            </a:r>
            <a:endParaRPr lang="en-US" altLang="zh-CN" baseline="0" dirty="0" smtClean="0"/>
          </a:p>
          <a:p>
            <a:r>
              <a:rPr lang="en-US" altLang="zh-CN" baseline="0" dirty="0" smtClean="0"/>
              <a:t>Into table </a:t>
            </a:r>
            <a:r>
              <a:rPr lang="en-US" altLang="zh-CN" baseline="0" dirty="0" err="1" smtClean="0"/>
              <a:t>tbl_name</a:t>
            </a:r>
            <a:r>
              <a:rPr lang="en-US" altLang="zh-CN" baseline="0" dirty="0" smtClean="0"/>
              <a:t> ignore N lines;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55</a:t>
            </a:fld>
            <a:endParaRPr lang="en-US" altLang="zh-CN"/>
          </a:p>
        </p:txBody>
      </p:sp>
    </p:spTree>
    <p:extLst>
      <p:ext uri="{BB962C8B-B14F-4D97-AF65-F5344CB8AC3E}">
        <p14:creationId xmlns:p14="http://schemas.microsoft.com/office/powerpoint/2010/main" val="2599160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Delete</a:t>
            </a:r>
          </a:p>
          <a:p>
            <a:r>
              <a:rPr lang="en-US" altLang="zh-CN" dirty="0" smtClean="0"/>
              <a:t>DELETE FROM </a:t>
            </a:r>
            <a:r>
              <a:rPr lang="en-US" altLang="zh-CN" i="1" dirty="0" err="1" smtClean="0"/>
              <a:t>tbl_name</a:t>
            </a:r>
            <a:r>
              <a:rPr lang="en-US" altLang="zh-CN" dirty="0" smtClean="0"/>
              <a:t>    [WHERE </a:t>
            </a:r>
            <a:r>
              <a:rPr lang="en-US" altLang="zh-CN" i="1" dirty="0" err="1" smtClean="0"/>
              <a:t>where_definition</a:t>
            </a:r>
            <a:r>
              <a:rPr lang="en-US" altLang="zh-CN" dirty="0" smtClean="0"/>
              <a:t>]    [ORDER BY ...]    [LIMIT </a:t>
            </a:r>
            <a:r>
              <a:rPr lang="en-US" altLang="zh-CN" i="1" dirty="0" err="1" smtClean="0"/>
              <a:t>row_count</a:t>
            </a:r>
            <a:r>
              <a:rPr lang="en-US" altLang="zh-CN" dirty="0" smtClean="0"/>
              <a:t>]</a:t>
            </a:r>
          </a:p>
          <a:p>
            <a:r>
              <a:rPr lang="zh-CN" altLang="en-US" dirty="0" smtClean="0"/>
              <a:t>按照条件删除</a:t>
            </a:r>
            <a:endParaRPr lang="en-US" altLang="zh-CN" dirty="0" smtClean="0"/>
          </a:p>
          <a:p>
            <a:endParaRPr lang="en-US" altLang="zh-CN" dirty="0" smtClean="0"/>
          </a:p>
          <a:p>
            <a:r>
              <a:rPr lang="zh-CN" altLang="en-US" dirty="0" smtClean="0"/>
              <a:t>指定删除的最多记录数。</a:t>
            </a:r>
            <a:r>
              <a:rPr lang="en-US" altLang="zh-CN" dirty="0" smtClean="0"/>
              <a:t>Limit</a:t>
            </a:r>
          </a:p>
          <a:p>
            <a:endParaRPr lang="en-US" altLang="zh-CN" dirty="0" smtClean="0"/>
          </a:p>
          <a:p>
            <a:r>
              <a:rPr lang="zh-CN" altLang="en-US" dirty="0" smtClean="0"/>
              <a:t>可以通过排序条件删除。</a:t>
            </a:r>
            <a:r>
              <a:rPr lang="en-US" altLang="zh-CN" dirty="0" smtClean="0"/>
              <a:t>Order</a:t>
            </a:r>
            <a:r>
              <a:rPr lang="en-US" altLang="zh-CN" baseline="0" dirty="0" smtClean="0"/>
              <a:t> by + limit</a:t>
            </a:r>
          </a:p>
          <a:p>
            <a:endParaRPr lang="en-US" altLang="zh-CN" baseline="0" dirty="0" smtClean="0"/>
          </a:p>
          <a:p>
            <a:r>
              <a:rPr lang="zh-CN" altLang="en-US" baseline="0" dirty="0" smtClean="0"/>
              <a:t>支持多表删除，使用类似连接语法。</a:t>
            </a:r>
            <a:endParaRPr lang="en-US" altLang="zh-CN" baseline="0" dirty="0" smtClean="0"/>
          </a:p>
          <a:p>
            <a:r>
              <a:rPr lang="en-US" altLang="zh-CN" baseline="0" dirty="0" smtClean="0"/>
              <a:t>Delete from </a:t>
            </a:r>
            <a:r>
              <a:rPr lang="zh-CN" altLang="en-US" baseline="0" dirty="0" smtClean="0"/>
              <a:t>需要删除数据多表</a:t>
            </a:r>
            <a:r>
              <a:rPr lang="en-US" altLang="zh-CN" baseline="0" dirty="0" smtClean="0"/>
              <a:t>1</a:t>
            </a:r>
            <a:r>
              <a:rPr lang="zh-CN" altLang="en-US" baseline="0" dirty="0" smtClean="0"/>
              <a:t>，表</a:t>
            </a:r>
            <a:r>
              <a:rPr lang="en-US" altLang="zh-CN" baseline="0" dirty="0" smtClean="0"/>
              <a:t>2 using </a:t>
            </a:r>
            <a:r>
              <a:rPr lang="zh-CN" altLang="en-US" baseline="0" dirty="0" smtClean="0"/>
              <a:t>表连接操作 条件。</a:t>
            </a:r>
            <a:endParaRPr lang="en-US" altLang="zh-CN" baseline="0" dirty="0" smtClean="0"/>
          </a:p>
          <a:p>
            <a:endParaRPr lang="en-US" altLang="zh-CN" baseline="0" dirty="0" smtClean="0"/>
          </a:p>
          <a:p>
            <a:endParaRPr lang="en-US" altLang="zh-CN" b="1" baseline="0" dirty="0" smtClean="0"/>
          </a:p>
          <a:p>
            <a:r>
              <a:rPr lang="en-US" altLang="zh-CN" b="1" baseline="0" dirty="0" smtClean="0"/>
              <a:t>Truncate</a:t>
            </a:r>
            <a:r>
              <a:rPr lang="zh-CN" altLang="en-US" baseline="0" dirty="0" smtClean="0"/>
              <a:t>，</a:t>
            </a:r>
            <a:r>
              <a:rPr lang="en-US" altLang="zh-CN" dirty="0" smtClean="0"/>
              <a:t>TRUNCATE [TABLE] </a:t>
            </a:r>
            <a:r>
              <a:rPr lang="en-US" altLang="zh-CN" i="1" dirty="0" err="1" smtClean="0"/>
              <a:t>tbl_name</a:t>
            </a:r>
            <a:endParaRPr lang="en-US" altLang="zh-CN" baseline="0" dirty="0" smtClean="0"/>
          </a:p>
          <a:p>
            <a:r>
              <a:rPr lang="zh-CN" altLang="en-US" baseline="0" dirty="0" smtClean="0"/>
              <a:t>清空数据</a:t>
            </a:r>
            <a:endParaRPr lang="en-US" altLang="zh-CN" baseline="0" dirty="0" smtClean="0"/>
          </a:p>
          <a:p>
            <a:r>
              <a:rPr lang="zh-CN" altLang="en-US" baseline="0" dirty="0" smtClean="0"/>
              <a:t>删除重建表</a:t>
            </a:r>
            <a:endParaRPr lang="en-US" altLang="zh-CN" baseline="0" dirty="0" smtClean="0"/>
          </a:p>
          <a:p>
            <a:endParaRPr lang="en-US" altLang="zh-CN" dirty="0" smtClean="0"/>
          </a:p>
          <a:p>
            <a:endParaRPr lang="en-US" altLang="zh-CN" dirty="0" smtClean="0"/>
          </a:p>
          <a:p>
            <a:r>
              <a:rPr lang="zh-CN" altLang="en-US" dirty="0" smtClean="0"/>
              <a:t>区别：</a:t>
            </a:r>
            <a:endParaRPr lang="en-US" altLang="zh-CN" dirty="0" smtClean="0"/>
          </a:p>
          <a:p>
            <a:r>
              <a:rPr lang="en-US" altLang="zh-CN" dirty="0" smtClean="0"/>
              <a:t>1</a:t>
            </a:r>
            <a:r>
              <a:rPr lang="zh-CN" altLang="en-US" dirty="0" smtClean="0"/>
              <a:t>，</a:t>
            </a:r>
            <a:r>
              <a:rPr lang="en-US" altLang="zh-CN" dirty="0" smtClean="0"/>
              <a:t>truncate </a:t>
            </a:r>
            <a:r>
              <a:rPr lang="zh-CN" altLang="en-US" dirty="0" smtClean="0"/>
              <a:t>是删除表再创建，</a:t>
            </a:r>
            <a:r>
              <a:rPr lang="en-US" altLang="zh-CN" dirty="0" smtClean="0"/>
              <a:t>delete </a:t>
            </a:r>
            <a:r>
              <a:rPr lang="zh-CN" altLang="en-US" dirty="0" smtClean="0"/>
              <a:t>是逐条删除</a:t>
            </a:r>
            <a:endParaRPr lang="en-US" altLang="zh-CN" dirty="0" smtClean="0"/>
          </a:p>
          <a:p>
            <a:r>
              <a:rPr lang="en-US" altLang="zh-CN" dirty="0" smtClean="0"/>
              <a:t>2</a:t>
            </a:r>
            <a:r>
              <a:rPr lang="zh-CN" altLang="en-US" dirty="0" smtClean="0"/>
              <a:t>，</a:t>
            </a:r>
            <a:r>
              <a:rPr lang="en-US" altLang="zh-CN" dirty="0" smtClean="0"/>
              <a:t>truncate </a:t>
            </a:r>
            <a:r>
              <a:rPr lang="zh-CN" altLang="en-US" dirty="0" smtClean="0"/>
              <a:t>重置</a:t>
            </a:r>
            <a:r>
              <a:rPr lang="en-US" altLang="zh-CN" dirty="0" err="1" smtClean="0"/>
              <a:t>auto_increment</a:t>
            </a:r>
            <a:r>
              <a:rPr lang="zh-CN" altLang="en-US" dirty="0" smtClean="0"/>
              <a:t>的值。而</a:t>
            </a:r>
            <a:r>
              <a:rPr lang="en-US" altLang="zh-CN" dirty="0" smtClean="0"/>
              <a:t>delete</a:t>
            </a:r>
            <a:r>
              <a:rPr lang="zh-CN" altLang="en-US" dirty="0" smtClean="0"/>
              <a:t>不会</a:t>
            </a:r>
            <a:endParaRPr lang="en-US" altLang="zh-CN" dirty="0" smtClean="0"/>
          </a:p>
          <a:p>
            <a:r>
              <a:rPr lang="en-US" altLang="zh-CN" dirty="0" smtClean="0"/>
              <a:t>3</a:t>
            </a:r>
            <a:r>
              <a:rPr lang="zh-CN" altLang="en-US" dirty="0" smtClean="0"/>
              <a:t>，</a:t>
            </a:r>
            <a:r>
              <a:rPr lang="en-US" altLang="zh-CN" dirty="0" smtClean="0"/>
              <a:t>truncate</a:t>
            </a:r>
            <a:r>
              <a:rPr lang="zh-CN" altLang="en-US" dirty="0" smtClean="0"/>
              <a:t>不知道删除了几条，而</a:t>
            </a:r>
            <a:r>
              <a:rPr lang="en-US" altLang="zh-CN" dirty="0" smtClean="0"/>
              <a:t>delete</a:t>
            </a:r>
            <a:r>
              <a:rPr lang="zh-CN" altLang="en-US" dirty="0" smtClean="0"/>
              <a:t>知道。</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56</a:t>
            </a:fld>
            <a:endParaRPr lang="en-US" altLang="zh-CN"/>
          </a:p>
        </p:txBody>
      </p:sp>
    </p:spTree>
    <p:extLst>
      <p:ext uri="{BB962C8B-B14F-4D97-AF65-F5344CB8AC3E}">
        <p14:creationId xmlns:p14="http://schemas.microsoft.com/office/powerpoint/2010/main" val="20502974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更新：</a:t>
            </a:r>
            <a:endParaRPr lang="en-US" altLang="zh-CN" dirty="0" smtClean="0"/>
          </a:p>
          <a:p>
            <a:r>
              <a:rPr lang="zh-CN" altLang="en-US" dirty="0" smtClean="0"/>
              <a:t>限制条数</a:t>
            </a:r>
            <a:endParaRPr lang="en-US" altLang="zh-CN" dirty="0" smtClean="0"/>
          </a:p>
          <a:p>
            <a:endParaRPr lang="en-US" altLang="zh-CN" dirty="0" smtClean="0"/>
          </a:p>
          <a:p>
            <a:r>
              <a:rPr lang="zh-CN" altLang="en-US" dirty="0" smtClean="0"/>
              <a:t>排序更新</a:t>
            </a:r>
            <a:endParaRPr lang="en-US" altLang="zh-CN" dirty="0" smtClean="0"/>
          </a:p>
          <a:p>
            <a:endParaRPr lang="en-US" altLang="zh-CN" dirty="0" smtClean="0"/>
          </a:p>
          <a:p>
            <a:r>
              <a:rPr lang="zh-CN" altLang="en-US" dirty="0" smtClean="0"/>
              <a:t>多表更新</a:t>
            </a:r>
            <a:endParaRPr lang="en-US" altLang="zh-CN" dirty="0" smtClean="0"/>
          </a:p>
          <a:p>
            <a:r>
              <a:rPr lang="zh-CN" altLang="en-US" dirty="0" smtClean="0"/>
              <a:t>使用</a:t>
            </a:r>
            <a:r>
              <a:rPr lang="en-US" altLang="zh-CN" dirty="0" smtClean="0"/>
              <a:t>join</a:t>
            </a:r>
            <a:r>
              <a:rPr lang="zh-CN" altLang="en-US" dirty="0" smtClean="0"/>
              <a:t>语法</a:t>
            </a:r>
            <a:endParaRPr lang="en-US" altLang="zh-CN" dirty="0" smtClean="0"/>
          </a:p>
          <a:p>
            <a:r>
              <a:rPr lang="en-US" altLang="zh-CN" dirty="0" smtClean="0"/>
              <a:t>Update t1 join</a:t>
            </a:r>
            <a:r>
              <a:rPr lang="en-US" altLang="zh-CN" baseline="0" dirty="0" smtClean="0"/>
              <a:t> t2 on t1.x=t2.x where </a:t>
            </a:r>
            <a:r>
              <a:rPr lang="en-US" altLang="zh-CN" baseline="0" dirty="0" err="1" smtClean="0"/>
              <a:t>cond</a:t>
            </a:r>
            <a:r>
              <a:rPr lang="en-US" altLang="zh-CN" baseline="0"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57</a:t>
            </a:fld>
            <a:endParaRPr lang="en-US" altLang="zh-CN"/>
          </a:p>
        </p:txBody>
      </p:sp>
    </p:spTree>
    <p:extLst>
      <p:ext uri="{BB962C8B-B14F-4D97-AF65-F5344CB8AC3E}">
        <p14:creationId xmlns:p14="http://schemas.microsoft.com/office/powerpoint/2010/main" val="19949806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导入</a:t>
            </a:r>
            <a:endParaRPr lang="en-US" altLang="zh-CN" dirty="0" smtClean="0"/>
          </a:p>
          <a:p>
            <a:r>
              <a:rPr lang="en-US" altLang="zh-CN" dirty="0" smtClean="0"/>
              <a:t>1. </a:t>
            </a:r>
            <a:r>
              <a:rPr lang="zh-CN" altLang="en-US" dirty="0" smtClean="0"/>
              <a:t>导出一张表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表名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2. </a:t>
            </a:r>
            <a:r>
              <a:rPr lang="zh-CN" altLang="en-US" dirty="0" smtClean="0"/>
              <a:t>导出多张表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表名</a:t>
            </a:r>
            <a:r>
              <a:rPr lang="en-US" altLang="zh-CN" dirty="0" smtClean="0"/>
              <a:t>1 </a:t>
            </a:r>
            <a:r>
              <a:rPr lang="zh-CN" altLang="en-US" dirty="0" smtClean="0"/>
              <a:t>表名</a:t>
            </a:r>
            <a:r>
              <a:rPr lang="en-US" altLang="zh-CN" dirty="0" smtClean="0"/>
              <a:t>2 </a:t>
            </a:r>
            <a:r>
              <a:rPr lang="zh-CN" altLang="en-US" dirty="0" smtClean="0"/>
              <a:t>表名</a:t>
            </a:r>
            <a:r>
              <a:rPr lang="en-US" altLang="zh-CN" dirty="0" smtClean="0"/>
              <a:t>3 &gt;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3. </a:t>
            </a:r>
            <a:r>
              <a:rPr lang="zh-CN" altLang="en-US" dirty="0" smtClean="0"/>
              <a:t>导出所有表</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库名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r>
              <a:rPr lang="en-US" altLang="zh-CN" dirty="0" smtClean="0"/>
              <a:t>4. </a:t>
            </a:r>
            <a:r>
              <a:rPr lang="zh-CN" altLang="en-US" dirty="0" smtClean="0"/>
              <a:t>导出一个库 </a:t>
            </a:r>
          </a:p>
          <a:p>
            <a:r>
              <a:rPr lang="zh-CN" altLang="en-US" dirty="0" smtClean="0"/>
              <a:t>　　</a:t>
            </a:r>
            <a:r>
              <a:rPr lang="en-US" altLang="zh-CN" dirty="0" err="1" smtClean="0"/>
              <a:t>Mysqldump</a:t>
            </a:r>
            <a:r>
              <a:rPr lang="en-US" altLang="zh-CN" dirty="0" smtClean="0"/>
              <a:t> -u</a:t>
            </a:r>
            <a:r>
              <a:rPr lang="zh-CN" altLang="en-US" dirty="0" smtClean="0"/>
              <a:t>用户名 </a:t>
            </a:r>
            <a:r>
              <a:rPr lang="en-US" altLang="zh-CN" dirty="0" smtClean="0"/>
              <a:t>-p</a:t>
            </a:r>
            <a:r>
              <a:rPr lang="zh-CN" altLang="en-US" dirty="0" smtClean="0"/>
              <a:t>密码 </a:t>
            </a:r>
            <a:r>
              <a:rPr lang="en-US" altLang="zh-CN" dirty="0" smtClean="0"/>
              <a:t>-B </a:t>
            </a:r>
            <a:r>
              <a:rPr lang="zh-CN" altLang="en-US" dirty="0" smtClean="0"/>
              <a:t>库名 </a:t>
            </a:r>
            <a:r>
              <a:rPr lang="en-US" altLang="zh-CN" dirty="0" smtClean="0"/>
              <a:t>&gt; </a:t>
            </a:r>
            <a:r>
              <a:rPr lang="zh-CN" altLang="en-US" dirty="0" smtClean="0"/>
              <a:t>文件名</a:t>
            </a:r>
            <a:r>
              <a:rPr lang="en-US" altLang="zh-CN" dirty="0" smtClean="0"/>
              <a:t>(D:/</a:t>
            </a:r>
            <a:r>
              <a:rPr lang="en-US" altLang="zh-CN" dirty="0" err="1" smtClean="0"/>
              <a:t>a.sql</a:t>
            </a:r>
            <a:r>
              <a:rPr lang="en-US" altLang="zh-CN" dirty="0" smtClean="0"/>
              <a:t>)</a:t>
            </a:r>
          </a:p>
          <a:p>
            <a:endParaRPr lang="en-US" altLang="zh-CN" dirty="0" smtClean="0"/>
          </a:p>
          <a:p>
            <a:r>
              <a:rPr lang="zh-CN" altLang="en-US" dirty="0" smtClean="0"/>
              <a:t>可以</a:t>
            </a:r>
            <a:r>
              <a:rPr lang="en-US" altLang="zh-CN" dirty="0" smtClean="0"/>
              <a:t>-w</a:t>
            </a:r>
            <a:r>
              <a:rPr lang="zh-CN" altLang="en-US" dirty="0" smtClean="0"/>
              <a:t>携带备份条件</a:t>
            </a:r>
            <a:endParaRPr lang="en-US" altLang="zh-CN" dirty="0" smtClean="0"/>
          </a:p>
          <a:p>
            <a:endParaRPr lang="en-US" altLang="zh-CN" dirty="0" smtClean="0"/>
          </a:p>
          <a:p>
            <a:r>
              <a:rPr lang="zh-CN" altLang="en-US" dirty="0" smtClean="0"/>
              <a:t>导入：</a:t>
            </a:r>
            <a:endParaRPr lang="en-US" altLang="zh-CN" dirty="0" smtClean="0"/>
          </a:p>
          <a:p>
            <a:pPr>
              <a:lnSpc>
                <a:spcPct val="150000"/>
              </a:lnSpc>
              <a:buFont typeface="Wingdings" pitchFamily="2" charset="2"/>
              <a:buNone/>
            </a:pPr>
            <a:r>
              <a:rPr lang="zh-CN" altLang="en-US" sz="1200" dirty="0" smtClean="0">
                <a:latin typeface="Comic Sans MS" pitchFamily="66" charset="0"/>
              </a:rPr>
              <a:t>1. 在登录mysql的情况下：</a:t>
            </a:r>
          </a:p>
          <a:p>
            <a:pPr>
              <a:lnSpc>
                <a:spcPct val="150000"/>
              </a:lnSpc>
              <a:buFont typeface="Wingdings" pitchFamily="2" charset="2"/>
              <a:buNone/>
            </a:pPr>
            <a:r>
              <a:rPr lang="zh-CN" altLang="en-US" sz="1200" dirty="0" smtClean="0">
                <a:latin typeface="Comic Sans MS" pitchFamily="66" charset="0"/>
              </a:rPr>
              <a:t>　　Source  备份文件</a:t>
            </a:r>
          </a:p>
          <a:p>
            <a:pPr>
              <a:lnSpc>
                <a:spcPct val="150000"/>
              </a:lnSpc>
              <a:buFont typeface="Wingdings" pitchFamily="2" charset="2"/>
              <a:buNone/>
            </a:pPr>
            <a:r>
              <a:rPr lang="zh-CN" altLang="en-US" sz="1200" dirty="0" smtClean="0">
                <a:latin typeface="Comic Sans MS" pitchFamily="66" charset="0"/>
              </a:rPr>
              <a:t>2. 在不登录的情况下</a:t>
            </a:r>
          </a:p>
          <a:p>
            <a:pPr>
              <a:lnSpc>
                <a:spcPct val="150000"/>
              </a:lnSpc>
              <a:buFont typeface="Wingdings" pitchFamily="2" charset="2"/>
              <a:buNone/>
            </a:pPr>
            <a:r>
              <a:rPr lang="zh-CN" altLang="en-US" sz="1200" dirty="0" smtClean="0">
                <a:latin typeface="Comic Sans MS" pitchFamily="66" charset="0"/>
              </a:rPr>
              <a:t>　　Mysql -u用户名 -p密码 库名 &lt; 备份文件</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buClr>
                <a:prstClr val="black"/>
              </a:buClr>
              <a:defRPr/>
            </a:pPr>
            <a:fld id="{0852CADF-199E-41DE-BAB6-9C670B1AA650}" type="slidenum">
              <a:rPr lang="en-US" altLang="zh-CN" smtClean="0">
                <a:solidFill>
                  <a:prstClr val="black"/>
                </a:solidFill>
              </a:rPr>
              <a:pPr>
                <a:buClr>
                  <a:prstClr val="black"/>
                </a:buClr>
                <a:defRPr/>
              </a:pPr>
              <a:t>58</a:t>
            </a:fld>
            <a:endParaRPr lang="en-US" altLang="zh-CN">
              <a:solidFill>
                <a:prstClr val="black"/>
              </a:solidFill>
            </a:endParaRPr>
          </a:p>
        </p:txBody>
      </p:sp>
    </p:spTree>
    <p:extLst>
      <p:ext uri="{BB962C8B-B14F-4D97-AF65-F5344CB8AC3E}">
        <p14:creationId xmlns:p14="http://schemas.microsoft.com/office/powerpoint/2010/main" val="707045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400" b="0" dirty="0" smtClean="0">
                <a:latin typeface="宋体" pitchFamily="2" charset="-122"/>
                <a:ea typeface="宋体" pitchFamily="2" charset="-122"/>
              </a:rPr>
              <a:t>什么是视图：</a:t>
            </a:r>
            <a:endParaRPr lang="en-US" altLang="zh-CN" sz="1400" b="0" dirty="0" smtClean="0">
              <a:latin typeface="宋体" pitchFamily="2" charset="-122"/>
              <a:ea typeface="宋体" pitchFamily="2" charset="-122"/>
            </a:endParaRPr>
          </a:p>
          <a:p>
            <a:pPr algn="l">
              <a:lnSpc>
                <a:spcPct val="80000"/>
              </a:lnSpc>
            </a:pPr>
            <a:r>
              <a:rPr lang="zh-CN" altLang="en-US" sz="1400" b="0" dirty="0" smtClean="0">
                <a:latin typeface="宋体" pitchFamily="2" charset="-122"/>
                <a:ea typeface="宋体" pitchFamily="2" charset="-122"/>
              </a:rPr>
              <a:t>视图是一个虚拟表，其内容由查询定义。同真实的表一样，视图包含一系列带有名称的列和行数据。但是，视图并不在数据库中以存储的数据值集形式存在。行和列数据来自由定义视图的查询所引用的表，并且在引用视图时动态生成。</a:t>
            </a:r>
            <a:br>
              <a:rPr lang="zh-CN" altLang="en-US" sz="1400" b="0" dirty="0" smtClean="0">
                <a:latin typeface="宋体" pitchFamily="2" charset="-122"/>
                <a:ea typeface="宋体" pitchFamily="2" charset="-122"/>
              </a:rPr>
            </a:br>
            <a:r>
              <a:rPr lang="zh-CN" altLang="en-US" sz="1400" b="0" dirty="0" smtClean="0">
                <a:latin typeface="宋体" pitchFamily="2" charset="-122"/>
                <a:ea typeface="宋体" pitchFamily="2" charset="-122"/>
              </a:rPr>
              <a:t>对其中所引用的基础表来说，视图的作用类似于筛选。定义视图的筛选可以来自当前或其它数据库的一个或多个表，或者其它视图。通过视图进行查询没有任何限制，通过它们进行数据修改时的限制也很少。</a:t>
            </a:r>
            <a:br>
              <a:rPr lang="zh-CN" altLang="en-US" sz="1400" b="0" dirty="0" smtClean="0">
                <a:latin typeface="宋体" pitchFamily="2" charset="-122"/>
                <a:ea typeface="宋体" pitchFamily="2" charset="-122"/>
              </a:rPr>
            </a:br>
            <a:r>
              <a:rPr lang="zh-CN" altLang="en-US" sz="1400" b="0" dirty="0" smtClean="0">
                <a:latin typeface="宋体" pitchFamily="2" charset="-122"/>
                <a:ea typeface="宋体" pitchFamily="2" charset="-122"/>
              </a:rPr>
              <a:t>视图是存储在数据库中的查询的</a:t>
            </a:r>
            <a:r>
              <a:rPr lang="en-US" altLang="zh-CN" sz="1400" b="0" dirty="0" err="1" smtClean="0">
                <a:latin typeface="宋体" pitchFamily="2" charset="-122"/>
                <a:ea typeface="宋体" pitchFamily="2" charset="-122"/>
              </a:rPr>
              <a:t>sql</a:t>
            </a:r>
            <a:r>
              <a:rPr lang="en-US" altLang="zh-CN" sz="1400" b="0" dirty="0" smtClean="0">
                <a:latin typeface="宋体" pitchFamily="2" charset="-122"/>
                <a:ea typeface="宋体" pitchFamily="2" charset="-122"/>
              </a:rPr>
              <a:t> </a:t>
            </a:r>
            <a:r>
              <a:rPr lang="zh-CN" altLang="en-US" sz="1400" b="0" dirty="0" smtClean="0">
                <a:latin typeface="宋体" pitchFamily="2" charset="-122"/>
                <a:ea typeface="宋体" pitchFamily="2" charset="-122"/>
              </a:rPr>
              <a:t>语句，它主要出于两种原因：安全原因， 视图可以隐藏一些数据，如：社会保险基金表，可以用视图只显示姓名，地址，而不显示社会保险号和工资数等，另一原因是可使复杂的查询易于理解和使用。 </a:t>
            </a:r>
            <a:endParaRPr lang="en-US" altLang="zh-CN" sz="1400" b="0" dirty="0" smtClean="0">
              <a:latin typeface="宋体" pitchFamily="2" charset="-122"/>
              <a:ea typeface="宋体" pitchFamily="2" charset="-122"/>
            </a:endParaRPr>
          </a:p>
          <a:p>
            <a:pPr>
              <a:lnSpc>
                <a:spcPct val="80000"/>
              </a:lnSpc>
            </a:pPr>
            <a:endParaRPr lang="en-US" altLang="zh-CN" sz="1200" dirty="0" smtClean="0"/>
          </a:p>
          <a:p>
            <a:pPr>
              <a:lnSpc>
                <a:spcPct val="80000"/>
              </a:lnSpc>
            </a:pPr>
            <a:r>
              <a:rPr lang="zh-CN" altLang="en-US" sz="1200" b="1" dirty="0" smtClean="0"/>
              <a:t>管理视图：</a:t>
            </a:r>
            <a:endParaRPr lang="en-US" altLang="zh-CN" sz="1200" b="1" dirty="0" smtClean="0"/>
          </a:p>
          <a:p>
            <a:pPr>
              <a:lnSpc>
                <a:spcPct val="80000"/>
              </a:lnSpc>
            </a:pPr>
            <a:r>
              <a:rPr lang="zh-CN" altLang="en-US" sz="1200" b="0" dirty="0" smtClean="0"/>
              <a:t>创建视图：</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altLang="zh-CN" sz="1200" dirty="0" smtClean="0"/>
              <a:t>CREATE [OR REPLACE] [ALGORITHM = {UNDEFINED | MERGE | TEMPTABLE}]    VIEW </a:t>
            </a:r>
            <a:r>
              <a:rPr lang="en-US" altLang="zh-CN" sz="1200" i="1" dirty="0" err="1" smtClean="0"/>
              <a:t>view_name</a:t>
            </a:r>
            <a:r>
              <a:rPr lang="en-US" altLang="zh-CN" sz="1200" dirty="0" smtClean="0"/>
              <a:t> [(</a:t>
            </a:r>
            <a:r>
              <a:rPr lang="en-US" altLang="zh-CN" sz="1200" i="1" dirty="0" err="1" smtClean="0"/>
              <a:t>column_list</a:t>
            </a:r>
            <a:r>
              <a:rPr lang="en-US" altLang="zh-CN" sz="1200" dirty="0" smtClean="0"/>
              <a:t>)]    AS </a:t>
            </a:r>
            <a:r>
              <a:rPr lang="en-US" altLang="zh-CN" sz="1200" i="1" dirty="0" err="1" smtClean="0"/>
              <a:t>select_statement</a:t>
            </a:r>
            <a:r>
              <a:rPr lang="en-US" altLang="zh-CN" sz="1200" dirty="0" smtClean="0"/>
              <a:t> </a:t>
            </a:r>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视图名必须唯一，同时不能与表重名。</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视图可以使用</a:t>
            </a:r>
            <a:r>
              <a:rPr lang="en-US" altLang="zh-CN" sz="1200" b="0" dirty="0" smtClean="0"/>
              <a:t>select</a:t>
            </a:r>
            <a:r>
              <a:rPr lang="zh-CN" altLang="en-US" sz="1200" b="0" dirty="0" smtClean="0"/>
              <a:t>语句查询到的列名，也可以自己指定相应的列名。</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b="0" dirty="0" smtClean="0"/>
              <a:t>可以指定视图执行的算法，通过</a:t>
            </a:r>
            <a:r>
              <a:rPr lang="en-US" altLang="zh-CN" sz="1200" b="0" dirty="0" smtClean="0"/>
              <a:t>algorithm</a:t>
            </a:r>
            <a:r>
              <a:rPr lang="zh-CN" altLang="en-US" sz="1200" b="0" dirty="0" smtClean="0"/>
              <a:t>指定。</a:t>
            </a:r>
            <a:endParaRPr lang="en-US" altLang="zh-CN" sz="1200" b="0" dirty="0" smtClean="0"/>
          </a:p>
          <a:p>
            <a:pPr marL="0" marR="0" indent="0" algn="l" defTabSz="914400" rtl="0" eaLnBrk="0" fontAlgn="base" latinLnBrk="0" hangingPunct="0">
              <a:lnSpc>
                <a:spcPct val="80000"/>
              </a:lnSpc>
              <a:spcBef>
                <a:spcPct val="30000"/>
              </a:spcBef>
              <a:spcAft>
                <a:spcPct val="0"/>
              </a:spcAft>
              <a:buClrTx/>
              <a:buSzTx/>
              <a:buFontTx/>
              <a:buNone/>
              <a:tabLst/>
              <a:defRPr/>
            </a:pPr>
            <a:endParaRPr lang="en-US" altLang="zh-CN" sz="1200" b="1" dirty="0" smtClean="0"/>
          </a:p>
          <a:p>
            <a:pPr>
              <a:lnSpc>
                <a:spcPct val="80000"/>
              </a:lnSpc>
            </a:pPr>
            <a:r>
              <a:rPr lang="zh-CN" altLang="en-US" sz="1200" dirty="0" smtClean="0"/>
              <a:t>查看结构</a:t>
            </a:r>
          </a:p>
          <a:p>
            <a:pPr>
              <a:lnSpc>
                <a:spcPct val="80000"/>
              </a:lnSpc>
            </a:pPr>
            <a:r>
              <a:rPr lang="en-US" altLang="zh-CN" sz="1200" dirty="0" smtClean="0"/>
              <a:t>SHOW CREATE VIEW </a:t>
            </a:r>
            <a:r>
              <a:rPr lang="en-US" altLang="zh-CN" sz="1200" i="1" dirty="0" err="1" smtClean="0"/>
              <a:t>view_name</a:t>
            </a:r>
            <a:r>
              <a:rPr lang="en-US" altLang="zh-CN" sz="1200" dirty="0" smtClean="0"/>
              <a:t> </a:t>
            </a:r>
          </a:p>
          <a:p>
            <a:pPr>
              <a:lnSpc>
                <a:spcPct val="80000"/>
              </a:lnSpc>
            </a:pPr>
            <a:endParaRPr lang="en-US" altLang="zh-CN" sz="1200" dirty="0" smtClean="0"/>
          </a:p>
          <a:p>
            <a:pPr>
              <a:lnSpc>
                <a:spcPct val="80000"/>
              </a:lnSpc>
            </a:pPr>
            <a:r>
              <a:rPr lang="zh-CN" altLang="en-US" sz="1200" dirty="0" smtClean="0"/>
              <a:t>删除视图</a:t>
            </a:r>
          </a:p>
          <a:p>
            <a:pPr>
              <a:lnSpc>
                <a:spcPct val="80000"/>
              </a:lnSpc>
            </a:pPr>
            <a:r>
              <a:rPr lang="en-US" altLang="zh-CN" sz="1200" dirty="0" smtClean="0"/>
              <a:t>DROP VIEW [IF EXISTS]    </a:t>
            </a:r>
            <a:r>
              <a:rPr lang="en-US" altLang="zh-CN" sz="1200" i="1" dirty="0" err="1" smtClean="0"/>
              <a:t>view_name</a:t>
            </a:r>
            <a:r>
              <a:rPr lang="en-US" altLang="zh-CN" sz="1200" dirty="0" smtClean="0"/>
              <a:t> [, </a:t>
            </a:r>
            <a:r>
              <a:rPr lang="en-US" altLang="zh-CN" sz="1200" i="1" dirty="0" err="1" smtClean="0"/>
              <a:t>view_name</a:t>
            </a:r>
            <a:r>
              <a:rPr lang="en-US" altLang="zh-CN" sz="1200" dirty="0" smtClean="0"/>
              <a:t>];</a:t>
            </a:r>
          </a:p>
          <a:p>
            <a:pPr>
              <a:lnSpc>
                <a:spcPct val="80000"/>
              </a:lnSpc>
            </a:pPr>
            <a:endParaRPr lang="en-US" altLang="zh-CN" sz="1200" dirty="0" smtClean="0"/>
          </a:p>
          <a:p>
            <a:pPr>
              <a:lnSpc>
                <a:spcPct val="80000"/>
              </a:lnSpc>
            </a:pPr>
            <a:r>
              <a:rPr lang="zh-CN" altLang="en-US" sz="1200" dirty="0" smtClean="0"/>
              <a:t>修改视图结构</a:t>
            </a:r>
          </a:p>
          <a:p>
            <a:pPr>
              <a:lnSpc>
                <a:spcPct val="80000"/>
              </a:lnSpc>
            </a:pPr>
            <a:r>
              <a:rPr lang="en-US" altLang="zh-CN" sz="1200" dirty="0" smtClean="0"/>
              <a:t>ALTER VIEW </a:t>
            </a:r>
            <a:r>
              <a:rPr lang="en-US" altLang="zh-CN" sz="1200" i="1" dirty="0" err="1" smtClean="0"/>
              <a:t>view_name</a:t>
            </a:r>
            <a:r>
              <a:rPr lang="en-US" altLang="zh-CN" sz="1200" dirty="0" smtClean="0"/>
              <a:t> [(</a:t>
            </a:r>
            <a:r>
              <a:rPr lang="en-US" altLang="zh-CN" sz="1200" i="1" dirty="0" err="1" smtClean="0"/>
              <a:t>column_list</a:t>
            </a:r>
            <a:r>
              <a:rPr lang="en-US" altLang="zh-CN" sz="1200" dirty="0" smtClean="0"/>
              <a:t>)] AS </a:t>
            </a:r>
            <a:r>
              <a:rPr lang="en-US" altLang="zh-CN" sz="1200" i="1" dirty="0" err="1" smtClean="0"/>
              <a:t>select_statement</a:t>
            </a:r>
            <a:r>
              <a:rPr lang="en-US" altLang="zh-CN" sz="1200" dirty="0" smtClean="0"/>
              <a:t> </a:t>
            </a:r>
          </a:p>
          <a:p>
            <a:pPr>
              <a:lnSpc>
                <a:spcPct val="80000"/>
              </a:lnSpc>
            </a:pPr>
            <a:endParaRPr lang="en-US" altLang="zh-CN" sz="1200" b="1" dirty="0" smtClean="0"/>
          </a:p>
          <a:p>
            <a:pPr>
              <a:lnSpc>
                <a:spcPct val="80000"/>
              </a:lnSpc>
            </a:pPr>
            <a:endParaRPr lang="zh-CN" altLang="en-US" sz="1200" dirty="0" smtClean="0"/>
          </a:p>
          <a:p>
            <a:pPr>
              <a:lnSpc>
                <a:spcPct val="80000"/>
              </a:lnSpc>
            </a:pPr>
            <a:endParaRPr lang="en-US" altLang="zh-CN" sz="1200" b="0" dirty="0" smtClean="0"/>
          </a:p>
          <a:p>
            <a:pPr>
              <a:lnSpc>
                <a:spcPct val="80000"/>
              </a:lnSpc>
            </a:pPr>
            <a:endParaRPr lang="en-US" altLang="zh-CN" sz="1200" dirty="0" smtClean="0"/>
          </a:p>
          <a:p>
            <a:pPr>
              <a:lnSpc>
                <a:spcPct val="80000"/>
              </a:lnSpc>
            </a:pPr>
            <a:endParaRPr lang="en-US" altLang="zh-CN" sz="1200" dirty="0" smtClean="0"/>
          </a:p>
          <a:p>
            <a:pPr>
              <a:lnSpc>
                <a:spcPct val="80000"/>
              </a:lnSpc>
            </a:pPr>
            <a:endParaRPr lang="zh-CN" altLang="en-US" sz="1200"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59</a:t>
            </a:fld>
            <a:endParaRPr lang="en-US" altLang="zh-CN"/>
          </a:p>
        </p:txBody>
      </p:sp>
    </p:spTree>
    <p:extLst>
      <p:ext uri="{BB962C8B-B14F-4D97-AF65-F5344CB8AC3E}">
        <p14:creationId xmlns:p14="http://schemas.microsoft.com/office/powerpoint/2010/main" val="1914501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dirty="0" smtClean="0"/>
              <a:t>事务：</a:t>
            </a:r>
            <a:r>
              <a:rPr lang="zh-CN" altLang="en-US" sz="1400" dirty="0" smtClean="0"/>
              <a:t>事务是指逻辑上的一组操作，组成这组操作的各个单元，要不全成功要不全失败。</a:t>
            </a:r>
            <a:r>
              <a:rPr lang="zh-CN" altLang="en-US" sz="1200" dirty="0" smtClean="0"/>
              <a:t> </a:t>
            </a:r>
            <a:endParaRPr lang="en-US" altLang="zh-CN" sz="1200" dirty="0" smtClean="0"/>
          </a:p>
          <a:p>
            <a:pPr>
              <a:lnSpc>
                <a:spcPct val="80000"/>
              </a:lnSpc>
            </a:pPr>
            <a:endParaRPr lang="zh-CN" altLang="en-US" sz="1200" dirty="0" smtClean="0"/>
          </a:p>
          <a:p>
            <a:pPr>
              <a:lnSpc>
                <a:spcPct val="80000"/>
              </a:lnSpc>
              <a:buFont typeface="Wingdings" pitchFamily="2" charset="2"/>
              <a:buNone/>
            </a:pPr>
            <a:r>
              <a:rPr lang="zh-CN" altLang="en-US" sz="1200" dirty="0" smtClean="0"/>
              <a:t>事务的特性：</a:t>
            </a:r>
          </a:p>
          <a:p>
            <a:pPr>
              <a:lnSpc>
                <a:spcPct val="80000"/>
              </a:lnSpc>
            </a:pPr>
            <a:r>
              <a:rPr lang="en-US" altLang="zh-CN" sz="1200" dirty="0" smtClean="0"/>
              <a:t>1</a:t>
            </a:r>
            <a:r>
              <a:rPr lang="zh-CN" altLang="en-US" sz="1200" dirty="0" smtClean="0"/>
              <a:t>、原子性（</a:t>
            </a:r>
            <a:r>
              <a:rPr lang="en-US" altLang="zh-CN" sz="1200" dirty="0" smtClean="0"/>
              <a:t>Atomicity</a:t>
            </a:r>
            <a:r>
              <a:rPr lang="zh-CN" altLang="en-US" sz="1200" dirty="0" smtClean="0"/>
              <a:t>）</a:t>
            </a:r>
          </a:p>
          <a:p>
            <a:pPr>
              <a:lnSpc>
                <a:spcPct val="80000"/>
              </a:lnSpc>
            </a:pPr>
            <a:r>
              <a:rPr lang="zh-CN" altLang="en-US" sz="1200" dirty="0" smtClean="0"/>
              <a:t>               事务是一个不可分割的工作单位，事务中的操作要么都发生，要么都不发生。</a:t>
            </a:r>
          </a:p>
          <a:p>
            <a:pPr>
              <a:lnSpc>
                <a:spcPct val="80000"/>
              </a:lnSpc>
            </a:pPr>
            <a:r>
              <a:rPr lang="en-US" altLang="zh-CN" sz="1200" dirty="0" smtClean="0"/>
              <a:t>2</a:t>
            </a:r>
            <a:r>
              <a:rPr lang="zh-CN" altLang="en-US" sz="1200" dirty="0" smtClean="0"/>
              <a:t>、一致性（</a:t>
            </a:r>
            <a:r>
              <a:rPr lang="en-US" altLang="zh-CN" sz="1200" dirty="0" smtClean="0"/>
              <a:t>Consistency</a:t>
            </a:r>
            <a:r>
              <a:rPr lang="zh-CN" altLang="en-US" sz="1200" dirty="0" smtClean="0"/>
              <a:t>）</a:t>
            </a:r>
          </a:p>
          <a:p>
            <a:pPr>
              <a:lnSpc>
                <a:spcPct val="80000"/>
              </a:lnSpc>
            </a:pPr>
            <a:r>
              <a:rPr lang="zh-CN" altLang="en-US" sz="1200" dirty="0" smtClean="0"/>
              <a:t>               事务前后数据的完整性必须保持一致。</a:t>
            </a:r>
          </a:p>
          <a:p>
            <a:pPr>
              <a:lnSpc>
                <a:spcPct val="80000"/>
              </a:lnSpc>
            </a:pPr>
            <a:r>
              <a:rPr lang="en-US" altLang="zh-CN" sz="1200" dirty="0" smtClean="0"/>
              <a:t>3</a:t>
            </a:r>
            <a:r>
              <a:rPr lang="zh-CN" altLang="en-US" sz="1200" dirty="0" smtClean="0"/>
              <a:t>、隔离性（</a:t>
            </a:r>
            <a:r>
              <a:rPr lang="en-US" altLang="zh-CN" sz="1200" dirty="0" smtClean="0"/>
              <a:t>Isolation</a:t>
            </a:r>
            <a:r>
              <a:rPr lang="zh-CN" altLang="en-US" sz="1200" dirty="0" smtClean="0"/>
              <a:t>）</a:t>
            </a:r>
          </a:p>
          <a:p>
            <a:pPr>
              <a:lnSpc>
                <a:spcPct val="80000"/>
              </a:lnSpc>
            </a:pPr>
            <a:r>
              <a:rPr lang="zh-CN" altLang="en-US" sz="1200" dirty="0" smtClean="0"/>
              <a:t>                多个用户并发访问数据库时，一个用户的事务不能被其它用户的事物所干扰，多个并发事务之间的数据要相互隔离。</a:t>
            </a:r>
          </a:p>
          <a:p>
            <a:pPr>
              <a:lnSpc>
                <a:spcPct val="80000"/>
              </a:lnSpc>
            </a:pPr>
            <a:r>
              <a:rPr lang="en-US" altLang="zh-CN" sz="1200" dirty="0" smtClean="0"/>
              <a:t>4</a:t>
            </a:r>
            <a:r>
              <a:rPr lang="zh-CN" altLang="en-US" sz="1200" dirty="0" smtClean="0"/>
              <a:t>、持久性（</a:t>
            </a:r>
            <a:r>
              <a:rPr lang="en-US" altLang="zh-CN" sz="1200" dirty="0" smtClean="0"/>
              <a:t>Durability</a:t>
            </a:r>
            <a:r>
              <a:rPr lang="zh-CN" altLang="en-US" sz="1200" dirty="0" smtClean="0"/>
              <a:t>）</a:t>
            </a:r>
          </a:p>
          <a:p>
            <a:pPr>
              <a:lnSpc>
                <a:spcPct val="80000"/>
              </a:lnSpc>
            </a:pPr>
            <a:r>
              <a:rPr lang="zh-CN" altLang="en-US" sz="1200" dirty="0" smtClean="0"/>
              <a:t>                一个事务一旦被提交，它对数据库中的数据改变就是永久性的。</a:t>
            </a:r>
            <a:endParaRPr lang="en-US" altLang="zh-CN" sz="1200" dirty="0" smtClean="0"/>
          </a:p>
          <a:p>
            <a:pPr>
              <a:lnSpc>
                <a:spcPct val="80000"/>
              </a:lnSpc>
            </a:pPr>
            <a:endParaRPr lang="en-US" altLang="zh-CN" sz="1200" dirty="0" smtClean="0"/>
          </a:p>
          <a:p>
            <a:pPr>
              <a:lnSpc>
                <a:spcPct val="80000"/>
              </a:lnSpc>
            </a:pPr>
            <a:r>
              <a:rPr lang="zh-CN" altLang="en-US" sz="1200" dirty="0" smtClean="0"/>
              <a:t>事务的实现：</a:t>
            </a:r>
            <a:endParaRPr lang="en-US" altLang="zh-CN" sz="1200" dirty="0" smtClean="0"/>
          </a:p>
          <a:p>
            <a:pPr>
              <a:lnSpc>
                <a:spcPct val="80000"/>
              </a:lnSpc>
            </a:pPr>
            <a:r>
              <a:rPr lang="en-US" altLang="zh-CN" sz="1200" dirty="0" smtClean="0"/>
              <a:t>1</a:t>
            </a:r>
            <a:r>
              <a:rPr lang="zh-CN" altLang="en-US" sz="1200" dirty="0" smtClean="0"/>
              <a:t>，要求是事务支持的表类型</a:t>
            </a:r>
            <a:endParaRPr lang="en-US" altLang="zh-CN" sz="1200" dirty="0" smtClean="0"/>
          </a:p>
          <a:p>
            <a:pPr>
              <a:lnSpc>
                <a:spcPct val="80000"/>
              </a:lnSpc>
            </a:pPr>
            <a:r>
              <a:rPr lang="en-US" altLang="zh-CN" sz="1200" dirty="0" smtClean="0"/>
              <a:t>2</a:t>
            </a:r>
            <a:r>
              <a:rPr lang="zh-CN" altLang="en-US" sz="1200" dirty="0" smtClean="0"/>
              <a:t>，执行一组相关的操作前开启事务</a:t>
            </a:r>
            <a:endParaRPr lang="en-US" altLang="zh-CN" sz="1200" dirty="0" smtClean="0"/>
          </a:p>
          <a:p>
            <a:pPr>
              <a:lnSpc>
                <a:spcPct val="80000"/>
              </a:lnSpc>
            </a:pPr>
            <a:r>
              <a:rPr lang="en-US" altLang="zh-CN" sz="1200" dirty="0" smtClean="0"/>
              <a:t>3</a:t>
            </a:r>
            <a:r>
              <a:rPr lang="zh-CN" altLang="en-US" sz="1200" dirty="0" smtClean="0"/>
              <a:t>，整组操作完成后，都成功，则提交，如果存在失败，选择回滚，则会回到事务开始的备份点。</a:t>
            </a:r>
            <a:endParaRPr lang="en-US" altLang="zh-CN" sz="1200" dirty="0" smtClean="0"/>
          </a:p>
          <a:p>
            <a:pPr>
              <a:lnSpc>
                <a:spcPct val="80000"/>
              </a:lnSpc>
            </a:pPr>
            <a:endParaRPr lang="en-US" altLang="zh-CN" sz="1200" dirty="0" smtClean="0"/>
          </a:p>
          <a:p>
            <a:pPr>
              <a:lnSpc>
                <a:spcPct val="80000"/>
              </a:lnSpc>
            </a:pPr>
            <a:r>
              <a:rPr lang="zh-CN" altLang="en-US" sz="1200" dirty="0" smtClean="0"/>
              <a:t>语法：</a:t>
            </a:r>
            <a:endParaRPr lang="en-US" altLang="zh-CN" sz="1200" dirty="0" smtClean="0"/>
          </a:p>
          <a:p>
            <a:r>
              <a:rPr lang="en-US" altLang="zh-CN" dirty="0" smtClean="0"/>
              <a:t>Start transaction</a:t>
            </a:r>
          </a:p>
          <a:p>
            <a:r>
              <a:rPr lang="en-US" altLang="zh-CN" dirty="0" smtClean="0"/>
              <a:t>Rollback</a:t>
            </a:r>
          </a:p>
          <a:p>
            <a:r>
              <a:rPr lang="en-US" altLang="zh-CN" dirty="0" smtClean="0"/>
              <a:t>Commit</a:t>
            </a:r>
          </a:p>
          <a:p>
            <a:pPr>
              <a:lnSpc>
                <a:spcPct val="80000"/>
              </a:lnSpc>
            </a:pPr>
            <a:endParaRPr lang="en-US" altLang="zh-CN" dirty="0" smtClean="0"/>
          </a:p>
          <a:p>
            <a:pPr>
              <a:lnSpc>
                <a:spcPct val="80000"/>
              </a:lnSpc>
            </a:pPr>
            <a:endParaRPr lang="en-US" altLang="zh-CN" dirty="0" smtClean="0"/>
          </a:p>
          <a:p>
            <a:pPr>
              <a:lnSpc>
                <a:spcPct val="80000"/>
              </a:lnSpc>
            </a:pPr>
            <a:r>
              <a:rPr lang="zh-CN" altLang="en-US" dirty="0" smtClean="0"/>
              <a:t>原理：</a:t>
            </a:r>
            <a:endParaRPr lang="en-US" altLang="zh-CN" dirty="0" smtClean="0"/>
          </a:p>
          <a:p>
            <a:pPr>
              <a:lnSpc>
                <a:spcPct val="80000"/>
              </a:lnSpc>
            </a:pPr>
            <a:r>
              <a:rPr lang="zh-CN" altLang="en-US" dirty="0" smtClean="0"/>
              <a:t>是否自动提交？</a:t>
            </a:r>
            <a:endParaRPr lang="en-US" altLang="zh-CN" dirty="0" smtClean="0"/>
          </a:p>
          <a:p>
            <a:pPr>
              <a:lnSpc>
                <a:spcPct val="80000"/>
              </a:lnSpc>
            </a:pPr>
            <a:r>
              <a:rPr lang="en-US" altLang="zh-CN" dirty="0" err="1" smtClean="0"/>
              <a:t>Autocommit</a:t>
            </a:r>
            <a:r>
              <a:rPr lang="en-US" altLang="zh-CN" dirty="0" smtClean="0"/>
              <a:t>=0|1</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60</a:t>
            </a:fld>
            <a:endParaRPr lang="en-US" altLang="zh-CN"/>
          </a:p>
        </p:txBody>
      </p:sp>
    </p:spTree>
    <p:extLst>
      <p:ext uri="{BB962C8B-B14F-4D97-AF65-F5344CB8AC3E}">
        <p14:creationId xmlns:p14="http://schemas.microsoft.com/office/powerpoint/2010/main" val="13874325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触发程序是与表有关的命名数据库对象，当表上出现特定事件时，将激活该对象</a:t>
            </a:r>
          </a:p>
          <a:p>
            <a:r>
              <a:rPr lang="zh-CN" altLang="en-US" dirty="0" smtClean="0"/>
              <a:t>创建触发器</a:t>
            </a:r>
          </a:p>
          <a:p>
            <a:pPr marL="590550" indent="-590550">
              <a:lnSpc>
                <a:spcPct val="80000"/>
              </a:lnSpc>
              <a:buFont typeface="Wingdings" pitchFamily="2" charset="2"/>
              <a:buNone/>
            </a:pPr>
            <a:r>
              <a:rPr lang="zh-CN" altLang="en-US" sz="1200" dirty="0" smtClean="0"/>
              <a:t>语法： </a:t>
            </a:r>
          </a:p>
          <a:p>
            <a:pPr marL="590550" indent="-590550">
              <a:lnSpc>
                <a:spcPct val="80000"/>
              </a:lnSpc>
              <a:buFont typeface="Wingdings" pitchFamily="2" charset="2"/>
              <a:buNone/>
            </a:pPr>
            <a:r>
              <a:rPr lang="en-US" altLang="zh-CN" sz="1050" dirty="0" smtClean="0"/>
              <a:t>CREATE TRIGGER </a:t>
            </a:r>
            <a:r>
              <a:rPr lang="en-US" altLang="zh-CN" sz="1050" i="1" dirty="0" err="1" smtClean="0"/>
              <a:t>trigger_name</a:t>
            </a:r>
            <a:r>
              <a:rPr lang="en-US" altLang="zh-CN" sz="1050" dirty="0" smtClean="0"/>
              <a:t> </a:t>
            </a:r>
            <a:r>
              <a:rPr lang="en-US" altLang="zh-CN" sz="1050" i="1" dirty="0" err="1" smtClean="0"/>
              <a:t>trigger_time</a:t>
            </a:r>
            <a:r>
              <a:rPr lang="en-US" altLang="zh-CN" sz="1050" dirty="0" smtClean="0"/>
              <a:t> </a:t>
            </a:r>
            <a:r>
              <a:rPr lang="en-US" altLang="zh-CN" sz="1050" i="1" dirty="0" err="1" smtClean="0"/>
              <a:t>trigger_event</a:t>
            </a:r>
            <a:r>
              <a:rPr lang="en-US" altLang="zh-CN" sz="1050" dirty="0" smtClean="0"/>
              <a:t> ON </a:t>
            </a:r>
            <a:r>
              <a:rPr lang="en-US" altLang="zh-CN" sz="1050" i="1" dirty="0" err="1" smtClean="0"/>
              <a:t>tbl_name</a:t>
            </a:r>
            <a:r>
              <a:rPr lang="en-US" altLang="zh-CN" sz="1050" dirty="0" smtClean="0"/>
              <a:t> FOR EACH ROW </a:t>
            </a:r>
            <a:r>
              <a:rPr lang="en-US" altLang="zh-CN" sz="1050" i="1" dirty="0" err="1" smtClean="0"/>
              <a:t>trigger_stmt</a:t>
            </a:r>
            <a:r>
              <a:rPr lang="en-US" altLang="zh-CN" sz="1200" dirty="0" smtClean="0"/>
              <a:t> </a:t>
            </a:r>
          </a:p>
          <a:p>
            <a:pPr marL="590550" indent="-590550">
              <a:lnSpc>
                <a:spcPct val="80000"/>
              </a:lnSpc>
              <a:buFont typeface="Wingdings" pitchFamily="2" charset="2"/>
              <a:buNone/>
            </a:pPr>
            <a:r>
              <a:rPr lang="zh-CN" altLang="en-US" sz="1200" dirty="0" smtClean="0"/>
              <a:t>其中：</a:t>
            </a:r>
          </a:p>
          <a:p>
            <a:pPr marL="590550" indent="-590550">
              <a:lnSpc>
                <a:spcPct val="80000"/>
              </a:lnSpc>
            </a:pPr>
            <a:r>
              <a:rPr lang="en-US" altLang="zh-CN" sz="1200" i="1" dirty="0" err="1" smtClean="0"/>
              <a:t>trigger_time</a:t>
            </a:r>
            <a:r>
              <a:rPr lang="zh-CN" altLang="en-US" sz="1200" dirty="0" smtClean="0"/>
              <a:t>是触发程序的动作时间。它可以是</a:t>
            </a:r>
            <a:r>
              <a:rPr lang="en-US" altLang="zh-CN" sz="1200" dirty="0" smtClean="0"/>
              <a:t>BEFORE</a:t>
            </a:r>
            <a:r>
              <a:rPr lang="zh-CN" altLang="en-US" sz="1200" dirty="0" smtClean="0"/>
              <a:t>或</a:t>
            </a:r>
            <a:r>
              <a:rPr lang="en-US" altLang="zh-CN" sz="1200" dirty="0" smtClean="0"/>
              <a:t>AFTER</a:t>
            </a:r>
            <a:r>
              <a:rPr lang="zh-CN" altLang="en-US" sz="1200" dirty="0" smtClean="0"/>
              <a:t>，以指明触发程序是在激活它的语句之前或之后触发。</a:t>
            </a:r>
            <a:endParaRPr lang="zh-CN" altLang="en-US" sz="1200" i="1" dirty="0" smtClean="0"/>
          </a:p>
          <a:p>
            <a:pPr marL="590550" indent="-590550">
              <a:lnSpc>
                <a:spcPct val="80000"/>
              </a:lnSpc>
            </a:pPr>
            <a:r>
              <a:rPr lang="en-US" altLang="zh-CN" sz="1200" i="1" dirty="0" err="1" smtClean="0"/>
              <a:t>trigger_event</a:t>
            </a:r>
            <a:r>
              <a:rPr lang="zh-CN" altLang="en-US" sz="1200" dirty="0" smtClean="0"/>
              <a:t>指明了激活触发程序的语句的类型。</a:t>
            </a:r>
            <a:r>
              <a:rPr lang="en-US" altLang="zh-CN" sz="1200" i="1" dirty="0" err="1" smtClean="0"/>
              <a:t>trigger_event</a:t>
            </a:r>
            <a:r>
              <a:rPr lang="zh-CN" altLang="en-US" sz="1200" dirty="0" smtClean="0"/>
              <a:t>可以是下述值之一：</a:t>
            </a:r>
          </a:p>
          <a:p>
            <a:pPr marL="590550" indent="-590550">
              <a:lnSpc>
                <a:spcPct val="80000"/>
              </a:lnSpc>
            </a:pPr>
            <a:r>
              <a:rPr lang="en-US" altLang="zh-CN" sz="1200" dirty="0" smtClean="0"/>
              <a:t>INSERT</a:t>
            </a:r>
            <a:r>
              <a:rPr lang="zh-CN" altLang="en-US" sz="1200" dirty="0" smtClean="0"/>
              <a:t>：将新行插入表时激活触发程序，例如，通过</a:t>
            </a:r>
            <a:r>
              <a:rPr lang="en-US" altLang="zh-CN" sz="1200" dirty="0" smtClean="0"/>
              <a:t>INSERT</a:t>
            </a:r>
            <a:r>
              <a:rPr lang="zh-CN" altLang="en-US" sz="1200" dirty="0" smtClean="0"/>
              <a:t>、</a:t>
            </a:r>
            <a:r>
              <a:rPr lang="en-US" altLang="zh-CN" sz="1200" dirty="0" smtClean="0"/>
              <a:t>LOAD DATA</a:t>
            </a:r>
            <a:r>
              <a:rPr lang="zh-CN" altLang="en-US" sz="1200" dirty="0" smtClean="0"/>
              <a:t>和</a:t>
            </a:r>
            <a:r>
              <a:rPr lang="en-US" altLang="zh-CN" sz="1200" dirty="0" smtClean="0"/>
              <a:t>REPLACE</a:t>
            </a:r>
            <a:r>
              <a:rPr lang="zh-CN" altLang="en-US" sz="1200" dirty="0" smtClean="0"/>
              <a:t>语句。</a:t>
            </a:r>
          </a:p>
          <a:p>
            <a:pPr marL="590550" indent="-590550">
              <a:lnSpc>
                <a:spcPct val="80000"/>
              </a:lnSpc>
            </a:pPr>
            <a:r>
              <a:rPr lang="en-US" altLang="zh-CN" sz="1200" dirty="0" smtClean="0"/>
              <a:t>UPDATE</a:t>
            </a:r>
            <a:r>
              <a:rPr lang="zh-CN" altLang="en-US" sz="1200" dirty="0" smtClean="0"/>
              <a:t>：更改某一行时激活触发程序，例如，通过</a:t>
            </a:r>
            <a:r>
              <a:rPr lang="en-US" altLang="zh-CN" sz="1200" dirty="0" smtClean="0"/>
              <a:t>UPDATE</a:t>
            </a:r>
            <a:r>
              <a:rPr lang="zh-CN" altLang="en-US" sz="1200" dirty="0" smtClean="0"/>
              <a:t>语句。</a:t>
            </a:r>
          </a:p>
          <a:p>
            <a:pPr marL="590550" indent="-590550">
              <a:lnSpc>
                <a:spcPct val="80000"/>
              </a:lnSpc>
            </a:pPr>
            <a:r>
              <a:rPr lang="en-US" altLang="zh-CN" sz="1200" dirty="0" smtClean="0"/>
              <a:t>DELETE</a:t>
            </a:r>
            <a:r>
              <a:rPr lang="zh-CN" altLang="en-US" sz="1200" dirty="0" smtClean="0"/>
              <a:t>：从表中删除某一行时激活触发程序，例如，通过</a:t>
            </a:r>
            <a:r>
              <a:rPr lang="en-US" altLang="zh-CN" sz="1200" dirty="0" smtClean="0"/>
              <a:t>DELETE</a:t>
            </a:r>
            <a:r>
              <a:rPr lang="zh-CN" altLang="en-US" sz="1200" dirty="0" smtClean="0"/>
              <a:t>和</a:t>
            </a:r>
            <a:r>
              <a:rPr lang="en-US" altLang="zh-CN" sz="1200" dirty="0" smtClean="0"/>
              <a:t>REPLACE</a:t>
            </a:r>
            <a:r>
              <a:rPr lang="zh-CN" altLang="en-US" sz="1200" dirty="0" smtClean="0"/>
              <a:t>语句。</a:t>
            </a:r>
          </a:p>
          <a:p>
            <a:pPr marL="590550" indent="-590550">
              <a:lnSpc>
                <a:spcPct val="80000"/>
              </a:lnSpc>
            </a:pPr>
            <a:endParaRPr lang="zh-CN" altLang="en-US" sz="1200" dirty="0" smtClean="0"/>
          </a:p>
          <a:p>
            <a:pPr marL="590550" indent="-590550">
              <a:lnSpc>
                <a:spcPct val="80000"/>
              </a:lnSpc>
            </a:pPr>
            <a:r>
              <a:rPr lang="zh-CN" altLang="en-US" sz="1200" dirty="0" smtClean="0"/>
              <a:t>可以使用</a:t>
            </a:r>
            <a:r>
              <a:rPr lang="en-US" altLang="zh-CN" sz="1200" dirty="0" smtClean="0"/>
              <a:t>old</a:t>
            </a:r>
            <a:r>
              <a:rPr lang="zh-CN" altLang="en-US" sz="1200" dirty="0" smtClean="0"/>
              <a:t>和</a:t>
            </a:r>
            <a:r>
              <a:rPr lang="en-US" altLang="zh-CN" sz="1200" dirty="0" smtClean="0"/>
              <a:t>new</a:t>
            </a:r>
            <a:r>
              <a:rPr lang="zh-CN" altLang="en-US" sz="1200" dirty="0" smtClean="0"/>
              <a:t>代替旧的和新的数据</a:t>
            </a:r>
            <a:endParaRPr lang="en-US" altLang="zh-CN" sz="1200" dirty="0" smtClean="0"/>
          </a:p>
          <a:p>
            <a:pPr marL="590550" indent="-590550">
              <a:lnSpc>
                <a:spcPct val="80000"/>
              </a:lnSpc>
            </a:pPr>
            <a:endParaRPr lang="en-US" altLang="zh-CN" sz="1200" dirty="0" smtClean="0"/>
          </a:p>
          <a:p>
            <a:pPr marL="590550" indent="-590550">
              <a:lnSpc>
                <a:spcPct val="80000"/>
              </a:lnSpc>
            </a:pPr>
            <a:r>
              <a:rPr lang="zh-CN" altLang="en-US" sz="1200" dirty="0" smtClean="0"/>
              <a:t>删除：</a:t>
            </a:r>
            <a:endParaRPr lang="en-US" altLang="zh-CN" sz="1200" dirty="0" smtClean="0"/>
          </a:p>
          <a:p>
            <a:pPr>
              <a:buFont typeface="Wingdings" pitchFamily="2" charset="2"/>
              <a:buNone/>
            </a:pPr>
            <a:r>
              <a:rPr lang="en-US" altLang="zh-CN" dirty="0" smtClean="0"/>
              <a:t> </a:t>
            </a:r>
            <a:r>
              <a:rPr lang="zh-CN" altLang="en-US" dirty="0" smtClean="0"/>
              <a:t>语法</a:t>
            </a:r>
          </a:p>
          <a:p>
            <a:pPr>
              <a:buFont typeface="Wingdings" pitchFamily="2" charset="2"/>
              <a:buNone/>
            </a:pPr>
            <a:r>
              <a:rPr lang="en-US" altLang="zh-CN" dirty="0" smtClean="0"/>
              <a:t>DROP TRIGGER [</a:t>
            </a:r>
            <a:r>
              <a:rPr lang="en-US" altLang="zh-CN" i="1" dirty="0" err="1" smtClean="0"/>
              <a:t>schema_name</a:t>
            </a:r>
            <a:r>
              <a:rPr lang="en-US" altLang="zh-CN" dirty="0" smtClean="0"/>
              <a:t>.]</a:t>
            </a:r>
            <a:r>
              <a:rPr lang="en-US" altLang="zh-CN" i="1" dirty="0" err="1" smtClean="0"/>
              <a:t>trigger_name</a:t>
            </a:r>
            <a:r>
              <a:rPr lang="en-US" altLang="zh-CN" dirty="0" smtClean="0"/>
              <a:t> </a:t>
            </a:r>
          </a:p>
          <a:p>
            <a:pPr marL="590550" indent="-590550">
              <a:lnSpc>
                <a:spcPct val="80000"/>
              </a:lnSpc>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62</a:t>
            </a:fld>
            <a:endParaRPr lang="en-US" altLang="zh-CN"/>
          </a:p>
        </p:txBody>
      </p:sp>
    </p:spTree>
    <p:extLst>
      <p:ext uri="{BB962C8B-B14F-4D97-AF65-F5344CB8AC3E}">
        <p14:creationId xmlns:p14="http://schemas.microsoft.com/office/powerpoint/2010/main" val="369367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dirty="0" smtClean="0"/>
              <a:t>数据库（</a:t>
            </a:r>
            <a:r>
              <a:rPr lang="en-US" altLang="zh-CN" sz="1200" dirty="0" err="1" smtClean="0"/>
              <a:t>DataBase</a:t>
            </a:r>
            <a:r>
              <a:rPr lang="zh-CN" altLang="en-US" sz="1200" dirty="0" smtClean="0"/>
              <a:t>），仓库。</a:t>
            </a:r>
          </a:p>
          <a:p>
            <a:pPr>
              <a:lnSpc>
                <a:spcPct val="80000"/>
              </a:lnSpc>
            </a:pPr>
            <a:r>
              <a:rPr lang="zh-CN" altLang="en-US" sz="1200" dirty="0" smtClean="0"/>
              <a:t>表（</a:t>
            </a:r>
            <a:r>
              <a:rPr lang="en-US" altLang="zh-CN" sz="1200" dirty="0" smtClean="0"/>
              <a:t>table</a:t>
            </a:r>
            <a:r>
              <a:rPr lang="zh-CN" altLang="en-US" sz="1200" dirty="0" smtClean="0"/>
              <a:t>），数据库内的数据集合都放在表（二维表）内，具有相同格式。</a:t>
            </a:r>
          </a:p>
          <a:p>
            <a:pPr>
              <a:lnSpc>
                <a:spcPct val="80000"/>
              </a:lnSpc>
            </a:pPr>
            <a:r>
              <a:rPr lang="zh-CN" altLang="en-US" sz="1200" dirty="0" smtClean="0"/>
              <a:t>行（</a:t>
            </a:r>
            <a:r>
              <a:rPr lang="en-US" altLang="zh-CN" sz="1200" dirty="0" smtClean="0"/>
              <a:t>row</a:t>
            </a:r>
            <a:r>
              <a:rPr lang="zh-CN" altLang="en-US" sz="1200" dirty="0" smtClean="0"/>
              <a:t>）列（</a:t>
            </a:r>
            <a:r>
              <a:rPr lang="en-US" altLang="zh-CN" sz="1200" dirty="0" smtClean="0"/>
              <a:t>column</a:t>
            </a:r>
            <a:r>
              <a:rPr lang="zh-CN" altLang="en-US" sz="1200" dirty="0" smtClean="0"/>
              <a:t>），数据表由数据行和数据列构成。</a:t>
            </a:r>
          </a:p>
          <a:p>
            <a:pPr>
              <a:lnSpc>
                <a:spcPct val="80000"/>
              </a:lnSpc>
            </a:pPr>
            <a:r>
              <a:rPr lang="zh-CN" altLang="en-US" sz="1200" dirty="0" smtClean="0"/>
              <a:t>记录（</a:t>
            </a:r>
            <a:r>
              <a:rPr lang="en-US" altLang="zh-CN" sz="1200" dirty="0" smtClean="0"/>
              <a:t>Record</a:t>
            </a:r>
            <a:r>
              <a:rPr lang="zh-CN" altLang="en-US" sz="1200" dirty="0" smtClean="0"/>
              <a:t>），一个数据行就是一个记录。</a:t>
            </a:r>
          </a:p>
          <a:p>
            <a:pPr>
              <a:lnSpc>
                <a:spcPct val="80000"/>
              </a:lnSpc>
            </a:pPr>
            <a:r>
              <a:rPr lang="zh-CN" altLang="en-US" sz="1200" dirty="0" smtClean="0"/>
              <a:t>字段（</a:t>
            </a:r>
            <a:r>
              <a:rPr lang="en-US" altLang="zh-CN" sz="1200" dirty="0" smtClean="0"/>
              <a:t>Field</a:t>
            </a:r>
            <a:r>
              <a:rPr lang="zh-CN" altLang="en-US" sz="1200" dirty="0" smtClean="0"/>
              <a:t>），记录内的每个列，就是一个字段。</a:t>
            </a:r>
          </a:p>
          <a:p>
            <a:pPr>
              <a:lnSpc>
                <a:spcPct val="80000"/>
              </a:lnSpc>
            </a:pPr>
            <a:r>
              <a:rPr lang="en-US" altLang="zh-CN" sz="1200" dirty="0" err="1" smtClean="0"/>
              <a:t>Sql</a:t>
            </a:r>
            <a:r>
              <a:rPr lang="en-US" altLang="zh-CN" sz="1200" dirty="0" smtClean="0"/>
              <a:t>:</a:t>
            </a:r>
            <a:r>
              <a:rPr lang="zh-CN" altLang="en-US" sz="1200" dirty="0" smtClean="0"/>
              <a:t>结构化查询语言（</a:t>
            </a:r>
            <a:r>
              <a:rPr lang="en-US" altLang="zh-CN" sz="1200" dirty="0" smtClean="0"/>
              <a:t>Structured query language)</a:t>
            </a:r>
            <a:r>
              <a:rPr lang="zh-CN" altLang="en-US" sz="1200" dirty="0" smtClean="0"/>
              <a:t>，关系数据库的操作语言，用于执行数据的检索和其他操作。</a:t>
            </a:r>
            <a:endParaRPr lang="en-US" altLang="zh-CN" sz="12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zh-CN" altLang="en-US" sz="1200" dirty="0" smtClean="0"/>
              <a:t>管理系统（</a:t>
            </a:r>
            <a:r>
              <a:rPr lang="en-US" altLang="zh-CN" sz="1200" dirty="0" smtClean="0"/>
              <a:t>management system</a:t>
            </a:r>
            <a:r>
              <a:rPr lang="zh-CN" altLang="en-US" sz="1200" dirty="0" smtClean="0"/>
              <a:t>）：用来执行增删改查等操作的软件。</a:t>
            </a:r>
          </a:p>
          <a:p>
            <a:pPr>
              <a:lnSpc>
                <a:spcPct val="80000"/>
              </a:lnSpc>
            </a:pPr>
            <a:endParaRPr lang="en-US" altLang="zh-CN" sz="1200" dirty="0" smtClean="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6</a:t>
            </a:fld>
            <a:endParaRPr lang="en-US" altLang="zh-CN"/>
          </a:p>
        </p:txBody>
      </p:sp>
    </p:spTree>
    <p:extLst>
      <p:ext uri="{BB962C8B-B14F-4D97-AF65-F5344CB8AC3E}">
        <p14:creationId xmlns:p14="http://schemas.microsoft.com/office/powerpoint/2010/main" val="107859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Times New Roman" pitchFamily="18" charset="0"/>
                <a:ea typeface="宋体" pitchFamily="2" charset="-122"/>
                <a:cs typeface="+mn-cs"/>
              </a:rPr>
              <a:t>MySQL</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数据库（管理</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数据）</a:t>
            </a:r>
            <a:r>
              <a:rPr lang="en-US" altLang="zh-CN" sz="1200" kern="1200" dirty="0" smtClean="0">
                <a:solidFill>
                  <a:schemeClr val="tx1"/>
                </a:solidFill>
                <a:effectLst/>
                <a:latin typeface="Times New Roman" pitchFamily="18" charset="0"/>
                <a:ea typeface="宋体" pitchFamily="2" charset="-122"/>
                <a:cs typeface="+mn-cs"/>
              </a:rPr>
              <a:t>  +  </a:t>
            </a:r>
            <a:r>
              <a:rPr lang="zh-CN" altLang="zh-CN" sz="1200" kern="1200" dirty="0" smtClean="0">
                <a:solidFill>
                  <a:schemeClr val="tx1"/>
                </a:solidFill>
                <a:effectLst/>
                <a:latin typeface="Times New Roman" pitchFamily="18" charset="0"/>
                <a:ea typeface="宋体" pitchFamily="2" charset="-122"/>
                <a:cs typeface="+mn-cs"/>
              </a:rPr>
              <a:t>谁能向数据库系统发出如何管理的命令。</a:t>
            </a:r>
            <a:endParaRPr lang="en-US" altLang="zh-CN" sz="1200" kern="1200" dirty="0" smtClean="0">
              <a:solidFill>
                <a:schemeClr val="tx1"/>
              </a:solidFill>
              <a:effectLst/>
              <a:latin typeface="Times New Roman" pitchFamily="18" charset="0"/>
              <a:ea typeface="宋体" pitchFamily="2" charset="-122"/>
              <a:cs typeface="+mn-cs"/>
            </a:endParaRPr>
          </a:p>
          <a:p>
            <a:endParaRPr lang="en-US" altLang="zh-CN" dirty="0" smtClean="0"/>
          </a:p>
          <a:p>
            <a:pPr>
              <a:lnSpc>
                <a:spcPct val="90000"/>
              </a:lnSpc>
            </a:pPr>
            <a:r>
              <a:rPr lang="en-US" altLang="zh-CN" dirty="0" smtClean="0"/>
              <a:t>MySQL</a:t>
            </a:r>
            <a:r>
              <a:rPr lang="zh-CN" altLang="en-US" dirty="0" smtClean="0"/>
              <a:t>采用的是 </a:t>
            </a:r>
            <a:r>
              <a:rPr lang="en-US" altLang="zh-CN" dirty="0" smtClean="0"/>
              <a:t>C/S </a:t>
            </a:r>
            <a:r>
              <a:rPr lang="zh-CN" altLang="en-US" dirty="0" smtClean="0"/>
              <a:t>（客户端</a:t>
            </a:r>
            <a:r>
              <a:rPr lang="en-US" altLang="zh-CN" dirty="0" smtClean="0"/>
              <a:t>/</a:t>
            </a:r>
            <a:r>
              <a:rPr lang="zh-CN" altLang="en-US" dirty="0" smtClean="0"/>
              <a:t>服务器端）架构。</a:t>
            </a:r>
          </a:p>
          <a:p>
            <a:pPr>
              <a:lnSpc>
                <a:spcPct val="90000"/>
              </a:lnSpc>
            </a:pPr>
            <a:r>
              <a:rPr lang="zh-CN" altLang="en-US" dirty="0" smtClean="0"/>
              <a:t>服务器端：存储和管理数据库的。</a:t>
            </a:r>
          </a:p>
          <a:p>
            <a:pPr>
              <a:lnSpc>
                <a:spcPct val="90000"/>
              </a:lnSpc>
            </a:pPr>
            <a:r>
              <a:rPr lang="zh-CN" altLang="en-US" dirty="0" smtClean="0"/>
              <a:t>客户端：发出操作请求的程序。</a:t>
            </a:r>
          </a:p>
          <a:p>
            <a:pPr>
              <a:lnSpc>
                <a:spcPct val="90000"/>
              </a:lnSpc>
            </a:pPr>
            <a:r>
              <a:rPr lang="zh-CN" altLang="en-US" dirty="0" smtClean="0"/>
              <a:t>安装服务器与客户端。（</a:t>
            </a:r>
            <a:r>
              <a:rPr lang="en-US" altLang="zh-CN" dirty="0" err="1" smtClean="0"/>
              <a:t>mysqld</a:t>
            </a:r>
            <a:r>
              <a:rPr lang="zh-CN" altLang="en-US" dirty="0" smtClean="0"/>
              <a:t>，</a:t>
            </a:r>
            <a:r>
              <a:rPr lang="en-US" altLang="zh-CN" dirty="0" err="1" smtClean="0"/>
              <a:t>mysql</a:t>
            </a:r>
            <a:r>
              <a:rPr lang="zh-CN" altLang="en-US" dirty="0" smtClean="0"/>
              <a:t>，</a:t>
            </a:r>
            <a:r>
              <a:rPr lang="en-US" altLang="zh-CN" dirty="0" smtClean="0"/>
              <a:t>data/)</a:t>
            </a:r>
          </a:p>
          <a:p>
            <a:pPr>
              <a:lnSpc>
                <a:spcPct val="90000"/>
              </a:lnSpc>
            </a:pPr>
            <a:endParaRPr lang="en-US" altLang="zh-CN" dirty="0" smtClean="0"/>
          </a:p>
          <a:p>
            <a:pPr>
              <a:lnSpc>
                <a:spcPct val="90000"/>
              </a:lnSpc>
            </a:pPr>
            <a:r>
              <a:rPr lang="zh-CN" altLang="en-US" dirty="0" smtClean="0"/>
              <a:t>配置</a:t>
            </a:r>
            <a:r>
              <a:rPr lang="en-US" altLang="zh-CN" dirty="0" smtClean="0"/>
              <a:t>MySQL</a:t>
            </a:r>
            <a:r>
              <a:rPr lang="zh-CN" altLang="en-US" dirty="0" smtClean="0"/>
              <a:t>服务器（占用的资源，使用的连接数，字符集，</a:t>
            </a:r>
            <a:r>
              <a:rPr lang="en-US" altLang="zh-CN" dirty="0" smtClean="0"/>
              <a:t>root</a:t>
            </a:r>
            <a:r>
              <a:rPr lang="zh-CN" altLang="en-US" dirty="0" smtClean="0"/>
              <a:t>用户密码等）</a:t>
            </a:r>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7</a:t>
            </a:fld>
            <a:endParaRPr lang="en-US" altLang="zh-CN"/>
          </a:p>
        </p:txBody>
      </p:sp>
    </p:spTree>
    <p:extLst>
      <p:ext uri="{BB962C8B-B14F-4D97-AF65-F5344CB8AC3E}">
        <p14:creationId xmlns:p14="http://schemas.microsoft.com/office/powerpoint/2010/main" val="142739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Bin</a:t>
            </a:r>
            <a:r>
              <a:rPr lang="zh-CN" altLang="en-US" dirty="0" smtClean="0"/>
              <a:t>目录</a:t>
            </a:r>
            <a:endParaRPr lang="en-US" altLang="zh-CN" dirty="0" smtClean="0"/>
          </a:p>
          <a:p>
            <a:r>
              <a:rPr lang="en-US" altLang="zh-CN" dirty="0" err="1" smtClean="0"/>
              <a:t>Mysql</a:t>
            </a:r>
            <a:r>
              <a:rPr lang="zh-CN" altLang="en-US" dirty="0" smtClean="0"/>
              <a:t>：客户端</a:t>
            </a:r>
            <a:endParaRPr lang="en-US" altLang="zh-CN" dirty="0" smtClean="0"/>
          </a:p>
          <a:p>
            <a:r>
              <a:rPr lang="en-US" altLang="zh-CN" sz="1200" b="0" i="0" kern="1200" dirty="0" err="1" smtClean="0">
                <a:solidFill>
                  <a:schemeClr val="tx1"/>
                </a:solidFill>
                <a:effectLst/>
                <a:latin typeface="Times New Roman" pitchFamily="18" charset="0"/>
                <a:ea typeface="宋体" pitchFamily="2" charset="-122"/>
                <a:cs typeface="+mn-cs"/>
              </a:rPr>
              <a:t>Mysqld</a:t>
            </a:r>
            <a:r>
              <a:rPr lang="en-US" altLang="zh-CN" sz="1200" b="0" i="0" kern="1200" dirty="0" smtClean="0">
                <a:solidFill>
                  <a:schemeClr val="tx1"/>
                </a:solidFill>
                <a:effectLst/>
                <a:latin typeface="Times New Roman" pitchFamily="18" charset="0"/>
                <a:ea typeface="宋体" pitchFamily="2" charset="-122"/>
                <a:cs typeface="+mn-cs"/>
              </a:rPr>
              <a:t> </a:t>
            </a:r>
            <a:r>
              <a:rPr lang="zh-CN" altLang="en-US" sz="1200" b="0" i="0" kern="1200" dirty="0" smtClean="0">
                <a:solidFill>
                  <a:schemeClr val="tx1"/>
                </a:solidFill>
                <a:effectLst/>
                <a:latin typeface="Times New Roman" pitchFamily="18" charset="0"/>
                <a:ea typeface="宋体" pitchFamily="2" charset="-122"/>
                <a:cs typeface="+mn-cs"/>
                <a:sym typeface="Wingdings" pitchFamily="2" charset="2"/>
              </a:rPr>
              <a:t>：</a:t>
            </a:r>
            <a:r>
              <a:rPr lang="zh-CN" altLang="en-US" sz="1200" b="0" i="0" kern="1200" baseline="0" dirty="0" smtClean="0">
                <a:solidFill>
                  <a:schemeClr val="tx1"/>
                </a:solidFill>
                <a:effectLst/>
                <a:latin typeface="Times New Roman" pitchFamily="18" charset="0"/>
                <a:ea typeface="宋体" pitchFamily="2" charset="-122"/>
                <a:cs typeface="+mn-cs"/>
                <a:sym typeface="Wingdings" pitchFamily="2" charset="2"/>
              </a:rPr>
              <a:t>（</a:t>
            </a:r>
            <a:r>
              <a:rPr lang="en-US" altLang="zh-CN" sz="1200" b="0" i="0" kern="1200" baseline="0" dirty="0" smtClean="0">
                <a:solidFill>
                  <a:schemeClr val="tx1"/>
                </a:solidFill>
                <a:effectLst/>
                <a:latin typeface="Times New Roman" pitchFamily="18" charset="0"/>
                <a:ea typeface="宋体" pitchFamily="2" charset="-122"/>
                <a:cs typeface="+mn-cs"/>
                <a:sym typeface="Wingdings" pitchFamily="2" charset="2"/>
              </a:rPr>
              <a:t>d</a:t>
            </a:r>
            <a:r>
              <a:rPr lang="zh-CN" altLang="en-US" sz="1200" b="0" i="0" kern="1200" baseline="0" dirty="0" smtClean="0">
                <a:solidFill>
                  <a:schemeClr val="tx1"/>
                </a:solidFill>
                <a:effectLst/>
                <a:latin typeface="Times New Roman" pitchFamily="18" charset="0"/>
                <a:ea typeface="宋体" pitchFamily="2" charset="-122"/>
                <a:cs typeface="+mn-cs"/>
                <a:sym typeface="Wingdings" pitchFamily="2" charset="2"/>
              </a:rPr>
              <a:t>意味着</a:t>
            </a:r>
            <a:r>
              <a:rPr lang="en-US" altLang="zh-CN" sz="1200" b="0" i="0" kern="1200" dirty="0" smtClean="0">
                <a:solidFill>
                  <a:schemeClr val="tx1"/>
                </a:solidFill>
                <a:effectLst/>
                <a:latin typeface="Times New Roman" pitchFamily="18" charset="0"/>
                <a:ea typeface="宋体" pitchFamily="2" charset="-122"/>
                <a:cs typeface="+mn-cs"/>
              </a:rPr>
              <a:t>Daemon,</a:t>
            </a:r>
            <a:r>
              <a:rPr lang="zh-CN" altLang="en-US" sz="1200" b="0" i="0" kern="1200" dirty="0" smtClean="0">
                <a:solidFill>
                  <a:schemeClr val="tx1"/>
                </a:solidFill>
                <a:effectLst/>
                <a:latin typeface="Times New Roman" pitchFamily="18" charset="0"/>
                <a:ea typeface="宋体" pitchFamily="2" charset="-122"/>
                <a:cs typeface="+mn-cs"/>
              </a:rPr>
              <a:t>守护进程）服务器端</a:t>
            </a:r>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8</a:t>
            </a:fld>
            <a:endParaRPr lang="en-US" altLang="zh-CN"/>
          </a:p>
        </p:txBody>
      </p:sp>
    </p:spTree>
    <p:extLst>
      <p:ext uri="{BB962C8B-B14F-4D97-AF65-F5344CB8AC3E}">
        <p14:creationId xmlns:p14="http://schemas.microsoft.com/office/powerpoint/2010/main" val="317040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数据操作语言（</a:t>
            </a:r>
            <a:r>
              <a:rPr lang="en-US" altLang="zh-CN" dirty="0" smtClean="0"/>
              <a:t>DML</a:t>
            </a:r>
            <a:r>
              <a:rPr lang="zh-CN" altLang="en-US" dirty="0" smtClean="0"/>
              <a:t>，</a:t>
            </a:r>
            <a:r>
              <a:rPr lang="en-US" altLang="zh-CN" dirty="0" err="1" smtClean="0"/>
              <a:t>DataManipulationLanguage</a:t>
            </a:r>
            <a:r>
              <a:rPr lang="en-US" altLang="zh-CN" dirty="0" smtClean="0"/>
              <a:t> </a:t>
            </a:r>
            <a:r>
              <a:rPr lang="zh-CN" altLang="en-US" dirty="0" smtClean="0"/>
              <a:t>）（</a:t>
            </a:r>
            <a:r>
              <a:rPr lang="en-US" altLang="zh-CN" dirty="0" smtClean="0"/>
              <a:t>DQL+DML</a:t>
            </a:r>
            <a:r>
              <a:rPr lang="zh-CN" altLang="en-US" dirty="0" smtClean="0"/>
              <a:t>）</a:t>
            </a:r>
          </a:p>
          <a:p>
            <a:r>
              <a:rPr lang="zh-CN" altLang="en-US" dirty="0" smtClean="0"/>
              <a:t>结构操作语言（数据定义语言，</a:t>
            </a:r>
            <a:r>
              <a:rPr lang="en-US" altLang="zh-CN" i="1" dirty="0" smtClean="0"/>
              <a:t>DDL</a:t>
            </a:r>
            <a:r>
              <a:rPr lang="zh-CN" altLang="en-US" dirty="0" smtClean="0"/>
              <a:t>，</a:t>
            </a:r>
            <a:r>
              <a:rPr lang="en-US" altLang="zh-CN" dirty="0" err="1" smtClean="0"/>
              <a:t>DataDefinitionLanguage</a:t>
            </a:r>
            <a:r>
              <a:rPr lang="en-US" altLang="zh-CN" dirty="0" smtClean="0"/>
              <a:t> </a:t>
            </a:r>
            <a:r>
              <a:rPr lang="zh-CN" altLang="en-US" dirty="0" smtClean="0"/>
              <a:t>）</a:t>
            </a:r>
          </a:p>
          <a:p>
            <a:r>
              <a:rPr lang="zh-CN" altLang="en-US" dirty="0" smtClean="0"/>
              <a:t>数据库管理语言（数据库控制语言，</a:t>
            </a:r>
            <a:r>
              <a:rPr lang="en-US" altLang="zh-CN" dirty="0" smtClean="0"/>
              <a:t>DCL</a:t>
            </a:r>
            <a:r>
              <a:rPr lang="zh-CN" altLang="en-US" dirty="0" smtClean="0"/>
              <a:t>，</a:t>
            </a:r>
            <a:r>
              <a:rPr lang="en-US" altLang="zh-CN" dirty="0" err="1" smtClean="0"/>
              <a:t>DataBaseControlLanguage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852CADF-199E-41DE-BAB6-9C670B1AA650}" type="slidenum">
              <a:rPr lang="en-US" altLang="zh-CN" smtClean="0"/>
              <a:pPr>
                <a:defRPr/>
              </a:pPr>
              <a:t>10</a:t>
            </a:fld>
            <a:endParaRPr lang="en-US" altLang="zh-CN"/>
          </a:p>
        </p:txBody>
      </p:sp>
    </p:spTree>
    <p:extLst>
      <p:ext uri="{BB962C8B-B14F-4D97-AF65-F5344CB8AC3E}">
        <p14:creationId xmlns:p14="http://schemas.microsoft.com/office/powerpoint/2010/main" val="192295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nSpc>
                <a:spcPct val="100000"/>
              </a:lnSpc>
              <a:spcBef>
                <a:spcPct val="0"/>
              </a:spcBef>
              <a:buClrTx/>
              <a:buSzTx/>
              <a:buFontTx/>
              <a:buNone/>
            </a:pPr>
            <a:endParaRPr lang="zh-CN" altLang="zh-CN" sz="1800"/>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defRPr/>
            </a:lvl1pPr>
          </a:lstStyle>
          <a:p>
            <a:pPr>
              <a:defRPr/>
            </a:pPr>
            <a:fld id="{D666EE7F-EC58-43D7-B704-833FEF09BDCF}" type="slidenum">
              <a:rPr lang="en-US" altLang="zh-CN"/>
              <a:pPr>
                <a:defRPr/>
              </a:pPr>
              <a:t>‹#›</a:t>
            </a:fld>
            <a:endParaRPr lang="en-US" altLang="zh-CN"/>
          </a:p>
        </p:txBody>
      </p:sp>
    </p:spTree>
    <p:extLst>
      <p:ext uri="{BB962C8B-B14F-4D97-AF65-F5344CB8AC3E}">
        <p14:creationId xmlns:p14="http://schemas.microsoft.com/office/powerpoint/2010/main" val="283049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4994D16-BECA-434A-B4C0-375C8CD17DE7}" type="slidenum">
              <a:rPr lang="en-US" altLang="zh-CN"/>
              <a:pPr>
                <a:defRPr/>
              </a:pPr>
              <a:t>‹#›</a:t>
            </a:fld>
            <a:endParaRPr lang="en-US" altLang="zh-CN"/>
          </a:p>
        </p:txBody>
      </p:sp>
    </p:spTree>
    <p:extLst>
      <p:ext uri="{BB962C8B-B14F-4D97-AF65-F5344CB8AC3E}">
        <p14:creationId xmlns:p14="http://schemas.microsoft.com/office/powerpoint/2010/main" val="12420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5848C83-7323-46EF-973B-11C60CA12A63}" type="slidenum">
              <a:rPr lang="en-US" altLang="zh-CN"/>
              <a:pPr>
                <a:defRPr/>
              </a:pPr>
              <a:t>‹#›</a:t>
            </a:fld>
            <a:endParaRPr lang="en-US" altLang="zh-CN"/>
          </a:p>
        </p:txBody>
      </p:sp>
    </p:spTree>
    <p:extLst>
      <p:ext uri="{BB962C8B-B14F-4D97-AF65-F5344CB8AC3E}">
        <p14:creationId xmlns:p14="http://schemas.microsoft.com/office/powerpoint/2010/main" val="19421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A521040-BC98-4C8C-82C5-C265B36039D0}" type="slidenum">
              <a:rPr lang="en-US" altLang="zh-CN"/>
              <a:pPr>
                <a:defRPr/>
              </a:pPr>
              <a:t>‹#›</a:t>
            </a:fld>
            <a:endParaRPr lang="en-US" altLang="zh-CN"/>
          </a:p>
        </p:txBody>
      </p:sp>
    </p:spTree>
    <p:extLst>
      <p:ext uri="{BB962C8B-B14F-4D97-AF65-F5344CB8AC3E}">
        <p14:creationId xmlns:p14="http://schemas.microsoft.com/office/powerpoint/2010/main" val="20672819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69637E8-C82D-4097-B21E-DF412AFE03A7}" type="slidenum">
              <a:rPr lang="en-US" altLang="zh-CN"/>
              <a:pPr>
                <a:defRPr/>
              </a:pPr>
              <a:t>‹#›</a:t>
            </a:fld>
            <a:endParaRPr lang="en-US" altLang="zh-CN"/>
          </a:p>
        </p:txBody>
      </p:sp>
    </p:spTree>
    <p:extLst>
      <p:ext uri="{BB962C8B-B14F-4D97-AF65-F5344CB8AC3E}">
        <p14:creationId xmlns:p14="http://schemas.microsoft.com/office/powerpoint/2010/main" val="2560366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998C5DC-434D-4C31-83BD-54CDD59880CD}" type="slidenum">
              <a:rPr lang="en-US" altLang="zh-CN"/>
              <a:pPr>
                <a:defRPr/>
              </a:pPr>
              <a:t>‹#›</a:t>
            </a:fld>
            <a:endParaRPr lang="en-US" altLang="zh-CN"/>
          </a:p>
        </p:txBody>
      </p:sp>
    </p:spTree>
    <p:extLst>
      <p:ext uri="{BB962C8B-B14F-4D97-AF65-F5344CB8AC3E}">
        <p14:creationId xmlns:p14="http://schemas.microsoft.com/office/powerpoint/2010/main" val="11628354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7D13E4EE-E945-4255-B0ED-4BED76107E32}" type="slidenum">
              <a:rPr lang="en-US" altLang="zh-CN"/>
              <a:pPr>
                <a:defRPr/>
              </a:pPr>
              <a:t>‹#›</a:t>
            </a:fld>
            <a:endParaRPr lang="en-US" altLang="zh-CN"/>
          </a:p>
        </p:txBody>
      </p:sp>
    </p:spTree>
    <p:extLst>
      <p:ext uri="{BB962C8B-B14F-4D97-AF65-F5344CB8AC3E}">
        <p14:creationId xmlns:p14="http://schemas.microsoft.com/office/powerpoint/2010/main" val="256396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93C82885-2EEF-4D81-92B8-CA1DBEDCE990}" type="slidenum">
              <a:rPr lang="en-US" altLang="zh-CN"/>
              <a:pPr>
                <a:defRPr/>
              </a:pPr>
              <a:t>‹#›</a:t>
            </a:fld>
            <a:endParaRPr lang="en-US" altLang="zh-CN"/>
          </a:p>
        </p:txBody>
      </p:sp>
    </p:spTree>
    <p:extLst>
      <p:ext uri="{BB962C8B-B14F-4D97-AF65-F5344CB8AC3E}">
        <p14:creationId xmlns:p14="http://schemas.microsoft.com/office/powerpoint/2010/main" val="334997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99575987-4A53-4962-A83A-868632C86B6B}" type="slidenum">
              <a:rPr lang="en-US" altLang="zh-CN"/>
              <a:pPr>
                <a:defRPr/>
              </a:pPr>
              <a:t>‹#›</a:t>
            </a:fld>
            <a:endParaRPr lang="en-US" altLang="zh-CN"/>
          </a:p>
        </p:txBody>
      </p:sp>
    </p:spTree>
    <p:extLst>
      <p:ext uri="{BB962C8B-B14F-4D97-AF65-F5344CB8AC3E}">
        <p14:creationId xmlns:p14="http://schemas.microsoft.com/office/powerpoint/2010/main" val="18983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C34DD88-AD7F-4C6B-8692-AEFC7F80C4C3}" type="slidenum">
              <a:rPr lang="en-US" altLang="zh-CN"/>
              <a:pPr>
                <a:defRPr/>
              </a:pPr>
              <a:t>‹#›</a:t>
            </a:fld>
            <a:endParaRPr lang="en-US" altLang="zh-CN"/>
          </a:p>
        </p:txBody>
      </p:sp>
    </p:spTree>
    <p:extLst>
      <p:ext uri="{BB962C8B-B14F-4D97-AF65-F5344CB8AC3E}">
        <p14:creationId xmlns:p14="http://schemas.microsoft.com/office/powerpoint/2010/main" val="143515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26D1B66-6CC1-47B4-8555-BED5452DC052}" type="slidenum">
              <a:rPr lang="en-US" altLang="zh-CN"/>
              <a:pPr>
                <a:defRPr/>
              </a:pPr>
              <a:t>‹#›</a:t>
            </a:fld>
            <a:endParaRPr lang="en-US" altLang="zh-CN"/>
          </a:p>
        </p:txBody>
      </p:sp>
    </p:spTree>
    <p:extLst>
      <p:ext uri="{BB962C8B-B14F-4D97-AF65-F5344CB8AC3E}">
        <p14:creationId xmlns:p14="http://schemas.microsoft.com/office/powerpoint/2010/main" val="42039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pPr>
              <a:defRPr/>
            </a:pPr>
            <a:fld id="{7CD929E1-0E71-41B6-8BA9-3496BA1E53B8}"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buClrTx/>
              <a:buSzTx/>
              <a:buFontTx/>
              <a:buNone/>
            </a:pPr>
            <a:endParaRPr lang="zh-CN" altLang="zh-CN" sz="2400">
              <a:latin typeface="Times New Roman" pitchFamily="18" charset="0"/>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defRPr/>
            </a:pPr>
            <a:endParaRPr lang="en-US" altLang="zh-CN" sz="1400" dirty="0" smtClean="0"/>
          </a:p>
        </p:txBody>
      </p:sp>
    </p:spTree>
  </p:cSld>
  <p:clrMap bg1="lt1" tx1="dk1" bg2="lt2" tx2="dk2" accent1="accent1" accent2="accent2" accent3="accent3" accent4="accent4" accent5="accent5" accent6="accent6" hlink="hlink" folHlink="folHlink"/>
  <p:sldLayoutIdLst>
    <p:sldLayoutId id="2147483895"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6"/>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zh-CN" altLang="en-US" sz="5400" b="1" i="0" dirty="0" smtClean="0">
                <a:latin typeface="黑体" pitchFamily="2" charset="-122"/>
                <a:ea typeface="黑体" pitchFamily="2" charset="-122"/>
              </a:rPr>
              <a:t>数据库</a:t>
            </a:r>
            <a:r>
              <a:rPr lang="en-US" altLang="zh-CN" sz="5400" b="1" i="0" dirty="0" smtClean="0">
                <a:latin typeface="黑体" pitchFamily="2" charset="-122"/>
                <a:ea typeface="黑体" pitchFamily="2" charset="-122"/>
              </a:rPr>
              <a:t>-MySQL</a:t>
            </a:r>
            <a:endParaRPr lang="en-US" altLang="zh-CN" sz="3200" i="0" dirty="0" smtClean="0">
              <a:latin typeface="黑体" pitchFamily="2" charset="-122"/>
              <a:ea typeface="黑体" pitchFamily="2" charset="-122"/>
            </a:endParaRPr>
          </a:p>
        </p:txBody>
      </p:sp>
      <p:sp>
        <p:nvSpPr>
          <p:cNvPr id="3076" name="Text Box 9"/>
          <p:cNvSpPr txBox="1">
            <a:spLocks noChangeArrowheads="1"/>
          </p:cNvSpPr>
          <p:nvPr/>
        </p:nvSpPr>
        <p:spPr bwMode="auto">
          <a:xfrm>
            <a:off x="1476375" y="4365625"/>
            <a:ext cx="6335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eaLnBrk="1" hangingPunct="1">
              <a:spcBef>
                <a:spcPct val="50000"/>
              </a:spcBef>
              <a:buFont typeface="Wingdings" pitchFamily="2" charset="2"/>
              <a:buNone/>
            </a:pPr>
            <a:r>
              <a:rPr lang="en-US" altLang="zh-CN" sz="3600" b="1" dirty="0" smtClean="0">
                <a:solidFill>
                  <a:srgbClr val="000000"/>
                </a:solidFill>
                <a:ea typeface="华文行楷" pitchFamily="2" charset="-122"/>
              </a:rPr>
              <a:t>Jean</a:t>
            </a:r>
            <a:endParaRPr lang="zh-CN" altLang="en-US" sz="3600" dirty="0">
              <a:solidFill>
                <a:srgbClr val="000000"/>
              </a:solidFill>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指令</a:t>
            </a:r>
            <a:r>
              <a:rPr lang="en-US" altLang="zh-CN" smtClean="0"/>
              <a:t>-SQL</a:t>
            </a:r>
            <a:r>
              <a:rPr lang="zh-CN" altLang="en-US" smtClean="0"/>
              <a:t>结构化查询语言</a:t>
            </a:r>
          </a:p>
        </p:txBody>
      </p:sp>
      <p:sp>
        <p:nvSpPr>
          <p:cNvPr id="12291" name="Rectangle 3"/>
          <p:cNvSpPr>
            <a:spLocks noGrp="1" noChangeArrowheads="1"/>
          </p:cNvSpPr>
          <p:nvPr>
            <p:ph type="body" idx="1"/>
          </p:nvPr>
        </p:nvSpPr>
        <p:spPr/>
        <p:txBody>
          <a:bodyPr/>
          <a:lstStyle/>
          <a:p>
            <a:r>
              <a:rPr lang="en-US" altLang="zh-CN" dirty="0" smtClean="0"/>
              <a:t>SQL=DDL</a:t>
            </a:r>
            <a:r>
              <a:rPr lang="zh-CN" altLang="en-US" dirty="0" smtClean="0"/>
              <a:t>，</a:t>
            </a:r>
            <a:r>
              <a:rPr lang="en-US" altLang="zh-CN" dirty="0" smtClean="0"/>
              <a:t>DML(DQL+DML)</a:t>
            </a:r>
            <a:r>
              <a:rPr lang="zh-CN" altLang="en-US" dirty="0" smtClean="0"/>
              <a:t>，</a:t>
            </a:r>
            <a:r>
              <a:rPr lang="en-US" altLang="zh-CN" dirty="0" smtClean="0"/>
              <a:t>DCL</a:t>
            </a:r>
            <a:endParaRPr lang="zh-CN" altLang="en-US" dirty="0" smtClean="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3356991"/>
            <a:ext cx="8502926" cy="221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3315" name="Rectangle 3"/>
          <p:cNvSpPr>
            <a:spLocks noGrp="1" noChangeArrowheads="1"/>
          </p:cNvSpPr>
          <p:nvPr>
            <p:ph type="body" idx="1"/>
          </p:nvPr>
        </p:nvSpPr>
        <p:spPr/>
        <p:txBody>
          <a:bodyPr/>
          <a:lstStyle/>
          <a:p>
            <a:pPr>
              <a:lnSpc>
                <a:spcPct val="80000"/>
              </a:lnSpc>
            </a:pPr>
            <a:r>
              <a:rPr lang="zh-CN" altLang="en-US" sz="2700" dirty="0" smtClean="0"/>
              <a:t>创建数据库</a:t>
            </a:r>
          </a:p>
          <a:p>
            <a:pPr>
              <a:lnSpc>
                <a:spcPct val="80000"/>
              </a:lnSpc>
              <a:buFont typeface="Wingdings" pitchFamily="2" charset="2"/>
              <a:buNone/>
            </a:pPr>
            <a:r>
              <a:rPr lang="en-US" altLang="zh-CN" sz="2700" dirty="0" smtClean="0"/>
              <a:t>Create database [if not exists] </a:t>
            </a:r>
            <a:r>
              <a:rPr lang="zh-CN" altLang="en-US" sz="2700" dirty="0" smtClean="0"/>
              <a:t>数据库名 </a:t>
            </a:r>
            <a:r>
              <a:rPr lang="en-US" altLang="zh-CN" sz="2700" dirty="0" smtClean="0"/>
              <a:t>[</a:t>
            </a:r>
            <a:r>
              <a:rPr lang="zh-CN" altLang="en-US" sz="2700" dirty="0" smtClean="0"/>
              <a:t>数据库选项</a:t>
            </a:r>
            <a:r>
              <a:rPr lang="en-US" altLang="zh-CN" sz="2700" dirty="0" smtClean="0"/>
              <a:t>] </a:t>
            </a:r>
          </a:p>
          <a:p>
            <a:pPr>
              <a:lnSpc>
                <a:spcPct val="80000"/>
              </a:lnSpc>
              <a:buFont typeface="Wingdings" pitchFamily="2" charset="2"/>
              <a:buNone/>
            </a:pPr>
            <a:r>
              <a:rPr lang="zh-CN" altLang="en-US" sz="2700" dirty="0" smtClean="0"/>
              <a:t>数据库名：可以是任意字符（目录可以创建成功），但特殊的字符需要使用反引号包裹。标识符的大小写区别于操作系统的大小写特征。</a:t>
            </a:r>
            <a:endParaRPr lang="en-US" altLang="zh-CN" sz="2700" dirty="0" smtClean="0"/>
          </a:p>
          <a:p>
            <a:pPr>
              <a:lnSpc>
                <a:spcPct val="80000"/>
              </a:lnSpc>
              <a:buFont typeface="Wingdings" pitchFamily="2" charset="2"/>
              <a:buNone/>
            </a:pPr>
            <a:r>
              <a:rPr lang="en-US" altLang="zh-CN" sz="2700" dirty="0" smtClean="0"/>
              <a:t>If not exists </a:t>
            </a:r>
            <a:r>
              <a:rPr lang="zh-CN" altLang="en-US" sz="2700" dirty="0" smtClean="0"/>
              <a:t>表示在数据库不存在时创建。</a:t>
            </a:r>
          </a:p>
          <a:p>
            <a:pPr>
              <a:lnSpc>
                <a:spcPct val="80000"/>
              </a:lnSpc>
              <a:buFont typeface="Wingdings" pitchFamily="2" charset="2"/>
              <a:buNone/>
            </a:pPr>
            <a:r>
              <a:rPr lang="zh-CN" altLang="en-US" sz="2700" dirty="0" smtClean="0"/>
              <a:t>数据库选项中，可以设定数据库字符集（</a:t>
            </a:r>
            <a:r>
              <a:rPr lang="en-US" altLang="zh-CN" sz="2700" dirty="0" smtClean="0"/>
              <a:t>character set utf8)</a:t>
            </a:r>
            <a:r>
              <a:rPr lang="zh-CN" altLang="en-US" sz="2700" dirty="0" smtClean="0"/>
              <a:t>和校对集</a:t>
            </a:r>
            <a:r>
              <a:rPr lang="en-US" altLang="zh-CN" sz="2700" dirty="0" smtClean="0"/>
              <a:t>(collate utf8_general_ci)</a:t>
            </a:r>
            <a:r>
              <a:rPr lang="zh-CN" altLang="en-US" sz="27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4339" name="Rectangle 3"/>
          <p:cNvSpPr>
            <a:spLocks noGrp="1" noChangeArrowheads="1"/>
          </p:cNvSpPr>
          <p:nvPr>
            <p:ph type="body" idx="1"/>
          </p:nvPr>
        </p:nvSpPr>
        <p:spPr/>
        <p:txBody>
          <a:bodyPr/>
          <a:lstStyle/>
          <a:p>
            <a:r>
              <a:rPr lang="zh-CN" altLang="en-US" dirty="0" smtClean="0"/>
              <a:t>查询已经存在的数据库：</a:t>
            </a:r>
          </a:p>
          <a:p>
            <a:pPr>
              <a:buFont typeface="Wingdings" pitchFamily="2" charset="2"/>
              <a:buNone/>
            </a:pPr>
            <a:r>
              <a:rPr lang="en-US" altLang="zh-CN" dirty="0" smtClean="0"/>
              <a:t>Show databases [like ‘pattern’]</a:t>
            </a:r>
          </a:p>
          <a:p>
            <a:pPr>
              <a:buFont typeface="Wingdings" pitchFamily="2" charset="2"/>
              <a:buNone/>
            </a:pPr>
            <a:r>
              <a:rPr lang="en-US" altLang="zh-CN" dirty="0" smtClean="0"/>
              <a:t>Like pattern </a:t>
            </a:r>
            <a:r>
              <a:rPr lang="zh-CN" altLang="en-US" dirty="0" smtClean="0"/>
              <a:t>指的是显示符合哪些命名规则的。不存在指的是所有的数据库。</a:t>
            </a:r>
          </a:p>
          <a:p>
            <a:r>
              <a:rPr lang="zh-CN" altLang="en-US" dirty="0" smtClean="0"/>
              <a:t>查询创建数据库的语句：</a:t>
            </a:r>
          </a:p>
          <a:p>
            <a:r>
              <a:rPr lang="en-US" altLang="zh-CN" dirty="0" smtClean="0"/>
              <a:t>Show create database </a:t>
            </a:r>
            <a:r>
              <a:rPr lang="en-US" altLang="zh-CN" dirty="0" err="1" smtClean="0"/>
              <a:t>db_name</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5363" name="Rectangle 3"/>
          <p:cNvSpPr>
            <a:spLocks noGrp="1" noChangeArrowheads="1"/>
          </p:cNvSpPr>
          <p:nvPr>
            <p:ph type="body" idx="1"/>
          </p:nvPr>
        </p:nvSpPr>
        <p:spPr/>
        <p:txBody>
          <a:bodyPr/>
          <a:lstStyle/>
          <a:p>
            <a:r>
              <a:rPr lang="zh-CN" altLang="en-US" dirty="0" smtClean="0"/>
              <a:t>删除数据库</a:t>
            </a:r>
          </a:p>
          <a:p>
            <a:r>
              <a:rPr lang="en-US" altLang="zh-CN" dirty="0" smtClean="0"/>
              <a:t>Drop database [if exists] </a:t>
            </a:r>
            <a:r>
              <a:rPr lang="en-US" altLang="zh-CN" dirty="0" err="1" smtClean="0"/>
              <a:t>db_name</a:t>
            </a:r>
            <a:r>
              <a:rPr lang="en-US" altLang="zh-CN" dirty="0" smtClean="0"/>
              <a:t>;</a:t>
            </a:r>
          </a:p>
          <a:p>
            <a:r>
              <a:rPr lang="en-US" altLang="zh-CN" dirty="0" smtClean="0"/>
              <a:t>If exists </a:t>
            </a:r>
            <a:r>
              <a:rPr lang="zh-CN" altLang="en-US" dirty="0" smtClean="0"/>
              <a:t>表示数据库存在才删除。</a:t>
            </a:r>
          </a:p>
          <a:p>
            <a:r>
              <a:rPr lang="zh-CN" altLang="en-US" dirty="0" smtClean="0"/>
              <a:t>当删除一个数据库时，同时删除该数据库相关的目录及其目录内容。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t>SQL</a:t>
            </a:r>
            <a:r>
              <a:rPr lang="zh-CN" altLang="en-US" smtClean="0"/>
              <a:t>之数据库操作语言</a:t>
            </a:r>
          </a:p>
        </p:txBody>
      </p:sp>
      <p:sp>
        <p:nvSpPr>
          <p:cNvPr id="16387" name="Rectangle 3"/>
          <p:cNvSpPr>
            <a:spLocks noGrp="1" noChangeArrowheads="1"/>
          </p:cNvSpPr>
          <p:nvPr>
            <p:ph type="body" idx="1"/>
          </p:nvPr>
        </p:nvSpPr>
        <p:spPr/>
        <p:txBody>
          <a:bodyPr/>
          <a:lstStyle/>
          <a:p>
            <a:r>
              <a:rPr lang="zh-CN" altLang="en-US" dirty="0" smtClean="0"/>
              <a:t>更新数据库选项信息</a:t>
            </a:r>
          </a:p>
          <a:p>
            <a:r>
              <a:rPr lang="en-US" altLang="zh-CN" dirty="0" smtClean="0"/>
              <a:t>alter Database </a:t>
            </a:r>
            <a:r>
              <a:rPr lang="en-US" altLang="zh-CN" dirty="0" err="1" smtClean="0"/>
              <a:t>db_name</a:t>
            </a:r>
            <a:r>
              <a:rPr lang="en-US" altLang="zh-CN" dirty="0" smtClean="0"/>
              <a:t> </a:t>
            </a:r>
            <a:r>
              <a:rPr lang="zh-CN" altLang="en-US" dirty="0" smtClean="0"/>
              <a:t>更新的表选项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17411" name="Rectangle 3"/>
          <p:cNvSpPr>
            <a:spLocks noGrp="1" noChangeArrowheads="1"/>
          </p:cNvSpPr>
          <p:nvPr>
            <p:ph type="body" idx="1"/>
          </p:nvPr>
        </p:nvSpPr>
        <p:spPr/>
        <p:txBody>
          <a:bodyPr/>
          <a:lstStyle/>
          <a:p>
            <a:pPr>
              <a:lnSpc>
                <a:spcPct val="90000"/>
              </a:lnSpc>
            </a:pPr>
            <a:r>
              <a:rPr lang="zh-CN" altLang="en-US" sz="2700" dirty="0" smtClean="0"/>
              <a:t>创建表：</a:t>
            </a:r>
          </a:p>
          <a:p>
            <a:pPr>
              <a:lnSpc>
                <a:spcPct val="90000"/>
              </a:lnSpc>
            </a:pPr>
            <a:r>
              <a:rPr lang="en-US" altLang="zh-CN" sz="2700" dirty="0" smtClean="0"/>
              <a:t>Create table [if not exists] </a:t>
            </a:r>
            <a:r>
              <a:rPr lang="en-US" altLang="zh-CN" sz="2700" dirty="0" err="1" smtClean="0"/>
              <a:t>tbl_name</a:t>
            </a:r>
            <a:r>
              <a:rPr lang="en-US" altLang="zh-CN" sz="2700" dirty="0" smtClean="0"/>
              <a:t> </a:t>
            </a:r>
            <a:r>
              <a:rPr lang="zh-CN" altLang="en-US" sz="2700" dirty="0" smtClean="0"/>
              <a:t>（列定义） </a:t>
            </a:r>
            <a:r>
              <a:rPr lang="en-US" altLang="zh-CN" sz="2700" dirty="0" smtClean="0"/>
              <a:t>[</a:t>
            </a:r>
            <a:r>
              <a:rPr lang="zh-CN" altLang="en-US" sz="2700" dirty="0" smtClean="0"/>
              <a:t>表选项</a:t>
            </a:r>
            <a:r>
              <a:rPr lang="en-US" altLang="zh-CN" sz="2700" dirty="0" smtClean="0"/>
              <a:t>] </a:t>
            </a:r>
          </a:p>
          <a:p>
            <a:pPr>
              <a:lnSpc>
                <a:spcPct val="90000"/>
              </a:lnSpc>
            </a:pPr>
            <a:r>
              <a:rPr lang="zh-CN" altLang="en-US" sz="2700" dirty="0" smtClean="0"/>
              <a:t>每当创建一个表，会在数据目录创建对应的文件保存表信息。</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18435" name="Rectangle 3"/>
          <p:cNvSpPr>
            <a:spLocks noGrp="1" noChangeArrowheads="1"/>
          </p:cNvSpPr>
          <p:nvPr>
            <p:ph type="body" idx="1"/>
          </p:nvPr>
        </p:nvSpPr>
        <p:spPr/>
        <p:txBody>
          <a:bodyPr/>
          <a:lstStyle/>
          <a:p>
            <a:pPr>
              <a:lnSpc>
                <a:spcPct val="90000"/>
              </a:lnSpc>
            </a:pPr>
            <a:r>
              <a:rPr lang="zh-CN" altLang="en-US" dirty="0" smtClean="0"/>
              <a:t>列定义：</a:t>
            </a:r>
          </a:p>
          <a:p>
            <a:pPr>
              <a:lnSpc>
                <a:spcPct val="90000"/>
              </a:lnSpc>
            </a:pPr>
            <a:r>
              <a:rPr lang="zh-CN" altLang="en-US" dirty="0" smtClean="0"/>
              <a:t>列名 类型 </a:t>
            </a:r>
            <a:r>
              <a:rPr lang="en-US" altLang="zh-CN" dirty="0" smtClean="0"/>
              <a:t>[</a:t>
            </a:r>
            <a:r>
              <a:rPr lang="zh-CN" altLang="en-US" dirty="0" smtClean="0"/>
              <a:t>是否为空</a:t>
            </a:r>
            <a:r>
              <a:rPr lang="en-US" altLang="zh-CN" dirty="0" smtClean="0"/>
              <a:t>] [Default </a:t>
            </a:r>
            <a:r>
              <a:rPr lang="zh-CN" altLang="en-US" dirty="0" smtClean="0"/>
              <a:t>默认值</a:t>
            </a:r>
            <a:r>
              <a:rPr lang="en-US" altLang="zh-CN" dirty="0" smtClean="0"/>
              <a:t>] [</a:t>
            </a:r>
            <a:r>
              <a:rPr lang="zh-CN" altLang="en-US" dirty="0" smtClean="0"/>
              <a:t>是否为自动增长</a:t>
            </a:r>
            <a:r>
              <a:rPr lang="en-US" altLang="zh-CN" dirty="0" smtClean="0"/>
              <a:t>] [</a:t>
            </a:r>
            <a:r>
              <a:rPr lang="zh-CN" altLang="en-US" dirty="0" smtClean="0"/>
              <a:t>是否为主索引或唯一索引</a:t>
            </a:r>
            <a:r>
              <a:rPr lang="en-US" altLang="zh-CN" dirty="0" smtClean="0"/>
              <a:t>] [comment </a:t>
            </a:r>
            <a:r>
              <a:rPr lang="zh-CN" altLang="en-US" dirty="0" smtClean="0"/>
              <a:t>注释</a:t>
            </a:r>
            <a:r>
              <a:rPr lang="en-US" altLang="zh-CN" dirty="0" smtClean="0"/>
              <a:t>] [</a:t>
            </a:r>
            <a:r>
              <a:rPr lang="zh-CN" altLang="en-US" dirty="0" smtClean="0"/>
              <a:t>引用定义</a:t>
            </a:r>
            <a:r>
              <a:rPr lang="en-US" altLang="zh-CN" dirty="0" smtClean="0"/>
              <a:t>]</a:t>
            </a:r>
          </a:p>
          <a:p>
            <a:pPr>
              <a:lnSpc>
                <a:spcPct val="90000"/>
              </a:lnSpc>
            </a:pPr>
            <a:r>
              <a:rPr lang="zh-CN" altLang="en-US" dirty="0" smtClean="0"/>
              <a:t>类型指的是 当前列所保存数据的类型。每个列定义使用逗号分隔。</a:t>
            </a:r>
          </a:p>
          <a:p>
            <a:pPr>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0483" name="Rectangle 3"/>
          <p:cNvSpPr>
            <a:spLocks noGrp="1" noChangeArrowheads="1"/>
          </p:cNvSpPr>
          <p:nvPr>
            <p:ph type="body" idx="1"/>
          </p:nvPr>
        </p:nvSpPr>
        <p:spPr/>
        <p:txBody>
          <a:bodyPr/>
          <a:lstStyle/>
          <a:p>
            <a:pPr>
              <a:lnSpc>
                <a:spcPct val="80000"/>
              </a:lnSpc>
            </a:pPr>
            <a:r>
              <a:rPr lang="zh-CN" altLang="en-US" sz="2700" dirty="0" smtClean="0"/>
              <a:t>查询表：</a:t>
            </a:r>
          </a:p>
          <a:p>
            <a:pPr>
              <a:lnSpc>
                <a:spcPct val="80000"/>
              </a:lnSpc>
            </a:pPr>
            <a:r>
              <a:rPr lang="zh-CN" altLang="en-US" sz="2700" dirty="0" smtClean="0"/>
              <a:t>查询数据库中存在的数据表</a:t>
            </a:r>
          </a:p>
          <a:p>
            <a:pPr>
              <a:lnSpc>
                <a:spcPct val="80000"/>
              </a:lnSpc>
            </a:pPr>
            <a:r>
              <a:rPr lang="en-US" altLang="zh-CN" sz="2700" dirty="0" smtClean="0"/>
              <a:t>Show tables [from </a:t>
            </a:r>
            <a:r>
              <a:rPr lang="en-US" altLang="zh-CN" sz="2700" dirty="0" err="1" smtClean="0"/>
              <a:t>db_name</a:t>
            </a:r>
            <a:r>
              <a:rPr lang="en-US" altLang="zh-CN" sz="2700" dirty="0" smtClean="0"/>
              <a:t>] [like ‘pattern’]; </a:t>
            </a:r>
            <a:r>
              <a:rPr lang="zh-CN" altLang="en-US" sz="2700" dirty="0" smtClean="0"/>
              <a:t>如果没有数据库名，则采用当前数据库，如果没有</a:t>
            </a:r>
            <a:r>
              <a:rPr lang="en-US" altLang="zh-CN" sz="2700" dirty="0" smtClean="0"/>
              <a:t>like</a:t>
            </a:r>
            <a:r>
              <a:rPr lang="zh-CN" altLang="en-US" sz="2700" dirty="0" smtClean="0"/>
              <a:t>则获得所有表。</a:t>
            </a:r>
          </a:p>
          <a:p>
            <a:pPr>
              <a:lnSpc>
                <a:spcPct val="80000"/>
              </a:lnSpc>
            </a:pPr>
            <a:r>
              <a:rPr lang="zh-CN" altLang="en-US" sz="2700" dirty="0" smtClean="0"/>
              <a:t>查询当前表的定义语句：</a:t>
            </a:r>
          </a:p>
          <a:p>
            <a:pPr>
              <a:lnSpc>
                <a:spcPct val="80000"/>
              </a:lnSpc>
            </a:pPr>
            <a:r>
              <a:rPr lang="en-US" altLang="zh-CN" sz="2700" dirty="0" smtClean="0"/>
              <a:t>Show create table </a:t>
            </a:r>
            <a:r>
              <a:rPr lang="en-US" altLang="zh-CN" sz="2700" dirty="0" err="1" smtClean="0"/>
              <a:t>tbl_name</a:t>
            </a:r>
            <a:r>
              <a:rPr lang="en-US" altLang="zh-CN" sz="2700" dirty="0" smtClean="0"/>
              <a:t>;</a:t>
            </a:r>
          </a:p>
          <a:p>
            <a:pPr>
              <a:lnSpc>
                <a:spcPct val="80000"/>
              </a:lnSpc>
            </a:pPr>
            <a:r>
              <a:rPr lang="zh-CN" altLang="en-US" sz="2700" dirty="0" smtClean="0"/>
              <a:t>查看当前表的列结构：</a:t>
            </a:r>
          </a:p>
          <a:p>
            <a:pPr>
              <a:lnSpc>
                <a:spcPct val="80000"/>
              </a:lnSpc>
            </a:pPr>
            <a:r>
              <a:rPr lang="en-US" altLang="zh-CN" sz="2700" dirty="0" err="1" smtClean="0"/>
              <a:t>Desc|describe</a:t>
            </a:r>
            <a:r>
              <a:rPr lang="en-US" altLang="zh-CN" sz="2700" dirty="0" smtClean="0"/>
              <a:t> </a:t>
            </a:r>
            <a:r>
              <a:rPr lang="en-US" altLang="zh-CN" sz="2700" dirty="0" err="1" smtClean="0"/>
              <a:t>tbl_name</a:t>
            </a:r>
            <a:r>
              <a:rPr lang="en-US" altLang="zh-CN" sz="2700" dirty="0" smtClean="0"/>
              <a:t>;(show columns from </a:t>
            </a:r>
            <a:r>
              <a:rPr lang="en-US" altLang="zh-CN" sz="2700" dirty="0" err="1" smtClean="0"/>
              <a:t>tbl_name</a:t>
            </a:r>
            <a:r>
              <a:rPr lang="en-US" altLang="zh-CN" sz="2700" dirty="0" smtClean="0"/>
              <a:t>);</a:t>
            </a:r>
          </a:p>
          <a:p>
            <a:pPr>
              <a:lnSpc>
                <a:spcPct val="80000"/>
              </a:lnSpc>
              <a:buFont typeface="Wingdings" pitchFamily="2" charset="2"/>
              <a:buNone/>
            </a:pPr>
            <a:endParaRPr lang="zh-CN" altLang="en-US" sz="27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1507" name="Rectangle 3"/>
          <p:cNvSpPr>
            <a:spLocks noGrp="1" noChangeArrowheads="1"/>
          </p:cNvSpPr>
          <p:nvPr>
            <p:ph type="body" idx="1"/>
          </p:nvPr>
        </p:nvSpPr>
        <p:spPr/>
        <p:txBody>
          <a:bodyPr/>
          <a:lstStyle/>
          <a:p>
            <a:r>
              <a:rPr lang="zh-CN" altLang="en-US" dirty="0" smtClean="0"/>
              <a:t>删除表</a:t>
            </a:r>
          </a:p>
          <a:p>
            <a:r>
              <a:rPr lang="en-US" altLang="zh-CN" dirty="0" smtClean="0"/>
              <a:t>Drop table [if exists] </a:t>
            </a:r>
            <a:r>
              <a:rPr lang="en-US" altLang="zh-CN" dirty="0" err="1" smtClean="0"/>
              <a:t>tbl_name</a:t>
            </a:r>
            <a:r>
              <a:rPr lang="en-US" altLang="zh-CN" dirty="0" smtClean="0"/>
              <a:t>;</a:t>
            </a:r>
          </a:p>
          <a:p>
            <a:r>
              <a:rPr lang="zh-CN" altLang="en-US" dirty="0" smtClean="0"/>
              <a:t>注意，可以同时删除多个表名，表名之间使用逗号分割。</a:t>
            </a:r>
          </a:p>
          <a:p>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SQL</a:t>
            </a:r>
            <a:r>
              <a:rPr lang="zh-CN" altLang="en-US" smtClean="0"/>
              <a:t>之表操作</a:t>
            </a:r>
          </a:p>
        </p:txBody>
      </p:sp>
      <p:sp>
        <p:nvSpPr>
          <p:cNvPr id="22531" name="Rectangle 3"/>
          <p:cNvSpPr>
            <a:spLocks noGrp="1" noChangeArrowheads="1"/>
          </p:cNvSpPr>
          <p:nvPr>
            <p:ph type="body" idx="1"/>
          </p:nvPr>
        </p:nvSpPr>
        <p:spPr/>
        <p:txBody>
          <a:bodyPr/>
          <a:lstStyle/>
          <a:p>
            <a:r>
              <a:rPr lang="zh-CN" altLang="en-US" dirty="0" smtClean="0"/>
              <a:t>更新表</a:t>
            </a:r>
          </a:p>
          <a:p>
            <a:r>
              <a:rPr lang="zh-CN" altLang="en-US" dirty="0" smtClean="0"/>
              <a:t>重命名，</a:t>
            </a:r>
            <a:r>
              <a:rPr lang="en-US" altLang="zh-CN" dirty="0" smtClean="0"/>
              <a:t>rename table </a:t>
            </a:r>
            <a:r>
              <a:rPr lang="en-US" altLang="zh-CN" dirty="0" err="1" smtClean="0"/>
              <a:t>tbl_name</a:t>
            </a:r>
            <a:r>
              <a:rPr lang="en-US" altLang="zh-CN" dirty="0" smtClean="0"/>
              <a:t> to </a:t>
            </a:r>
            <a:r>
              <a:rPr lang="en-US" altLang="zh-CN" dirty="0" err="1" smtClean="0"/>
              <a:t>new_tbl_name</a:t>
            </a:r>
            <a:r>
              <a:rPr lang="en-US" altLang="zh-CN" dirty="0" smtClean="0"/>
              <a:t>; </a:t>
            </a:r>
            <a:r>
              <a:rPr lang="zh-CN" altLang="en-US" dirty="0" smtClean="0"/>
              <a:t>可以同时针对多个表进行重命名，</a:t>
            </a:r>
            <a:r>
              <a:rPr lang="zh-CN" altLang="en-US" dirty="0" smtClean="0">
                <a:solidFill>
                  <a:srgbClr val="FF0000"/>
                </a:solidFill>
              </a:rPr>
              <a:t>甚至可以跨数据库</a:t>
            </a:r>
            <a:r>
              <a:rPr lang="en-US" altLang="zh-CN" dirty="0" smtClean="0">
                <a:solidFill>
                  <a:srgbClr val="FF0000"/>
                </a:solidFill>
              </a:rPr>
              <a:t>,table.id</a:t>
            </a:r>
            <a:r>
              <a:rPr lang="zh-CN" altLang="en-US" dirty="0" smtClean="0"/>
              <a:t>。</a:t>
            </a:r>
          </a:p>
          <a:p>
            <a:r>
              <a:rPr lang="zh-CN" altLang="en-US" dirty="0" smtClean="0"/>
              <a:t>更新表结构，</a:t>
            </a:r>
            <a:r>
              <a:rPr lang="en-US" altLang="zh-CN" dirty="0" smtClean="0"/>
              <a:t>alter table</a:t>
            </a:r>
            <a:r>
              <a:rPr lang="zh-CN" altLang="en-US" dirty="0" smtClean="0"/>
              <a:t>。可以提供对表选项和列定义的修改。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目标</a:t>
            </a:r>
          </a:p>
        </p:txBody>
      </p:sp>
      <p:sp>
        <p:nvSpPr>
          <p:cNvPr id="4099" name="Rectangle 3"/>
          <p:cNvSpPr>
            <a:spLocks noGrp="1" noChangeArrowheads="1"/>
          </p:cNvSpPr>
          <p:nvPr>
            <p:ph type="body" idx="1"/>
          </p:nvPr>
        </p:nvSpPr>
        <p:spPr/>
        <p:txBody>
          <a:bodyPr/>
          <a:lstStyle/>
          <a:p>
            <a:r>
              <a:rPr lang="zh-CN" altLang="en-US" smtClean="0"/>
              <a:t>如何使用</a:t>
            </a:r>
            <a:r>
              <a:rPr lang="en-US" altLang="zh-CN" smtClean="0"/>
              <a:t>MySQL</a:t>
            </a:r>
            <a:r>
              <a:rPr lang="zh-CN" altLang="en-US" smtClean="0"/>
              <a:t>数据库</a:t>
            </a:r>
          </a:p>
          <a:p>
            <a:r>
              <a:rPr lang="zh-CN" altLang="en-US" smtClean="0"/>
              <a:t>如何设计数据库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简单的数据操作</a:t>
            </a:r>
            <a:r>
              <a:rPr lang="en-US" altLang="zh-CN" dirty="0" smtClean="0"/>
              <a:t>DML</a:t>
            </a:r>
            <a:endParaRPr lang="zh-CN" altLang="en-US" dirty="0" smtClean="0"/>
          </a:p>
        </p:txBody>
      </p:sp>
      <p:sp>
        <p:nvSpPr>
          <p:cNvPr id="25603" name="Rectangle 3"/>
          <p:cNvSpPr>
            <a:spLocks noGrp="1" noChangeArrowheads="1"/>
          </p:cNvSpPr>
          <p:nvPr>
            <p:ph type="body" idx="1"/>
          </p:nvPr>
        </p:nvSpPr>
        <p:spPr>
          <a:xfrm>
            <a:off x="755650" y="1989139"/>
            <a:ext cx="7696200" cy="4320182"/>
          </a:xfrm>
        </p:spPr>
        <p:txBody>
          <a:bodyPr>
            <a:normAutofit fontScale="92500" lnSpcReduction="20000"/>
          </a:bodyPr>
          <a:lstStyle/>
          <a:p>
            <a:r>
              <a:rPr lang="zh-CN" altLang="en-US" dirty="0" smtClean="0"/>
              <a:t>增加数据：</a:t>
            </a:r>
            <a:endParaRPr lang="en-US" altLang="zh-CN" dirty="0" smtClean="0"/>
          </a:p>
          <a:p>
            <a:r>
              <a:rPr lang="en-US" altLang="zh-CN" dirty="0" smtClean="0"/>
              <a:t>Insert into </a:t>
            </a:r>
            <a:r>
              <a:rPr lang="en-US" altLang="zh-CN" dirty="0" err="1" smtClean="0"/>
              <a:t>tbl_name</a:t>
            </a:r>
            <a:r>
              <a:rPr lang="en-US" altLang="zh-CN" dirty="0" smtClean="0"/>
              <a:t> (</a:t>
            </a:r>
            <a:r>
              <a:rPr lang="zh-CN" altLang="en-US" dirty="0" smtClean="0"/>
              <a:t>字段列表</a:t>
            </a:r>
            <a:r>
              <a:rPr lang="en-US" altLang="zh-CN" dirty="0" smtClean="0"/>
              <a:t>) values (</a:t>
            </a:r>
            <a:r>
              <a:rPr lang="zh-CN" altLang="en-US" dirty="0" smtClean="0"/>
              <a:t>值列表</a:t>
            </a:r>
            <a:r>
              <a:rPr lang="en-US" altLang="zh-CN" dirty="0" smtClean="0"/>
              <a:t>);</a:t>
            </a:r>
          </a:p>
          <a:p>
            <a:r>
              <a:rPr lang="zh-CN" altLang="en-US" dirty="0" smtClean="0"/>
              <a:t>查询数据：</a:t>
            </a:r>
            <a:endParaRPr lang="en-US" altLang="zh-CN" dirty="0" smtClean="0"/>
          </a:p>
          <a:p>
            <a:r>
              <a:rPr lang="en-US" altLang="zh-CN" dirty="0" smtClean="0"/>
              <a:t>Select  </a:t>
            </a:r>
            <a:r>
              <a:rPr lang="zh-CN" altLang="en-US" dirty="0" smtClean="0"/>
              <a:t>字段列表 </a:t>
            </a:r>
            <a:r>
              <a:rPr lang="en-US" altLang="zh-CN" dirty="0" smtClean="0"/>
              <a:t>from </a:t>
            </a:r>
            <a:r>
              <a:rPr lang="en-US" altLang="zh-CN" dirty="0" err="1" smtClean="0"/>
              <a:t>tbl_name</a:t>
            </a:r>
            <a:r>
              <a:rPr lang="en-US" altLang="zh-CN" dirty="0" smtClean="0"/>
              <a:t> </a:t>
            </a:r>
            <a:r>
              <a:rPr lang="zh-CN" altLang="en-US" dirty="0" smtClean="0"/>
              <a:t>检索条件</a:t>
            </a:r>
            <a:r>
              <a:rPr lang="en-US" altLang="zh-CN" dirty="0" smtClean="0"/>
              <a:t>;</a:t>
            </a:r>
          </a:p>
          <a:p>
            <a:r>
              <a:rPr lang="zh-CN" altLang="en-US" dirty="0" smtClean="0"/>
              <a:t>删除数据：</a:t>
            </a:r>
            <a:endParaRPr lang="en-US" altLang="zh-CN" dirty="0" smtClean="0"/>
          </a:p>
          <a:p>
            <a:r>
              <a:rPr lang="en-US" altLang="zh-CN" dirty="0" smtClean="0"/>
              <a:t>Delete from </a:t>
            </a:r>
            <a:r>
              <a:rPr lang="en-US" altLang="zh-CN" dirty="0" err="1" smtClean="0"/>
              <a:t>tbl_name</a:t>
            </a:r>
            <a:r>
              <a:rPr lang="en-US" altLang="zh-CN" dirty="0" smtClean="0"/>
              <a:t> </a:t>
            </a:r>
            <a:r>
              <a:rPr lang="zh-CN" altLang="en-US" dirty="0" smtClean="0"/>
              <a:t>删除条件</a:t>
            </a:r>
            <a:r>
              <a:rPr lang="en-US" altLang="zh-CN" dirty="0" smtClean="0"/>
              <a:t>;</a:t>
            </a:r>
          </a:p>
          <a:p>
            <a:r>
              <a:rPr lang="zh-CN" altLang="en-US" dirty="0" smtClean="0"/>
              <a:t>更新数据：</a:t>
            </a:r>
            <a:endParaRPr lang="en-US" altLang="zh-CN" dirty="0" smtClean="0"/>
          </a:p>
          <a:p>
            <a:r>
              <a:rPr lang="en-US" altLang="zh-CN" dirty="0" smtClean="0"/>
              <a:t>Update </a:t>
            </a:r>
            <a:r>
              <a:rPr lang="en-US" altLang="zh-CN" dirty="0" err="1" smtClean="0"/>
              <a:t>tbl_name</a:t>
            </a:r>
            <a:r>
              <a:rPr lang="en-US" altLang="zh-CN" dirty="0" smtClean="0"/>
              <a:t> set </a:t>
            </a:r>
            <a:r>
              <a:rPr lang="zh-CN" altLang="en-US" dirty="0" smtClean="0"/>
              <a:t>字段</a:t>
            </a:r>
            <a:r>
              <a:rPr lang="en-US" altLang="zh-CN" dirty="0" smtClean="0"/>
              <a:t>=</a:t>
            </a:r>
            <a:r>
              <a:rPr lang="zh-CN" altLang="en-US" dirty="0" smtClean="0"/>
              <a:t>值</a:t>
            </a:r>
            <a:r>
              <a:rPr lang="en-US" altLang="zh-CN" dirty="0"/>
              <a:t> </a:t>
            </a:r>
            <a:r>
              <a:rPr lang="zh-CN" altLang="en-US" dirty="0" smtClean="0"/>
              <a:t>列表 更新条件</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字符集</a:t>
            </a:r>
            <a:r>
              <a:rPr lang="en-US" altLang="zh-CN" dirty="0" smtClean="0"/>
              <a:t>&amp;</a:t>
            </a:r>
            <a:r>
              <a:rPr lang="zh-CN" altLang="en-US" dirty="0" smtClean="0"/>
              <a:t>校对集</a:t>
            </a:r>
          </a:p>
        </p:txBody>
      </p:sp>
      <p:sp>
        <p:nvSpPr>
          <p:cNvPr id="26627" name="Rectangle 3"/>
          <p:cNvSpPr>
            <a:spLocks noGrp="1" noChangeArrowheads="1"/>
          </p:cNvSpPr>
          <p:nvPr>
            <p:ph type="body" idx="1"/>
          </p:nvPr>
        </p:nvSpPr>
        <p:spPr/>
        <p:txBody>
          <a:bodyPr>
            <a:normAutofit fontScale="92500"/>
          </a:bodyPr>
          <a:lstStyle/>
          <a:p>
            <a:r>
              <a:rPr lang="zh-CN" altLang="en-US" dirty="0" smtClean="0"/>
              <a:t>字符集：是一套字符与字符编码的集合。</a:t>
            </a:r>
            <a:endParaRPr lang="en-US" altLang="zh-CN" dirty="0" smtClean="0"/>
          </a:p>
          <a:p>
            <a:r>
              <a:rPr lang="zh-CN" altLang="en-US" dirty="0" smtClean="0"/>
              <a:t>字符，用于显示的抽象符号。</a:t>
            </a:r>
            <a:endParaRPr lang="en-US" altLang="zh-CN" dirty="0" smtClean="0"/>
          </a:p>
          <a:p>
            <a:r>
              <a:rPr lang="zh-CN" altLang="en-US" dirty="0" smtClean="0"/>
              <a:t>编码，计算机是二进制存储，因此需要将显示符号转换成二进制数才能存储，每个字符所转换成的二进制数，就是字符编码。</a:t>
            </a:r>
            <a:endParaRPr lang="en-US" altLang="zh-CN" dirty="0" smtClean="0"/>
          </a:p>
          <a:p>
            <a:r>
              <a:rPr lang="zh-CN" altLang="en-US" dirty="0" smtClean="0"/>
              <a:t>常见的字符集</a:t>
            </a:r>
            <a:r>
              <a:rPr lang="en-US" altLang="zh-CN" dirty="0" smtClean="0"/>
              <a:t>&amp;</a:t>
            </a:r>
            <a:r>
              <a:rPr lang="zh-CN" altLang="en-US" dirty="0" smtClean="0"/>
              <a:t>编码：</a:t>
            </a:r>
            <a:endParaRPr lang="en-US" altLang="zh-CN" dirty="0" smtClean="0"/>
          </a:p>
          <a:p>
            <a:r>
              <a:rPr lang="en-US" altLang="zh-CN" dirty="0" err="1" smtClean="0"/>
              <a:t>Ascii</a:t>
            </a:r>
            <a:r>
              <a:rPr lang="zh-CN" altLang="en-US" dirty="0" smtClean="0"/>
              <a:t>字符集，</a:t>
            </a:r>
            <a:r>
              <a:rPr lang="en-US" altLang="zh-CN" dirty="0" smtClean="0"/>
              <a:t>GB2312</a:t>
            </a:r>
            <a:r>
              <a:rPr lang="zh-CN" altLang="en-US" dirty="0" smtClean="0"/>
              <a:t>字符集，</a:t>
            </a:r>
            <a:r>
              <a:rPr lang="en-US" altLang="zh-CN" dirty="0" smtClean="0"/>
              <a:t>GBK</a:t>
            </a:r>
            <a:r>
              <a:rPr lang="zh-CN" altLang="en-US" dirty="0" smtClean="0"/>
              <a:t>字符集，</a:t>
            </a:r>
            <a:r>
              <a:rPr lang="en-US" altLang="zh-CN" dirty="0" smtClean="0"/>
              <a:t>latin1</a:t>
            </a:r>
            <a:r>
              <a:rPr lang="zh-CN" altLang="en-US" dirty="0" smtClean="0"/>
              <a:t>字符集，</a:t>
            </a:r>
            <a:r>
              <a:rPr lang="en-US" altLang="zh-CN" dirty="0" err="1" smtClean="0"/>
              <a:t>unicode</a:t>
            </a:r>
            <a:r>
              <a:rPr lang="zh-CN" altLang="en-US" dirty="0" smtClean="0"/>
              <a:t>字符集等。</a:t>
            </a:r>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字符集</a:t>
            </a:r>
            <a:endParaRPr lang="zh-CN" altLang="en-US" dirty="0"/>
          </a:p>
        </p:txBody>
      </p:sp>
      <p:sp>
        <p:nvSpPr>
          <p:cNvPr id="3" name="内容占位符 2"/>
          <p:cNvSpPr>
            <a:spLocks noGrp="1"/>
          </p:cNvSpPr>
          <p:nvPr>
            <p:ph idx="1"/>
          </p:nvPr>
        </p:nvSpPr>
        <p:spPr/>
        <p:txBody>
          <a:bodyPr/>
          <a:lstStyle/>
          <a:p>
            <a:r>
              <a:rPr lang="en-US" altLang="zh-CN" dirty="0" smtClean="0"/>
              <a:t>Show character set; </a:t>
            </a:r>
            <a:r>
              <a:rPr lang="zh-CN" altLang="en-US" dirty="0" smtClean="0"/>
              <a:t>可以获得</a:t>
            </a:r>
            <a:r>
              <a:rPr lang="en-US" altLang="zh-CN" dirty="0" smtClean="0"/>
              <a:t>MySQL</a:t>
            </a:r>
            <a:r>
              <a:rPr lang="zh-CN" altLang="en-US" dirty="0" smtClean="0"/>
              <a:t>支持的所有字符集。</a:t>
            </a:r>
            <a:endParaRPr lang="en-US" altLang="zh-CN" dirty="0" smtClean="0"/>
          </a:p>
          <a:p>
            <a:r>
              <a:rPr lang="en-US" altLang="zh-CN" dirty="0" smtClean="0"/>
              <a:t>MySQL</a:t>
            </a:r>
            <a:r>
              <a:rPr lang="zh-CN" altLang="en-US" dirty="0" smtClean="0"/>
              <a:t>可以使用多种字符集保存数据。</a:t>
            </a:r>
            <a:endParaRPr lang="en-US" altLang="zh-CN" dirty="0" smtClean="0"/>
          </a:p>
          <a:p>
            <a:r>
              <a:rPr lang="en-US" altLang="zh-CN" dirty="0" smtClean="0"/>
              <a:t>MySQL</a:t>
            </a:r>
            <a:r>
              <a:rPr lang="zh-CN" altLang="en-US" dirty="0" smtClean="0"/>
              <a:t>可以针对字段，表，数据库，服务器进行字符集的设置，还可以设定连接字符集（客户端与服务器端交互时）</a:t>
            </a:r>
            <a:endParaRPr lang="zh-CN" altLang="en-US" dirty="0"/>
          </a:p>
        </p:txBody>
      </p:sp>
    </p:spTree>
    <p:extLst>
      <p:ext uri="{BB962C8B-B14F-4D97-AF65-F5344CB8AC3E}">
        <p14:creationId xmlns:p14="http://schemas.microsoft.com/office/powerpoint/2010/main" val="1867387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服务器字符集</a:t>
            </a:r>
            <a:endParaRPr lang="zh-CN" altLang="en-US" dirty="0"/>
          </a:p>
        </p:txBody>
      </p:sp>
      <p:sp>
        <p:nvSpPr>
          <p:cNvPr id="3" name="内容占位符 2"/>
          <p:cNvSpPr>
            <a:spLocks noGrp="1"/>
          </p:cNvSpPr>
          <p:nvPr>
            <p:ph idx="1"/>
          </p:nvPr>
        </p:nvSpPr>
        <p:spPr/>
        <p:txBody>
          <a:bodyPr/>
          <a:lstStyle/>
          <a:p>
            <a:r>
              <a:rPr lang="zh-CN" altLang="en-US" dirty="0" smtClean="0"/>
              <a:t>数据字符集确定：</a:t>
            </a:r>
            <a:endParaRPr lang="en-US" altLang="zh-CN" dirty="0" smtClean="0"/>
          </a:p>
          <a:p>
            <a:pPr marL="0" indent="0">
              <a:buNone/>
            </a:pPr>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1"/>
            <a:ext cx="7488582" cy="352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652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校对规则</a:t>
            </a:r>
            <a:endParaRPr lang="zh-CN" altLang="en-US" dirty="0"/>
          </a:p>
        </p:txBody>
      </p:sp>
      <p:sp>
        <p:nvSpPr>
          <p:cNvPr id="3" name="内容占位符 2"/>
          <p:cNvSpPr>
            <a:spLocks noGrp="1"/>
          </p:cNvSpPr>
          <p:nvPr>
            <p:ph idx="1"/>
          </p:nvPr>
        </p:nvSpPr>
        <p:spPr/>
        <p:txBody>
          <a:bodyPr>
            <a:normAutofit/>
          </a:bodyPr>
          <a:lstStyle/>
          <a:p>
            <a:r>
              <a:rPr lang="zh-CN" altLang="en-US" dirty="0" smtClean="0"/>
              <a:t>指的是，当前字符集内，字符之间的比较关系。</a:t>
            </a:r>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36912"/>
            <a:ext cx="639795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615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列类型</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6" y="-214188"/>
            <a:ext cx="8424936" cy="617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541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a:t>
            </a:r>
            <a:r>
              <a:rPr lang="zh-CN" altLang="en-US" dirty="0" smtClean="0"/>
              <a:t>型</a:t>
            </a:r>
            <a:r>
              <a:rPr lang="en-US" altLang="zh-CN" dirty="0" smtClean="0"/>
              <a:t>-</a:t>
            </a:r>
            <a:r>
              <a:rPr lang="zh-CN" altLang="en-US" dirty="0" smtClean="0"/>
              <a:t>整数类型</a:t>
            </a:r>
            <a:endParaRPr lang="zh-CN" altLang="en-US" dirty="0"/>
          </a:p>
        </p:txBody>
      </p:sp>
      <p:graphicFrame>
        <p:nvGraphicFramePr>
          <p:cNvPr id="10" name="内容占位符 9"/>
          <p:cNvGraphicFramePr>
            <a:graphicFrameLocks noGrp="1"/>
          </p:cNvGraphicFramePr>
          <p:nvPr>
            <p:ph idx="1"/>
            <p:extLst>
              <p:ext uri="{D42A27DB-BD31-4B8C-83A1-F6EECF244321}">
                <p14:modId xmlns:p14="http://schemas.microsoft.com/office/powerpoint/2010/main" val="3205839602"/>
              </p:ext>
            </p:extLst>
          </p:nvPr>
        </p:nvGraphicFramePr>
        <p:xfrm>
          <a:off x="755650" y="1989138"/>
          <a:ext cx="7696200" cy="3037840"/>
        </p:xfrm>
        <a:graphic>
          <a:graphicData uri="http://schemas.openxmlformats.org/drawingml/2006/table">
            <a:tbl>
              <a:tblPr firstRow="1" bandRow="1">
                <a:tableStyleId>{5C22544A-7EE6-4342-B048-85BDC9FD1C3A}</a:tableStyleId>
              </a:tblPr>
              <a:tblGrid>
                <a:gridCol w="1512094"/>
                <a:gridCol w="648072"/>
                <a:gridCol w="2880320"/>
                <a:gridCol w="26557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类型</a:t>
                      </a:r>
                      <a:endParaRPr lang="zh-CN" alt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字节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最小值（有符号</a:t>
                      </a:r>
                      <a:r>
                        <a:rPr lang="en-US" altLang="zh-CN" sz="1800" b="1" dirty="0" smtClean="0"/>
                        <a:t>/</a:t>
                      </a:r>
                      <a:r>
                        <a:rPr lang="zh-CN" altLang="en-US" sz="1800" b="1" dirty="0" smtClean="0"/>
                        <a:t>无符号）</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最大值（有符号</a:t>
                      </a:r>
                      <a:r>
                        <a:rPr lang="en-US" altLang="zh-CN" sz="1800" b="1" dirty="0" smtClean="0"/>
                        <a:t>/</a:t>
                      </a:r>
                      <a:r>
                        <a:rPr lang="zh-CN" altLang="en-US" sz="1800" b="1" dirty="0" smtClean="0"/>
                        <a:t>无符号）</a:t>
                      </a:r>
                      <a:endParaRPr lang="zh-CN" altLang="en-US" dirty="0" smtClean="0"/>
                    </a:p>
                  </a:txBody>
                  <a:tcPr/>
                </a:tc>
              </a:tr>
              <a:tr h="370840">
                <a:tc>
                  <a:txBody>
                    <a:bodyPr/>
                    <a:lstStyle/>
                    <a:p>
                      <a:r>
                        <a:rPr lang="en-US" altLang="zh-CN" dirty="0" smtClean="0"/>
                        <a:t>TINYINT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-128/0</a:t>
                      </a:r>
                      <a:endParaRPr lang="zh-CN" altLang="en-US" dirty="0"/>
                    </a:p>
                  </a:txBody>
                  <a:tcPr/>
                </a:tc>
                <a:tc>
                  <a:txBody>
                    <a:bodyPr/>
                    <a:lstStyle/>
                    <a:p>
                      <a:r>
                        <a:rPr lang="en-US" altLang="zh-CN" dirty="0" smtClean="0"/>
                        <a:t>127/255</a:t>
                      </a:r>
                      <a:endParaRPr lang="zh-CN" altLang="en-US" dirty="0"/>
                    </a:p>
                  </a:txBody>
                  <a:tcPr/>
                </a:tc>
              </a:tr>
              <a:tr h="370840">
                <a:tc>
                  <a:txBody>
                    <a:bodyPr/>
                    <a:lstStyle/>
                    <a:p>
                      <a:r>
                        <a:rPr lang="en-US" altLang="zh-CN" dirty="0" smtClean="0"/>
                        <a:t>SMALLINT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-32768/0</a:t>
                      </a:r>
                      <a:endParaRPr lang="zh-CN" altLang="en-US" dirty="0"/>
                    </a:p>
                  </a:txBody>
                  <a:tcPr/>
                </a:tc>
                <a:tc>
                  <a:txBody>
                    <a:bodyPr/>
                    <a:lstStyle/>
                    <a:p>
                      <a:r>
                        <a:rPr lang="en-US" altLang="zh-CN" dirty="0" smtClean="0"/>
                        <a:t>32767/65535</a:t>
                      </a:r>
                      <a:endParaRPr lang="zh-CN" altLang="en-US" dirty="0"/>
                    </a:p>
                  </a:txBody>
                  <a:tcPr/>
                </a:tc>
              </a:tr>
              <a:tr h="370840">
                <a:tc>
                  <a:txBody>
                    <a:bodyPr/>
                    <a:lstStyle/>
                    <a:p>
                      <a:r>
                        <a:rPr lang="en-US" altLang="zh-CN" dirty="0" smtClean="0"/>
                        <a:t>MEDIUMINT</a:t>
                      </a:r>
                      <a:endParaRPr lang="zh-CN" altLang="en-US" dirty="0"/>
                    </a:p>
                  </a:txBody>
                  <a:tcPr/>
                </a:tc>
                <a:tc>
                  <a:txBody>
                    <a:bodyPr/>
                    <a:lstStyle/>
                    <a:p>
                      <a:r>
                        <a:rPr lang="en-US" altLang="zh-CN" dirty="0" smtClean="0"/>
                        <a:t>3</a:t>
                      </a:r>
                      <a:endParaRPr lang="zh-CN" altLang="en-US" dirty="0"/>
                    </a:p>
                  </a:txBody>
                  <a:tcPr/>
                </a:tc>
                <a:tc>
                  <a:txBody>
                    <a:bodyPr/>
                    <a:lstStyle/>
                    <a:p>
                      <a:r>
                        <a:rPr lang="en-US" altLang="zh-CN" sz="1800" dirty="0" smtClean="0"/>
                        <a:t>-8388608/0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8388607/16777215</a:t>
                      </a:r>
                      <a:endParaRPr lang="zh-CN" altLang="en-US" dirty="0"/>
                    </a:p>
                  </a:txBody>
                  <a:tcPr/>
                </a:tc>
              </a:tr>
              <a:tr h="370840">
                <a:tc>
                  <a:txBody>
                    <a:bodyPr/>
                    <a:lstStyle/>
                    <a:p>
                      <a:r>
                        <a:rPr lang="en-US" altLang="zh-CN" dirty="0" smtClean="0"/>
                        <a:t>INT/INTEGE</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-2147483648/0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2147483647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/4294967295</a:t>
                      </a:r>
                    </a:p>
                  </a:txBody>
                  <a:tcPr/>
                </a:tc>
              </a:tr>
              <a:tr h="370840">
                <a:tc>
                  <a:txBody>
                    <a:bodyPr/>
                    <a:lstStyle/>
                    <a:p>
                      <a:r>
                        <a:rPr lang="en-US" altLang="zh-CN" dirty="0" smtClean="0"/>
                        <a:t>BIGINT</a:t>
                      </a:r>
                      <a:endParaRPr lang="zh-CN" altLang="en-US" dirty="0"/>
                    </a:p>
                  </a:txBody>
                  <a:tcPr/>
                </a:tc>
                <a:tc>
                  <a:txBody>
                    <a:bodyPr/>
                    <a:lstStyle/>
                    <a:p>
                      <a:r>
                        <a:rPr lang="en-US" altLang="zh-CN" dirty="0" smtClean="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-9223372036854775808/0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9223372036854775807/18446744073709551615</a:t>
                      </a:r>
                    </a:p>
                  </a:txBody>
                  <a:tcPr/>
                </a:tc>
              </a:tr>
            </a:tbl>
          </a:graphicData>
        </a:graphic>
      </p:graphicFrame>
      <p:sp>
        <p:nvSpPr>
          <p:cNvPr id="12" name="TextBox 11"/>
          <p:cNvSpPr txBox="1"/>
          <p:nvPr/>
        </p:nvSpPr>
        <p:spPr>
          <a:xfrm>
            <a:off x="755576" y="5301208"/>
            <a:ext cx="5705408" cy="1046440"/>
          </a:xfrm>
          <a:prstGeom prst="rect">
            <a:avLst/>
          </a:prstGeom>
          <a:noFill/>
        </p:spPr>
        <p:txBody>
          <a:bodyPr wrap="none" rtlCol="0">
            <a:spAutoFit/>
          </a:bodyPr>
          <a:lstStyle/>
          <a:p>
            <a:pPr algn="l"/>
            <a:r>
              <a:rPr lang="zh-CN" altLang="en-US" dirty="0" smtClean="0"/>
              <a:t>可使用</a:t>
            </a:r>
            <a:r>
              <a:rPr lang="en-US" altLang="zh-CN" dirty="0" smtClean="0"/>
              <a:t>unsigned</a:t>
            </a:r>
            <a:r>
              <a:rPr lang="zh-CN" altLang="en-US" dirty="0" smtClean="0"/>
              <a:t>控制是否有正负</a:t>
            </a:r>
            <a:endParaRPr lang="en-US" altLang="zh-CN" dirty="0" smtClean="0"/>
          </a:p>
          <a:p>
            <a:pPr algn="l"/>
            <a:r>
              <a:rPr lang="zh-CN" altLang="en-US" dirty="0" smtClean="0"/>
              <a:t>可以使用</a:t>
            </a:r>
            <a:r>
              <a:rPr lang="en-US" altLang="zh-CN" dirty="0" err="1" smtClean="0"/>
              <a:t>zerofill</a:t>
            </a:r>
            <a:r>
              <a:rPr lang="zh-CN" altLang="en-US" dirty="0" smtClean="0"/>
              <a:t>来进行前导零填充</a:t>
            </a:r>
            <a:endParaRPr lang="en-US" altLang="zh-CN" dirty="0" smtClean="0"/>
          </a:p>
          <a:p>
            <a:pPr algn="l"/>
            <a:r>
              <a:rPr lang="zh-CN" altLang="en-US" dirty="0" smtClean="0"/>
              <a:t>也存在 布尔</a:t>
            </a:r>
            <a:r>
              <a:rPr lang="en-US" altLang="zh-CN" dirty="0" err="1" smtClean="0"/>
              <a:t>bool</a:t>
            </a:r>
            <a:r>
              <a:rPr lang="zh-CN" altLang="en-US" dirty="0" smtClean="0"/>
              <a:t>类型，但是就是</a:t>
            </a:r>
            <a:r>
              <a:rPr lang="en-US" altLang="zh-CN" dirty="0" err="1" smtClean="0"/>
              <a:t>tinyint</a:t>
            </a:r>
            <a:r>
              <a:rPr lang="en-US" altLang="zh-CN" dirty="0" smtClean="0"/>
              <a:t>(1)</a:t>
            </a:r>
            <a:r>
              <a:rPr lang="zh-CN" altLang="en-US" dirty="0" smtClean="0"/>
              <a:t>的别名</a:t>
            </a:r>
            <a:endParaRPr lang="zh-CN" altLang="en-US" dirty="0"/>
          </a:p>
        </p:txBody>
      </p:sp>
    </p:spTree>
    <p:extLst>
      <p:ext uri="{BB962C8B-B14F-4D97-AF65-F5344CB8AC3E}">
        <p14:creationId xmlns:p14="http://schemas.microsoft.com/office/powerpoint/2010/main" val="773727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数值型</a:t>
            </a:r>
            <a:r>
              <a:rPr lang="en-US" altLang="zh-CN" dirty="0" smtClean="0"/>
              <a:t>-</a:t>
            </a:r>
            <a:r>
              <a:rPr lang="zh-CN" altLang="en-US" dirty="0" smtClean="0"/>
              <a:t>小数类型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02332174"/>
              </p:ext>
            </p:extLst>
          </p:nvPr>
        </p:nvGraphicFramePr>
        <p:xfrm>
          <a:off x="755650" y="1989138"/>
          <a:ext cx="7696200" cy="3388360"/>
        </p:xfrm>
        <a:graphic>
          <a:graphicData uri="http://schemas.openxmlformats.org/drawingml/2006/table">
            <a:tbl>
              <a:tblPr firstRow="1" bandRow="1">
                <a:tableStyleId>{5C22544A-7EE6-4342-B048-85BDC9FD1C3A}</a:tableStyleId>
              </a:tblPr>
              <a:tblGrid>
                <a:gridCol w="1924050"/>
                <a:gridCol w="1924050"/>
                <a:gridCol w="1924050"/>
                <a:gridCol w="1924050"/>
              </a:tblGrid>
              <a:tr h="370840">
                <a:tc>
                  <a:txBody>
                    <a:bodyPr/>
                    <a:lstStyle/>
                    <a:p>
                      <a:r>
                        <a:rPr lang="zh-CN" altLang="en-US" dirty="0" smtClean="0"/>
                        <a:t>类型</a:t>
                      </a:r>
                      <a:endParaRPr lang="zh-CN" altLang="en-US" dirty="0"/>
                    </a:p>
                  </a:txBody>
                  <a:tcPr/>
                </a:tc>
                <a:tc>
                  <a:txBody>
                    <a:bodyPr/>
                    <a:lstStyle/>
                    <a:p>
                      <a:r>
                        <a:rPr lang="zh-CN" altLang="en-US" dirty="0" smtClean="0"/>
                        <a:t>存储空间（字节）</a:t>
                      </a:r>
                      <a:endParaRPr lang="zh-CN" altLang="en-US" dirty="0"/>
                    </a:p>
                  </a:txBody>
                  <a:tcPr/>
                </a:tc>
                <a:tc>
                  <a:txBody>
                    <a:bodyPr/>
                    <a:lstStyle/>
                    <a:p>
                      <a:r>
                        <a:rPr lang="zh-CN" altLang="en-US" dirty="0" smtClean="0"/>
                        <a:t>最小值（理论）</a:t>
                      </a:r>
                      <a:endParaRPr lang="zh-CN" altLang="en-US" dirty="0"/>
                    </a:p>
                  </a:txBody>
                  <a:tcPr/>
                </a:tc>
                <a:tc>
                  <a:txBody>
                    <a:bodyPr/>
                    <a:lstStyle/>
                    <a:p>
                      <a:r>
                        <a:rPr lang="zh-CN" altLang="en-US" dirty="0" smtClean="0"/>
                        <a:t>最大值（理论）</a:t>
                      </a:r>
                      <a:endParaRPr lang="zh-CN" altLang="en-US" dirty="0"/>
                    </a:p>
                  </a:txBody>
                  <a:tcPr/>
                </a:tc>
              </a:tr>
              <a:tr h="370840">
                <a:tc>
                  <a:txBody>
                    <a:bodyPr/>
                    <a:lstStyle/>
                    <a:p>
                      <a:r>
                        <a:rPr lang="en-US" altLang="zh-CN" dirty="0" smtClean="0"/>
                        <a:t>FLOAT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-3.402823466E+38</a:t>
                      </a:r>
                      <a:endParaRPr lang="zh-CN" altLang="en-US" dirty="0"/>
                    </a:p>
                  </a:txBody>
                  <a:tcPr/>
                </a:tc>
                <a:tc>
                  <a:txBody>
                    <a:bodyPr/>
                    <a:lstStyle/>
                    <a:p>
                      <a:r>
                        <a:rPr lang="en-US" altLang="zh-CN" dirty="0" smtClean="0"/>
                        <a:t>3.402823466E+38</a:t>
                      </a:r>
                      <a:endParaRPr lang="zh-CN" altLang="en-US" dirty="0"/>
                    </a:p>
                  </a:txBody>
                  <a:tcPr/>
                </a:tc>
              </a:tr>
              <a:tr h="370840">
                <a:tc>
                  <a:txBody>
                    <a:bodyPr/>
                    <a:lstStyle/>
                    <a:p>
                      <a:r>
                        <a:rPr lang="en-US" altLang="zh-CN" dirty="0" smtClean="0"/>
                        <a:t>DOUBLE</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-1.7976931348623157E+308</a:t>
                      </a:r>
                      <a:endParaRPr lang="zh-CN" altLang="en-US" dirty="0"/>
                    </a:p>
                  </a:txBody>
                  <a:tcPr/>
                </a:tc>
                <a:tc>
                  <a:txBody>
                    <a:bodyPr/>
                    <a:lstStyle/>
                    <a:p>
                      <a:r>
                        <a:rPr lang="en-US" altLang="zh-CN" dirty="0" smtClean="0"/>
                        <a:t>1.7976931348623157E+308</a:t>
                      </a:r>
                      <a:endParaRPr lang="zh-CN" altLang="en-US" dirty="0"/>
                    </a:p>
                  </a:txBody>
                  <a:tcPr/>
                </a:tc>
              </a:tr>
              <a:tr h="370840">
                <a:tc>
                  <a:txBody>
                    <a:bodyPr/>
                    <a:lstStyle/>
                    <a:p>
                      <a:r>
                        <a:rPr lang="en-US" altLang="zh-CN" dirty="0" smtClean="0"/>
                        <a:t>DECIMAL</a:t>
                      </a:r>
                      <a:endParaRPr lang="zh-CN" altLang="en-US" dirty="0"/>
                    </a:p>
                  </a:txBody>
                  <a:tcPr/>
                </a:tc>
                <a:tc>
                  <a:txBody>
                    <a:bodyPr/>
                    <a:lstStyle/>
                    <a:p>
                      <a:r>
                        <a:rPr lang="zh-CN" altLang="en-US" dirty="0" smtClean="0"/>
                        <a:t>变长，大致是每</a:t>
                      </a:r>
                      <a:r>
                        <a:rPr lang="en-US" altLang="zh-CN" dirty="0" smtClean="0"/>
                        <a:t>9</a:t>
                      </a:r>
                      <a:r>
                        <a:rPr lang="zh-CN" altLang="en-US" dirty="0" smtClean="0"/>
                        <a:t>个数字，采用</a:t>
                      </a:r>
                      <a:r>
                        <a:rPr lang="en-US" altLang="zh-CN" dirty="0" smtClean="0"/>
                        <a:t>4</a:t>
                      </a:r>
                      <a:r>
                        <a:rPr lang="zh-CN" altLang="en-US" dirty="0" smtClean="0"/>
                        <a:t>个字节存储。整数和分数分开计算</a:t>
                      </a:r>
                      <a:endParaRPr lang="zh-CN" altLang="en-US" dirty="0"/>
                    </a:p>
                  </a:txBody>
                  <a:tcPr/>
                </a:tc>
                <a:tc>
                  <a:txBody>
                    <a:bodyPr/>
                    <a:lstStyle/>
                    <a:p>
                      <a:r>
                        <a:rPr lang="en-US" altLang="zh-CN" dirty="0" smtClean="0"/>
                        <a:t>M</a:t>
                      </a:r>
                      <a:r>
                        <a:rPr lang="zh-CN" altLang="en-US" dirty="0" smtClean="0"/>
                        <a:t>，最大是</a:t>
                      </a:r>
                      <a:r>
                        <a:rPr lang="en-US" altLang="zh-CN" dirty="0" smtClean="0"/>
                        <a:t>65</a:t>
                      </a:r>
                    </a:p>
                    <a:p>
                      <a:r>
                        <a:rPr lang="en-US" altLang="zh-CN" dirty="0" smtClean="0"/>
                        <a:t>D</a:t>
                      </a:r>
                      <a:r>
                        <a:rPr lang="zh-CN" altLang="en-US" dirty="0" smtClean="0"/>
                        <a:t>，最大是</a:t>
                      </a:r>
                      <a:r>
                        <a:rPr lang="en-US" altLang="zh-CN" dirty="0" smtClean="0"/>
                        <a:t>30</a:t>
                      </a:r>
                    </a:p>
                    <a:p>
                      <a:r>
                        <a:rPr lang="zh-CN" altLang="en-US" dirty="0" smtClean="0"/>
                        <a:t>默认是</a:t>
                      </a:r>
                      <a:r>
                        <a:rPr lang="en-US" altLang="zh-CN" dirty="0" smtClean="0"/>
                        <a:t>10</a:t>
                      </a:r>
                      <a:r>
                        <a:rPr lang="zh-CN" altLang="en-US" dirty="0" smtClean="0"/>
                        <a:t>，</a:t>
                      </a:r>
                      <a:r>
                        <a:rPr lang="en-US" altLang="zh-CN" dirty="0" smtClean="0"/>
                        <a:t>2</a:t>
                      </a:r>
                    </a:p>
                    <a:p>
                      <a:r>
                        <a:rPr lang="en-US" altLang="zh-CN" dirty="0" smtClean="0"/>
                        <a:t>-</a:t>
                      </a:r>
                      <a:r>
                        <a:rPr lang="zh-CN" altLang="en-US" dirty="0" smtClean="0"/>
                        <a:t>（</a:t>
                      </a:r>
                      <a:r>
                        <a:rPr lang="en-US" altLang="zh-CN" dirty="0" smtClean="0"/>
                        <a:t>65</a:t>
                      </a:r>
                      <a:r>
                        <a:rPr lang="zh-CN" altLang="en-US" dirty="0" smtClean="0"/>
                        <a:t>个</a:t>
                      </a:r>
                      <a:r>
                        <a:rPr lang="en-US" altLang="zh-CN" dirty="0" smtClean="0"/>
                        <a:t>9</a:t>
                      </a:r>
                      <a:r>
                        <a:rPr lang="zh-CN" altLang="en-US" dirty="0" smtClean="0"/>
                        <a:t>）</a:t>
                      </a:r>
                      <a:endParaRPr lang="en-US" altLang="zh-CN" dirty="0" smtClean="0"/>
                    </a:p>
                  </a:txBody>
                  <a:tcPr/>
                </a:tc>
                <a:tc>
                  <a:txBody>
                    <a:bodyPr/>
                    <a:lstStyle/>
                    <a:p>
                      <a:r>
                        <a:rPr lang="zh-CN" altLang="en-US" dirty="0" smtClean="0"/>
                        <a:t>（</a:t>
                      </a:r>
                      <a:r>
                        <a:rPr lang="en-US" altLang="zh-CN" dirty="0" smtClean="0"/>
                        <a:t>+65</a:t>
                      </a:r>
                      <a:r>
                        <a:rPr lang="zh-CN" altLang="en-US" dirty="0" smtClean="0"/>
                        <a:t>个</a:t>
                      </a:r>
                      <a:r>
                        <a:rPr lang="en-US" altLang="zh-CN" dirty="0" smtClean="0"/>
                        <a:t>9</a:t>
                      </a:r>
                      <a:r>
                        <a:rPr lang="zh-CN" altLang="en-US" dirty="0" smtClean="0"/>
                        <a:t>）</a:t>
                      </a:r>
                      <a:endParaRPr lang="zh-CN" altLang="en-US" dirty="0"/>
                    </a:p>
                  </a:txBody>
                  <a:tcPr/>
                </a:tc>
              </a:tr>
            </a:tbl>
          </a:graphicData>
        </a:graphic>
      </p:graphicFrame>
      <p:sp>
        <p:nvSpPr>
          <p:cNvPr id="5" name="TextBox 4"/>
          <p:cNvSpPr txBox="1"/>
          <p:nvPr/>
        </p:nvSpPr>
        <p:spPr>
          <a:xfrm>
            <a:off x="757908" y="5517232"/>
            <a:ext cx="5335115" cy="707886"/>
          </a:xfrm>
          <a:prstGeom prst="rect">
            <a:avLst/>
          </a:prstGeom>
          <a:noFill/>
        </p:spPr>
        <p:txBody>
          <a:bodyPr wrap="none" rtlCol="0">
            <a:spAutoFit/>
          </a:bodyPr>
          <a:lstStyle/>
          <a:p>
            <a:pPr algn="l">
              <a:buNone/>
            </a:pPr>
            <a:r>
              <a:rPr lang="zh-CN" altLang="en-US" dirty="0" smtClean="0"/>
              <a:t>可以利用</a:t>
            </a:r>
            <a:r>
              <a:rPr lang="en-US" altLang="zh-CN" dirty="0" smtClean="0"/>
              <a:t>M</a:t>
            </a:r>
            <a:r>
              <a:rPr lang="zh-CN" altLang="en-US" dirty="0" smtClean="0"/>
              <a:t>，</a:t>
            </a:r>
            <a:r>
              <a:rPr lang="en-US" altLang="zh-CN" dirty="0" smtClean="0"/>
              <a:t>D</a:t>
            </a:r>
            <a:r>
              <a:rPr lang="zh-CN" altLang="en-US" dirty="0" smtClean="0"/>
              <a:t>控制数值范围</a:t>
            </a:r>
            <a:r>
              <a:rPr lang="zh-CN" altLang="en-US" dirty="0"/>
              <a:t>；</a:t>
            </a:r>
            <a:r>
              <a:rPr lang="zh-CN" altLang="en-US" dirty="0" smtClean="0"/>
              <a:t>可以无符号；</a:t>
            </a:r>
            <a:endParaRPr lang="en-US" altLang="zh-CN" dirty="0" smtClean="0"/>
          </a:p>
          <a:p>
            <a:pPr algn="l">
              <a:buNone/>
            </a:pPr>
            <a:r>
              <a:rPr lang="zh-CN" altLang="en-US" dirty="0" smtClean="0"/>
              <a:t>可以</a:t>
            </a:r>
            <a:r>
              <a:rPr lang="en-US" altLang="zh-CN" dirty="0" err="1" smtClean="0"/>
              <a:t>zerofill</a:t>
            </a:r>
            <a:r>
              <a:rPr lang="zh-CN" altLang="en-US" dirty="0" smtClean="0"/>
              <a:t>；可以使用科学计数法</a:t>
            </a:r>
            <a:endParaRPr lang="zh-CN" altLang="en-US" dirty="0"/>
          </a:p>
        </p:txBody>
      </p:sp>
    </p:spTree>
    <p:extLst>
      <p:ext uri="{BB962C8B-B14F-4D97-AF65-F5344CB8AC3E}">
        <p14:creationId xmlns:p14="http://schemas.microsoft.com/office/powerpoint/2010/main" val="1532943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23609615"/>
              </p:ext>
            </p:extLst>
          </p:nvPr>
        </p:nvGraphicFramePr>
        <p:xfrm>
          <a:off x="755650" y="1989138"/>
          <a:ext cx="7696200" cy="4119880"/>
        </p:xfrm>
        <a:graphic>
          <a:graphicData uri="http://schemas.openxmlformats.org/drawingml/2006/table">
            <a:tbl>
              <a:tblPr firstRow="1" bandRow="1">
                <a:tableStyleId>{5C22544A-7EE6-4342-B048-85BDC9FD1C3A}</a:tableStyleId>
              </a:tblPr>
              <a:tblGrid>
                <a:gridCol w="1539240"/>
                <a:gridCol w="1701046"/>
                <a:gridCol w="2232248"/>
                <a:gridCol w="684426"/>
                <a:gridCol w="1539240"/>
              </a:tblGrid>
              <a:tr h="370840">
                <a:tc>
                  <a:txBody>
                    <a:bodyPr/>
                    <a:lstStyle/>
                    <a:p>
                      <a:r>
                        <a:rPr lang="zh-CN" altLang="en-US" dirty="0" smtClean="0"/>
                        <a:t>类型</a:t>
                      </a:r>
                      <a:endParaRPr lang="zh-CN" altLang="en-US" dirty="0"/>
                    </a:p>
                  </a:txBody>
                  <a:tcPr/>
                </a:tc>
                <a:tc>
                  <a:txBody>
                    <a:bodyPr/>
                    <a:lstStyle/>
                    <a:p>
                      <a:r>
                        <a:rPr lang="zh-CN" altLang="en-US" dirty="0" smtClean="0"/>
                        <a:t>显示格式</a:t>
                      </a:r>
                      <a:endParaRPr lang="zh-CN" altLang="en-US" dirty="0"/>
                    </a:p>
                  </a:txBody>
                  <a:tcPr/>
                </a:tc>
                <a:tc>
                  <a:txBody>
                    <a:bodyPr/>
                    <a:lstStyle/>
                    <a:p>
                      <a:r>
                        <a:rPr lang="zh-CN" altLang="en-US" dirty="0" smtClean="0"/>
                        <a:t>取值</a:t>
                      </a:r>
                      <a:endParaRPr lang="zh-CN" altLang="en-US" dirty="0"/>
                    </a:p>
                  </a:txBody>
                  <a:tcPr/>
                </a:tc>
                <a:tc>
                  <a:txBody>
                    <a:bodyPr/>
                    <a:lstStyle/>
                    <a:p>
                      <a:r>
                        <a:rPr lang="zh-CN" altLang="en-US" dirty="0" smtClean="0"/>
                        <a:t>存储空间</a:t>
                      </a:r>
                      <a:endParaRPr lang="zh-CN" altLang="en-US" dirty="0"/>
                    </a:p>
                  </a:txBody>
                  <a:tcPr/>
                </a:tc>
                <a:tc>
                  <a:txBody>
                    <a:bodyPr/>
                    <a:lstStyle/>
                    <a:p>
                      <a:r>
                        <a:rPr lang="zh-CN" altLang="en-US" dirty="0" smtClean="0"/>
                        <a:t>零值</a:t>
                      </a:r>
                      <a:endParaRPr lang="zh-CN" altLang="en-US" dirty="0"/>
                    </a:p>
                  </a:txBody>
                  <a:tcPr/>
                </a:tc>
              </a:tr>
              <a:tr h="370840">
                <a:tc>
                  <a:txBody>
                    <a:bodyPr/>
                    <a:lstStyle/>
                    <a:p>
                      <a:r>
                        <a:rPr lang="en-US" altLang="zh-CN" dirty="0" smtClean="0"/>
                        <a:t>DATETIME</a:t>
                      </a:r>
                      <a:endParaRPr lang="zh-CN" altLang="en-US" dirty="0"/>
                    </a:p>
                  </a:txBody>
                  <a:tcPr/>
                </a:tc>
                <a:tc>
                  <a:txBody>
                    <a:bodyPr/>
                    <a:lstStyle/>
                    <a:p>
                      <a:r>
                        <a:rPr lang="en-US" altLang="zh-CN" dirty="0" smtClean="0"/>
                        <a:t>YYYY-MM-DD HH:MM:SS</a:t>
                      </a:r>
                      <a:endParaRPr lang="zh-CN" altLang="en-US" dirty="0"/>
                    </a:p>
                  </a:txBody>
                  <a:tcPr/>
                </a:tc>
                <a:tc>
                  <a:txBody>
                    <a:bodyPr/>
                    <a:lstStyle/>
                    <a:p>
                      <a:r>
                        <a:rPr lang="en-US" altLang="zh-CN" dirty="0" smtClean="0"/>
                        <a:t>'1000-01-01 00:00:00'</a:t>
                      </a:r>
                      <a:r>
                        <a:rPr lang="zh-CN" altLang="en-US" dirty="0" smtClean="0"/>
                        <a:t>到</a:t>
                      </a:r>
                      <a:r>
                        <a:rPr lang="en-US" altLang="zh-CN" dirty="0" smtClean="0"/>
                        <a:t>'9999-12-31 23:59:59'</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0000-00-00 00:00:00</a:t>
                      </a:r>
                      <a:endParaRPr lang="zh-CN" altLang="en-US" dirty="0"/>
                    </a:p>
                  </a:txBody>
                  <a:tcPr/>
                </a:tc>
              </a:tr>
              <a:tr h="370840">
                <a:tc>
                  <a:txBody>
                    <a:bodyPr/>
                    <a:lstStyle/>
                    <a:p>
                      <a:r>
                        <a:rPr lang="en-US" altLang="zh-CN" dirty="0" smtClean="0"/>
                        <a:t>TIMESTAMP</a:t>
                      </a:r>
                      <a:endParaRPr lang="zh-CN" altLang="en-US" dirty="0"/>
                    </a:p>
                  </a:txBody>
                  <a:tcPr/>
                </a:tc>
                <a:tc>
                  <a:txBody>
                    <a:bodyPr/>
                    <a:lstStyle/>
                    <a:p>
                      <a:r>
                        <a:rPr lang="en-US" altLang="zh-CN" dirty="0" smtClean="0"/>
                        <a:t>YYYY-MM-DD HH:MM:SS</a:t>
                      </a:r>
                      <a:endParaRPr lang="zh-CN" altLang="en-US" dirty="0"/>
                    </a:p>
                  </a:txBody>
                  <a:tcPr/>
                </a:tc>
                <a:tc>
                  <a:txBody>
                    <a:bodyPr/>
                    <a:lstStyle/>
                    <a:p>
                      <a:r>
                        <a:rPr lang="zh-CN" altLang="en-US" dirty="0" smtClean="0"/>
                        <a:t>是</a:t>
                      </a:r>
                      <a:r>
                        <a:rPr lang="en-US" altLang="zh-CN" dirty="0" smtClean="0"/>
                        <a:t>‘1970-01-01 00:00:00’</a:t>
                      </a:r>
                      <a:r>
                        <a:rPr lang="zh-CN" altLang="en-US" b="0" dirty="0" smtClean="0"/>
                        <a:t>到</a:t>
                      </a:r>
                      <a:r>
                        <a:rPr lang="en-US" altLang="zh-CN" b="0" dirty="0" smtClean="0"/>
                        <a:t>2038-01-19</a:t>
                      </a:r>
                      <a:r>
                        <a:rPr lang="zh-CN" altLang="en-US" b="0" baseline="0" dirty="0" smtClean="0"/>
                        <a:t> </a:t>
                      </a:r>
                      <a:r>
                        <a:rPr lang="en-US" altLang="zh-CN" b="0" dirty="0" smtClean="0"/>
                        <a:t>11:14:07</a:t>
                      </a:r>
                      <a:endParaRPr lang="en-US" altLang="zh-CN" b="0" dirty="0"/>
                    </a:p>
                  </a:txBody>
                  <a:tcPr/>
                </a:tc>
                <a:tc>
                  <a:txBody>
                    <a:bodyPr/>
                    <a:lstStyle/>
                    <a:p>
                      <a:r>
                        <a:rPr lang="en-US" altLang="zh-CN" dirty="0" smtClean="0"/>
                        <a:t>4</a:t>
                      </a:r>
                      <a:endParaRPr lang="zh-CN" altLang="en-US" dirty="0"/>
                    </a:p>
                  </a:txBody>
                  <a:tcPr/>
                </a:tc>
                <a:tc>
                  <a:txBody>
                    <a:bodyPr/>
                    <a:lstStyle/>
                    <a:p>
                      <a:r>
                        <a:rPr lang="en-US" altLang="zh-CN" dirty="0" smtClean="0"/>
                        <a:t>0000-00-00</a:t>
                      </a:r>
                      <a:r>
                        <a:rPr lang="en-US" altLang="zh-CN" baseline="0" dirty="0" smtClean="0"/>
                        <a:t> 00:00:00 </a:t>
                      </a:r>
                      <a:endParaRPr lang="zh-CN" altLang="en-US" dirty="0"/>
                    </a:p>
                  </a:txBody>
                  <a:tcPr/>
                </a:tc>
              </a:tr>
              <a:tr h="370840">
                <a:tc>
                  <a:txBody>
                    <a:bodyPr/>
                    <a:lstStyle/>
                    <a:p>
                      <a:r>
                        <a:rPr lang="en-US" altLang="zh-CN" dirty="0" smtClean="0"/>
                        <a:t>DATE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YYYY-MM-DD</a:t>
                      </a:r>
                      <a:endParaRPr lang="zh-CN" altLang="en-US" dirty="0" smtClean="0"/>
                    </a:p>
                  </a:txBody>
                  <a:tcPr/>
                </a:tc>
                <a:tc>
                  <a:txBody>
                    <a:bodyPr/>
                    <a:lstStyle/>
                    <a:p>
                      <a:r>
                        <a:rPr lang="en-US" altLang="zh-CN" dirty="0" smtClean="0"/>
                        <a:t>'1000-01-01'</a:t>
                      </a:r>
                      <a:r>
                        <a:rPr lang="zh-CN" altLang="en-US" dirty="0" smtClean="0"/>
                        <a:t>到</a:t>
                      </a:r>
                      <a:r>
                        <a:rPr lang="en-US" altLang="zh-CN" dirty="0" smtClean="0"/>
                        <a:t>'9999-12-31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0000-00-00</a:t>
                      </a:r>
                      <a:endParaRPr lang="zh-CN" altLang="en-US" dirty="0"/>
                    </a:p>
                  </a:txBody>
                  <a:tcPr/>
                </a:tc>
              </a:tr>
              <a:tr h="370840">
                <a:tc>
                  <a:txBody>
                    <a:bodyPr/>
                    <a:lstStyle/>
                    <a:p>
                      <a:r>
                        <a:rPr lang="en-US" altLang="zh-CN" dirty="0" smtClean="0"/>
                        <a:t>TIME</a:t>
                      </a:r>
                      <a:endParaRPr lang="zh-CN" altLang="en-US" dirty="0"/>
                    </a:p>
                  </a:txBody>
                  <a:tcPr/>
                </a:tc>
                <a:tc>
                  <a:txBody>
                    <a:bodyPr/>
                    <a:lstStyle/>
                    <a:p>
                      <a:r>
                        <a:rPr lang="en-US" altLang="zh-CN" dirty="0" smtClean="0"/>
                        <a:t>HH:MM:SS</a:t>
                      </a:r>
                      <a:endParaRPr lang="zh-CN" altLang="en-US" dirty="0"/>
                    </a:p>
                  </a:txBody>
                  <a:tcPr/>
                </a:tc>
                <a:tc>
                  <a:txBody>
                    <a:bodyPr/>
                    <a:lstStyle/>
                    <a:p>
                      <a:r>
                        <a:rPr lang="en-US" altLang="zh-CN" dirty="0" smtClean="0"/>
                        <a:t>-838:59:59'</a:t>
                      </a:r>
                      <a:r>
                        <a:rPr lang="zh-CN" altLang="en-US" dirty="0" smtClean="0"/>
                        <a:t>到</a:t>
                      </a:r>
                      <a:r>
                        <a:rPr lang="en-US" altLang="zh-CN" dirty="0" smtClean="0"/>
                        <a:t>'838:59:59'</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00:00:00</a:t>
                      </a:r>
                      <a:endParaRPr lang="zh-CN" altLang="en-US" dirty="0"/>
                    </a:p>
                  </a:txBody>
                  <a:tcPr/>
                </a:tc>
              </a:tr>
              <a:tr h="370840">
                <a:tc>
                  <a:txBody>
                    <a:bodyPr/>
                    <a:lstStyle/>
                    <a:p>
                      <a:r>
                        <a:rPr lang="en-US" altLang="zh-CN" dirty="0" smtClean="0"/>
                        <a:t>YEAR</a:t>
                      </a:r>
                      <a:endParaRPr lang="zh-CN" altLang="en-US" dirty="0"/>
                    </a:p>
                  </a:txBody>
                  <a:tcPr/>
                </a:tc>
                <a:tc>
                  <a:txBody>
                    <a:bodyPr/>
                    <a:lstStyle/>
                    <a:p>
                      <a:r>
                        <a:rPr lang="en-US" altLang="zh-CN" dirty="0" smtClean="0"/>
                        <a:t>YYYY</a:t>
                      </a:r>
                      <a:endParaRPr lang="zh-CN" altLang="en-US" dirty="0"/>
                    </a:p>
                  </a:txBody>
                  <a:tcPr/>
                </a:tc>
                <a:tc>
                  <a:txBody>
                    <a:bodyPr/>
                    <a:lstStyle/>
                    <a:p>
                      <a:r>
                        <a:rPr lang="en-US" altLang="zh-CN" dirty="0" smtClean="0"/>
                        <a:t>1901</a:t>
                      </a:r>
                      <a:r>
                        <a:rPr lang="zh-CN" altLang="en-US" dirty="0" smtClean="0"/>
                        <a:t>到</a:t>
                      </a:r>
                      <a:r>
                        <a:rPr lang="en-US" altLang="zh-CN" dirty="0" smtClean="0"/>
                        <a:t>2155</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0000</a:t>
                      </a:r>
                      <a:endParaRPr lang="zh-CN" altLang="en-US" dirty="0"/>
                    </a:p>
                  </a:txBody>
                  <a:tcPr/>
                </a:tc>
              </a:tr>
            </a:tbl>
          </a:graphicData>
        </a:graphic>
      </p:graphicFrame>
    </p:spTree>
    <p:extLst>
      <p:ext uri="{BB962C8B-B14F-4D97-AF65-F5344CB8AC3E}">
        <p14:creationId xmlns:p14="http://schemas.microsoft.com/office/powerpoint/2010/main" val="650083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字符串类型</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800698172"/>
              </p:ext>
            </p:extLst>
          </p:nvPr>
        </p:nvGraphicFramePr>
        <p:xfrm>
          <a:off x="755650" y="1989138"/>
          <a:ext cx="7704782" cy="4240182"/>
        </p:xfrm>
        <a:graphic>
          <a:graphicData uri="http://schemas.openxmlformats.org/drawingml/2006/table">
            <a:tbl>
              <a:tblPr firstRow="1" bandRow="1">
                <a:tableStyleId>{5C22544A-7EE6-4342-B048-85BDC9FD1C3A}</a:tableStyleId>
              </a:tblPr>
              <a:tblGrid>
                <a:gridCol w="1585868"/>
                <a:gridCol w="3550653"/>
                <a:gridCol w="2568261"/>
              </a:tblGrid>
              <a:tr h="344864">
                <a:tc>
                  <a:txBody>
                    <a:bodyPr/>
                    <a:lstStyle/>
                    <a:p>
                      <a:r>
                        <a:rPr lang="zh-CN" altLang="en-US" dirty="0" smtClean="0"/>
                        <a:t>类型</a:t>
                      </a:r>
                      <a:endParaRPr lang="zh-CN" altLang="en-US" dirty="0"/>
                    </a:p>
                  </a:txBody>
                  <a:tcPr/>
                </a:tc>
                <a:tc>
                  <a:txBody>
                    <a:bodyPr/>
                    <a:lstStyle/>
                    <a:p>
                      <a:r>
                        <a:rPr lang="zh-CN" altLang="en-US" dirty="0" smtClean="0"/>
                        <a:t>最大长度</a:t>
                      </a:r>
                      <a:endParaRPr lang="zh-CN" altLang="en-US" dirty="0"/>
                    </a:p>
                  </a:txBody>
                  <a:tcPr/>
                </a:tc>
                <a:tc>
                  <a:txBody>
                    <a:bodyPr/>
                    <a:lstStyle/>
                    <a:p>
                      <a:r>
                        <a:rPr lang="zh-CN" altLang="en-US" dirty="0" smtClean="0"/>
                        <a:t>备注</a:t>
                      </a:r>
                      <a:endParaRPr lang="zh-CN" altLang="en-US" dirty="0"/>
                    </a:p>
                  </a:txBody>
                  <a:tcPr/>
                </a:tc>
              </a:tr>
              <a:tr h="344864">
                <a:tc>
                  <a:txBody>
                    <a:bodyPr/>
                    <a:lstStyle/>
                    <a:p>
                      <a:r>
                        <a:rPr lang="en-US" altLang="zh-CN" dirty="0" smtClean="0"/>
                        <a:t>char</a:t>
                      </a:r>
                      <a:endParaRPr lang="zh-CN" altLang="en-US" dirty="0"/>
                    </a:p>
                  </a:txBody>
                  <a:tcPr/>
                </a:tc>
                <a:tc>
                  <a:txBody>
                    <a:bodyPr/>
                    <a:lstStyle/>
                    <a:p>
                      <a:r>
                        <a:rPr lang="en-US" altLang="zh-CN" dirty="0" smtClean="0"/>
                        <a:t>255</a:t>
                      </a:r>
                      <a:endParaRPr lang="zh-CN" altLang="en-US" dirty="0"/>
                    </a:p>
                  </a:txBody>
                  <a:tcPr/>
                </a:tc>
                <a:tc>
                  <a:txBody>
                    <a:bodyPr/>
                    <a:lstStyle/>
                    <a:p>
                      <a:r>
                        <a:rPr lang="en-US" altLang="zh-CN" dirty="0" smtClean="0"/>
                        <a:t>Char(M),M</a:t>
                      </a:r>
                      <a:r>
                        <a:rPr lang="zh-CN" altLang="en-US" dirty="0" smtClean="0"/>
                        <a:t>字符数</a:t>
                      </a:r>
                      <a:endParaRPr lang="en-US" altLang="zh-CN" dirty="0" smtClean="0"/>
                    </a:p>
                  </a:txBody>
                  <a:tcPr/>
                </a:tc>
              </a:tr>
              <a:tr h="850351">
                <a:tc>
                  <a:txBody>
                    <a:bodyPr/>
                    <a:lstStyle/>
                    <a:p>
                      <a:r>
                        <a:rPr lang="en-US" altLang="zh-CN" dirty="0" err="1" smtClean="0"/>
                        <a:t>varchar</a:t>
                      </a:r>
                      <a:endParaRPr lang="zh-CN" altLang="en-US" dirty="0"/>
                    </a:p>
                  </a:txBody>
                  <a:tcPr/>
                </a:tc>
                <a:tc>
                  <a:txBody>
                    <a:bodyPr/>
                    <a:lstStyle/>
                    <a:p>
                      <a:r>
                        <a:rPr lang="en-US" altLang="zh-CN" dirty="0" smtClean="0"/>
                        <a:t>65535</a:t>
                      </a:r>
                      <a:r>
                        <a:rPr lang="zh-CN" altLang="en-US" dirty="0" smtClean="0"/>
                        <a:t>，但需要</a:t>
                      </a:r>
                      <a:r>
                        <a:rPr lang="en-US" altLang="zh-CN" dirty="0" smtClean="0"/>
                        <a:t>1-2</a:t>
                      </a:r>
                      <a:r>
                        <a:rPr lang="zh-CN" altLang="en-US" dirty="0" smtClean="0"/>
                        <a:t>个保存信息，同时由于记录的限制，因此最大为</a:t>
                      </a:r>
                      <a:r>
                        <a:rPr lang="en-US" altLang="zh-CN" dirty="0" smtClean="0"/>
                        <a:t>65532</a:t>
                      </a:r>
                      <a:endParaRPr lang="zh-CN" altLang="en-US" dirty="0"/>
                    </a:p>
                  </a:txBody>
                  <a:tcPr/>
                </a:tc>
                <a:tc>
                  <a:txBody>
                    <a:bodyPr/>
                    <a:lstStyle/>
                    <a:p>
                      <a:r>
                        <a:rPr lang="zh-CN" altLang="en-US" dirty="0" smtClean="0"/>
                        <a:t>编码不同字符数不同：</a:t>
                      </a:r>
                      <a:endParaRPr lang="en-US" altLang="zh-CN" dirty="0" smtClean="0"/>
                    </a:p>
                    <a:p>
                      <a:r>
                        <a:rPr lang="en-US" altLang="zh-CN" dirty="0" err="1" smtClean="0"/>
                        <a:t>Gbk</a:t>
                      </a:r>
                      <a:r>
                        <a:rPr lang="en-US" altLang="zh-CN" dirty="0" smtClean="0"/>
                        <a:t>&lt;=32767</a:t>
                      </a:r>
                    </a:p>
                    <a:p>
                      <a:r>
                        <a:rPr lang="en-US" altLang="zh-CN" dirty="0" smtClean="0"/>
                        <a:t>Utf8&lt;=21845</a:t>
                      </a:r>
                      <a:endParaRPr lang="zh-CN" altLang="en-US" dirty="0"/>
                    </a:p>
                  </a:txBody>
                  <a:tcPr/>
                </a:tc>
              </a:tr>
              <a:tr h="850351">
                <a:tc>
                  <a:txBody>
                    <a:bodyPr/>
                    <a:lstStyle/>
                    <a:p>
                      <a:r>
                        <a:rPr lang="en-US" altLang="zh-CN" dirty="0" err="1" smtClean="0"/>
                        <a:t>tinyText</a:t>
                      </a:r>
                      <a:r>
                        <a:rPr lang="zh-CN" altLang="en-US" dirty="0" smtClean="0"/>
                        <a:t>，</a:t>
                      </a:r>
                      <a:r>
                        <a:rPr lang="en-US" altLang="zh-CN" dirty="0" smtClean="0"/>
                        <a:t>text</a:t>
                      </a:r>
                      <a:r>
                        <a:rPr lang="zh-CN" altLang="en-US" dirty="0" smtClean="0"/>
                        <a:t>，</a:t>
                      </a:r>
                      <a:r>
                        <a:rPr lang="en-US" altLang="zh-CN" dirty="0" err="1" smtClean="0"/>
                        <a:t>mediumText</a:t>
                      </a:r>
                      <a:r>
                        <a:rPr lang="zh-CN" altLang="en-US" dirty="0" smtClean="0"/>
                        <a:t>，</a:t>
                      </a:r>
                      <a:r>
                        <a:rPr lang="en-US" altLang="zh-CN" dirty="0" err="1" smtClean="0"/>
                        <a:t>longtext</a:t>
                      </a:r>
                      <a:endParaRPr lang="zh-CN" altLang="en-US" dirty="0"/>
                    </a:p>
                  </a:txBody>
                  <a:tcPr/>
                </a:tc>
                <a:tc>
                  <a:txBody>
                    <a:bodyPr/>
                    <a:lstStyle/>
                    <a:p>
                      <a:r>
                        <a:rPr lang="en-US" altLang="zh-CN" dirty="0" smtClean="0"/>
                        <a:t>L + n</a:t>
                      </a:r>
                      <a:r>
                        <a:rPr lang="zh-CN" altLang="en-US" dirty="0" smtClean="0"/>
                        <a:t>。</a:t>
                      </a:r>
                      <a:r>
                        <a:rPr lang="en-US" altLang="zh-CN" dirty="0" smtClean="0"/>
                        <a:t>L</a:t>
                      </a:r>
                      <a:r>
                        <a:rPr lang="zh-CN" altLang="en-US" dirty="0" smtClean="0"/>
                        <a:t>为最大长度</a:t>
                      </a:r>
                      <a:endParaRPr lang="en-US" altLang="zh-CN" dirty="0" smtClean="0"/>
                    </a:p>
                    <a:p>
                      <a:r>
                        <a:rPr lang="en-US" altLang="zh-CN" dirty="0" smtClean="0"/>
                        <a:t>2^8+1,</a:t>
                      </a:r>
                      <a:r>
                        <a:rPr lang="en-US" altLang="zh-CN" baseline="0" dirty="0" smtClean="0"/>
                        <a:t> 2^16+2, 2^24+3, 2^32+4</a:t>
                      </a:r>
                      <a:endParaRPr lang="zh-CN" altLang="en-US" dirty="0"/>
                    </a:p>
                  </a:txBody>
                  <a:tcPr/>
                </a:tc>
                <a:tc>
                  <a:txBody>
                    <a:bodyPr/>
                    <a:lstStyle/>
                    <a:p>
                      <a:r>
                        <a:rPr lang="zh-CN" altLang="en-US" dirty="0" smtClean="0"/>
                        <a:t>定义时，通常不用指定长度，可以自己计算。</a:t>
                      </a:r>
                      <a:endParaRPr lang="zh-CN" altLang="en-US" dirty="0"/>
                    </a:p>
                  </a:txBody>
                  <a:tcPr/>
                </a:tc>
              </a:tr>
              <a:tr h="595245">
                <a:tc>
                  <a:txBody>
                    <a:bodyPr/>
                    <a:lstStyle/>
                    <a:p>
                      <a:r>
                        <a:rPr lang="en-US" altLang="zh-CN" dirty="0" err="1" smtClean="0"/>
                        <a:t>enum</a:t>
                      </a:r>
                      <a:endParaRPr lang="en-US" altLang="zh-CN" dirty="0"/>
                    </a:p>
                  </a:txBody>
                  <a:tcPr/>
                </a:tc>
                <a:tc>
                  <a:txBody>
                    <a:bodyPr/>
                    <a:lstStyle/>
                    <a:p>
                      <a:r>
                        <a:rPr lang="en-US" altLang="zh-CN" dirty="0" smtClean="0"/>
                        <a:t>1</a:t>
                      </a:r>
                      <a:r>
                        <a:rPr lang="zh-CN" altLang="en-US" dirty="0" smtClean="0"/>
                        <a:t>、</a:t>
                      </a:r>
                      <a:r>
                        <a:rPr lang="en-US" altLang="zh-CN" dirty="0" smtClean="0"/>
                        <a:t>2</a:t>
                      </a:r>
                      <a:r>
                        <a:rPr lang="zh-CN" altLang="en-US" dirty="0" smtClean="0"/>
                        <a:t>。枚举选项量（</a:t>
                      </a:r>
                      <a:r>
                        <a:rPr lang="en-US" altLang="zh-CN" dirty="0" smtClean="0"/>
                        <a:t>65535</a:t>
                      </a:r>
                      <a:r>
                        <a:rPr lang="zh-CN" altLang="en-US" dirty="0" smtClean="0"/>
                        <a:t>）</a:t>
                      </a:r>
                      <a:endParaRPr lang="zh-CN" altLang="en-US" dirty="0"/>
                    </a:p>
                  </a:txBody>
                  <a:tcPr/>
                </a:tc>
                <a:tc>
                  <a:txBody>
                    <a:bodyPr/>
                    <a:lstStyle/>
                    <a:p>
                      <a:r>
                        <a:rPr lang="zh-CN" altLang="en-US" dirty="0" smtClean="0"/>
                        <a:t>内部存储是整型表示。</a:t>
                      </a:r>
                      <a:endParaRPr lang="en-US" altLang="zh-CN" dirty="0" smtClean="0"/>
                    </a:p>
                    <a:p>
                      <a:r>
                        <a:rPr lang="zh-CN" altLang="en-US" dirty="0" smtClean="0"/>
                        <a:t>字段值只能是某一个</a:t>
                      </a:r>
                      <a:endParaRPr lang="zh-CN" altLang="en-US" dirty="0"/>
                    </a:p>
                  </a:txBody>
                  <a:tcPr/>
                </a:tc>
              </a:tr>
              <a:tr h="399702">
                <a:tc>
                  <a:txBody>
                    <a:bodyPr/>
                    <a:lstStyle/>
                    <a:p>
                      <a:r>
                        <a:rPr lang="en-US" altLang="zh-CN" dirty="0" smtClean="0"/>
                        <a:t>Set</a:t>
                      </a:r>
                      <a:endParaRPr lang="en-US" altLang="zh-CN" dirty="0"/>
                    </a:p>
                  </a:txBody>
                  <a:tcPr/>
                </a:tc>
                <a:tc>
                  <a:txBody>
                    <a:bodyPr/>
                    <a:lstStyle/>
                    <a:p>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8</a:t>
                      </a:r>
                      <a:r>
                        <a:rPr lang="zh-CN" altLang="en-US" dirty="0" smtClean="0"/>
                        <a:t>。元素数量：</a:t>
                      </a:r>
                      <a:r>
                        <a:rPr lang="en-US" altLang="zh-CN" dirty="0" smtClean="0"/>
                        <a:t>64</a:t>
                      </a:r>
                      <a:endParaRPr lang="zh-CN" altLang="en-US" dirty="0"/>
                    </a:p>
                  </a:txBody>
                  <a:tcPr/>
                </a:tc>
                <a:tc>
                  <a:txBody>
                    <a:bodyPr/>
                    <a:lstStyle/>
                    <a:p>
                      <a:endParaRPr lang="zh-CN" altLang="en-US" dirty="0"/>
                    </a:p>
                  </a:txBody>
                  <a:tcPr/>
                </a:tc>
              </a:tr>
              <a:tr h="595245">
                <a:tc>
                  <a:txBody>
                    <a:bodyPr/>
                    <a:lstStyle/>
                    <a:p>
                      <a:r>
                        <a:rPr lang="en-US" altLang="zh-CN" dirty="0" err="1" smtClean="0"/>
                        <a:t>Binary,varbinary,blob</a:t>
                      </a:r>
                      <a:endParaRPr lang="zh-CN" altLang="en-US" dirty="0"/>
                    </a:p>
                  </a:txBody>
                  <a:tcPr/>
                </a:tc>
                <a:tc>
                  <a:txBody>
                    <a:bodyPr/>
                    <a:lstStyle/>
                    <a:p>
                      <a:r>
                        <a:rPr lang="en-US" altLang="zh-CN" dirty="0" smtClean="0"/>
                        <a:t>Binary(char)</a:t>
                      </a:r>
                      <a:r>
                        <a:rPr lang="en-US" altLang="zh-CN" baseline="0" dirty="0" smtClean="0"/>
                        <a:t>,</a:t>
                      </a:r>
                      <a:r>
                        <a:rPr lang="en-US" altLang="zh-CN" baseline="0" dirty="0" err="1" smtClean="0"/>
                        <a:t>varbinary</a:t>
                      </a:r>
                      <a:r>
                        <a:rPr lang="en-US" altLang="zh-CN" baseline="0" dirty="0" smtClean="0"/>
                        <a:t>(</a:t>
                      </a:r>
                      <a:r>
                        <a:rPr lang="en-US" altLang="zh-CN" baseline="0" dirty="0" err="1" smtClean="0"/>
                        <a:t>varchar</a:t>
                      </a:r>
                      <a:r>
                        <a:rPr lang="en-US" altLang="zh-CN" baseline="0" dirty="0" smtClean="0"/>
                        <a:t>),blob(text) </a:t>
                      </a:r>
                      <a:r>
                        <a:rPr lang="zh-CN" altLang="en-US" baseline="0" dirty="0" smtClean="0"/>
                        <a:t>做类比</a:t>
                      </a:r>
                      <a:endParaRPr lang="en-US" altLang="zh-CN" baseline="0" dirty="0" smtClean="0"/>
                    </a:p>
                  </a:txBody>
                  <a:tcPr/>
                </a:tc>
                <a:tc>
                  <a:txBody>
                    <a:bodyPr/>
                    <a:lstStyle/>
                    <a:p>
                      <a:r>
                        <a:rPr lang="zh-CN" altLang="en-US" dirty="0" smtClean="0"/>
                        <a:t>二进制数据（字节而非字符）</a:t>
                      </a:r>
                      <a:endParaRPr lang="zh-CN" altLang="en-US" dirty="0"/>
                    </a:p>
                  </a:txBody>
                  <a:tcPr/>
                </a:tc>
              </a:tr>
            </a:tbl>
          </a:graphicData>
        </a:graphic>
      </p:graphicFrame>
    </p:spTree>
    <p:extLst>
      <p:ext uri="{BB962C8B-B14F-4D97-AF65-F5344CB8AC3E}">
        <p14:creationId xmlns:p14="http://schemas.microsoft.com/office/powerpoint/2010/main" val="401460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什么是数据库</a:t>
            </a:r>
            <a:r>
              <a:rPr lang="en-US" altLang="zh-CN" smtClean="0"/>
              <a:t>?</a:t>
            </a:r>
          </a:p>
        </p:txBody>
      </p:sp>
      <p:sp>
        <p:nvSpPr>
          <p:cNvPr id="5123" name="Rectangle 3"/>
          <p:cNvSpPr>
            <a:spLocks noGrp="1" noChangeArrowheads="1"/>
          </p:cNvSpPr>
          <p:nvPr>
            <p:ph type="body" idx="1"/>
          </p:nvPr>
        </p:nvSpPr>
        <p:spPr/>
        <p:txBody>
          <a:bodyPr/>
          <a:lstStyle/>
          <a:p>
            <a:pPr>
              <a:buFont typeface="Wingdings" pitchFamily="2" charset="2"/>
              <a:buNone/>
            </a:pPr>
            <a:endParaRPr lang="en-US" altLang="zh-CN" dirty="0" smtClean="0"/>
          </a:p>
          <a:p>
            <a:pPr>
              <a:buFont typeface="Wingdings" pitchFamily="2" charset="2"/>
              <a:buNone/>
            </a:pPr>
            <a:endParaRPr lang="zh-CN" altLang="en-US" dirty="0" smtClean="0"/>
          </a:p>
          <a:p>
            <a:endParaRPr lang="zh-CN" altLang="en-US" dirty="0" smtClean="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16832"/>
            <a:ext cx="5760640" cy="433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列类型</a:t>
            </a:r>
            <a:r>
              <a:rPr lang="en-US" altLang="zh-CN" dirty="0" smtClean="0"/>
              <a:t>-</a:t>
            </a:r>
            <a:r>
              <a:rPr lang="zh-CN" altLang="en-US" dirty="0" smtClean="0"/>
              <a:t>如何选择</a:t>
            </a:r>
            <a:endParaRPr lang="zh-CN" altLang="en-US" dirty="0"/>
          </a:p>
        </p:txBody>
      </p:sp>
      <p:sp>
        <p:nvSpPr>
          <p:cNvPr id="3" name="内容占位符 2"/>
          <p:cNvSpPr>
            <a:spLocks noGrp="1"/>
          </p:cNvSpPr>
          <p:nvPr>
            <p:ph idx="1"/>
          </p:nvPr>
        </p:nvSpPr>
        <p:spPr/>
        <p:txBody>
          <a:bodyPr/>
          <a:lstStyle/>
          <a:p>
            <a:r>
              <a:rPr lang="zh-CN" altLang="en-US" dirty="0" smtClean="0"/>
              <a:t>参考原因：</a:t>
            </a:r>
            <a:endParaRPr lang="zh-CN" alt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39380"/>
            <a:ext cx="6768752" cy="333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326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定义列属性</a:t>
            </a:r>
            <a:endParaRPr lang="zh-CN" altLang="en-US" dirty="0"/>
          </a:p>
        </p:txBody>
      </p:sp>
      <p:sp>
        <p:nvSpPr>
          <p:cNvPr id="3" name="内容占位符 2"/>
          <p:cNvSpPr>
            <a:spLocks noGrp="1"/>
          </p:cNvSpPr>
          <p:nvPr>
            <p:ph idx="1"/>
          </p:nvPr>
        </p:nvSpPr>
        <p:spPr/>
        <p:txBody>
          <a:bodyPr/>
          <a:lstStyle/>
          <a:p>
            <a:r>
              <a:rPr lang="zh-CN" altLang="en-US" dirty="0" smtClean="0"/>
              <a:t>列属性，列约束</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6984776" cy="2679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88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-NULL</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Null</a:t>
            </a:r>
            <a:r>
              <a:rPr lang="zh-CN" altLang="en-US" dirty="0"/>
              <a:t>，表示没有值。与任何数据不同。表示什么都没有</a:t>
            </a:r>
            <a:r>
              <a:rPr lang="zh-CN" altLang="en-US" dirty="0" smtClean="0"/>
              <a:t>。</a:t>
            </a:r>
            <a:endParaRPr lang="en-US" altLang="zh-CN" dirty="0" smtClean="0"/>
          </a:p>
          <a:p>
            <a:r>
              <a:rPr lang="en-US" altLang="zh-CN" dirty="0"/>
              <a:t>Null | not null</a:t>
            </a:r>
            <a:r>
              <a:rPr lang="zh-CN" altLang="en-US" dirty="0"/>
              <a:t>可以规定当前列，是否可以为</a:t>
            </a:r>
            <a:r>
              <a:rPr lang="en-US" altLang="zh-CN" dirty="0"/>
              <a:t>null</a:t>
            </a:r>
            <a:r>
              <a:rPr lang="zh-CN" altLang="en-US" dirty="0" smtClean="0"/>
              <a:t>。</a:t>
            </a:r>
            <a:endParaRPr lang="en-US" altLang="zh-CN" dirty="0" smtClean="0"/>
          </a:p>
          <a:p>
            <a:r>
              <a:rPr lang="en-US" altLang="zh-CN" dirty="0" smtClean="0"/>
              <a:t>Null</a:t>
            </a:r>
            <a:r>
              <a:rPr lang="zh-CN" altLang="en-US" dirty="0" smtClean="0"/>
              <a:t>的操作：</a:t>
            </a:r>
            <a:endParaRPr lang="en-US" altLang="zh-CN" dirty="0" smtClean="0"/>
          </a:p>
          <a:p>
            <a:r>
              <a:rPr lang="zh-CN" altLang="en-US" dirty="0" smtClean="0"/>
              <a:t>插入值</a:t>
            </a:r>
            <a:r>
              <a:rPr lang="en-US" altLang="zh-CN" dirty="0" smtClean="0"/>
              <a:t>null</a:t>
            </a:r>
            <a:r>
              <a:rPr lang="zh-CN" altLang="en-US" dirty="0" smtClean="0"/>
              <a:t>。</a:t>
            </a:r>
            <a:endParaRPr lang="en-US" altLang="zh-CN" dirty="0" smtClean="0"/>
          </a:p>
          <a:p>
            <a:r>
              <a:rPr lang="zh-CN" altLang="en-US" dirty="0" smtClean="0"/>
              <a:t>判断</a:t>
            </a:r>
            <a:r>
              <a:rPr lang="en-US" altLang="zh-CN" dirty="0" smtClean="0"/>
              <a:t>null</a:t>
            </a:r>
            <a:r>
              <a:rPr lang="zh-CN" altLang="en-US" dirty="0" smtClean="0"/>
              <a:t>，需要使用 </a:t>
            </a:r>
            <a:r>
              <a:rPr lang="en-US" altLang="zh-CN" dirty="0" smtClean="0"/>
              <a:t>is null or is not null</a:t>
            </a:r>
            <a:r>
              <a:rPr lang="zh-CN" altLang="en-US" dirty="0" smtClean="0"/>
              <a:t>来判断，不能直接比较</a:t>
            </a:r>
            <a:r>
              <a:rPr lang="en-US" altLang="zh-CN" dirty="0" smtClean="0"/>
              <a:t>=null</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47327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-default</a:t>
            </a:r>
            <a:endParaRPr lang="zh-CN" altLang="en-US" dirty="0"/>
          </a:p>
        </p:txBody>
      </p:sp>
      <p:sp>
        <p:nvSpPr>
          <p:cNvPr id="3" name="内容占位符 2"/>
          <p:cNvSpPr>
            <a:spLocks noGrp="1"/>
          </p:cNvSpPr>
          <p:nvPr>
            <p:ph idx="1"/>
          </p:nvPr>
        </p:nvSpPr>
        <p:spPr/>
        <p:txBody>
          <a:bodyPr>
            <a:normAutofit/>
          </a:bodyPr>
          <a:lstStyle/>
          <a:p>
            <a:r>
              <a:rPr lang="en-US" altLang="zh-CN" dirty="0"/>
              <a:t>DEFAULT</a:t>
            </a:r>
            <a:r>
              <a:rPr lang="zh-CN" altLang="en-US" dirty="0"/>
              <a:t>子句用于为列指定一个</a:t>
            </a:r>
            <a:r>
              <a:rPr lang="zh-CN" altLang="en-US" dirty="0" smtClean="0"/>
              <a:t>默认，当该字段不存在值时，会被启用。</a:t>
            </a:r>
            <a:endParaRPr lang="en-US" altLang="zh-CN" dirty="0"/>
          </a:p>
          <a:p>
            <a:r>
              <a:rPr lang="zh-CN" altLang="en-US" dirty="0" smtClean="0"/>
              <a:t>默认</a:t>
            </a:r>
            <a:r>
              <a:rPr lang="zh-CN" altLang="en-US" dirty="0"/>
              <a:t>值必须为一个常数，不能为一个函数或一个</a:t>
            </a:r>
            <a:r>
              <a:rPr lang="zh-CN" altLang="en-US" dirty="0" smtClean="0"/>
              <a:t>表达式</a:t>
            </a:r>
            <a:endParaRPr lang="en-US" altLang="zh-CN" dirty="0" smtClean="0"/>
          </a:p>
          <a:p>
            <a:r>
              <a:rPr lang="zh-CN" altLang="en-US" dirty="0" smtClean="0"/>
              <a:t>可以不存在</a:t>
            </a:r>
            <a:r>
              <a:rPr lang="en-US" altLang="zh-CN" dirty="0" smtClean="0"/>
              <a:t>default</a:t>
            </a:r>
            <a:r>
              <a:rPr lang="zh-CN" altLang="en-US" dirty="0" smtClean="0"/>
              <a:t>，但是</a:t>
            </a:r>
            <a:r>
              <a:rPr lang="en-US" altLang="zh-CN" dirty="0" err="1" smtClean="0"/>
              <a:t>mysql</a:t>
            </a:r>
            <a:r>
              <a:rPr lang="zh-CN" altLang="en-US" dirty="0" smtClean="0"/>
              <a:t>会判断：</a:t>
            </a:r>
            <a:endParaRPr lang="en-US" altLang="zh-CN" dirty="0" smtClean="0"/>
          </a:p>
          <a:p>
            <a:r>
              <a:rPr lang="zh-CN" altLang="en-US" dirty="0" smtClean="0"/>
              <a:t>如果该列可以为空，则默认值为</a:t>
            </a:r>
            <a:r>
              <a:rPr lang="en-US" altLang="zh-CN" dirty="0" smtClean="0"/>
              <a:t>null</a:t>
            </a:r>
            <a:r>
              <a:rPr lang="zh-CN" altLang="en-US" dirty="0"/>
              <a:t>；</a:t>
            </a:r>
            <a:r>
              <a:rPr lang="zh-CN" altLang="en-US" dirty="0" smtClean="0"/>
              <a:t>如果不可以，则不设置默认值。</a:t>
            </a:r>
            <a:endParaRPr lang="zh-CN" altLang="en-US" dirty="0"/>
          </a:p>
        </p:txBody>
      </p:sp>
    </p:spTree>
    <p:extLst>
      <p:ext uri="{BB962C8B-B14F-4D97-AF65-F5344CB8AC3E}">
        <p14:creationId xmlns:p14="http://schemas.microsoft.com/office/powerpoint/2010/main" val="3809806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a:t>主</a:t>
            </a:r>
            <a:r>
              <a:rPr lang="zh-CN" altLang="en-US" dirty="0" smtClean="0"/>
              <a:t>键</a:t>
            </a:r>
            <a:r>
              <a:rPr lang="en-US" altLang="zh-CN" dirty="0" smtClean="0"/>
              <a:t>|</a:t>
            </a:r>
            <a:r>
              <a:rPr lang="zh-CN" altLang="en-US" dirty="0" smtClean="0"/>
              <a:t>唯一索引</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316" y="2492896"/>
            <a:ext cx="6912768" cy="331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640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自动增长</a:t>
            </a:r>
            <a:endParaRPr lang="zh-CN" altLang="en-US" dirty="0"/>
          </a:p>
        </p:txBody>
      </p:sp>
      <p:sp>
        <p:nvSpPr>
          <p:cNvPr id="3" name="内容占位符 2"/>
          <p:cNvSpPr>
            <a:spLocks noGrp="1"/>
          </p:cNvSpPr>
          <p:nvPr>
            <p:ph idx="1"/>
          </p:nvPr>
        </p:nvSpPr>
        <p:spPr/>
        <p:txBody>
          <a:bodyPr/>
          <a:lstStyle/>
          <a:p>
            <a:r>
              <a:rPr lang="en-US" altLang="zh-CN" dirty="0" err="1" smtClean="0"/>
              <a:t>Auto_increment</a:t>
            </a:r>
            <a:r>
              <a:rPr lang="zh-CN" altLang="en-US" dirty="0" smtClean="0"/>
              <a:t>，为新行生成唯一标识</a:t>
            </a:r>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04" y="3140968"/>
            <a:ext cx="6120680" cy="276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679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实体之间的关系</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46" y="188640"/>
            <a:ext cx="1007289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4" y="4745960"/>
            <a:ext cx="8893468" cy="211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616" y="2492896"/>
            <a:ext cx="11665296" cy="216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997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实体之间的关系</a:t>
            </a:r>
          </a:p>
        </p:txBody>
      </p:sp>
      <p:sp>
        <p:nvSpPr>
          <p:cNvPr id="3" name="内容占位符 2"/>
          <p:cNvSpPr>
            <a:spLocks noGrp="1"/>
          </p:cNvSpPr>
          <p:nvPr>
            <p:ph idx="1"/>
          </p:nvPr>
        </p:nvSpPr>
        <p:spPr/>
        <p:txBody>
          <a:bodyPr/>
          <a:lstStyle/>
          <a:p>
            <a:r>
              <a:rPr lang="zh-CN" altLang="en-US" dirty="0" smtClean="0"/>
              <a:t>实现</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16832"/>
            <a:ext cx="67341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01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a:t>
            </a:r>
            <a:r>
              <a:rPr lang="zh-CN" altLang="en-US" dirty="0" smtClean="0"/>
              <a:t>键约束</a:t>
            </a:r>
            <a:endParaRPr lang="zh-CN" altLang="en-US" dirty="0"/>
          </a:p>
        </p:txBody>
      </p:sp>
      <p:sp>
        <p:nvSpPr>
          <p:cNvPr id="3" name="内容占位符 2"/>
          <p:cNvSpPr>
            <a:spLocks noGrp="1"/>
          </p:cNvSpPr>
          <p:nvPr>
            <p:ph idx="1"/>
          </p:nvPr>
        </p:nvSpPr>
        <p:spPr/>
        <p:txBody>
          <a:bodyPr/>
          <a:lstStyle/>
          <a:p>
            <a:r>
              <a:rPr lang="en-US" altLang="zh-CN" dirty="0" smtClean="0"/>
              <a:t>Foreign key</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36912"/>
            <a:ext cx="800471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928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SQL-</a:t>
            </a:r>
            <a:r>
              <a:rPr lang="zh-CN" altLang="en-US" dirty="0" smtClean="0"/>
              <a:t>获取数据</a:t>
            </a:r>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55428"/>
            <a:ext cx="6048672" cy="413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67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为什么是</a:t>
            </a:r>
            <a:r>
              <a:rPr lang="en-US" altLang="zh-CN" smtClean="0"/>
              <a:t>MySQL</a:t>
            </a:r>
            <a:r>
              <a:rPr lang="zh-CN" altLang="en-US" smtClean="0"/>
              <a:t>？</a:t>
            </a:r>
          </a:p>
        </p:txBody>
      </p:sp>
      <p:sp>
        <p:nvSpPr>
          <p:cNvPr id="6147" name="Rectangle 3"/>
          <p:cNvSpPr>
            <a:spLocks noGrp="1" noChangeArrowheads="1"/>
          </p:cNvSpPr>
          <p:nvPr>
            <p:ph type="body" idx="1"/>
          </p:nvPr>
        </p:nvSpPr>
        <p:spPr/>
        <p:txBody>
          <a:bodyPr/>
          <a:lstStyle/>
          <a:p>
            <a:pPr>
              <a:lnSpc>
                <a:spcPct val="90000"/>
              </a:lnSpc>
            </a:pPr>
            <a:r>
              <a:rPr lang="zh-CN" altLang="en-US" sz="2700" dirty="0" smtClean="0"/>
              <a:t>常用的数据库：</a:t>
            </a:r>
          </a:p>
        </p:txBody>
      </p:sp>
      <p:pic>
        <p:nvPicPr>
          <p:cNvPr id="5" name="Picture 5" descr="sql 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9087" y="2516906"/>
            <a:ext cx="568004" cy="4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ysq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3288" y="3620368"/>
            <a:ext cx="3292731" cy="190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sybase_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4730" y="2630548"/>
            <a:ext cx="877590" cy="26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orac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7744" y="2604080"/>
            <a:ext cx="835208" cy="55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ibmdb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727862"/>
            <a:ext cx="567487" cy="30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infomi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2040" y="2516906"/>
            <a:ext cx="820737"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en-US" altLang="zh-CN" dirty="0" err="1" smtClean="0"/>
              <a:t>select_expr,tbl_name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003948"/>
            <a:ext cx="336232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980" y="2060848"/>
            <a:ext cx="36480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7300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select-where</a:t>
            </a:r>
            <a:endParaRPr lang="zh-CN" altLang="en-US"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9432"/>
            <a:ext cx="917986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885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Select-group by</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17746779"/>
              </p:ext>
            </p:extLst>
          </p:nvPr>
        </p:nvGraphicFramePr>
        <p:xfrm>
          <a:off x="3131840" y="2636912"/>
          <a:ext cx="5320012" cy="2194560"/>
        </p:xfrm>
        <a:graphic>
          <a:graphicData uri="http://schemas.openxmlformats.org/drawingml/2006/table">
            <a:tbl>
              <a:tblPr firstRow="1" bandRow="1">
                <a:tableStyleId>{5C22544A-7EE6-4342-B048-85BDC9FD1C3A}</a:tableStyleId>
              </a:tblPr>
              <a:tblGrid>
                <a:gridCol w="1330003"/>
                <a:gridCol w="1330003"/>
                <a:gridCol w="1330003"/>
                <a:gridCol w="1330003"/>
              </a:tblGrid>
              <a:tr h="183679">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183679">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183679">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183679">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183679">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r h="183679">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bl>
          </a:graphicData>
        </a:graphic>
      </p:graphicFrame>
      <p:sp>
        <p:nvSpPr>
          <p:cNvPr id="5" name="TextBox 4"/>
          <p:cNvSpPr txBox="1"/>
          <p:nvPr/>
        </p:nvSpPr>
        <p:spPr>
          <a:xfrm>
            <a:off x="370856" y="2852936"/>
            <a:ext cx="2492990" cy="2062103"/>
          </a:xfrm>
          <a:prstGeom prst="rect">
            <a:avLst/>
          </a:prstGeom>
          <a:noFill/>
        </p:spPr>
        <p:txBody>
          <a:bodyPr wrap="none" rtlCol="0">
            <a:spAutoFit/>
          </a:bodyPr>
          <a:lstStyle/>
          <a:p>
            <a:pPr algn="l">
              <a:buNone/>
            </a:pPr>
            <a:r>
              <a:rPr lang="zh-CN" altLang="en-US" dirty="0" smtClean="0"/>
              <a:t>如果需要查询</a:t>
            </a:r>
            <a:endParaRPr lang="en-US" altLang="zh-CN" dirty="0" smtClean="0"/>
          </a:p>
          <a:p>
            <a:pPr algn="l">
              <a:buNone/>
            </a:pPr>
            <a:r>
              <a:rPr lang="zh-CN" altLang="en-US" dirty="0" smtClean="0"/>
              <a:t>某个教室，或者</a:t>
            </a:r>
            <a:endParaRPr lang="en-US" altLang="zh-CN" dirty="0" smtClean="0"/>
          </a:p>
          <a:p>
            <a:pPr algn="l">
              <a:buNone/>
            </a:pPr>
            <a:r>
              <a:rPr lang="zh-CN" altLang="en-US" dirty="0" smtClean="0"/>
              <a:t>某个班级的代课情况</a:t>
            </a:r>
            <a:endParaRPr lang="en-US" altLang="zh-CN" dirty="0" smtClean="0"/>
          </a:p>
          <a:p>
            <a:pPr algn="l">
              <a:buNone/>
            </a:pPr>
            <a:r>
              <a:rPr lang="zh-CN" altLang="en-US" dirty="0" smtClean="0"/>
              <a:t>可以按照教师或班级</a:t>
            </a:r>
            <a:endParaRPr lang="en-US" altLang="zh-CN" dirty="0" smtClean="0"/>
          </a:p>
          <a:p>
            <a:pPr algn="l">
              <a:buNone/>
            </a:pPr>
            <a:r>
              <a:rPr lang="zh-CN" altLang="en-US" dirty="0" smtClean="0"/>
              <a:t>分组，右图中，</a:t>
            </a:r>
            <a:endParaRPr lang="en-US" altLang="zh-CN" dirty="0" smtClean="0"/>
          </a:p>
          <a:p>
            <a:pPr algn="l">
              <a:buNone/>
            </a:pPr>
            <a:r>
              <a:rPr lang="zh-CN" altLang="en-US" dirty="0"/>
              <a:t>按</a:t>
            </a:r>
            <a:r>
              <a:rPr lang="zh-CN" altLang="en-US" dirty="0" smtClean="0"/>
              <a:t>教师分组</a:t>
            </a:r>
            <a:endParaRPr lang="zh-CN" altLang="en-US" dirty="0"/>
          </a:p>
        </p:txBody>
      </p:sp>
    </p:spTree>
    <p:extLst>
      <p:ext uri="{BB962C8B-B14F-4D97-AF65-F5344CB8AC3E}">
        <p14:creationId xmlns:p14="http://schemas.microsoft.com/office/powerpoint/2010/main" val="988177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聚合（合计）函数</a:t>
            </a:r>
            <a:endParaRPr lang="zh-CN" altLang="en-US" dirty="0"/>
          </a:p>
        </p:txBody>
      </p:sp>
      <p:sp>
        <p:nvSpPr>
          <p:cNvPr id="3" name="内容占位符 2"/>
          <p:cNvSpPr>
            <a:spLocks noGrp="1"/>
          </p:cNvSpPr>
          <p:nvPr>
            <p:ph idx="1"/>
          </p:nvPr>
        </p:nvSpPr>
        <p:spPr/>
        <p:txBody>
          <a:bodyPr/>
          <a:lstStyle/>
          <a:p>
            <a:r>
              <a:rPr lang="en-US" altLang="zh-CN" dirty="0" smtClean="0"/>
              <a:t>Group function</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68724"/>
            <a:ext cx="7483561" cy="274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75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Select-having</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4054535500"/>
              </p:ext>
            </p:extLst>
          </p:nvPr>
        </p:nvGraphicFramePr>
        <p:xfrm>
          <a:off x="4139952" y="2348880"/>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bl>
          </a:graphicData>
        </a:graphic>
      </p:graphicFrame>
      <p:sp>
        <p:nvSpPr>
          <p:cNvPr id="4" name="TextBox 3"/>
          <p:cNvSpPr txBox="1"/>
          <p:nvPr/>
        </p:nvSpPr>
        <p:spPr>
          <a:xfrm>
            <a:off x="1115616" y="2492896"/>
            <a:ext cx="2884123" cy="2062103"/>
          </a:xfrm>
          <a:prstGeom prst="rect">
            <a:avLst/>
          </a:prstGeom>
          <a:noFill/>
        </p:spPr>
        <p:txBody>
          <a:bodyPr wrap="none" rtlCol="0">
            <a:spAutoFit/>
          </a:bodyPr>
          <a:lstStyle/>
          <a:p>
            <a:pPr algn="l"/>
            <a:r>
              <a:rPr lang="zh-CN" altLang="en-US" dirty="0" smtClean="0"/>
              <a:t>按照教师分组后，</a:t>
            </a:r>
            <a:endParaRPr lang="en-US" altLang="zh-CN" dirty="0" smtClean="0"/>
          </a:p>
          <a:p>
            <a:pPr algn="l"/>
            <a:r>
              <a:rPr lang="zh-CN" altLang="en-US" dirty="0" smtClean="0"/>
              <a:t>如果期望得到代课天数</a:t>
            </a:r>
            <a:endParaRPr lang="en-US" altLang="zh-CN" dirty="0" smtClean="0"/>
          </a:p>
          <a:p>
            <a:pPr algn="l"/>
            <a:r>
              <a:rPr lang="zh-CN" altLang="en-US" dirty="0" smtClean="0"/>
              <a:t>大于</a:t>
            </a:r>
            <a:r>
              <a:rPr lang="en-US" altLang="zh-CN" dirty="0" smtClean="0"/>
              <a:t>40</a:t>
            </a:r>
            <a:r>
              <a:rPr lang="zh-CN" altLang="en-US" dirty="0" smtClean="0"/>
              <a:t>天的老师</a:t>
            </a:r>
            <a:endParaRPr lang="en-US" altLang="zh-CN" dirty="0" smtClean="0"/>
          </a:p>
          <a:p>
            <a:pPr algn="l"/>
            <a:endParaRPr lang="en-US" altLang="zh-CN" dirty="0"/>
          </a:p>
          <a:p>
            <a:pPr algn="l"/>
            <a:r>
              <a:rPr lang="zh-CN" altLang="en-US" dirty="0" smtClean="0"/>
              <a:t>思路就是，先分组计算</a:t>
            </a:r>
            <a:endParaRPr lang="en-US" altLang="zh-CN" dirty="0" smtClean="0"/>
          </a:p>
          <a:p>
            <a:pPr algn="l"/>
            <a:r>
              <a:rPr lang="zh-CN" altLang="en-US" dirty="0" smtClean="0"/>
              <a:t>老师的代课天数，比较</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5219886"/>
            <a:ext cx="4514002" cy="98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51339" y="5495135"/>
            <a:ext cx="1345241" cy="369332"/>
          </a:xfrm>
          <a:prstGeom prst="rect">
            <a:avLst/>
          </a:prstGeom>
          <a:noFill/>
        </p:spPr>
        <p:txBody>
          <a:bodyPr wrap="none" rtlCol="0">
            <a:spAutoFit/>
          </a:bodyPr>
          <a:lstStyle/>
          <a:p>
            <a:r>
              <a:rPr lang="zh-CN" altLang="en-US" dirty="0" smtClean="0"/>
              <a:t>执行顺序</a:t>
            </a:r>
            <a:endParaRPr lang="zh-CN" altLang="en-US" dirty="0"/>
          </a:p>
        </p:txBody>
      </p:sp>
    </p:spTree>
    <p:extLst>
      <p:ext uri="{BB962C8B-B14F-4D97-AF65-F5344CB8AC3E}">
        <p14:creationId xmlns:p14="http://schemas.microsoft.com/office/powerpoint/2010/main" val="613772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Select-order by</a:t>
            </a:r>
            <a:endParaRPr lang="zh-CN" alt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445" y="4583236"/>
            <a:ext cx="1951918" cy="1292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内容占位符 3"/>
          <p:cNvGraphicFramePr>
            <a:graphicFrameLocks/>
          </p:cNvGraphicFramePr>
          <p:nvPr>
            <p:extLst>
              <p:ext uri="{D42A27DB-BD31-4B8C-83A1-F6EECF244321}">
                <p14:modId xmlns:p14="http://schemas.microsoft.com/office/powerpoint/2010/main" val="347750266"/>
              </p:ext>
            </p:extLst>
          </p:nvPr>
        </p:nvGraphicFramePr>
        <p:xfrm>
          <a:off x="3707904" y="2132856"/>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bl>
          </a:graphicData>
        </a:graphic>
      </p:graphicFrame>
      <p:sp>
        <p:nvSpPr>
          <p:cNvPr id="6" name="TextBox 5"/>
          <p:cNvSpPr txBox="1"/>
          <p:nvPr/>
        </p:nvSpPr>
        <p:spPr>
          <a:xfrm>
            <a:off x="1259632" y="2732008"/>
            <a:ext cx="1723549" cy="707886"/>
          </a:xfrm>
          <a:prstGeom prst="rect">
            <a:avLst/>
          </a:prstGeom>
          <a:noFill/>
        </p:spPr>
        <p:txBody>
          <a:bodyPr wrap="none" rtlCol="0">
            <a:spAutoFit/>
          </a:bodyPr>
          <a:lstStyle/>
          <a:p>
            <a:pPr algn="l">
              <a:buNone/>
            </a:pPr>
            <a:r>
              <a:rPr lang="zh-CN" altLang="en-US" dirty="0" smtClean="0"/>
              <a:t>按照代课天数</a:t>
            </a:r>
            <a:endParaRPr lang="en-US" altLang="zh-CN" dirty="0" smtClean="0"/>
          </a:p>
          <a:p>
            <a:pPr algn="l">
              <a:buNone/>
            </a:pPr>
            <a:r>
              <a:rPr lang="zh-CN" altLang="en-US" dirty="0" smtClean="0"/>
              <a:t>进行降序排序</a:t>
            </a:r>
            <a:endParaRPr lang="zh-CN" altLang="en-US" dirty="0"/>
          </a:p>
        </p:txBody>
      </p:sp>
    </p:spTree>
    <p:extLst>
      <p:ext uri="{BB962C8B-B14F-4D97-AF65-F5344CB8AC3E}">
        <p14:creationId xmlns:p14="http://schemas.microsoft.com/office/powerpoint/2010/main" val="921648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Select-limit</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537450683"/>
              </p:ext>
            </p:extLst>
          </p:nvPr>
        </p:nvGraphicFramePr>
        <p:xfrm>
          <a:off x="4067944" y="2492896"/>
          <a:ext cx="4167884" cy="2194560"/>
        </p:xfrm>
        <a:graphic>
          <a:graphicData uri="http://schemas.openxmlformats.org/drawingml/2006/table">
            <a:tbl>
              <a:tblPr firstRow="1" bandRow="1">
                <a:tableStyleId>{5C22544A-7EE6-4342-B048-85BDC9FD1C3A}</a:tableStyleId>
              </a:tblPr>
              <a:tblGrid>
                <a:gridCol w="1041971"/>
                <a:gridCol w="1041971"/>
                <a:gridCol w="1041971"/>
                <a:gridCol w="1041971"/>
              </a:tblGrid>
              <a:tr h="245747">
                <a:tc>
                  <a:txBody>
                    <a:bodyPr/>
                    <a:lstStyle/>
                    <a:p>
                      <a:r>
                        <a:rPr lang="en-US" altLang="zh-CN" dirty="0" smtClean="0"/>
                        <a:t>Id</a:t>
                      </a:r>
                      <a:endParaRPr lang="zh-CN" altLang="en-US" dirty="0"/>
                    </a:p>
                  </a:txBody>
                  <a:tcPr/>
                </a:tc>
                <a:tc>
                  <a:txBody>
                    <a:bodyPr/>
                    <a:lstStyle/>
                    <a:p>
                      <a:r>
                        <a:rPr lang="zh-CN" altLang="en-US" dirty="0" smtClean="0"/>
                        <a:t>教师</a:t>
                      </a:r>
                      <a:endParaRPr lang="zh-CN" altLang="en-US" dirty="0"/>
                    </a:p>
                  </a:txBody>
                  <a:tcPr/>
                </a:tc>
                <a:tc>
                  <a:txBody>
                    <a:bodyPr/>
                    <a:lstStyle/>
                    <a:p>
                      <a:r>
                        <a:rPr lang="zh-CN" altLang="en-US" dirty="0" smtClean="0"/>
                        <a:t>班级</a:t>
                      </a:r>
                      <a:endParaRPr lang="zh-CN" altLang="en-US" dirty="0"/>
                    </a:p>
                  </a:txBody>
                  <a:tcPr/>
                </a:tc>
                <a:tc>
                  <a:txBody>
                    <a:bodyPr/>
                    <a:lstStyle/>
                    <a:p>
                      <a:r>
                        <a:rPr lang="zh-CN" altLang="en-US" dirty="0" smtClean="0"/>
                        <a:t>天数</a:t>
                      </a:r>
                      <a:endParaRPr lang="zh-CN" altLang="en-US" dirty="0"/>
                    </a:p>
                  </a:txBody>
                  <a:tcPr/>
                </a:tc>
              </a:tr>
              <a:tr h="210304">
                <a:tc>
                  <a:txBody>
                    <a:bodyPr/>
                    <a:lstStyle/>
                    <a:p>
                      <a:r>
                        <a:rPr lang="en-US" altLang="zh-CN" dirty="0" smtClean="0"/>
                        <a:t>1</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0331</a:t>
                      </a:r>
                      <a:endParaRPr lang="zh-CN" altLang="en-US" dirty="0"/>
                    </a:p>
                  </a:txBody>
                  <a:tcPr>
                    <a:solidFill>
                      <a:srgbClr val="FFFF00"/>
                    </a:solidFill>
                  </a:tcPr>
                </a:tc>
                <a:tc>
                  <a:txBody>
                    <a:bodyPr/>
                    <a:lstStyle/>
                    <a:p>
                      <a:r>
                        <a:rPr lang="en-US" altLang="zh-CN" dirty="0" smtClean="0"/>
                        <a:t>25</a:t>
                      </a:r>
                      <a:endParaRPr lang="zh-CN" altLang="en-US" dirty="0"/>
                    </a:p>
                  </a:txBody>
                  <a:tcPr>
                    <a:solidFill>
                      <a:srgbClr val="FFFF00"/>
                    </a:solidFill>
                  </a:tcPr>
                </a:tc>
              </a:tr>
              <a:tr h="245747">
                <a:tc>
                  <a:txBody>
                    <a:bodyPr/>
                    <a:lstStyle/>
                    <a:p>
                      <a:r>
                        <a:rPr lang="en-US" altLang="zh-CN" dirty="0" smtClean="0"/>
                        <a:t>2</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0228</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5</a:t>
                      </a:r>
                      <a:endParaRPr lang="zh-CN" altLang="en-US" dirty="0"/>
                    </a:p>
                  </a:txBody>
                  <a:tcPr>
                    <a:solidFill>
                      <a:srgbClr val="00B0F0"/>
                    </a:solidFill>
                  </a:tcPr>
                </a:tc>
                <a:tc>
                  <a:txBody>
                    <a:bodyPr/>
                    <a:lstStyle/>
                    <a:p>
                      <a:r>
                        <a:rPr lang="zh-CN" altLang="en-US" dirty="0" smtClean="0"/>
                        <a:t>李世民</a:t>
                      </a:r>
                      <a:endParaRPr lang="zh-CN" altLang="en-US" dirty="0"/>
                    </a:p>
                  </a:txBody>
                  <a:tcPr>
                    <a:solidFill>
                      <a:srgbClr val="00B0F0"/>
                    </a:solidFill>
                  </a:tcPr>
                </a:tc>
                <a:tc>
                  <a:txBody>
                    <a:bodyPr/>
                    <a:lstStyle/>
                    <a:p>
                      <a:r>
                        <a:rPr lang="en-US" altLang="zh-CN" dirty="0" smtClean="0"/>
                        <a:t>0331</a:t>
                      </a:r>
                      <a:endParaRPr lang="zh-CN" altLang="en-US" dirty="0"/>
                    </a:p>
                  </a:txBody>
                  <a:tcPr>
                    <a:solidFill>
                      <a:srgbClr val="00B0F0"/>
                    </a:solidFill>
                  </a:tcPr>
                </a:tc>
                <a:tc>
                  <a:txBody>
                    <a:bodyPr/>
                    <a:lstStyle/>
                    <a:p>
                      <a:r>
                        <a:rPr lang="en-US" altLang="zh-CN" dirty="0" smtClean="0"/>
                        <a:t>22</a:t>
                      </a:r>
                      <a:endParaRPr lang="zh-CN" altLang="en-US" dirty="0"/>
                    </a:p>
                  </a:txBody>
                  <a:tcPr>
                    <a:solidFill>
                      <a:srgbClr val="00B0F0"/>
                    </a:solidFill>
                  </a:tcPr>
                </a:tc>
              </a:tr>
              <a:tr h="245747">
                <a:tc>
                  <a:txBody>
                    <a:bodyPr/>
                    <a:lstStyle/>
                    <a:p>
                      <a:r>
                        <a:rPr lang="en-US" altLang="zh-CN" dirty="0" smtClean="0"/>
                        <a:t>3</a:t>
                      </a:r>
                      <a:endParaRPr lang="zh-CN" altLang="en-US" dirty="0"/>
                    </a:p>
                  </a:txBody>
                  <a:tcPr>
                    <a:solidFill>
                      <a:srgbClr val="FFFF00"/>
                    </a:solidFill>
                  </a:tcPr>
                </a:tc>
                <a:tc>
                  <a:txBody>
                    <a:bodyPr/>
                    <a:lstStyle/>
                    <a:p>
                      <a:r>
                        <a:rPr lang="zh-CN" altLang="en-US" dirty="0" smtClean="0"/>
                        <a:t>韩信</a:t>
                      </a:r>
                      <a:endParaRPr lang="zh-CN" altLang="en-US" dirty="0"/>
                    </a:p>
                  </a:txBody>
                  <a:tcPr>
                    <a:solidFill>
                      <a:srgbClr val="FFFF00"/>
                    </a:solidFill>
                  </a:tcPr>
                </a:tc>
                <a:tc>
                  <a:txBody>
                    <a:bodyPr/>
                    <a:lstStyle/>
                    <a:p>
                      <a:r>
                        <a:rPr lang="en-US" altLang="zh-CN" dirty="0" smtClean="0"/>
                        <a:t>0228</a:t>
                      </a:r>
                      <a:endParaRPr lang="zh-CN" altLang="en-US" dirty="0"/>
                    </a:p>
                  </a:txBody>
                  <a:tcPr>
                    <a:solidFill>
                      <a:srgbClr val="FFFF00"/>
                    </a:solidFill>
                  </a:tcPr>
                </a:tc>
                <a:tc>
                  <a:txBody>
                    <a:bodyPr/>
                    <a:lstStyle/>
                    <a:p>
                      <a:r>
                        <a:rPr lang="en-US" altLang="zh-CN" dirty="0" smtClean="0"/>
                        <a:t>20</a:t>
                      </a:r>
                      <a:endParaRPr lang="zh-CN" altLang="en-US" dirty="0"/>
                    </a:p>
                  </a:txBody>
                  <a:tcPr>
                    <a:solidFill>
                      <a:srgbClr val="FFFF00"/>
                    </a:solidFill>
                  </a:tcPr>
                </a:tc>
              </a:tr>
              <a:tr h="245747">
                <a:tc>
                  <a:txBody>
                    <a:bodyPr/>
                    <a:lstStyle/>
                    <a:p>
                      <a:r>
                        <a:rPr lang="en-US" altLang="zh-CN" dirty="0" smtClean="0"/>
                        <a:t>4</a:t>
                      </a:r>
                      <a:endParaRPr lang="zh-CN" altLang="en-US" dirty="0"/>
                    </a:p>
                  </a:txBody>
                  <a:tcPr>
                    <a:solidFill>
                      <a:srgbClr val="002060"/>
                    </a:solidFill>
                  </a:tcPr>
                </a:tc>
                <a:tc>
                  <a:txBody>
                    <a:bodyPr/>
                    <a:lstStyle/>
                    <a:p>
                      <a:r>
                        <a:rPr lang="zh-CN" altLang="en-US" dirty="0" smtClean="0"/>
                        <a:t>韩非子</a:t>
                      </a:r>
                      <a:endParaRPr lang="zh-CN" altLang="en-US" dirty="0"/>
                    </a:p>
                  </a:txBody>
                  <a:tcPr>
                    <a:solidFill>
                      <a:srgbClr val="002060"/>
                    </a:solidFill>
                  </a:tcPr>
                </a:tc>
                <a:tc>
                  <a:txBody>
                    <a:bodyPr/>
                    <a:lstStyle/>
                    <a:p>
                      <a:r>
                        <a:rPr lang="en-US" altLang="zh-CN" dirty="0" smtClean="0"/>
                        <a:t>0228</a:t>
                      </a:r>
                      <a:endParaRPr lang="zh-CN" altLang="en-US" dirty="0"/>
                    </a:p>
                  </a:txBody>
                  <a:tcPr>
                    <a:solidFill>
                      <a:srgbClr val="002060"/>
                    </a:solidFill>
                  </a:tcPr>
                </a:tc>
                <a:tc>
                  <a:txBody>
                    <a:bodyPr/>
                    <a:lstStyle/>
                    <a:p>
                      <a:r>
                        <a:rPr lang="en-US" altLang="zh-CN" dirty="0" smtClean="0"/>
                        <a:t>15</a:t>
                      </a:r>
                      <a:endParaRPr lang="zh-CN" altLang="en-US" dirty="0"/>
                    </a:p>
                  </a:txBody>
                  <a:tcPr>
                    <a:solidFill>
                      <a:srgbClr val="002060"/>
                    </a:solidFill>
                  </a:tcPr>
                </a:tc>
              </a:tr>
            </a:tbl>
          </a:graphicData>
        </a:graphic>
      </p:graphicFrame>
      <p:sp>
        <p:nvSpPr>
          <p:cNvPr id="5" name="TextBox 4"/>
          <p:cNvSpPr txBox="1"/>
          <p:nvPr/>
        </p:nvSpPr>
        <p:spPr>
          <a:xfrm>
            <a:off x="971600" y="2602359"/>
            <a:ext cx="2627642" cy="707886"/>
          </a:xfrm>
          <a:prstGeom prst="rect">
            <a:avLst/>
          </a:prstGeom>
          <a:noFill/>
        </p:spPr>
        <p:txBody>
          <a:bodyPr wrap="none" rtlCol="0">
            <a:spAutoFit/>
          </a:bodyPr>
          <a:lstStyle/>
          <a:p>
            <a:pPr algn="l"/>
            <a:r>
              <a:rPr lang="zh-CN" altLang="en-US" dirty="0" smtClean="0"/>
              <a:t>我只需要，</a:t>
            </a:r>
            <a:endParaRPr lang="en-US" altLang="zh-CN" dirty="0" smtClean="0"/>
          </a:p>
          <a:p>
            <a:pPr algn="l"/>
            <a:r>
              <a:rPr lang="zh-CN" altLang="en-US" dirty="0" smtClean="0"/>
              <a:t>天数最多的两个记录</a:t>
            </a:r>
            <a:endParaRPr lang="zh-CN" altLang="en-US" dirty="0"/>
          </a:p>
        </p:txBody>
      </p:sp>
      <p:sp>
        <p:nvSpPr>
          <p:cNvPr id="6" name="TextBox 5"/>
          <p:cNvSpPr txBox="1"/>
          <p:nvPr/>
        </p:nvSpPr>
        <p:spPr>
          <a:xfrm>
            <a:off x="827584" y="5157192"/>
            <a:ext cx="2114681" cy="707886"/>
          </a:xfrm>
          <a:prstGeom prst="rect">
            <a:avLst/>
          </a:prstGeom>
          <a:noFill/>
        </p:spPr>
        <p:txBody>
          <a:bodyPr wrap="none" rtlCol="0">
            <a:spAutoFit/>
          </a:bodyPr>
          <a:lstStyle/>
          <a:p>
            <a:pPr algn="l"/>
            <a:r>
              <a:rPr lang="zh-CN" altLang="en-US" dirty="0" smtClean="0"/>
              <a:t>分页的核心技术</a:t>
            </a:r>
            <a:endParaRPr lang="en-US" altLang="zh-CN" dirty="0" smtClean="0"/>
          </a:p>
          <a:p>
            <a:pPr algn="l"/>
            <a:r>
              <a:rPr lang="zh-CN" altLang="en-US" dirty="0" smtClean="0"/>
              <a:t>就是 </a:t>
            </a:r>
            <a:r>
              <a:rPr lang="en-US" altLang="zh-CN" dirty="0" smtClean="0"/>
              <a:t>limit</a:t>
            </a:r>
            <a:endParaRPr lang="zh-CN" altLang="en-US" dirty="0"/>
          </a:p>
        </p:txBody>
      </p:sp>
    </p:spTree>
    <p:extLst>
      <p:ext uri="{BB962C8B-B14F-4D97-AF65-F5344CB8AC3E}">
        <p14:creationId xmlns:p14="http://schemas.microsoft.com/office/powerpoint/2010/main" val="155454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64904"/>
            <a:ext cx="65896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407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Select-union</a:t>
            </a:r>
            <a:r>
              <a:rPr lang="zh-CN" altLang="en-US" dirty="0" smtClean="0"/>
              <a:t>联合</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28" y="1858154"/>
            <a:ext cx="7953804" cy="30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956" y="4638303"/>
            <a:ext cx="5895148" cy="140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333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en-US" altLang="zh-CN" dirty="0" err="1" smtClean="0"/>
              <a:t>subquery</a:t>
            </a:r>
            <a:r>
              <a:rPr lang="zh-CN" altLang="en-US" dirty="0"/>
              <a:t>子查询</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988840"/>
            <a:ext cx="6650136" cy="414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51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关系型数据库</a:t>
            </a:r>
          </a:p>
        </p:txBody>
      </p:sp>
      <p:sp>
        <p:nvSpPr>
          <p:cNvPr id="7171" name="Rectangle 3"/>
          <p:cNvSpPr>
            <a:spLocks noGrp="1" noChangeArrowheads="1"/>
          </p:cNvSpPr>
          <p:nvPr>
            <p:ph type="body" idx="1"/>
          </p:nvPr>
        </p:nvSpPr>
        <p:spPr/>
        <p:txBody>
          <a:bodyPr/>
          <a:lstStyle/>
          <a:p>
            <a:r>
              <a:rPr lang="zh-CN" altLang="en-US" dirty="0" smtClean="0"/>
              <a:t>实体结构</a:t>
            </a:r>
            <a:r>
              <a:rPr lang="en-US" altLang="zh-CN" dirty="0" smtClean="0"/>
              <a:t>+</a:t>
            </a:r>
            <a:r>
              <a:rPr lang="zh-CN" altLang="en-US" dirty="0" smtClean="0"/>
              <a:t>实体联系</a:t>
            </a:r>
            <a:endParaRPr lang="en-US" altLang="zh-CN"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57" y="2708920"/>
            <a:ext cx="63055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Subquery</a:t>
            </a:r>
            <a:r>
              <a:rPr lang="en-US" altLang="zh-CN" dirty="0" smtClean="0"/>
              <a:t>-</a:t>
            </a:r>
            <a:r>
              <a:rPr lang="zh-CN" altLang="en-US" dirty="0" smtClean="0"/>
              <a:t>子查询返回值</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85" y="2492896"/>
            <a:ext cx="83915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5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Subquery</a:t>
            </a:r>
            <a:r>
              <a:rPr lang="en-US" altLang="zh-CN" dirty="0" smtClean="0"/>
              <a:t>-</a:t>
            </a:r>
            <a:r>
              <a:rPr lang="zh-CN" altLang="en-US" dirty="0" smtClean="0"/>
              <a:t>子查询位置</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71853"/>
            <a:ext cx="7560840" cy="178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502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Select-Join</a:t>
            </a:r>
            <a:r>
              <a:rPr lang="zh-CN" altLang="en-US" dirty="0" smtClean="0"/>
              <a:t>连接</a:t>
            </a:r>
            <a:r>
              <a:rPr lang="en-US" altLang="zh-CN" dirty="0" smtClean="0"/>
              <a:t>(</a:t>
            </a:r>
            <a:r>
              <a:rPr lang="zh-CN" altLang="en-US" dirty="0" smtClean="0"/>
              <a:t>连结</a:t>
            </a:r>
            <a:r>
              <a:rPr lang="en-US" altLang="zh-CN" dirty="0" smtClean="0"/>
              <a:t>)</a:t>
            </a:r>
            <a:r>
              <a:rPr lang="zh-CN" altLang="en-US" dirty="0" smtClean="0"/>
              <a:t>查询</a:t>
            </a:r>
            <a:endParaRPr lang="zh-CN" alt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60848"/>
            <a:ext cx="77247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0952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Select-into </a:t>
            </a:r>
            <a:r>
              <a:rPr lang="en-US" altLang="zh-CN" dirty="0" err="1" smtClean="0"/>
              <a:t>outfile</a:t>
            </a:r>
            <a:r>
              <a:rPr lang="zh-CN" altLang="en-US" dirty="0" smtClean="0"/>
              <a:t>结果导出</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02" y="1916832"/>
            <a:ext cx="7238206" cy="423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4287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 &amp; replace</a:t>
            </a:r>
            <a:endParaRPr lang="zh-CN" alt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76872"/>
            <a:ext cx="7399222"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353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data </a:t>
            </a:r>
            <a:r>
              <a:rPr lang="en-US" altLang="zh-CN" dirty="0" err="1" smtClean="0"/>
              <a:t>infile</a:t>
            </a:r>
            <a:r>
              <a:rPr lang="zh-CN" altLang="en-US" dirty="0" smtClean="0"/>
              <a:t>导入</a:t>
            </a:r>
            <a:endParaRPr lang="zh-CN" alt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9" y="2492896"/>
            <a:ext cx="8029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819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r>
              <a:rPr lang="zh-CN" altLang="en-US" dirty="0" smtClean="0"/>
              <a:t>删除</a:t>
            </a:r>
            <a:endParaRPr lang="zh-CN" alt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44700"/>
            <a:ext cx="6912768" cy="372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04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update</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632" y="2048148"/>
            <a:ext cx="5592680" cy="390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3146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a:t>
            </a:r>
            <a:r>
              <a:rPr lang="en-US" altLang="zh-CN" dirty="0" smtClean="0"/>
              <a:t>/</a:t>
            </a:r>
            <a:r>
              <a:rPr lang="zh-CN" altLang="en-US" dirty="0"/>
              <a:t>还原</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988840"/>
            <a:ext cx="60483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833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3732"/>
            <a:ext cx="7398497" cy="580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2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关系型数据（</a:t>
            </a:r>
            <a:r>
              <a:rPr lang="en-US" altLang="zh-CN" smtClean="0"/>
              <a:t>RDBMS</a:t>
            </a:r>
            <a:r>
              <a:rPr lang="zh-CN" altLang="en-US" smtClean="0"/>
              <a:t>）的常用术语</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655" y="1947663"/>
            <a:ext cx="6640778" cy="42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0894" y="1968375"/>
            <a:ext cx="1088760" cy="2400657"/>
          </a:xfrm>
          <a:prstGeom prst="rect">
            <a:avLst/>
          </a:prstGeom>
          <a:noFill/>
        </p:spPr>
        <p:txBody>
          <a:bodyPr wrap="none" rtlCol="0">
            <a:spAutoFit/>
          </a:bodyPr>
          <a:lstStyle/>
          <a:p>
            <a:pPr algn="l"/>
            <a:r>
              <a:rPr lang="zh-CN" altLang="en-US" dirty="0" smtClean="0"/>
              <a:t>数据库</a:t>
            </a:r>
            <a:endParaRPr lang="en-US" altLang="zh-CN" dirty="0" smtClean="0"/>
          </a:p>
          <a:p>
            <a:pPr algn="l"/>
            <a:r>
              <a:rPr lang="zh-CN" altLang="en-US" dirty="0" smtClean="0"/>
              <a:t>表</a:t>
            </a:r>
            <a:endParaRPr lang="en-US" altLang="zh-CN" dirty="0" smtClean="0"/>
          </a:p>
          <a:p>
            <a:pPr algn="l"/>
            <a:r>
              <a:rPr lang="zh-CN" altLang="en-US" dirty="0" smtClean="0"/>
              <a:t>行</a:t>
            </a:r>
            <a:endParaRPr lang="en-US" altLang="zh-CN" dirty="0" smtClean="0"/>
          </a:p>
          <a:p>
            <a:pPr algn="l"/>
            <a:r>
              <a:rPr lang="zh-CN" altLang="en-US" dirty="0" smtClean="0"/>
              <a:t>列</a:t>
            </a:r>
            <a:endParaRPr lang="en-US" altLang="zh-CN" dirty="0" smtClean="0"/>
          </a:p>
          <a:p>
            <a:pPr algn="l"/>
            <a:r>
              <a:rPr lang="zh-CN" altLang="en-US" dirty="0" smtClean="0"/>
              <a:t>记录</a:t>
            </a:r>
            <a:endParaRPr lang="en-US" altLang="zh-CN" dirty="0" smtClean="0"/>
          </a:p>
          <a:p>
            <a:pPr algn="l"/>
            <a:r>
              <a:rPr lang="zh-CN" altLang="en-US" dirty="0" smtClean="0"/>
              <a:t>字段</a:t>
            </a:r>
            <a:endParaRPr lang="en-US" altLang="zh-CN" dirty="0" smtClean="0"/>
          </a:p>
          <a:p>
            <a:pPr algn="l"/>
            <a:r>
              <a:rPr lang="en-US" altLang="zh-CN" dirty="0"/>
              <a:t>SQL</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916832"/>
            <a:ext cx="55816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270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4864"/>
            <a:ext cx="56388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7090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a:t>
            </a:r>
            <a:endParaRPr lang="zh-CN" altLang="en-US" dirty="0"/>
          </a:p>
        </p:txBody>
      </p:sp>
      <p:sp>
        <p:nvSpPr>
          <p:cNvPr id="3" name="内容占位符 2"/>
          <p:cNvSpPr>
            <a:spLocks noGrp="1"/>
          </p:cNvSpPr>
          <p:nvPr>
            <p:ph idx="1"/>
          </p:nvPr>
        </p:nvSpPr>
        <p:spPr/>
        <p:txBody>
          <a:bodyPr/>
          <a:lstStyle/>
          <a:p>
            <a:r>
              <a:rPr lang="zh-CN" altLang="en-US" dirty="0"/>
              <a:t>触发程序是与表有关的命名数据库对象，当表上出现特定事件时，将激活该对象</a:t>
            </a:r>
          </a:p>
          <a:p>
            <a:pPr marL="0" indent="0">
              <a:buNone/>
            </a:pPr>
            <a:endParaRPr lang="zh-CN" altLang="en-US" dirty="0"/>
          </a:p>
        </p:txBody>
      </p:sp>
    </p:spTree>
    <p:extLst>
      <p:ext uri="{BB962C8B-B14F-4D97-AF65-F5344CB8AC3E}">
        <p14:creationId xmlns:p14="http://schemas.microsoft.com/office/powerpoint/2010/main" val="130128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t>MySQL</a:t>
            </a:r>
            <a:r>
              <a:rPr lang="zh-CN" altLang="en-US" dirty="0" smtClean="0"/>
              <a:t>架构</a:t>
            </a:r>
            <a:endParaRPr lang="en-US" altLang="zh-CN" dirty="0" smtClean="0"/>
          </a:p>
        </p:txBody>
      </p:sp>
      <p:sp>
        <p:nvSpPr>
          <p:cNvPr id="9219" name="Rectangle 3"/>
          <p:cNvSpPr>
            <a:spLocks noGrp="1" noChangeArrowheads="1"/>
          </p:cNvSpPr>
          <p:nvPr>
            <p:ph type="body" idx="1"/>
          </p:nvPr>
        </p:nvSpPr>
        <p:spPr/>
        <p:txBody>
          <a:bodyPr/>
          <a:lstStyle/>
          <a:p>
            <a:pPr>
              <a:lnSpc>
                <a:spcPct val="90000"/>
              </a:lnSpc>
            </a:pPr>
            <a:r>
              <a:rPr lang="en-US" altLang="zh-CN" dirty="0" smtClean="0"/>
              <a:t>C/S CLIENT/SERVER</a:t>
            </a:r>
            <a:r>
              <a:rPr lang="zh-CN" altLang="en-US" dirty="0" smtClean="0"/>
              <a:t>，客户端</a:t>
            </a:r>
            <a:r>
              <a:rPr lang="en-US" altLang="zh-CN" dirty="0" smtClean="0"/>
              <a:t>/</a:t>
            </a:r>
            <a:r>
              <a:rPr lang="zh-CN" altLang="en-US" dirty="0" smtClean="0"/>
              <a:t>服务器</a:t>
            </a:r>
            <a:endParaRPr lang="en-US" altLang="zh-CN"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36912"/>
            <a:ext cx="751969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管理</a:t>
            </a:r>
            <a:r>
              <a:rPr lang="en-US" altLang="zh-CN" smtClean="0"/>
              <a:t>MySQL</a:t>
            </a:r>
            <a:r>
              <a:rPr lang="zh-CN" altLang="en-US" smtClean="0"/>
              <a:t>服务器</a:t>
            </a:r>
          </a:p>
        </p:txBody>
      </p:sp>
      <p:sp>
        <p:nvSpPr>
          <p:cNvPr id="10243" name="Rectangle 3"/>
          <p:cNvSpPr>
            <a:spLocks noGrp="1" noChangeArrowheads="1"/>
          </p:cNvSpPr>
          <p:nvPr>
            <p:ph type="body" idx="1"/>
          </p:nvPr>
        </p:nvSpPr>
        <p:spPr/>
        <p:txBody>
          <a:bodyPr/>
          <a:lstStyle/>
          <a:p>
            <a:r>
              <a:rPr lang="zh-CN" altLang="en-US" dirty="0" smtClean="0"/>
              <a:t>作为</a:t>
            </a:r>
            <a:r>
              <a:rPr lang="en-US" altLang="zh-CN" dirty="0" smtClean="0"/>
              <a:t>Windows</a:t>
            </a:r>
            <a:r>
              <a:rPr lang="zh-CN" altLang="en-US" dirty="0" smtClean="0"/>
              <a:t>服务管理，服务（</a:t>
            </a:r>
            <a:r>
              <a:rPr lang="en-US" altLang="zh-CN" dirty="0" err="1" smtClean="0"/>
              <a:t>services.msc</a:t>
            </a:r>
            <a:r>
              <a:rPr lang="zh-CN" altLang="en-US" dirty="0" smtClean="0"/>
              <a:t>）</a:t>
            </a:r>
          </a:p>
          <a:p>
            <a:r>
              <a:rPr lang="en-US" altLang="zh-CN" dirty="0" smtClean="0"/>
              <a:t>Net start MySQL</a:t>
            </a:r>
          </a:p>
          <a:p>
            <a:r>
              <a:rPr lang="en-US" altLang="zh-CN" dirty="0" smtClean="0"/>
              <a:t>Net stop MySQL</a:t>
            </a:r>
            <a:endParaRPr lang="zh-CN" altLang="en-US" dirty="0" smtClean="0"/>
          </a:p>
          <a:p>
            <a:r>
              <a:rPr lang="zh-CN" altLang="en-US" dirty="0" smtClean="0"/>
              <a:t>直接运行</a:t>
            </a:r>
            <a:r>
              <a:rPr lang="en-US" altLang="zh-CN" dirty="0" err="1" smtClean="0"/>
              <a:t>mysqld</a:t>
            </a:r>
            <a:r>
              <a:rPr lang="zh-CN" altLang="en-US" dirty="0" smtClean="0"/>
              <a:t>服务器程序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操作</a:t>
            </a:r>
            <a:r>
              <a:rPr lang="en-US" altLang="zh-CN" smtClean="0"/>
              <a:t>MySQL</a:t>
            </a:r>
            <a:endParaRPr lang="zh-CN" altLang="en-US" smtClean="0"/>
          </a:p>
        </p:txBody>
      </p:sp>
      <p:sp>
        <p:nvSpPr>
          <p:cNvPr id="11267" name="Rectangle 3"/>
          <p:cNvSpPr>
            <a:spLocks noGrp="1" noChangeArrowheads="1"/>
          </p:cNvSpPr>
          <p:nvPr>
            <p:ph type="body" idx="1"/>
          </p:nvPr>
        </p:nvSpPr>
        <p:spPr/>
        <p:txBody>
          <a:bodyPr/>
          <a:lstStyle/>
          <a:p>
            <a:pPr>
              <a:lnSpc>
                <a:spcPct val="80000"/>
              </a:lnSpc>
            </a:pPr>
            <a:r>
              <a:rPr lang="zh-CN" altLang="en-US" sz="2700" dirty="0" smtClean="0"/>
              <a:t>通过</a:t>
            </a:r>
            <a:r>
              <a:rPr lang="en-US" altLang="zh-CN" sz="2700" dirty="0" smtClean="0"/>
              <a:t>MySQL</a:t>
            </a:r>
            <a:r>
              <a:rPr lang="zh-CN" altLang="en-US" sz="2700" dirty="0" smtClean="0"/>
              <a:t>客户端，操作</a:t>
            </a:r>
            <a:r>
              <a:rPr lang="en-US" altLang="zh-CN" sz="2700" dirty="0" smtClean="0"/>
              <a:t>MySQL</a:t>
            </a:r>
          </a:p>
          <a:p>
            <a:pPr>
              <a:lnSpc>
                <a:spcPct val="80000"/>
              </a:lnSpc>
            </a:pPr>
            <a:r>
              <a:rPr lang="en-US" altLang="zh-CN" sz="2700" dirty="0" err="1" smtClean="0"/>
              <a:t>Mysql</a:t>
            </a:r>
            <a:r>
              <a:rPr lang="en-US" altLang="zh-CN" sz="2700" dirty="0" smtClean="0"/>
              <a:t>(mysql.exe) –</a:t>
            </a:r>
            <a:r>
              <a:rPr lang="en-US" altLang="zh-CN" sz="2700" dirty="0" err="1" smtClean="0"/>
              <a:t>hlocalhost</a:t>
            </a:r>
            <a:r>
              <a:rPr lang="en-US" altLang="zh-CN" sz="2700" dirty="0" smtClean="0"/>
              <a:t> –P3306 –</a:t>
            </a:r>
            <a:r>
              <a:rPr lang="en-US" altLang="zh-CN" sz="2700" dirty="0" err="1" smtClean="0"/>
              <a:t>uroot</a:t>
            </a:r>
            <a:r>
              <a:rPr lang="en-US" altLang="zh-CN" sz="2700" dirty="0" smtClean="0"/>
              <a:t> –p</a:t>
            </a:r>
          </a:p>
          <a:p>
            <a:pPr>
              <a:lnSpc>
                <a:spcPct val="80000"/>
              </a:lnSpc>
            </a:pPr>
            <a:r>
              <a:rPr lang="en-US" altLang="zh-CN" sz="2700" dirty="0" smtClean="0"/>
              <a:t>Exit  quit  \q</a:t>
            </a:r>
          </a:p>
          <a:p>
            <a:pPr>
              <a:lnSpc>
                <a:spcPct val="80000"/>
              </a:lnSpc>
            </a:pPr>
            <a:r>
              <a:rPr lang="zh-CN" altLang="en-US" sz="2700" dirty="0" smtClean="0"/>
              <a:t>步骤：</a:t>
            </a:r>
          </a:p>
          <a:p>
            <a:pPr>
              <a:lnSpc>
                <a:spcPct val="80000"/>
              </a:lnSpc>
            </a:pPr>
            <a:r>
              <a:rPr lang="en-US" altLang="zh-CN" sz="2700" dirty="0" smtClean="0"/>
              <a:t>1</a:t>
            </a:r>
            <a:r>
              <a:rPr lang="zh-CN" altLang="en-US" sz="2700" dirty="0" smtClean="0"/>
              <a:t>，连接，认证。</a:t>
            </a:r>
          </a:p>
          <a:p>
            <a:pPr>
              <a:lnSpc>
                <a:spcPct val="80000"/>
              </a:lnSpc>
            </a:pPr>
            <a:r>
              <a:rPr lang="en-US" altLang="zh-CN" sz="2700" dirty="0" smtClean="0"/>
              <a:t>2</a:t>
            </a:r>
            <a:r>
              <a:rPr lang="zh-CN" altLang="en-US" sz="2700" dirty="0" smtClean="0"/>
              <a:t>，客户端发送操作指令到服务器端</a:t>
            </a:r>
          </a:p>
          <a:p>
            <a:pPr>
              <a:lnSpc>
                <a:spcPct val="80000"/>
              </a:lnSpc>
            </a:pPr>
            <a:r>
              <a:rPr lang="en-US" altLang="zh-CN" sz="2700" dirty="0" smtClean="0"/>
              <a:t>3</a:t>
            </a:r>
            <a:r>
              <a:rPr lang="zh-CN" altLang="en-US" sz="2700" dirty="0" smtClean="0"/>
              <a:t>，服务器端处理请求指令</a:t>
            </a:r>
          </a:p>
          <a:p>
            <a:pPr>
              <a:lnSpc>
                <a:spcPct val="80000"/>
              </a:lnSpc>
            </a:pPr>
            <a:r>
              <a:rPr lang="en-US" altLang="zh-CN" sz="2700" dirty="0" smtClean="0"/>
              <a:t>4</a:t>
            </a:r>
            <a:r>
              <a:rPr lang="zh-CN" altLang="en-US" sz="2700" dirty="0" smtClean="0"/>
              <a:t>，服务器端将处理结果返回给浏览器</a:t>
            </a:r>
          </a:p>
          <a:p>
            <a:pPr>
              <a:lnSpc>
                <a:spcPct val="80000"/>
              </a:lnSpc>
            </a:pPr>
            <a:r>
              <a:rPr lang="en-US" altLang="zh-CN" sz="2700" dirty="0" smtClean="0"/>
              <a:t>5</a:t>
            </a:r>
            <a:r>
              <a:rPr lang="zh-CN" altLang="en-US" sz="2700" dirty="0" smtClean="0"/>
              <a:t>，客户端显示得到的结果</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52141</TotalTime>
  <Words>7594</Words>
  <Application>Microsoft Office PowerPoint</Application>
  <PresentationFormat>全屏显示(4:3)</PresentationFormat>
  <Paragraphs>1086</Paragraphs>
  <Slides>62</Slides>
  <Notes>57</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1_Studio</vt:lpstr>
      <vt:lpstr>数据库-MySQL</vt:lpstr>
      <vt:lpstr>目标</vt:lpstr>
      <vt:lpstr>什么是数据库?</vt:lpstr>
      <vt:lpstr>为什么是MySQL？</vt:lpstr>
      <vt:lpstr>关系型数据库</vt:lpstr>
      <vt:lpstr>关系型数据（RDBMS）的常用术语</vt:lpstr>
      <vt:lpstr>MySQL架构</vt:lpstr>
      <vt:lpstr>管理MySQL服务器</vt:lpstr>
      <vt:lpstr>操作MySQL</vt:lpstr>
      <vt:lpstr>指令-SQL结构化查询语言</vt:lpstr>
      <vt:lpstr>SQL之数据库操作语言</vt:lpstr>
      <vt:lpstr>SQL之数据库操作语言</vt:lpstr>
      <vt:lpstr>SQL之数据库操作语言</vt:lpstr>
      <vt:lpstr>SQL之数据库操作语言</vt:lpstr>
      <vt:lpstr>SQL之表操作</vt:lpstr>
      <vt:lpstr>SQL之表操作</vt:lpstr>
      <vt:lpstr>SQL之表操作</vt:lpstr>
      <vt:lpstr>SQL之表操作</vt:lpstr>
      <vt:lpstr>SQL之表操作</vt:lpstr>
      <vt:lpstr>简单的数据操作DML</vt:lpstr>
      <vt:lpstr>字符集&amp;校对集</vt:lpstr>
      <vt:lpstr>MySQL字符集</vt:lpstr>
      <vt:lpstr>服务器字符集</vt:lpstr>
      <vt:lpstr>校对规则</vt:lpstr>
      <vt:lpstr>列类型</vt:lpstr>
      <vt:lpstr>数值型-整数类型</vt:lpstr>
      <vt:lpstr>数值型-小数类型</vt:lpstr>
      <vt:lpstr>日期时间类型</vt:lpstr>
      <vt:lpstr>字符串类型</vt:lpstr>
      <vt:lpstr>列类型-如何选择</vt:lpstr>
      <vt:lpstr>定义列属性</vt:lpstr>
      <vt:lpstr>列属性-NULL</vt:lpstr>
      <vt:lpstr>列属性-default</vt:lpstr>
      <vt:lpstr>列属性-主键|唯一索引</vt:lpstr>
      <vt:lpstr>列属性-自动增长</vt:lpstr>
      <vt:lpstr>实体之间的关系</vt:lpstr>
      <vt:lpstr>实体之间的关系</vt:lpstr>
      <vt:lpstr>外键约束</vt:lpstr>
      <vt:lpstr>常用SQL-获取数据</vt:lpstr>
      <vt:lpstr>Select-select_expr,tbl_name</vt:lpstr>
      <vt:lpstr>select-where</vt:lpstr>
      <vt:lpstr>Select-group by</vt:lpstr>
      <vt:lpstr>聚合（合计）函数</vt:lpstr>
      <vt:lpstr>Select-having</vt:lpstr>
      <vt:lpstr>Select-order by</vt:lpstr>
      <vt:lpstr>Select-limit</vt:lpstr>
      <vt:lpstr>Select-选项</vt:lpstr>
      <vt:lpstr>Select-union联合</vt:lpstr>
      <vt:lpstr>Select-subquery子查询</vt:lpstr>
      <vt:lpstr>Subquery-子查询返回值</vt:lpstr>
      <vt:lpstr>Subquery-子查询位置</vt:lpstr>
      <vt:lpstr>Select-Join连接(连结)查询</vt:lpstr>
      <vt:lpstr>Select-into outfile结果导出</vt:lpstr>
      <vt:lpstr>insert &amp; replace</vt:lpstr>
      <vt:lpstr>Load data infile导入</vt:lpstr>
      <vt:lpstr>Delete删除</vt:lpstr>
      <vt:lpstr>update</vt:lpstr>
      <vt:lpstr>备份/还原</vt:lpstr>
      <vt:lpstr>视图</vt:lpstr>
      <vt:lpstr>事务</vt:lpstr>
      <vt:lpstr>Explain</vt:lpstr>
      <vt:lpstr>触发器</vt:lpstr>
    </vt:vector>
  </TitlesOfParts>
  <Company>IT315</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传智播客PHP培训</dc:title>
  <dc:subject>MySQL php itcast</dc:subject>
  <dc:creator>韩忠康</dc:creator>
  <cp:keywords>MySQL php itcast</cp:keywords>
  <dc:description>MySQL php itcast</dc:description>
  <cp:lastModifiedBy>Lx</cp:lastModifiedBy>
  <cp:revision>2678</cp:revision>
  <cp:lastPrinted>1601-01-01T00:00:00Z</cp:lastPrinted>
  <dcterms:created xsi:type="dcterms:W3CDTF">2003-04-14T14:59:42Z</dcterms:created>
  <dcterms:modified xsi:type="dcterms:W3CDTF">2017-10-20T08:36:09Z</dcterms:modified>
  <cp:category>MySQL php itcast</cp:category>
</cp:coreProperties>
</file>