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</p:sldIdLst>
  <p:sldSz cx="11879263" cy="8910638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06">
          <p15:clr>
            <a:srgbClr val="000000"/>
          </p15:clr>
        </p15:guide>
        <p15:guide id="2" pos="3742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000000"/>
          </p15:clr>
        </p15:guide>
        <p15:guide id="2" pos="2237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8" roundtripDataSignature="AMtx7mh77JBqu5CFa3haISB9eNWmqrkK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E4E3DA-C2C3-4E06-BFED-17134825C79E}">
  <a:tblStyle styleId="{85E4E3DA-C2C3-4E06-BFED-17134825C79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 b="off" i="off"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schemeClr val="dk1"/>
      </a:tcTxStyle>
      <a:tcStyle>
        <a:tcBdr/>
      </a:tcStyle>
    </a:seCell>
    <a:swCell>
      <a:tcTxStyle b="on" i="off">
        <a:schemeClr val="dk1"/>
      </a:tcTxStyle>
      <a:tcStyle>
        <a:tcBdr/>
      </a:tcStyle>
    </a:swCell>
    <a:firstRow>
      <a:tcTxStyle b="on" i="off"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86F2F8E-F06C-44F4-B699-4358036F977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E397C28-9EAC-4AD0-9EBB-5B121D366A2B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CEA"/>
          </a:solidFill>
        </a:fill>
      </a:tcStyle>
    </a:wholeTbl>
    <a:band1H>
      <a:tcTxStyle b="off" i="off"/>
      <a:tcStyle>
        <a:tcBdr/>
        <a:fill>
          <a:solidFill>
            <a:srgbClr val="FFF9D2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F9D2"/>
          </a:solidFill>
        </a:fill>
      </a:tcStyle>
    </a:band1V>
    <a:band2V>
      <a:tcTxStyle b="off" i="off"/>
      <a:tcStyle>
        <a:tcBdr/>
      </a:tcStyle>
    </a:band2V>
    <a:la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056" y="-360"/>
      </p:cViewPr>
      <p:guideLst>
        <p:guide orient="horz" pos="2806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customschemas.google.com/relationships/presentationmetadata" Target="meta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L="457200" marR="0" lvl="0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5" name="Google Shape;105;p1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4" name="Google Shape;114;p1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1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4" name="Google Shape;44;p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1" name="Google Shape;61;p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9" name="Google Shape;69;p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6" name="Google Shape;86;p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00" cy="383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97" name="Google Shape;97;p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4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4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24"/>
              </a:spcBef>
              <a:spcAft>
                <a:spcPts val="0"/>
              </a:spcAft>
              <a:buSzPts val="3119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SzPts val="2599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416"/>
              </a:spcBef>
              <a:spcAft>
                <a:spcPts val="0"/>
              </a:spcAft>
              <a:buSzPts val="2080"/>
              <a:buNone/>
              <a:defRPr/>
            </a:lvl4pPr>
            <a:lvl5pPr lvl="4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5pPr>
            <a:lvl6pPr lvl="5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6pPr>
            <a:lvl7pPr lvl="6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7pPr>
            <a:lvl8pPr lvl="7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8pPr>
            <a:lvl9pPr lvl="8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4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26656" algn="l">
              <a:spcBef>
                <a:spcPts val="624"/>
              </a:spcBef>
              <a:spcAft>
                <a:spcPts val="0"/>
              </a:spcAft>
              <a:buSzPts val="311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93636" algn="l">
              <a:spcBef>
                <a:spcPts val="520"/>
              </a:spcBef>
              <a:spcAft>
                <a:spcPts val="0"/>
              </a:spcAft>
              <a:buSzPts val="259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3pPr>
            <a:lvl4pPr marL="1828800" lvl="3" indent="-360680" algn="l">
              <a:spcBef>
                <a:spcPts val="416"/>
              </a:spcBef>
              <a:spcAft>
                <a:spcPts val="0"/>
              </a:spcAft>
              <a:buSzPts val="2080"/>
              <a:buChar char="∙"/>
              <a:defRPr/>
            </a:lvl4pPr>
            <a:lvl5pPr marL="2286000" lvl="4" indent="-344170" algn="l">
              <a:spcBef>
                <a:spcPts val="364"/>
              </a:spcBef>
              <a:spcAft>
                <a:spcPts val="0"/>
              </a:spcAft>
              <a:buSzPts val="1820"/>
              <a:buChar char="∙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endParaRPr/>
          </a:p>
        </p:txBody>
      </p:sp>
      <p:sp>
        <p:nvSpPr>
          <p:cNvPr id="20" name="Google Shape;20;p8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6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7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1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8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6656" algn="l" rtl="0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Char char="∙"/>
              <a:defRPr sz="31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636" algn="l" rtl="0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599"/>
              <a:buFont typeface="Noto Sans Symbols"/>
              <a:buChar char="∙"/>
              <a:defRPr sz="25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∙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0680" algn="l" rtl="0">
              <a:spcBef>
                <a:spcPts val="416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∙"/>
              <a:defRPr sz="2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3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08 자바스크립트 기초</a:t>
            </a:r>
            <a:br>
              <a:rPr lang="en-US"/>
            </a:br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6"/>
              <a:t>내부 자바 스크립트</a:t>
            </a:r>
            <a:endParaRPr sz="5716"/>
          </a:p>
        </p:txBody>
      </p:sp>
      <p:sp>
        <p:nvSpPr>
          <p:cNvPr id="109" name="Google Shape;109;p10"/>
          <p:cNvSpPr txBox="1"/>
          <p:nvPr/>
        </p:nvSpPr>
        <p:spPr>
          <a:xfrm>
            <a:off x="472585" y="1716122"/>
            <a:ext cx="10670077" cy="367125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&lt;title&gt;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First Javascript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"Hello World!"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0" descr="EMB00001afc694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2374" y="5387375"/>
            <a:ext cx="8800286" cy="210416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6"/>
              <a:t>외부 자바 스크립트</a:t>
            </a:r>
            <a:endParaRPr sz="5716"/>
          </a:p>
        </p:txBody>
      </p:sp>
      <p:sp>
        <p:nvSpPr>
          <p:cNvPr id="118" name="Google Shape;118;p11"/>
          <p:cNvSpPr txBox="1"/>
          <p:nvPr/>
        </p:nvSpPr>
        <p:spPr>
          <a:xfrm>
            <a:off x="472585" y="1551112"/>
            <a:ext cx="10670077" cy="30578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"myscript.js"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1" descr="EMB00001afc694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365" y="6016419"/>
            <a:ext cx="9966604" cy="238303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1"/>
          <p:cNvSpPr txBox="1"/>
          <p:nvPr/>
        </p:nvSpPr>
        <p:spPr>
          <a:xfrm>
            <a:off x="472585" y="5314361"/>
            <a:ext cx="10670077" cy="56928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document.write("Hello World!");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1"/>
          <p:cNvSpPr txBox="1"/>
          <p:nvPr/>
        </p:nvSpPr>
        <p:spPr>
          <a:xfrm>
            <a:off x="472584" y="4741705"/>
            <a:ext cx="1419081" cy="39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9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myscript.js</a:t>
            </a:r>
            <a:endParaRPr sz="2079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6"/>
              <a:t>인라인 자바 스크립트</a:t>
            </a:r>
            <a:endParaRPr sz="5716"/>
          </a:p>
        </p:txBody>
      </p:sp>
      <p:sp>
        <p:nvSpPr>
          <p:cNvPr id="129" name="Google Shape;129;p12"/>
          <p:cNvSpPr txBox="1"/>
          <p:nvPr/>
        </p:nvSpPr>
        <p:spPr>
          <a:xfrm>
            <a:off x="472585" y="1724339"/>
            <a:ext cx="10670077" cy="261090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"alert('반갑습니다.')"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버튼을 누르세요!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584" y="4591419"/>
            <a:ext cx="6110593" cy="3078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8237" y="4591420"/>
            <a:ext cx="3684920" cy="346220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2"/>
          <p:cNvSpPr/>
          <p:nvPr/>
        </p:nvSpPr>
        <p:spPr>
          <a:xfrm rot="10800000" flipH="1">
            <a:off x="4933061" y="6517964"/>
            <a:ext cx="2706192" cy="447788"/>
          </a:xfrm>
          <a:custGeom>
            <a:avLst/>
            <a:gdLst/>
            <a:ahLst/>
            <a:cxnLst/>
            <a:rect l="l" t="t" r="r" b="b"/>
            <a:pathLst>
              <a:path w="1171575" h="609627" extrusionOk="0">
                <a:moveTo>
                  <a:pt x="0" y="609627"/>
                </a:moveTo>
                <a:cubicBezTo>
                  <a:pt x="19050" y="581052"/>
                  <a:pt x="32866" y="548186"/>
                  <a:pt x="57150" y="523902"/>
                </a:cubicBezTo>
                <a:cubicBezTo>
                  <a:pt x="79375" y="501677"/>
                  <a:pt x="104190" y="481770"/>
                  <a:pt x="123825" y="457227"/>
                </a:cubicBezTo>
                <a:cubicBezTo>
                  <a:pt x="232094" y="321891"/>
                  <a:pt x="85549" y="501478"/>
                  <a:pt x="209550" y="361977"/>
                </a:cubicBezTo>
                <a:cubicBezTo>
                  <a:pt x="220097" y="350112"/>
                  <a:pt x="226423" y="334604"/>
                  <a:pt x="238125" y="323877"/>
                </a:cubicBezTo>
                <a:cubicBezTo>
                  <a:pt x="264810" y="299415"/>
                  <a:pt x="295157" y="279274"/>
                  <a:pt x="323850" y="257202"/>
                </a:cubicBezTo>
                <a:cubicBezTo>
                  <a:pt x="336433" y="247523"/>
                  <a:pt x="348741" y="237433"/>
                  <a:pt x="361950" y="228627"/>
                </a:cubicBezTo>
                <a:cubicBezTo>
                  <a:pt x="371475" y="222277"/>
                  <a:pt x="381833" y="217027"/>
                  <a:pt x="390525" y="209577"/>
                </a:cubicBezTo>
                <a:cubicBezTo>
                  <a:pt x="449024" y="159435"/>
                  <a:pt x="403079" y="177863"/>
                  <a:pt x="466725" y="161952"/>
                </a:cubicBezTo>
                <a:lnTo>
                  <a:pt x="542925" y="114327"/>
                </a:lnTo>
                <a:cubicBezTo>
                  <a:pt x="558692" y="104624"/>
                  <a:pt x="575146" y="96021"/>
                  <a:pt x="590550" y="85752"/>
                </a:cubicBezTo>
                <a:cubicBezTo>
                  <a:pt x="600075" y="79402"/>
                  <a:pt x="608603" y="71211"/>
                  <a:pt x="619125" y="66702"/>
                </a:cubicBezTo>
                <a:cubicBezTo>
                  <a:pt x="631157" y="61545"/>
                  <a:pt x="644968" y="61774"/>
                  <a:pt x="657225" y="57177"/>
                </a:cubicBezTo>
                <a:cubicBezTo>
                  <a:pt x="670520" y="52191"/>
                  <a:pt x="682142" y="43400"/>
                  <a:pt x="695325" y="38127"/>
                </a:cubicBezTo>
                <a:cubicBezTo>
                  <a:pt x="713969" y="30669"/>
                  <a:pt x="733425" y="25427"/>
                  <a:pt x="752475" y="19077"/>
                </a:cubicBezTo>
                <a:cubicBezTo>
                  <a:pt x="762000" y="15902"/>
                  <a:pt x="771015" y="9876"/>
                  <a:pt x="781050" y="9552"/>
                </a:cubicBezTo>
                <a:cubicBezTo>
                  <a:pt x="1108058" y="-997"/>
                  <a:pt x="977849" y="27"/>
                  <a:pt x="1171575" y="27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문장</a:t>
            </a:r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자바스크립트 문장(statement)들은 웹 브라우저에게 내리는 명령</a:t>
            </a:r>
            <a:endParaRPr/>
          </a:p>
        </p:txBody>
      </p:sp>
      <p:pic>
        <p:nvPicPr>
          <p:cNvPr id="140" name="Google Shape;14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463" y="2992985"/>
            <a:ext cx="10853651" cy="23203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주석문</a:t>
            </a:r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// - 단일문장 주석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/*  */ - 다중 문장 주석</a:t>
            </a:r>
            <a:endParaRPr/>
          </a:p>
        </p:txBody>
      </p:sp>
      <p:sp>
        <p:nvSpPr>
          <p:cNvPr id="148" name="Google Shape;148;p14"/>
          <p:cNvSpPr txBox="1"/>
          <p:nvPr/>
        </p:nvSpPr>
        <p:spPr>
          <a:xfrm>
            <a:off x="472585" y="2590651"/>
            <a:ext cx="10670077" cy="103961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id가 heading1인 헤딩요소를 찾아서 내용을 바꾼다.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"heading1"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).innerHTML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"My HomePage"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593250" y="5610368"/>
            <a:ext cx="10670077" cy="171615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		이 코드는 웹 페이지의 헤딩의 내용을 변경한다.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"heading1"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).innerHTML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"My HomePage"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변수</a:t>
            </a:r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변수(variable)</a:t>
            </a:r>
            <a:r>
              <a:rPr lang="en-US"/>
              <a:t>는 데이터를 저장하는 상자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var 키워드를 사용하여서 선언(declare)한다. 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157" name="Google Shape;15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66" y="3499876"/>
            <a:ext cx="11002245" cy="223797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지역변수</a:t>
            </a:r>
            <a:endParaRPr/>
          </a:p>
        </p:txBody>
      </p:sp>
      <p:sp>
        <p:nvSpPr>
          <p:cNvPr id="164" name="Google Shape;164;p7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 안에서 선언된 변수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 안에서만 사용 가능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다른 함수에서도 똑같은 이름으로 선언이 가능함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지역변수는 함수가 종료되면 자동적으로 소멸된다.</a:t>
            </a:r>
            <a:endParaRPr/>
          </a:p>
        </p:txBody>
      </p:sp>
      <p:sp>
        <p:nvSpPr>
          <p:cNvPr id="165" name="Google Shape;165;p75"/>
          <p:cNvSpPr txBox="1"/>
          <p:nvPr/>
        </p:nvSpPr>
        <p:spPr>
          <a:xfrm>
            <a:off x="593250" y="4498705"/>
            <a:ext cx="10670077" cy="340432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add(a, b)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 = 0;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sum = a + b;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 함수 에서는 sum을 사용할 수 없다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지역변수</a:t>
            </a:r>
            <a:endParaRPr/>
          </a:p>
        </p:txBody>
      </p:sp>
      <p:sp>
        <p:nvSpPr>
          <p:cNvPr id="172" name="Google Shape;172;p7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 add(a, b) {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    var sum = a + b;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}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function sub(a,b){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    var res = a-b;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}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window,.onload= function() {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   add(4,5);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   document.write(“add=“ + sum); //오류 , 반환값을 이용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   sub(10, 4);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   document.write(“sub=“ + res); //오류 , 반환값을 이용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}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sp>
        <p:nvSpPr>
          <p:cNvPr id="173" name="Google Shape;173;p7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전역변수</a:t>
            </a:r>
            <a:endParaRPr/>
          </a:p>
        </p:txBody>
      </p:sp>
      <p:sp>
        <p:nvSpPr>
          <p:cNvPr id="179" name="Google Shape;179;p7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 외부에서 선언된 변수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웹 페이지 상의 모든 스크립트와 모든 함수는 전역변수를 사용할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전역변수는 사용자가 웹페이지를 닫으면 소멸된다.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180" name="Google Shape;180;p77"/>
          <p:cNvSpPr txBox="1"/>
          <p:nvPr/>
        </p:nvSpPr>
        <p:spPr>
          <a:xfrm>
            <a:off x="593249" y="4003215"/>
            <a:ext cx="10670077" cy="396820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 = 0;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add(a, b)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sum = a + b;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전역변수</a:t>
            </a:r>
            <a:endParaRPr/>
          </a:p>
        </p:txBody>
      </p:sp>
      <p:sp>
        <p:nvSpPr>
          <p:cNvPr id="187" name="Google Shape;187;p7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&lt;script&gt;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var sum = 0;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function add(a, b) {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sum = a + b;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}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function sub(a,b){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sum = a-b;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}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window.onload= function() {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add(4,5);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document.write("add=" + sum);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sub(10, 4);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document.write("sub=" + sum);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}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&lt;/script&gt;</a:t>
            </a:r>
            <a:endParaRPr sz="2400"/>
          </a:p>
        </p:txBody>
      </p:sp>
      <p:sp>
        <p:nvSpPr>
          <p:cNvPr id="188" name="Google Shape;188;p7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 소개</a:t>
            </a:r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자바스크립트(javascript): 동적인 웹 페이지를 작성하기 위하여 사용되는 언어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웹의 표준 프로그래밍 언어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모든 웹브라우저들은 자바스크립트를 지원</a:t>
            </a:r>
            <a:endParaRPr/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4279" y="3941722"/>
            <a:ext cx="7431720" cy="363084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전역변수</a:t>
            </a:r>
            <a:endParaRPr/>
          </a:p>
        </p:txBody>
      </p:sp>
      <p:sp>
        <p:nvSpPr>
          <p:cNvPr id="194" name="Google Shape;194;p79"/>
          <p:cNvSpPr txBox="1">
            <a:spLocks noGrp="1"/>
          </p:cNvSpPr>
          <p:nvPr>
            <p:ph type="body" idx="1"/>
          </p:nvPr>
        </p:nvSpPr>
        <p:spPr>
          <a:xfrm>
            <a:off x="296983" y="1559859"/>
            <a:ext cx="11262614" cy="662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선언되지 않은 변수에 값을 대입하면 그 변수는 자동적으로 전역변수가 된다.</a:t>
            </a:r>
            <a:endParaRPr sz="2400"/>
          </a:p>
          <a:p>
            <a:pPr marL="445549" lvl="0" indent="-445549" algn="l" rtl="0">
              <a:spcBef>
                <a:spcPts val="48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예를 들면 다음과 같은 문장은 함수 안에서 실행되더라도 변수 userName을 전역변수로 선언하는 것이나 마찬가지이다.</a:t>
            </a:r>
            <a:endParaRPr sz="2400"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195" name="Google Shape;195;p79"/>
          <p:cNvSpPr txBox="1"/>
          <p:nvPr/>
        </p:nvSpPr>
        <p:spPr>
          <a:xfrm>
            <a:off x="593250" y="3082834"/>
            <a:ext cx="10670077" cy="560189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add(a,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userName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"쵸파"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 sum = a + b;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document.write(userName);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sub(a,b){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userName = </a:t>
            </a:r>
            <a:r>
              <a:rPr lang="en-US" sz="2338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＂나초";    sum = a- b;</a:t>
            </a:r>
            <a:endParaRPr sz="2338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document.write(userName);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window.onload= function()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add(4,5);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document.write("add=" + sum);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sub(10, 4);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document.write("sub=" + sum);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638013" y="1551112"/>
            <a:ext cx="10670077" cy="188113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x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"Hello World!"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alert(x);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6" descr="EMB00001afc695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518" y="4130124"/>
            <a:ext cx="9793450" cy="328234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변수 명명 규칙</a:t>
            </a:r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body" idx="1"/>
          </p:nvPr>
        </p:nvSpPr>
        <p:spPr>
          <a:xfrm>
            <a:off x="406580" y="1732626"/>
            <a:ext cx="10802086" cy="645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변수 이름은 문자로 시작해야 한다.(숫자로 시작하면 안된다.)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변수 이름은 $나 _로 시작할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변수 이름은 대소문자를 구별한다.(count와 Count는 서로 다른 변수이다.)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예약어는 변수명으로 사용할 수 없다.</a:t>
            </a:r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자료형</a:t>
            </a:r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수치형(number)  - 정수나 실수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문자열(string) – 문자가 연결된 것, ""나 ‘’로 표현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부울형(Boolean) – true 또는 false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객체형(object) – 객체를 나타내는 타입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Undefined – 값이 정해지지 않은 상태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24" name="Google Shape;224;p19"/>
          <p:cNvSpPr txBox="1"/>
          <p:nvPr/>
        </p:nvSpPr>
        <p:spPr>
          <a:xfrm>
            <a:off x="606153" y="1646257"/>
            <a:ext cx="10670077" cy="34347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document.write(s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"홍길동"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document.write(s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19" descr="EMB00001afc69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7321" y="5176104"/>
            <a:ext cx="5823270" cy="258859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32" name="Google Shape;232;p20"/>
          <p:cNvSpPr txBox="1"/>
          <p:nvPr/>
        </p:nvSpPr>
        <p:spPr>
          <a:xfrm>
            <a:off x="674811" y="1695543"/>
            <a:ext cx="10670077" cy="299900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"Hello World"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"How are you"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today?"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document.write(s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document.write(s.toUpperCase()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20" descr="EMB00001afc696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8387" y="4838973"/>
            <a:ext cx="6996501" cy="310886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/>
        </p:nvSpPr>
        <p:spPr>
          <a:xfrm>
            <a:off x="707001" y="3550974"/>
            <a:ext cx="10670077" cy="25783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 dirty="0" err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myCar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{model: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bmw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color: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"red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hp:</a:t>
            </a:r>
            <a:r>
              <a:rPr lang="en-US" sz="2338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myCar.model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br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&gt;"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myCar.color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br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&gt;"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myCar.hp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br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&gt;"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객체형</a:t>
            </a:r>
            <a:endParaRPr/>
          </a:p>
        </p:txBody>
      </p:sp>
      <p:sp>
        <p:nvSpPr>
          <p:cNvPr id="241" name="Google Shape;241;p21"/>
          <p:cNvSpPr txBox="1">
            <a:spLocks noGrp="1"/>
          </p:cNvSpPr>
          <p:nvPr>
            <p:ph type="body" idx="1"/>
          </p:nvPr>
        </p:nvSpPr>
        <p:spPr>
          <a:xfrm>
            <a:off x="296228" y="1732626"/>
            <a:ext cx="11264119" cy="164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객체(object)</a:t>
            </a:r>
            <a:r>
              <a:rPr lang="en-US"/>
              <a:t>는 사물의 속성과 동작을 묶어서 표현하는 기법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(예) 자동차는 메이커, 모델, 색상, 마력과 같은 속성도 있고 출발하기, 정지하기 등의 동작도 가지고 있다. </a:t>
            </a:r>
            <a:endParaRPr/>
          </a:p>
        </p:txBody>
      </p:sp>
      <p:pic>
        <p:nvPicPr>
          <p:cNvPr id="242" name="Google Shape;242;p21" descr="EMB00001afc69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3517" y="6305674"/>
            <a:ext cx="2332854" cy="144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1" descr="EMB00001afc69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7428" y="5513398"/>
            <a:ext cx="4628539" cy="28031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산술 연산자</a:t>
            </a:r>
            <a:endParaRPr/>
          </a:p>
        </p:txBody>
      </p:sp>
      <p:graphicFrame>
        <p:nvGraphicFramePr>
          <p:cNvPr id="250" name="Google Shape;250;p22"/>
          <p:cNvGraphicFramePr/>
          <p:nvPr/>
        </p:nvGraphicFramePr>
        <p:xfrm>
          <a:off x="773463" y="1805676"/>
          <a:ext cx="10343600" cy="5563200"/>
        </p:xfrm>
        <a:graphic>
          <a:graphicData uri="http://schemas.openxmlformats.org/drawingml/2006/table">
            <a:tbl>
              <a:tblPr firstRow="1" bandRow="1">
                <a:noFill/>
                <a:tableStyleId>{85E4E3DA-C2C3-4E06-BFED-17134825C79E}</a:tableStyleId>
              </a:tblPr>
              <a:tblGrid>
                <a:gridCol w="25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수식의 값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덧셈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+ 2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뺄셈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–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곱셈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*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나눗셈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/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23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나머지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3 % 2</a:t>
                      </a:r>
                      <a:endParaRPr sz="23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++</a:t>
                      </a:r>
                      <a:endParaRPr sz="23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  <a:endParaRPr sz="23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++x</a:t>
                      </a:r>
                      <a:endParaRPr sz="23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--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감소</a:t>
                      </a:r>
                      <a:endParaRPr sz="23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--x</a:t>
                      </a:r>
                      <a:endParaRPr sz="23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1" name="Google Shape;251;p2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대입 연산자</a:t>
            </a:r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변수에 값을 할당한다.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수식 'z = x + y'는 x값과 y값을 더한 값을 z에 대입한다는 의미이다.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대입연산자 "="는 산수에서의 같다라는 의미가 아니라 오른쪽에 있는 값을 왼쪽에 있는 변수에 저장하겠다라는 의미를 갖는다.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"같다"를 표현할 때는 "=="을 사용한다.</a:t>
            </a:r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복합 대입 연산자</a:t>
            </a:r>
            <a:endParaRPr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 표는 x = 10, y = 5라고 가정하고 대입연산이 어떻게 수행되는지를 설명한다.</a:t>
            </a:r>
            <a:endParaRPr/>
          </a:p>
        </p:txBody>
      </p:sp>
      <p:graphicFrame>
        <p:nvGraphicFramePr>
          <p:cNvPr id="265" name="Google Shape;265;p24"/>
          <p:cNvGraphicFramePr/>
          <p:nvPr/>
        </p:nvGraphicFramePr>
        <p:xfrm>
          <a:off x="813510" y="3073851"/>
          <a:ext cx="10373500" cy="4575300"/>
        </p:xfrm>
        <a:graphic>
          <a:graphicData uri="http://schemas.openxmlformats.org/drawingml/2006/table">
            <a:tbl>
              <a:tblPr firstRow="1" bandRow="1">
                <a:noFill/>
                <a:tableStyleId>{85E4E3DA-C2C3-4E06-BFED-17134825C79E}</a:tableStyleId>
              </a:tblPr>
              <a:tblGrid>
                <a:gridCol w="259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동일한 수식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+=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+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-=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–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*=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*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/=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/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%=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%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6" name="Google Shape;266;p2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HTML5 기술의 핵심 </a:t>
            </a:r>
            <a:endParaRPr/>
          </a:p>
        </p:txBody>
      </p:sp>
      <p:pic>
        <p:nvPicPr>
          <p:cNvPr id="48" name="Google Shape;4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276" y="1551111"/>
            <a:ext cx="9702692" cy="643833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문자열에서의 '+' 연산자</a:t>
            </a:r>
            <a:endParaRPr/>
          </a:p>
        </p:txBody>
      </p:sp>
      <p:sp>
        <p:nvSpPr>
          <p:cNvPr id="272" name="Google Shape;272;p25"/>
          <p:cNvSpPr txBox="1">
            <a:spLocks noGrp="1"/>
          </p:cNvSpPr>
          <p:nvPr>
            <p:ph type="body" idx="1"/>
          </p:nvPr>
        </p:nvSpPr>
        <p:spPr>
          <a:xfrm>
            <a:off x="296228" y="1839420"/>
            <a:ext cx="11264119" cy="645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+ 연산자는 문자열을 결합하는 용도로도 사용된다.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즉 + 연산자가 문자열에서 사용되면 문자열 결합의 의미가 된다.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숫자와 문자열을 + 연산자로 합하면 숫자를 문자열로 변환하여, 결합된 문자열을 반환한다.</a:t>
            </a:r>
            <a:endParaRPr/>
          </a:p>
        </p:txBody>
      </p:sp>
      <p:sp>
        <p:nvSpPr>
          <p:cNvPr id="273" name="Google Shape;273;p25"/>
          <p:cNvSpPr txBox="1"/>
          <p:nvPr/>
        </p:nvSpPr>
        <p:spPr>
          <a:xfrm>
            <a:off x="487150" y="2993310"/>
            <a:ext cx="10882274" cy="112263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s1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"Welcom to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"Javascript"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s3 = s1 + s2;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487150" y="5773154"/>
            <a:ext cx="10882274" cy="167133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1 + 1;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"Car"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+ 1;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document.write(x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document.write(y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비교 연산자</a:t>
            </a:r>
            <a:endParaRPr/>
          </a:p>
        </p:txBody>
      </p:sp>
      <p:sp>
        <p:nvSpPr>
          <p:cNvPr id="281" name="Google Shape;281;p2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논리문장에서 값들을 비교하는 용도로 사용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 표에서 x의 값은 1이라고 가정한다.</a:t>
            </a:r>
            <a:endParaRPr/>
          </a:p>
        </p:txBody>
      </p:sp>
      <p:graphicFrame>
        <p:nvGraphicFramePr>
          <p:cNvPr id="282" name="Google Shape;282;p26"/>
          <p:cNvGraphicFramePr/>
          <p:nvPr/>
        </p:nvGraphicFramePr>
        <p:xfrm>
          <a:off x="813510" y="3073851"/>
          <a:ext cx="10373500" cy="4796750"/>
        </p:xfrm>
        <a:graphic>
          <a:graphicData uri="http://schemas.openxmlformats.org/drawingml/2006/table">
            <a:tbl>
              <a:tblPr firstRow="1" bandRow="1">
                <a:noFill/>
                <a:tableStyleId>{D86F2F8E-F06C-44F4-B699-4358036F9772}</a:tableStyleId>
              </a:tblPr>
              <a:tblGrid>
                <a:gridCol w="206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값이 같으면 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== 1 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==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값이 다르면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!=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크면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&gt;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작으면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&lt;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크거나 같으면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&gt;=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작거나 같으면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&lt;=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3" name="Google Shape;283;p2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비교 연산자</a:t>
            </a:r>
            <a:endParaRPr/>
          </a:p>
        </p:txBody>
      </p:sp>
      <p:sp>
        <p:nvSpPr>
          <p:cNvPr id="289" name="Google Shape;289;p2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비교연산자는 다음과 같이 조건문에서 많이 사용된다. 아직 학습하지 않았지만 다음 문장의 의미를 추리하여 보자.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다음의 결과를 확인해보자.</a:t>
            </a:r>
            <a:endParaRPr/>
          </a:p>
        </p:txBody>
      </p:sp>
      <p:sp>
        <p:nvSpPr>
          <p:cNvPr id="290" name="Google Shape;290;p27"/>
          <p:cNvSpPr txBox="1"/>
          <p:nvPr/>
        </p:nvSpPr>
        <p:spPr>
          <a:xfrm>
            <a:off x="500499" y="5079313"/>
            <a:ext cx="10882274" cy="310527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document.write((x &gt; y)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document.write((x &lt; y)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document.write((x == y)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document.write((x != y)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527197" y="2798719"/>
            <a:ext cx="10882274" cy="127110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(age &gt;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"입장하실 수 있습니다."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비교 연산자</a:t>
            </a:r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=== 연산자와 !== 연산자</a:t>
            </a:r>
            <a:endParaRPr/>
          </a:p>
        </p:txBody>
      </p:sp>
      <p:graphicFrame>
        <p:nvGraphicFramePr>
          <p:cNvPr id="299" name="Google Shape;299;p28"/>
          <p:cNvGraphicFramePr/>
          <p:nvPr/>
        </p:nvGraphicFramePr>
        <p:xfrm>
          <a:off x="813510" y="3073849"/>
          <a:ext cx="10373500" cy="3801000"/>
        </p:xfrm>
        <a:graphic>
          <a:graphicData uri="http://schemas.openxmlformats.org/drawingml/2006/table">
            <a:tbl>
              <a:tblPr firstRow="1" bandRow="1">
                <a:noFill/>
                <a:tableStyleId>{D86F2F8E-F06C-44F4-B699-4358036F9772}</a:tableStyleId>
              </a:tblPr>
              <a:tblGrid>
                <a:gridCol w="185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2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===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값과 타입이 모두 같으면 참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x === 1</a:t>
                      </a:r>
                      <a:endParaRPr sz="2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 === "1"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2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!==</a:t>
                      </a:r>
                      <a:endParaRPr sz="2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값과 타입이 다르면 참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 !== 1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 !== "1"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0" name="Google Shape;300;p2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논리 연산자</a:t>
            </a:r>
            <a:endParaRPr/>
          </a:p>
        </p:txBody>
      </p:sp>
      <p:sp>
        <p:nvSpPr>
          <p:cNvPr id="306" name="Google Shape;306;p2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여러 개의 조건을 조합하여 참인지 거짓인지를 따질 때 사용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예를 들어 "비가 오지 않고 휴일이면 테니스를 친다."라는 문장에는 "비가 오지 않는다＂라는 조건과 "휴일이다＂라는 조건이 동시에 만족이 되면 테니스를 친다는 의미가 포함되어 있다.</a:t>
            </a:r>
            <a:endParaRPr/>
          </a:p>
        </p:txBody>
      </p:sp>
      <p:graphicFrame>
        <p:nvGraphicFramePr>
          <p:cNvPr id="307" name="Google Shape;307;p29"/>
          <p:cNvGraphicFramePr/>
          <p:nvPr/>
        </p:nvGraphicFramePr>
        <p:xfrm>
          <a:off x="449004" y="4204650"/>
          <a:ext cx="10987200" cy="2750300"/>
        </p:xfrm>
        <a:graphic>
          <a:graphicData uri="http://schemas.openxmlformats.org/drawingml/2006/table">
            <a:tbl>
              <a:tblPr firstRow="1" bandRow="1">
                <a:noFill/>
                <a:tableStyleId>{85E4E3DA-C2C3-4E06-BFED-17134825C79E}</a:tableStyleId>
              </a:tblPr>
              <a:tblGrid>
                <a:gridCol w="123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 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의미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&amp;&amp;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&amp;&amp; y</a:t>
                      </a:r>
                      <a:endParaRPr sz="23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 연산, x와 y가 모두 참이면 참, 그렇지 않으면 거짓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||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|| y</a:t>
                      </a:r>
                      <a:endParaRPr sz="23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 </a:t>
                      </a:r>
                      <a:r>
                        <a:rPr lang="en-US" sz="2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</a:t>
                      </a:r>
                      <a:r>
                        <a:rPr lang="en-US" sz="2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2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x나</a:t>
                      </a:r>
                      <a:r>
                        <a:rPr lang="en-US" sz="2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y중에서</a:t>
                      </a:r>
                      <a:r>
                        <a:rPr lang="en-US" sz="2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하나만</a:t>
                      </a:r>
                      <a:r>
                        <a:rPr lang="en-US" sz="2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참이면</a:t>
                      </a:r>
                      <a:r>
                        <a:rPr lang="en-US" sz="2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참, </a:t>
                      </a:r>
                      <a:r>
                        <a:rPr lang="en-US" sz="2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모두</a:t>
                      </a:r>
                      <a:r>
                        <a:rPr lang="en-US" sz="2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거짓이면</a:t>
                      </a:r>
                      <a:r>
                        <a:rPr lang="en-US" sz="2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거짓</a:t>
                      </a:r>
                      <a:endParaRPr sz="23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!x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</a:t>
                      </a:r>
                      <a:r>
                        <a:rPr lang="en-US" sz="2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</a:t>
                      </a:r>
                      <a:r>
                        <a:rPr lang="en-US" sz="2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2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x가</a:t>
                      </a:r>
                      <a:r>
                        <a:rPr lang="en-US" sz="2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참이면</a:t>
                      </a:r>
                      <a:r>
                        <a:rPr lang="en-US" sz="2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거짓</a:t>
                      </a:r>
                      <a:r>
                        <a:rPr lang="en-US" sz="2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2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x가</a:t>
                      </a:r>
                      <a:r>
                        <a:rPr lang="en-US" sz="2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거짓이면</a:t>
                      </a:r>
                      <a:r>
                        <a:rPr lang="en-US" sz="2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참</a:t>
                      </a:r>
                      <a:endParaRPr sz="23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8" name="Google Shape;308;p2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조건 연산자(삼항 연산자)</a:t>
            </a:r>
            <a:endParaRPr/>
          </a:p>
        </p:txBody>
      </p:sp>
      <p:sp>
        <p:nvSpPr>
          <p:cNvPr id="314" name="Google Shape;314;p3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x &gt; y 가 </a:t>
            </a:r>
            <a:r>
              <a:rPr lang="en-US" dirty="0" err="1"/>
              <a:t>참이면</a:t>
            </a:r>
            <a:r>
              <a:rPr lang="en-US" dirty="0"/>
              <a:t> </a:t>
            </a:r>
            <a:r>
              <a:rPr lang="en-US" dirty="0" err="1"/>
              <a:t>x가</a:t>
            </a:r>
            <a:r>
              <a:rPr lang="en-US" dirty="0"/>
              <a:t> </a:t>
            </a:r>
            <a:r>
              <a:rPr lang="en-US" dirty="0" err="1"/>
              <a:t>수식의</a:t>
            </a:r>
            <a:r>
              <a:rPr lang="en-US" dirty="0"/>
              <a:t> </a:t>
            </a:r>
            <a:r>
              <a:rPr lang="en-US" dirty="0" err="1"/>
              <a:t>값이</a:t>
            </a:r>
            <a:r>
              <a:rPr lang="en-US" dirty="0"/>
              <a:t> </a:t>
            </a:r>
            <a:r>
              <a:rPr lang="en-US" dirty="0" err="1"/>
              <a:t>된다</a:t>
            </a:r>
            <a:r>
              <a:rPr lang="en-US" dirty="0"/>
              <a:t>.</a:t>
            </a:r>
            <a:endParaRPr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x &gt; y 가 </a:t>
            </a:r>
            <a:r>
              <a:rPr lang="en-US" dirty="0" err="1"/>
              <a:t>거짓이면</a:t>
            </a:r>
            <a:r>
              <a:rPr lang="en-US" dirty="0"/>
              <a:t> </a:t>
            </a:r>
            <a:r>
              <a:rPr lang="en-US" dirty="0" err="1"/>
              <a:t>y가</a:t>
            </a:r>
            <a:r>
              <a:rPr lang="en-US" dirty="0"/>
              <a:t> </a:t>
            </a:r>
            <a:r>
              <a:rPr lang="en-US" dirty="0" err="1"/>
              <a:t>수식의</a:t>
            </a:r>
            <a:r>
              <a:rPr lang="en-US" dirty="0"/>
              <a:t> </a:t>
            </a:r>
            <a:r>
              <a:rPr lang="en-US" dirty="0" err="1"/>
              <a:t>값이</a:t>
            </a:r>
            <a:r>
              <a:rPr lang="en-US" dirty="0"/>
              <a:t> </a:t>
            </a:r>
            <a:r>
              <a:rPr lang="en-US" dirty="0" err="1"/>
              <a:t>된다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15" name="Google Shape;315;p30"/>
          <p:cNvSpPr txBox="1"/>
          <p:nvPr/>
        </p:nvSpPr>
        <p:spPr>
          <a:xfrm>
            <a:off x="580595" y="3423441"/>
            <a:ext cx="10882274" cy="76013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None/>
            </a:pPr>
            <a:r>
              <a:rPr lang="en-US" sz="3119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maxValue</a:t>
            </a:r>
            <a:r>
              <a:rPr lang="en-US" sz="3119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(x &gt; y) </a:t>
            </a:r>
            <a:r>
              <a:rPr lang="en-US" sz="3119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ko-KR" altLang="en-US" sz="3119" b="1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조건식이참</a:t>
            </a:r>
            <a:r>
              <a:rPr lang="en-US" sz="3119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9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3119" b="1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조건식이거짓</a:t>
            </a:r>
            <a:r>
              <a:rPr lang="en-US" sz="3119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3119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연산자 우선순위</a:t>
            </a:r>
            <a:endParaRPr/>
          </a:p>
        </p:txBody>
      </p:sp>
      <p:graphicFrame>
        <p:nvGraphicFramePr>
          <p:cNvPr id="322" name="Google Shape;322;p31"/>
          <p:cNvGraphicFramePr/>
          <p:nvPr/>
        </p:nvGraphicFramePr>
        <p:xfrm>
          <a:off x="336278" y="1674722"/>
          <a:ext cx="11334500" cy="6582100"/>
        </p:xfrm>
        <a:graphic>
          <a:graphicData uri="http://schemas.openxmlformats.org/drawingml/2006/table">
            <a:tbl>
              <a:tblPr firstRow="1" bandRow="1">
                <a:noFill/>
                <a:tableStyleId>{85E4E3DA-C2C3-4E06-BFED-17134825C79E}</a:tableStyleId>
              </a:tblPr>
              <a:tblGrid>
                <a:gridCol w="157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우선순위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우선순위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[] new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^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++ --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1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 ~ + -(부호) typeof void delete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&amp;&amp;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 / %</a:t>
                      </a:r>
                      <a:endParaRPr sz="23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||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-(사칙연산자)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?: (삼항연산자)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&lt;&lt; &gt;&gt; &gt;&gt;&gt;</a:t>
                      </a:r>
                      <a:endParaRPr sz="23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yield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1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 &lt;= &gt; &gt;= in instanceof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 += -= *= /= %= &lt;&lt;= &gt;&gt;= &gt;&gt;&gt;= &amp;= ^= |=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== != === !==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endParaRPr sz="23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23" name="Google Shape;323;p3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/>
          <p:nvPr/>
        </p:nvSpPr>
        <p:spPr>
          <a:xfrm>
            <a:off x="386338" y="1633617"/>
            <a:ext cx="11149259" cy="336803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 dirty="0" err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x, y;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 dirty="0" err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input;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input = prompt</a:t>
            </a:r>
            <a:r>
              <a:rPr lang="en-US" sz="2338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정수를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입력하시오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정수로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x =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parseInt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(input);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input = prompt(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정수를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입력하시오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정수로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y =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parseInt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(input);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 + y + 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br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&gt;"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6"/>
              <a:t>덧셈 예제1</a:t>
            </a:r>
            <a:endParaRPr sz="5716"/>
          </a:p>
        </p:txBody>
      </p:sp>
      <p:sp>
        <p:nvSpPr>
          <p:cNvPr id="330" name="Google Shape;330;p3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title"/>
          </p:nvPr>
        </p:nvSpPr>
        <p:spPr>
          <a:xfrm>
            <a:off x="1096268" y="561043"/>
            <a:ext cx="9702694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덧셈 예제2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346288" y="1860555"/>
            <a:ext cx="11202657" cy="49898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&lt;title&gt;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Calculator</a:t>
            </a: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 dirty="0" err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=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document.getElementById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"x"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).value;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 dirty="0" err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=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document.getElementById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"y"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).value;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 dirty="0" err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sum =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parseInt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(x) +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parseInt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(y);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document.getElementById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"sum"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).value = sum;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덧셈 예제2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5"/>
          <p:cNvSpPr txBox="1"/>
          <p:nvPr/>
        </p:nvSpPr>
        <p:spPr>
          <a:xfrm>
            <a:off x="426384" y="1633616"/>
            <a:ext cx="11109212" cy="480314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&lt;h3&gt;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덧셈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계산기</a:t>
            </a: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&lt;/h3&gt;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&lt;form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 dirty="0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 err="1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myform</a:t>
            </a:r>
            <a:r>
              <a:rPr lang="en-US" sz="2338" b="1" i="0" u="none" strike="noStrike" cap="none" dirty="0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 dirty="0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"..."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 dirty="0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"POST"</a:t>
            </a: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첫번째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정수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      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 dirty="0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"x"</a:t>
            </a: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lang="en-US" sz="2338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br</a:t>
            </a: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두번째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정수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      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 dirty="0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"y"</a:t>
            </a: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lang="en-US" sz="2338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br</a:t>
            </a: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합계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       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 dirty="0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"sum"</a:t>
            </a: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lang="en-US" sz="2338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br</a:t>
            </a: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 dirty="0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 dirty="0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 err="1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계산</a:t>
            </a:r>
            <a:r>
              <a:rPr lang="en-US" sz="2338" b="1" i="0" u="none" strike="noStrike" cap="none" dirty="0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 dirty="0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 err="1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calc</a:t>
            </a:r>
            <a:r>
              <a:rPr lang="en-US" sz="2338" b="1" i="0" u="none" strike="noStrike" cap="none" dirty="0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();"</a:t>
            </a: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35" descr="EMB00001afc69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6739" y="1633616"/>
            <a:ext cx="4989280" cy="281728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 역사</a:t>
            </a:r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넷스케이프의 브렌던 아이크(Brendan Eich)가 개발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처음에는 라이브스크립트(LiveScript)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최신 버전은 자바스크립트 1.8.5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ECMA(European Computer Manufacturer’s Association)이 ECMAScript라는 이름으로 표준을 제정-&gt; ECMA-262</a:t>
            </a:r>
            <a:endParaRPr/>
          </a:p>
        </p:txBody>
      </p:sp>
      <p:pic>
        <p:nvPicPr>
          <p:cNvPr id="57" name="Google Shape;57;p4" descr="EMB00001afc69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9549" y="4521325"/>
            <a:ext cx="2479302" cy="311683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HTML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요소에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접근하기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6"/>
          <p:cNvSpPr txBox="1"/>
          <p:nvPr/>
        </p:nvSpPr>
        <p:spPr>
          <a:xfrm>
            <a:off x="346287" y="1633618"/>
            <a:ext cx="11189308" cy="490085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&lt;h1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 dirty="0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"test"</a:t>
            </a: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heading.</a:t>
            </a: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 =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document.getElementById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"test"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e.style.color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"red"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 dirty="0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 dirty="0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 err="1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func</a:t>
            </a:r>
            <a:r>
              <a:rPr lang="en-US" sz="2338" b="1" i="0" u="none" strike="noStrike" cap="none" dirty="0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()"</a:t>
            </a: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클릭하세요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36" descr="EMB00001afc699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1222" y="5772226"/>
            <a:ext cx="5487748" cy="238773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제어문</a:t>
            </a:r>
            <a:endParaRPr/>
          </a:p>
        </p:txBody>
      </p:sp>
      <p:pic>
        <p:nvPicPr>
          <p:cNvPr id="359" name="Google Shape;35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649" y="1551113"/>
            <a:ext cx="10750439" cy="66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조건문의</a:t>
            </a:r>
            <a:r>
              <a:rPr lang="en-US" dirty="0"/>
              <a:t> </a:t>
            </a:r>
            <a:r>
              <a:rPr lang="en-US" dirty="0" err="1"/>
              <a:t>종류</a:t>
            </a:r>
            <a:endParaRPr dirty="0"/>
          </a:p>
        </p:txBody>
      </p:sp>
      <p:sp>
        <p:nvSpPr>
          <p:cNvPr id="366" name="Google Shape;366;p3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if 문   if(</a:t>
            </a:r>
            <a:r>
              <a:rPr lang="en-US" dirty="0" err="1"/>
              <a:t>조건문</a:t>
            </a:r>
            <a:r>
              <a:rPr lang="en-US" dirty="0"/>
              <a:t>) </a:t>
            </a:r>
            <a:r>
              <a:rPr lang="en-US" dirty="0" err="1"/>
              <a:t>실행문</a:t>
            </a:r>
            <a:r>
              <a:rPr lang="en-US" dirty="0"/>
              <a:t>;</a:t>
            </a:r>
            <a:endParaRPr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if else 문 </a:t>
            </a:r>
            <a:endParaRPr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switch 문</a:t>
            </a:r>
            <a:endParaRPr dirty="0"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dirty="0"/>
          </a:p>
        </p:txBody>
      </p:sp>
      <p:sp>
        <p:nvSpPr>
          <p:cNvPr id="367" name="Google Shape;367;p3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>
            <a:spLocks noGrp="1"/>
          </p:cNvSpPr>
          <p:nvPr>
            <p:ph type="title"/>
          </p:nvPr>
        </p:nvSpPr>
        <p:spPr>
          <a:xfrm>
            <a:off x="956274" y="561043"/>
            <a:ext cx="989588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문</a:t>
            </a:r>
            <a:endParaRPr/>
          </a:p>
        </p:txBody>
      </p:sp>
      <p:sp>
        <p:nvSpPr>
          <p:cNvPr id="373" name="Google Shape;373;p39"/>
          <p:cNvSpPr txBox="1">
            <a:spLocks noGrp="1"/>
          </p:cNvSpPr>
          <p:nvPr>
            <p:ph type="body" idx="1"/>
          </p:nvPr>
        </p:nvSpPr>
        <p:spPr>
          <a:xfrm>
            <a:off x="440771" y="6609532"/>
            <a:ext cx="10926899" cy="12014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lvl="0" indent="0" algn="l" rtl="0">
              <a:spcBef>
                <a:spcPts val="0"/>
              </a:spcBef>
              <a:spcAft>
                <a:spcPts val="0"/>
              </a:spcAft>
              <a:buSzPts val="2338"/>
              <a:buNone/>
            </a:pPr>
            <a:r>
              <a:rPr lang="en-US" sz="2338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</a:t>
            </a:r>
            <a:r>
              <a:rPr lang="en-US" sz="2338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lvl="0" indent="0" algn="l" rtl="0">
              <a:spcBef>
                <a:spcPts val="0"/>
              </a:spcBef>
              <a:spcAft>
                <a:spcPts val="0"/>
              </a:spcAft>
              <a:buSzPts val="2338"/>
              <a:buNone/>
            </a:pP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greeting = </a:t>
            </a:r>
            <a:r>
              <a:rPr lang="en-US" sz="2338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Morning!"</a:t>
            </a: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lvl="0" indent="0" algn="l" rtl="0">
              <a:spcBef>
                <a:spcPts val="0"/>
              </a:spcBef>
              <a:spcAft>
                <a:spcPts val="0"/>
              </a:spcAft>
              <a:buSzPts val="2338"/>
              <a:buNone/>
            </a:pP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995" y="1804748"/>
            <a:ext cx="7195255" cy="4551146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if-else 문</a:t>
            </a:r>
            <a:endParaRPr/>
          </a:p>
        </p:txBody>
      </p:sp>
      <p:sp>
        <p:nvSpPr>
          <p:cNvPr id="381" name="Google Shape;381;p40"/>
          <p:cNvSpPr txBox="1"/>
          <p:nvPr/>
        </p:nvSpPr>
        <p:spPr>
          <a:xfrm>
            <a:off x="388464" y="5749540"/>
            <a:ext cx="11033010" cy="19680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Morning!"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Afternoon!"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2" name="Google Shape;382;p40"/>
          <p:cNvGraphicFramePr/>
          <p:nvPr/>
        </p:nvGraphicFramePr>
        <p:xfrm>
          <a:off x="346511" y="2002019"/>
          <a:ext cx="11112875" cy="3377725"/>
        </p:xfrm>
        <a:graphic>
          <a:graphicData uri="http://schemas.openxmlformats.org/drawingml/2006/table">
            <a:tbl>
              <a:tblPr firstRow="1" bandRow="1">
                <a:noFill/>
                <a:tableStyleId>{D86F2F8E-F06C-44F4-B699-4358036F9772}</a:tableStyleId>
              </a:tblPr>
              <a:tblGrid>
                <a:gridCol w="21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형식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i="1" u="none" strike="noStrike" cap="none" dirty="0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</a:t>
                      </a:r>
                      <a:r>
                        <a:rPr lang="en-US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조건식</a:t>
                      </a:r>
                      <a:r>
                        <a:rPr lang="en-US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 {</a:t>
                      </a:r>
                      <a:endParaRPr sz="2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문장</a:t>
                      </a:r>
                      <a:r>
                        <a:rPr lang="en-US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1;</a:t>
                      </a:r>
                      <a:endParaRPr sz="2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} </a:t>
                      </a:r>
                      <a:r>
                        <a:rPr lang="en-US" sz="2300" b="1" i="1" u="none" strike="noStrike" cap="none" dirty="0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else</a:t>
                      </a:r>
                      <a:r>
                        <a:rPr lang="en-US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{</a:t>
                      </a:r>
                      <a:endParaRPr sz="2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문장</a:t>
                      </a:r>
                      <a:r>
                        <a:rPr lang="en-US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2;</a:t>
                      </a:r>
                      <a:endParaRPr sz="2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2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만약</a:t>
                      </a:r>
                      <a:r>
                        <a:rPr lang="en-US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조건식이</a:t>
                      </a:r>
                      <a:r>
                        <a:rPr lang="en-US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참이면</a:t>
                      </a:r>
                      <a:r>
                        <a:rPr lang="en-US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문장1이 </a:t>
                      </a: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실행된다</a:t>
                      </a:r>
                      <a:r>
                        <a:rPr lang="en-US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그렇지</a:t>
                      </a:r>
                      <a:r>
                        <a:rPr lang="en-US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않으면</a:t>
                      </a:r>
                      <a:r>
                        <a:rPr lang="en-US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문장2가 </a:t>
                      </a:r>
                      <a:r>
                        <a:rPr lang="en-US" sz="23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실행된다</a:t>
                      </a:r>
                      <a:r>
                        <a:rPr lang="en-US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2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3" name="Google Shape;383;p4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연속적인 if 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1"/>
          <p:cNvSpPr txBox="1"/>
          <p:nvPr/>
        </p:nvSpPr>
        <p:spPr>
          <a:xfrm>
            <a:off x="386338" y="1633616"/>
            <a:ext cx="11149259" cy="44332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 dirty="0" err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msg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 dirty="0" err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time = </a:t>
            </a:r>
            <a:r>
              <a:rPr lang="en-US" sz="2338" b="1" i="1" u="none" strike="noStrike" cap="none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Date().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getHours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</a:t>
            </a:r>
            <a:r>
              <a:rPr lang="en-US" sz="2338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		</a:t>
            </a:r>
            <a:r>
              <a:rPr lang="en-US" sz="2338" b="1" i="0" u="none" strike="noStrike" cap="none" dirty="0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12시 </a:t>
            </a:r>
            <a:r>
              <a:rPr lang="en-US" sz="2338" b="1" i="0" u="none" strike="noStrike" cap="none" dirty="0" err="1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이전이면</a:t>
            </a:r>
            <a:endParaRPr sz="2338" b="1" i="0" u="none" strike="noStrike" cap="none" dirty="0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msg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Morning"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lang="en-US" sz="2338" b="1" i="1" u="none" strike="noStrike" cap="none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else if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</a:t>
            </a:r>
            <a:r>
              <a:rPr lang="en-US" sz="2338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	</a:t>
            </a:r>
            <a:r>
              <a:rPr lang="en-US" sz="2338" b="1" i="0" u="none" strike="noStrike" cap="none" dirty="0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2338" b="1" i="0" u="none" strike="noStrike" cap="none" dirty="0" err="1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오후</a:t>
            </a:r>
            <a:r>
              <a:rPr lang="en-US" sz="2338" b="1" i="0" u="none" strike="noStrike" cap="none" dirty="0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 6시 </a:t>
            </a:r>
            <a:r>
              <a:rPr lang="en-US" sz="2338" b="1" i="0" u="none" strike="noStrike" cap="none" dirty="0" err="1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이전이면</a:t>
            </a:r>
            <a:endParaRPr sz="2338" b="1" i="0" u="none" strike="noStrike" cap="none" dirty="0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msg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Afternoon"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lang="en-US" sz="2338" b="1" i="1" u="none" strike="noStrike" cap="none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			</a:t>
            </a:r>
            <a:r>
              <a:rPr lang="en-US" sz="2338" b="1" i="0" u="none" strike="noStrike" cap="none" dirty="0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2338" b="1" i="0" u="none" strike="noStrike" cap="none" dirty="0" err="1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그렇지</a:t>
            </a:r>
            <a:r>
              <a:rPr lang="en-US" sz="2338" b="1" i="0" u="none" strike="noStrike" cap="none" dirty="0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 err="1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않으면</a:t>
            </a:r>
            <a:r>
              <a:rPr lang="en-US" sz="2338" b="1" i="0" u="none" strike="noStrike" cap="none" dirty="0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338" b="1" i="0" u="none" strike="noStrike" cap="none" dirty="0" err="1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오후</a:t>
            </a:r>
            <a:r>
              <a:rPr lang="en-US" sz="2338" b="1" i="0" u="none" strike="noStrike" cap="none" dirty="0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 6시 </a:t>
            </a:r>
            <a:r>
              <a:rPr lang="en-US" sz="2338" b="1" i="0" u="none" strike="noStrike" cap="none" dirty="0" err="1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이후이면</a:t>
            </a:r>
            <a:r>
              <a:rPr lang="en-US" sz="2338" b="1" i="0" u="none" strike="noStrike" cap="none" dirty="0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msg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evening"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msg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41" descr="EMB00001afc69d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0965" y="5384301"/>
            <a:ext cx="4306766" cy="3008988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문제</a:t>
            </a:r>
            <a:endParaRPr/>
          </a:p>
        </p:txBody>
      </p:sp>
      <p:sp>
        <p:nvSpPr>
          <p:cNvPr id="397" name="Google Shape;397;p4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숫자 2개와 연산자 1개를 입력 받아 연산자에 맞는 계산결과를 출력하는 프로그램을 작성하시오.</a:t>
            </a:r>
            <a:endParaRPr/>
          </a:p>
          <a:p>
            <a:pPr marL="1113876" lvl="1" indent="-429031" algn="l" rtl="0">
              <a:spcBef>
                <a:spcPts val="520"/>
              </a:spcBef>
              <a:spcAft>
                <a:spcPts val="0"/>
              </a:spcAft>
              <a:buSzPts val="2599"/>
              <a:buFont typeface="Malgun Gothic"/>
              <a:buNone/>
            </a:pPr>
            <a:endParaRPr/>
          </a:p>
        </p:txBody>
      </p:sp>
      <p:pic>
        <p:nvPicPr>
          <p:cNvPr id="398" name="Google Shape;398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93" y="3064695"/>
            <a:ext cx="5073304" cy="163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715" y="4935019"/>
            <a:ext cx="4972679" cy="1612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04549" y="3000996"/>
            <a:ext cx="5116917" cy="161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04549" y="4944544"/>
            <a:ext cx="4748610" cy="1612091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2"/>
          <p:cNvSpPr txBox="1"/>
          <p:nvPr/>
        </p:nvSpPr>
        <p:spPr>
          <a:xfrm>
            <a:off x="7111084" y="3438049"/>
            <a:ext cx="876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switch 문</a:t>
            </a:r>
            <a:endParaRPr dirty="0"/>
          </a:p>
        </p:txBody>
      </p:sp>
      <p:sp>
        <p:nvSpPr>
          <p:cNvPr id="409" name="Google Shape;409;p4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dirty="0" err="1"/>
              <a:t>if문과</a:t>
            </a:r>
            <a:r>
              <a:rPr lang="en-US" dirty="0"/>
              <a:t> </a:t>
            </a:r>
            <a:r>
              <a:rPr lang="en-US" dirty="0" err="1"/>
              <a:t>비슷하게</a:t>
            </a:r>
            <a:r>
              <a:rPr lang="en-US" dirty="0"/>
              <a:t> </a:t>
            </a:r>
            <a:r>
              <a:rPr lang="en-US" dirty="0" err="1"/>
              <a:t>조건에</a:t>
            </a:r>
            <a:r>
              <a:rPr lang="en-US" dirty="0"/>
              <a:t> </a:t>
            </a:r>
            <a:r>
              <a:rPr lang="en-US" dirty="0" err="1"/>
              <a:t>따라</a:t>
            </a:r>
            <a:r>
              <a:rPr lang="en-US" dirty="0"/>
              <a:t> </a:t>
            </a:r>
            <a:r>
              <a:rPr lang="en-US" dirty="0" err="1"/>
              <a:t>프로그램의</a:t>
            </a:r>
            <a:r>
              <a:rPr lang="en-US" dirty="0"/>
              <a:t> </a:t>
            </a:r>
            <a:r>
              <a:rPr lang="en-US" dirty="0" err="1"/>
              <a:t>흐름을</a:t>
            </a:r>
            <a:r>
              <a:rPr lang="en-US" dirty="0"/>
              <a:t> </a:t>
            </a:r>
            <a:r>
              <a:rPr lang="en-US" dirty="0" err="1"/>
              <a:t>분기시키기</a:t>
            </a:r>
            <a:r>
              <a:rPr lang="en-US" dirty="0"/>
              <a:t> </a:t>
            </a:r>
            <a:r>
              <a:rPr lang="en-US" dirty="0" err="1"/>
              <a:t>위해</a:t>
            </a:r>
            <a:r>
              <a:rPr lang="en-US" dirty="0"/>
              <a:t> </a:t>
            </a:r>
            <a:r>
              <a:rPr lang="en-US" dirty="0" err="1"/>
              <a:t>사용된다</a:t>
            </a:r>
            <a:r>
              <a:rPr lang="en-US" dirty="0"/>
              <a:t>.</a:t>
            </a:r>
            <a:endParaRPr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 err="1"/>
              <a:t>if문의</a:t>
            </a:r>
            <a:r>
              <a:rPr lang="en-US" dirty="0"/>
              <a:t> </a:t>
            </a:r>
            <a:r>
              <a:rPr lang="en-US" dirty="0" err="1"/>
              <a:t>경우</a:t>
            </a:r>
            <a:r>
              <a:rPr lang="en-US" dirty="0"/>
              <a:t> </a:t>
            </a:r>
            <a:r>
              <a:rPr lang="en-US" dirty="0" err="1"/>
              <a:t>조건식이</a:t>
            </a:r>
            <a:r>
              <a:rPr lang="en-US" dirty="0"/>
              <a:t> </a:t>
            </a:r>
            <a:r>
              <a:rPr lang="en-US" dirty="0" err="1"/>
              <a:t>참이냐</a:t>
            </a:r>
            <a:r>
              <a:rPr lang="en-US" dirty="0"/>
              <a:t> </a:t>
            </a:r>
            <a:r>
              <a:rPr lang="en-US" dirty="0" err="1"/>
              <a:t>거짓이냐에</a:t>
            </a:r>
            <a:r>
              <a:rPr lang="en-US" dirty="0"/>
              <a:t> </a:t>
            </a:r>
            <a:r>
              <a:rPr lang="en-US" dirty="0" err="1"/>
              <a:t>따라서</a:t>
            </a:r>
            <a:r>
              <a:rPr lang="en-US" dirty="0"/>
              <a:t> </a:t>
            </a:r>
            <a:r>
              <a:rPr lang="en-US" dirty="0" err="1"/>
              <a:t>실행할</a:t>
            </a:r>
            <a:r>
              <a:rPr lang="en-US" dirty="0"/>
              <a:t> </a:t>
            </a:r>
            <a:r>
              <a:rPr lang="en-US" dirty="0" err="1"/>
              <a:t>문장이</a:t>
            </a:r>
            <a:r>
              <a:rPr lang="en-US" dirty="0"/>
              <a:t> 둘 </a:t>
            </a:r>
            <a:r>
              <a:rPr lang="en-US" dirty="0" err="1"/>
              <a:t>중의</a:t>
            </a:r>
            <a:r>
              <a:rPr lang="en-US" dirty="0"/>
              <a:t> </a:t>
            </a:r>
            <a:r>
              <a:rPr lang="en-US" dirty="0" err="1"/>
              <a:t>하나로</a:t>
            </a:r>
            <a:r>
              <a:rPr lang="en-US" dirty="0"/>
              <a:t> </a:t>
            </a:r>
            <a:r>
              <a:rPr lang="en-US" dirty="0" err="1"/>
              <a:t>결정되기</a:t>
            </a:r>
            <a:r>
              <a:rPr lang="en-US" dirty="0"/>
              <a:t> </a:t>
            </a:r>
            <a:r>
              <a:rPr lang="en-US" dirty="0" err="1"/>
              <a:t>때문에</a:t>
            </a:r>
            <a:r>
              <a:rPr lang="en-US" dirty="0"/>
              <a:t> </a:t>
            </a:r>
            <a:r>
              <a:rPr lang="en-US" dirty="0" err="1"/>
              <a:t>연속적인</a:t>
            </a:r>
            <a:r>
              <a:rPr lang="en-US" dirty="0"/>
              <a:t> </a:t>
            </a:r>
            <a:r>
              <a:rPr lang="en-US" dirty="0" err="1"/>
              <a:t>if문을</a:t>
            </a:r>
            <a:r>
              <a:rPr lang="en-US" dirty="0"/>
              <a:t> 쓸 </a:t>
            </a:r>
            <a:r>
              <a:rPr lang="en-US" dirty="0" err="1"/>
              <a:t>경우에는</a:t>
            </a:r>
            <a:r>
              <a:rPr lang="en-US" dirty="0"/>
              <a:t> </a:t>
            </a:r>
            <a:r>
              <a:rPr lang="en-US" dirty="0" err="1"/>
              <a:t>switch문을</a:t>
            </a:r>
            <a:r>
              <a:rPr lang="en-US" dirty="0"/>
              <a:t> </a:t>
            </a:r>
            <a:r>
              <a:rPr lang="en-US" dirty="0" err="1"/>
              <a:t>사용하는</a:t>
            </a:r>
            <a:r>
              <a:rPr lang="en-US" dirty="0"/>
              <a:t> </a:t>
            </a:r>
            <a:r>
              <a:rPr lang="en-US" dirty="0" err="1"/>
              <a:t>것이</a:t>
            </a:r>
            <a:r>
              <a:rPr lang="en-US" dirty="0"/>
              <a:t> </a:t>
            </a:r>
            <a:r>
              <a:rPr lang="en-US" dirty="0" err="1"/>
              <a:t>좋다</a:t>
            </a:r>
            <a:r>
              <a:rPr lang="en-US" dirty="0"/>
              <a:t>.</a:t>
            </a:r>
            <a:endParaRPr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 err="1"/>
              <a:t>switch문은</a:t>
            </a:r>
            <a:r>
              <a:rPr lang="en-US" dirty="0"/>
              <a:t> </a:t>
            </a:r>
            <a:r>
              <a:rPr lang="en-US" dirty="0" err="1"/>
              <a:t>제어식의</a:t>
            </a:r>
            <a:r>
              <a:rPr lang="en-US" dirty="0"/>
              <a:t> </a:t>
            </a:r>
            <a:r>
              <a:rPr lang="en-US" dirty="0" err="1"/>
              <a:t>값에</a:t>
            </a:r>
            <a:r>
              <a:rPr lang="en-US" dirty="0"/>
              <a:t> </a:t>
            </a:r>
            <a:r>
              <a:rPr lang="en-US" dirty="0" err="1"/>
              <a:t>따라</a:t>
            </a:r>
            <a:r>
              <a:rPr lang="en-US" dirty="0"/>
              <a:t> </a:t>
            </a:r>
            <a:r>
              <a:rPr lang="en-US" dirty="0" err="1"/>
              <a:t>다음에</a:t>
            </a:r>
            <a:r>
              <a:rPr lang="en-US" dirty="0"/>
              <a:t> </a:t>
            </a:r>
            <a:r>
              <a:rPr lang="en-US" dirty="0" err="1"/>
              <a:t>실행할</a:t>
            </a:r>
            <a:r>
              <a:rPr lang="en-US" dirty="0"/>
              <a:t> </a:t>
            </a:r>
            <a:r>
              <a:rPr lang="en-US" dirty="0" err="1"/>
              <a:t>문장을</a:t>
            </a:r>
            <a:r>
              <a:rPr lang="en-US" dirty="0"/>
              <a:t> </a:t>
            </a:r>
            <a:r>
              <a:rPr lang="en-US" dirty="0" err="1"/>
              <a:t>결정하게</a:t>
            </a:r>
            <a:r>
              <a:rPr lang="en-US" dirty="0"/>
              <a:t> </a:t>
            </a:r>
            <a:r>
              <a:rPr lang="en-US" dirty="0" err="1"/>
              <a:t>된다</a:t>
            </a:r>
            <a:r>
              <a:rPr lang="en-US" dirty="0"/>
              <a:t>.</a:t>
            </a:r>
            <a:endParaRPr dirty="0"/>
          </a:p>
        </p:txBody>
      </p:sp>
      <p:graphicFrame>
        <p:nvGraphicFramePr>
          <p:cNvPr id="410" name="Google Shape;410;p43"/>
          <p:cNvGraphicFramePr/>
          <p:nvPr/>
        </p:nvGraphicFramePr>
        <p:xfrm>
          <a:off x="537626" y="5366409"/>
          <a:ext cx="10674950" cy="3221250"/>
        </p:xfrm>
        <a:graphic>
          <a:graphicData uri="http://schemas.openxmlformats.org/drawingml/2006/table">
            <a:tbl>
              <a:tblPr firstRow="1" bandRow="1">
                <a:noFill/>
                <a:tableStyleId>{2E397C28-9EAC-4AD0-9EBB-5B121D366A2B}</a:tableStyleId>
              </a:tblPr>
              <a:tblGrid>
                <a:gridCol w="16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1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형식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 dirty="0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switch</a:t>
                      </a: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제어식</a:t>
                      </a: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 {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800" b="1" i="1" u="none" strike="noStrike" cap="none" dirty="0">
                          <a:solidFill>
                            <a:srgbClr val="000099"/>
                          </a:solidFill>
                        </a:rPr>
                        <a:t>case</a:t>
                      </a: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c1: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문장1;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1800" b="1" i="1" u="none" strike="noStrike" cap="none" dirty="0">
                          <a:solidFill>
                            <a:srgbClr val="000099"/>
                          </a:solidFill>
                        </a:rPr>
                        <a:t>break</a:t>
                      </a: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800" b="1" i="1" u="none" strike="noStrike" cap="none" dirty="0">
                          <a:solidFill>
                            <a:srgbClr val="000099"/>
                          </a:solidFill>
                        </a:rPr>
                        <a:t>case</a:t>
                      </a: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c2;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문장2;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1800" b="1" i="1" u="none" strike="noStrike" cap="none" dirty="0">
                          <a:solidFill>
                            <a:srgbClr val="000099"/>
                          </a:solidFill>
                        </a:rPr>
                        <a:t>break</a:t>
                      </a: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800" b="1" i="1" u="none" strike="noStrike" cap="none" dirty="0">
                          <a:solidFill>
                            <a:srgbClr val="000099"/>
                          </a:solidFill>
                        </a:rPr>
                        <a:t>default</a:t>
                      </a: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1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문장d</a:t>
                      </a: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1800" b="1" i="1" u="none" strike="noStrike" cap="none" dirty="0">
                          <a:solidFill>
                            <a:srgbClr val="000099"/>
                          </a:solidFill>
                        </a:rPr>
                        <a:t>break</a:t>
                      </a: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1" name="Google Shape;411;p4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switch 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4"/>
          <p:cNvSpPr txBox="1"/>
          <p:nvPr/>
        </p:nvSpPr>
        <p:spPr>
          <a:xfrm>
            <a:off x="319589" y="1543281"/>
            <a:ext cx="11216006" cy="5977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 dirty="0" err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grade = prompt(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성적을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입력하시오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:"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"A-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F사이의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문자로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(grade) {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잘했어요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!"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'B'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좋은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점수군요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'C'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괜찮은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점수군요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'D'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좀더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노력하세요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'F'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다음학기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수강하세요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알수없는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학점입니다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."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44" descr="EMB00001afc69e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2277" y="6788005"/>
            <a:ext cx="6424964" cy="171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44" descr="EMB00001afc69e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85087" y="5302974"/>
            <a:ext cx="2692660" cy="270847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문제</a:t>
            </a:r>
            <a:endParaRPr/>
          </a:p>
        </p:txBody>
      </p:sp>
      <p:sp>
        <p:nvSpPr>
          <p:cNvPr id="426" name="Google Shape;426;p4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dirty="0" err="1"/>
              <a:t>점수를</a:t>
            </a:r>
            <a:r>
              <a:rPr lang="en-US" dirty="0"/>
              <a:t> </a:t>
            </a:r>
            <a:r>
              <a:rPr lang="en-US" dirty="0" err="1"/>
              <a:t>입력받아</a:t>
            </a:r>
            <a:r>
              <a:rPr lang="en-US" dirty="0"/>
              <a:t> </a:t>
            </a:r>
            <a:r>
              <a:rPr lang="en-US" dirty="0" err="1"/>
              <a:t>학점을</a:t>
            </a:r>
            <a:r>
              <a:rPr lang="en-US" dirty="0"/>
              <a:t> </a:t>
            </a:r>
            <a:r>
              <a:rPr lang="en-US" dirty="0" err="1"/>
              <a:t>출력하시오</a:t>
            </a:r>
            <a:r>
              <a:rPr lang="en-US" dirty="0"/>
              <a:t>.(</a:t>
            </a:r>
            <a:r>
              <a:rPr lang="en-US" dirty="0" err="1"/>
              <a:t>switch문을</a:t>
            </a:r>
            <a:r>
              <a:rPr lang="en-US" dirty="0"/>
              <a:t> </a:t>
            </a:r>
            <a:r>
              <a:rPr lang="en-US" dirty="0" err="1"/>
              <a:t>이용</a:t>
            </a:r>
            <a:r>
              <a:rPr lang="en-US" dirty="0"/>
              <a:t>)</a:t>
            </a:r>
            <a:endParaRPr dirty="0"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dirty="0" err="1"/>
              <a:t>점수가</a:t>
            </a:r>
            <a:r>
              <a:rPr lang="en-US" dirty="0"/>
              <a:t> 90 ~ 100이면 ‘A’</a:t>
            </a:r>
            <a:endParaRPr dirty="0"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dirty="0" err="1"/>
              <a:t>점수가</a:t>
            </a:r>
            <a:r>
              <a:rPr lang="en-US" dirty="0"/>
              <a:t> 80 ~ 89이면 ‘B’</a:t>
            </a:r>
            <a:endParaRPr dirty="0"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dirty="0" err="1"/>
              <a:t>점수가</a:t>
            </a:r>
            <a:r>
              <a:rPr lang="en-US" dirty="0"/>
              <a:t> 70 ~ 79이면 ‘C’</a:t>
            </a:r>
            <a:endParaRPr dirty="0"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dirty="0" err="1"/>
              <a:t>점수가</a:t>
            </a:r>
            <a:r>
              <a:rPr lang="en-US" dirty="0"/>
              <a:t> 60 ~ 69이면 ‘D’</a:t>
            </a:r>
            <a:endParaRPr dirty="0"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dirty="0" err="1"/>
              <a:t>점수가</a:t>
            </a:r>
            <a:r>
              <a:rPr lang="en-US" dirty="0"/>
              <a:t> 0 ~ 59이면 ‘F’</a:t>
            </a:r>
            <a:endParaRPr dirty="0"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dirty="0" err="1"/>
              <a:t>출력은</a:t>
            </a:r>
            <a:r>
              <a:rPr lang="en-US" dirty="0"/>
              <a:t> </a:t>
            </a:r>
            <a:r>
              <a:rPr lang="en-US" dirty="0" err="1"/>
              <a:t>document.write</a:t>
            </a:r>
            <a:r>
              <a:rPr lang="en-US" dirty="0"/>
              <a:t>()를 </a:t>
            </a:r>
            <a:r>
              <a:rPr lang="en-US" dirty="0" err="1"/>
              <a:t>이용</a:t>
            </a:r>
            <a:endParaRPr dirty="0"/>
          </a:p>
        </p:txBody>
      </p:sp>
      <p:sp>
        <p:nvSpPr>
          <p:cNvPr id="427" name="Google Shape;427;p4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 특징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5549" lvl="0" indent="-44554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인터프리트 언어- 컴파일 과정을 거치지 않고 바로 실행시킬 수 있는 언어</a:t>
            </a:r>
            <a:endParaRPr/>
          </a:p>
          <a:p>
            <a:pPr marL="445549" lvl="0" indent="-445549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동적 타이핑(dynamic typing) - 변수의 자료형을 선언하지 않고도 변수를 사용할 수 있는 특징</a:t>
            </a:r>
            <a:endParaRPr/>
          </a:p>
          <a:p>
            <a:pPr marL="445549" lvl="0" indent="-445549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구조적 프로그래밍 지원 - C언어의 구조적 프로그래밍을 지원한다. 즉 if else, while, for등의 제어 구조를 완벽 지원</a:t>
            </a:r>
            <a:endParaRPr/>
          </a:p>
          <a:p>
            <a:pPr marL="445549" lvl="0" indent="-445549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객체 기반 - 전적으로 객체지향언어이다. 자바스크립트의 객체는 연관배열(associative arrays)</a:t>
            </a:r>
            <a:endParaRPr/>
          </a:p>
          <a:p>
            <a:pPr marL="445549" lvl="0" indent="-445549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함수형 프로그래밍 지원 - 자바스크립트에서 함수는 일급 객체(first-class object)이다. 즉 함수는 그 자체로 객체이다. 함수는 속성과 .call()과 같은 메서드를 가진다.</a:t>
            </a:r>
            <a:endParaRPr/>
          </a:p>
          <a:p>
            <a:pPr marL="445549" lvl="0" indent="-445549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프로토타입-기반(prototype-based) - 상속을 위해 클래스 개념 대신에 프로토타입을 사용</a:t>
            </a: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문제 1</a:t>
            </a:r>
            <a:endParaRPr/>
          </a:p>
        </p:txBody>
      </p:sp>
      <p:sp>
        <p:nvSpPr>
          <p:cNvPr id="433" name="Google Shape;433;p4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두 사람의 가위, 바위, 보를 입력 받아 승자를 출력하는 프로그램을 작성하시오.</a:t>
            </a:r>
            <a:endParaRPr/>
          </a:p>
        </p:txBody>
      </p:sp>
      <p:pic>
        <p:nvPicPr>
          <p:cNvPr id="434" name="Google Shape;43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229" y="3419139"/>
            <a:ext cx="5641159" cy="151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19190" y="3419139"/>
            <a:ext cx="5641159" cy="151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53341" y="5173379"/>
            <a:ext cx="3749893" cy="2153404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반복문</a:t>
            </a:r>
            <a:endParaRPr/>
          </a:p>
        </p:txBody>
      </p:sp>
      <p:sp>
        <p:nvSpPr>
          <p:cNvPr id="443" name="Google Shape;443;p4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같은 처리 과정을 여러 번 되풀이하는 것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444" name="Google Shape;444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1441" y="2982590"/>
            <a:ext cx="8836382" cy="2945461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반복문의 종류</a:t>
            </a:r>
            <a:endParaRPr/>
          </a:p>
        </p:txBody>
      </p:sp>
      <p:sp>
        <p:nvSpPr>
          <p:cNvPr id="451" name="Google Shape;451;p4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while – 지정된 조건이 참이면 반복 실행한다.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for – 주로 정해진 횟수 동안 코드를 반복 실행한다.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452" name="Google Shape;452;p4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문</a:t>
            </a:r>
            <a:endParaRPr/>
          </a:p>
        </p:txBody>
      </p:sp>
      <p:pic>
        <p:nvPicPr>
          <p:cNvPr id="458" name="Google Shape;45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607" y="2016092"/>
            <a:ext cx="11423163" cy="3724097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문</a:t>
            </a:r>
            <a:endParaRPr/>
          </a:p>
        </p:txBody>
      </p:sp>
      <p:sp>
        <p:nvSpPr>
          <p:cNvPr id="465" name="Google Shape;465;p50"/>
          <p:cNvSpPr txBox="1"/>
          <p:nvPr/>
        </p:nvSpPr>
        <p:spPr>
          <a:xfrm>
            <a:off x="439734" y="1769755"/>
            <a:ext cx="11046359" cy="264019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"카운터 :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i++;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50" descr="EMB00001afc69f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7668" y="3929657"/>
            <a:ext cx="4278279" cy="417641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문</a:t>
            </a:r>
            <a:endParaRPr/>
          </a:p>
        </p:txBody>
      </p:sp>
      <p:pic>
        <p:nvPicPr>
          <p:cNvPr id="473" name="Google Shape;47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745" y="2871207"/>
            <a:ext cx="10791772" cy="3168226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문</a:t>
            </a:r>
            <a:endParaRPr/>
          </a:p>
        </p:txBody>
      </p:sp>
      <p:sp>
        <p:nvSpPr>
          <p:cNvPr id="480" name="Google Shape;480;p52"/>
          <p:cNvSpPr txBox="1"/>
          <p:nvPr/>
        </p:nvSpPr>
        <p:spPr>
          <a:xfrm>
            <a:off x="399686" y="1769754"/>
            <a:ext cx="11086406" cy="233798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 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"카운터 :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1" name="Google Shape;481;p52" descr="EMB00001afc69f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6485" y="3666092"/>
            <a:ext cx="4652485" cy="4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중첩 반복문</a:t>
            </a:r>
            <a:endParaRPr/>
          </a:p>
        </p:txBody>
      </p:sp>
      <p:sp>
        <p:nvSpPr>
          <p:cNvPr id="488" name="Google Shape;488;p5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하나의 for문 안에 다른 for문이 내장될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반복문이 중첩될 때는 반복문 제어 변수로 서로 다른 변수를 사용해야 한다.</a:t>
            </a:r>
            <a:endParaRPr/>
          </a:p>
        </p:txBody>
      </p:sp>
      <p:sp>
        <p:nvSpPr>
          <p:cNvPr id="489" name="Google Shape;489;p5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중첩 반복문 예제 </a:t>
            </a:r>
            <a:endParaRPr/>
          </a:p>
        </p:txBody>
      </p:sp>
      <p:sp>
        <p:nvSpPr>
          <p:cNvPr id="495" name="Google Shape;495;p54"/>
          <p:cNvSpPr txBox="1"/>
          <p:nvPr/>
        </p:nvSpPr>
        <p:spPr>
          <a:xfrm>
            <a:off x="439734" y="1551112"/>
            <a:ext cx="11046359" cy="591865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table, td {border:1px solid black;}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"&lt;h1&gt;구구단표&lt;/h1&gt;"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"&lt;table&gt;"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i++) {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"&lt;tr&gt;"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"&lt;td&gt;"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"&lt;/td&gt;"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j &lt;=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j++) {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"&lt;td&gt;"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* j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"&lt;/td&gt;"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"&lt;/tr&gt;"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"&lt;/table&gt;"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6" name="Google Shape;496;p54" descr="EMB00001afc69f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94978" y="1770794"/>
            <a:ext cx="2791114" cy="408441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do/while문</a:t>
            </a:r>
            <a:endParaRPr/>
          </a:p>
        </p:txBody>
      </p:sp>
      <p:sp>
        <p:nvSpPr>
          <p:cNvPr id="503" name="Google Shape;503;p5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while문과 비슷하나 반복 조건을 처음이 아니라 끝에서 검사한다는 점이 다르다.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do/while문은 일단 문장을 한 번 실행하고 나서 조건을 검사하고 싶을 때 사용한다.</a:t>
            </a:r>
            <a:endParaRPr/>
          </a:p>
        </p:txBody>
      </p:sp>
      <p:sp>
        <p:nvSpPr>
          <p:cNvPr id="504" name="Google Shape;504;p55"/>
          <p:cNvSpPr txBox="1"/>
          <p:nvPr/>
        </p:nvSpPr>
        <p:spPr>
          <a:xfrm>
            <a:off x="397725" y="3970546"/>
            <a:ext cx="11086406" cy="26650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"카운터 :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i++;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첫번째 예제</a:t>
            </a:r>
            <a:endParaRPr/>
          </a:p>
        </p:txBody>
      </p:sp>
      <p:sp>
        <p:nvSpPr>
          <p:cNvPr id="73" name="Google Shape;73;p6"/>
          <p:cNvSpPr txBox="1"/>
          <p:nvPr/>
        </p:nvSpPr>
        <p:spPr>
          <a:xfrm>
            <a:off x="540963" y="1551112"/>
            <a:ext cx="10670077" cy="433819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&lt;title&gt;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첫번째 Javascript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now =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Date();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document.write(now);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6" descr="EMB00001afc693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5155" y="5985804"/>
            <a:ext cx="8223419" cy="195161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for/in 반복문 </a:t>
            </a:r>
            <a:endParaRPr/>
          </a:p>
        </p:txBody>
      </p:sp>
      <p:sp>
        <p:nvSpPr>
          <p:cNvPr id="511" name="Google Shape;511;p5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객체 안의 속성들에 대하여 어떤 처리를 반복할 수 있는 구조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for/in 반복문을 이용하면 객체 안의 모든 속성에 대하여 어떤 연산을 실행할 수 있다.</a:t>
            </a:r>
            <a:endParaRPr/>
          </a:p>
        </p:txBody>
      </p:sp>
      <p:sp>
        <p:nvSpPr>
          <p:cNvPr id="512" name="Google Shape;512;p56"/>
          <p:cNvSpPr txBox="1"/>
          <p:nvPr/>
        </p:nvSpPr>
        <p:spPr>
          <a:xfrm>
            <a:off x="593250" y="4015011"/>
            <a:ext cx="10670077" cy="30812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myCar = { make: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"BMW"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model: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"X5"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year: 2013 };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txt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myCar)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txt += myCar[x]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document.write(txt);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p56" descr="EMB00001afc6a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115" y="5142675"/>
            <a:ext cx="6006212" cy="2009816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 문장</a:t>
            </a:r>
            <a:endParaRPr/>
          </a:p>
        </p:txBody>
      </p:sp>
      <p:sp>
        <p:nvSpPr>
          <p:cNvPr id="520" name="Google Shape;520;p5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반복문을 벗어나기 위해 사용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반복문 안에서 break 문이 실행되면 반복문을 빠져나오게 된다.</a:t>
            </a:r>
            <a:endParaRPr/>
          </a:p>
        </p:txBody>
      </p:sp>
      <p:sp>
        <p:nvSpPr>
          <p:cNvPr id="521" name="Google Shape;521;p57"/>
          <p:cNvSpPr txBox="1"/>
          <p:nvPr/>
        </p:nvSpPr>
        <p:spPr>
          <a:xfrm>
            <a:off x="385085" y="3233701"/>
            <a:ext cx="11086406" cy="36546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==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break;</a:t>
            </a: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+=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document.write(msg);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5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continue 문장</a:t>
            </a:r>
            <a:endParaRPr/>
          </a:p>
        </p:txBody>
      </p:sp>
      <p:sp>
        <p:nvSpPr>
          <p:cNvPr id="528" name="Google Shape;528;p5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현재 실행하고 있는 반복 과정의 나머지를 생략하고 다음 반복문을 시작하게 만든다.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예를 들어 0부터 10까지의 정수 중에서 3만 제외하고 출력하는 예제를 보면 0부터 10까지 정수를 하나씩 조사하다가 현재 정수가 3이면 continue를 실행해서 현재 반복을 중지하고 다음 반복을 시작한다.</a:t>
            </a:r>
            <a:endParaRPr/>
          </a:p>
        </p:txBody>
      </p:sp>
      <p:sp>
        <p:nvSpPr>
          <p:cNvPr id="529" name="Google Shape;529;p58"/>
          <p:cNvSpPr txBox="1"/>
          <p:nvPr/>
        </p:nvSpPr>
        <p:spPr>
          <a:xfrm>
            <a:off x="385085" y="4815536"/>
            <a:ext cx="11086406" cy="350106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==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continue;</a:t>
            </a: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+=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document.write(msg);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5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문제</a:t>
            </a:r>
            <a:endParaRPr/>
          </a:p>
        </p:txBody>
      </p:sp>
      <p:sp>
        <p:nvSpPr>
          <p:cNvPr id="536" name="Google Shape;536;p5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068" lvl="0" indent="-594068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1부터 10까지의 합을 구하는 프로그램을 작성하시오.</a:t>
            </a: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1부터 200까지의 짝수의 합을 구하는 프로그램을 작성하시오.(continue를 이용)</a:t>
            </a: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사용자가 입력한 값을 계속 더하고, 사용자가 0을 입력하면 그때까지 누적된 값을 출력하는 프로그램을 작성하시오.</a:t>
            </a: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다중 for문을 이용해서 1~ 10 까지 중   </a:t>
            </a:r>
            <a:endParaRPr/>
          </a:p>
          <a:p>
            <a:pPr marL="0" lvl="0" indent="0" algn="l" rtl="0">
              <a:spcBef>
                <a:spcPts val="620"/>
              </a:spcBef>
              <a:spcAft>
                <a:spcPts val="0"/>
              </a:spcAft>
              <a:buSzPts val="3100"/>
              <a:buNone/>
            </a:pPr>
            <a:r>
              <a:rPr lang="en-US"/>
              <a:t>      i와 k의 더한 합이 3의 배수일때만 출력 continue를 이용</a:t>
            </a:r>
            <a:endParaRPr/>
          </a:p>
          <a:p>
            <a:pPr marL="514350" lvl="0" indent="-514350" algn="l" rtl="0">
              <a:spcBef>
                <a:spcPts val="620"/>
              </a:spcBef>
              <a:spcAft>
                <a:spcPts val="0"/>
              </a:spcAft>
              <a:buSzPts val="3100"/>
              <a:buAutoNum type="arabicPeriod" startAt="5"/>
            </a:pPr>
            <a:r>
              <a:rPr lang="en-US"/>
              <a:t>1~100 까지 중 2의 배수이면서 3의 배수인것만 출력 </a:t>
            </a:r>
            <a:endParaRPr/>
          </a:p>
          <a:p>
            <a:pPr marL="514350" lvl="0" indent="-514350" algn="l" rtl="0">
              <a:spcBef>
                <a:spcPts val="620"/>
              </a:spcBef>
              <a:spcAft>
                <a:spcPts val="0"/>
              </a:spcAft>
              <a:buSzPts val="3100"/>
              <a:buAutoNum type="arabicPeriod" startAt="5"/>
            </a:pPr>
            <a:r>
              <a:rPr lang="en-US"/>
              <a:t> 두 수를 입력(prompt) 두수의 합이 100이상일이때만 출력 </a:t>
            </a:r>
            <a:endParaRPr/>
          </a:p>
          <a:p>
            <a:pPr marL="0" lvl="0" indent="0" algn="l" rtl="0">
              <a:spcBef>
                <a:spcPts val="620"/>
              </a:spcBef>
              <a:spcAft>
                <a:spcPts val="0"/>
              </a:spcAft>
              <a:buSzPts val="3100"/>
              <a:buNone/>
            </a:pPr>
            <a:r>
              <a:rPr lang="en-US"/>
              <a:t>     continue를 이용 , 두수 모두 0 이 입력되면 종료 </a:t>
            </a:r>
            <a:endParaRPr/>
          </a:p>
          <a:p>
            <a:pPr marL="0" lvl="0" indent="0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0" lvl="0" indent="0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537" name="Google Shape;537;p5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배열</a:t>
            </a:r>
            <a:endParaRPr/>
          </a:p>
        </p:txBody>
      </p:sp>
      <p:sp>
        <p:nvSpPr>
          <p:cNvPr id="543" name="Google Shape;543;p6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많은 값을 저장할 수 있는 공간이 필요할 때 배열을 사용한다.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서로 관련된 데이터를 차례로 접근하여서 처리할 수 있다.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544" name="Google Shape;544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3603" y="2796509"/>
            <a:ext cx="7549290" cy="5429903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6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배열을 생성하는 2가지 방법</a:t>
            </a:r>
            <a:endParaRPr/>
          </a:p>
        </p:txBody>
      </p:sp>
      <p:sp>
        <p:nvSpPr>
          <p:cNvPr id="551" name="Google Shape;551;p6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2" indent="-445549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119"/>
              <a:buChar char="∙"/>
            </a:pPr>
            <a:r>
              <a:rPr lang="en-US" sz="3119"/>
              <a:t>리터럴로 배열 생성</a:t>
            </a:r>
            <a:endParaRPr sz="3119"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var fruits = ["apple", "banana", "peach"];</a:t>
            </a:r>
            <a:endParaRPr/>
          </a:p>
          <a:p>
            <a:pPr marL="445549" lvl="2" indent="-331249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None/>
            </a:pPr>
            <a:endParaRPr/>
          </a:p>
          <a:p>
            <a:pPr marL="445549" lvl="2" indent="-445549" algn="l" rtl="0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Char char="∙"/>
            </a:pPr>
            <a:r>
              <a:rPr lang="en-US" sz="3119"/>
              <a:t>Array 객체로 배열 생성</a:t>
            </a:r>
            <a:endParaRPr sz="3119"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var fruits = new Array("apple","banana","orange");</a:t>
            </a:r>
            <a:endParaRPr/>
          </a:p>
          <a:p>
            <a:pPr marL="965359" lvl="1" indent="-206255" algn="l" rtl="0">
              <a:spcBef>
                <a:spcPts val="520"/>
              </a:spcBef>
              <a:spcAft>
                <a:spcPts val="0"/>
              </a:spcAft>
              <a:buSzPts val="259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 var fruits = new Array();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∙"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3200" b="1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;</a:t>
            </a: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445549" lvl="0" indent="-44554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∙"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3200" b="1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;</a:t>
            </a: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445549" lvl="0" indent="-44554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∙"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3200" b="1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"Orange"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;</a:t>
            </a: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552" name="Google Shape;552;p6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558" name="Google Shape;558;p62"/>
          <p:cNvSpPr txBox="1"/>
          <p:nvPr/>
        </p:nvSpPr>
        <p:spPr>
          <a:xfrm>
            <a:off x="615777" y="1551113"/>
            <a:ext cx="10670077" cy="657398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fruits =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Array();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"Orange"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fruits.length; i++)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document.write(fruits[i] +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for(x in fruits ){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document.write(fruits[x] +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p62" descr="EMB00001afc6a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7428" y="2939157"/>
            <a:ext cx="4638426" cy="2573862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6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</a:t>
            </a:r>
            <a:endParaRPr/>
          </a:p>
        </p:txBody>
      </p:sp>
      <p:sp>
        <p:nvSpPr>
          <p:cNvPr id="566" name="Google Shape;566;p6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함수는 입력을 받아서 특정한 작업을 수행하여서 결과를 반환하는 블랙 박스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567" name="Google Shape;567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0210" y="2796949"/>
            <a:ext cx="10453325" cy="55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6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4"/>
          <p:cNvSpPr txBox="1">
            <a:spLocks noGrp="1"/>
          </p:cNvSpPr>
          <p:nvPr>
            <p:ph type="title"/>
          </p:nvPr>
        </p:nvSpPr>
        <p:spPr>
          <a:xfrm>
            <a:off x="956274" y="396727"/>
            <a:ext cx="9702694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 만들기</a:t>
            </a:r>
            <a:endParaRPr/>
          </a:p>
        </p:txBody>
      </p:sp>
      <p:sp>
        <p:nvSpPr>
          <p:cNvPr id="574" name="Google Shape;574;p64"/>
          <p:cNvSpPr txBox="1">
            <a:spLocks noGrp="1"/>
          </p:cNvSpPr>
          <p:nvPr>
            <p:ph type="body" idx="1"/>
          </p:nvPr>
        </p:nvSpPr>
        <p:spPr>
          <a:xfrm>
            <a:off x="292013" y="1386797"/>
            <a:ext cx="11264119" cy="645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068" lvl="0" indent="-594068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파라미터도 있고 반환 값도 있는 함수</a:t>
            </a: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파라미터는 있고 반환 값은 없는 함수</a:t>
            </a: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파라미터는 없고 반환 값은 있는 함수</a:t>
            </a: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파라미터도 없고 반환 값도 없는 함수</a:t>
            </a:r>
            <a:endParaRPr/>
          </a:p>
        </p:txBody>
      </p:sp>
      <p:sp>
        <p:nvSpPr>
          <p:cNvPr id="575" name="Google Shape;575;p64"/>
          <p:cNvSpPr txBox="1"/>
          <p:nvPr/>
        </p:nvSpPr>
        <p:spPr>
          <a:xfrm>
            <a:off x="385085" y="1921421"/>
            <a:ext cx="11086406" cy="11625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함수명(파라미터1, 파라미터2, …)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반환값;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64"/>
          <p:cNvSpPr txBox="1"/>
          <p:nvPr/>
        </p:nvSpPr>
        <p:spPr>
          <a:xfrm>
            <a:off x="385083" y="3626656"/>
            <a:ext cx="11086406" cy="11762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함수명(파라미터1, 파라미터2, …)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명령문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64"/>
          <p:cNvSpPr txBox="1"/>
          <p:nvPr/>
        </p:nvSpPr>
        <p:spPr>
          <a:xfrm>
            <a:off x="380868" y="5331889"/>
            <a:ext cx="11086406" cy="11520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반환값;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64"/>
          <p:cNvSpPr txBox="1"/>
          <p:nvPr/>
        </p:nvSpPr>
        <p:spPr>
          <a:xfrm>
            <a:off x="380868" y="7037126"/>
            <a:ext cx="11086406" cy="111516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명령문;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6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함수의 호출</a:t>
            </a:r>
            <a:endParaRPr/>
          </a:p>
        </p:txBody>
      </p:sp>
      <p:sp>
        <p:nvSpPr>
          <p:cNvPr id="585" name="Google Shape;585;p65"/>
          <p:cNvSpPr txBox="1">
            <a:spLocks noGrp="1"/>
          </p:cNvSpPr>
          <p:nvPr>
            <p:ph type="body" idx="1"/>
          </p:nvPr>
        </p:nvSpPr>
        <p:spPr>
          <a:xfrm>
            <a:off x="296228" y="1732626"/>
            <a:ext cx="11264119" cy="658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함수는 호출에 의해서 실행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인수(argument) : 함수를 호출할 때는 어떤 값을 함수로 전달하는 값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인수는 데이터 타입이 없을 뿐만 아니라 개수에도 제약이 없다.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실 인수가 남으면 무시되고, 모자라는 인수는 undefined가 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매개변수 (parameter) : 함수를 만들 때 인수로 받을 변수를 선언하는 것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586" name="Google Shape;586;p65"/>
          <p:cNvSpPr txBox="1"/>
          <p:nvPr/>
        </p:nvSpPr>
        <p:spPr>
          <a:xfrm>
            <a:off x="518236" y="2296384"/>
            <a:ext cx="10820105" cy="23169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showDialog(para1, para2)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명령문1;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명령문2;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showDialog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(arg1, arg2);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7" name="Google Shape;587;p65"/>
          <p:cNvCxnSpPr/>
          <p:nvPr/>
        </p:nvCxnSpPr>
        <p:spPr>
          <a:xfrm rot="10800000" flipH="1">
            <a:off x="2855667" y="2755349"/>
            <a:ext cx="1162805" cy="139031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8" name="Google Shape;588;p65"/>
          <p:cNvCxnSpPr/>
          <p:nvPr/>
        </p:nvCxnSpPr>
        <p:spPr>
          <a:xfrm rot="10800000" flipH="1">
            <a:off x="3753052" y="2755349"/>
            <a:ext cx="1276559" cy="136503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89" name="Google Shape;589;p65"/>
          <p:cNvSpPr txBox="1"/>
          <p:nvPr/>
        </p:nvSpPr>
        <p:spPr>
          <a:xfrm>
            <a:off x="6206911" y="2515409"/>
            <a:ext cx="1554621" cy="3592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매개변수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65"/>
          <p:cNvSpPr txBox="1"/>
          <p:nvPr/>
        </p:nvSpPr>
        <p:spPr>
          <a:xfrm>
            <a:off x="4599467" y="4099469"/>
            <a:ext cx="860287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6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자바스크립트의 용도</a:t>
            </a:r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이벤트에 반응하는 동작을 구현할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AJAX를 통하여 전체 페이지를 다시 로드하지 않고서도 서버로부터 새로운 페이지 콘텐츠를 받거나 데이터를 제출할 때, 사용한다.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HTML 요소들의 크기나 색상을 동적으로 변경할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게임이나 애니메이션과 같은 상호 대화적인 콘텐츠를 구현할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사용자가 입력한 값들을 검증하는 작업도 자바스크립트를 이용한다.</a:t>
            </a: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597" name="Google Shape;597;p66"/>
          <p:cNvSpPr txBox="1"/>
          <p:nvPr/>
        </p:nvSpPr>
        <p:spPr>
          <a:xfrm>
            <a:off x="472585" y="1571916"/>
            <a:ext cx="10820105" cy="47495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showDialog()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alert("안녕하세요?");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&lt;button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"showDialog()"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대화상자오픈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8" name="Google Shape;598;p66" descr="EMB00001afc6a2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584" y="6576378"/>
            <a:ext cx="4572646" cy="1948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66" descr="EMB00001afc6a2c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2253" y="6321440"/>
            <a:ext cx="2396716" cy="2203777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66"/>
          <p:cNvSpPr/>
          <p:nvPr/>
        </p:nvSpPr>
        <p:spPr>
          <a:xfrm>
            <a:off x="2855951" y="7414271"/>
            <a:ext cx="5406303" cy="435101"/>
          </a:xfrm>
          <a:custGeom>
            <a:avLst/>
            <a:gdLst/>
            <a:ahLst/>
            <a:cxnLst/>
            <a:rect l="l" t="t" r="r" b="b"/>
            <a:pathLst>
              <a:path w="2724150" h="552450" extrusionOk="0">
                <a:moveTo>
                  <a:pt x="0" y="552450"/>
                </a:moveTo>
                <a:cubicBezTo>
                  <a:pt x="197903" y="398526"/>
                  <a:pt x="-9729" y="548397"/>
                  <a:pt x="152400" y="457200"/>
                </a:cubicBezTo>
                <a:cubicBezTo>
                  <a:pt x="182332" y="440363"/>
                  <a:pt x="208821" y="417958"/>
                  <a:pt x="238125" y="400050"/>
                </a:cubicBezTo>
                <a:cubicBezTo>
                  <a:pt x="290705" y="367918"/>
                  <a:pt x="372349" y="325904"/>
                  <a:pt x="428625" y="304800"/>
                </a:cubicBezTo>
                <a:cubicBezTo>
                  <a:pt x="469060" y="289637"/>
                  <a:pt x="512847" y="283919"/>
                  <a:pt x="552450" y="266700"/>
                </a:cubicBezTo>
                <a:cubicBezTo>
                  <a:pt x="586406" y="251937"/>
                  <a:pt x="614582" y="226109"/>
                  <a:pt x="647700" y="209550"/>
                </a:cubicBezTo>
                <a:cubicBezTo>
                  <a:pt x="731282" y="167759"/>
                  <a:pt x="740131" y="186724"/>
                  <a:pt x="838200" y="152400"/>
                </a:cubicBezTo>
                <a:cubicBezTo>
                  <a:pt x="865004" y="143019"/>
                  <a:pt x="887621" y="123751"/>
                  <a:pt x="914400" y="114300"/>
                </a:cubicBezTo>
                <a:cubicBezTo>
                  <a:pt x="942003" y="104558"/>
                  <a:pt x="972042" y="103510"/>
                  <a:pt x="1000125" y="95250"/>
                </a:cubicBezTo>
                <a:cubicBezTo>
                  <a:pt x="1114977" y="61470"/>
                  <a:pt x="1036363" y="69405"/>
                  <a:pt x="1152525" y="47625"/>
                </a:cubicBezTo>
                <a:cubicBezTo>
                  <a:pt x="1203515" y="38064"/>
                  <a:pt x="1310403" y="31817"/>
                  <a:pt x="1352550" y="28575"/>
                </a:cubicBezTo>
                <a:cubicBezTo>
                  <a:pt x="1456368" y="7811"/>
                  <a:pt x="1364264" y="24010"/>
                  <a:pt x="1552575" y="9525"/>
                </a:cubicBezTo>
                <a:cubicBezTo>
                  <a:pt x="1584389" y="7078"/>
                  <a:pt x="1616075" y="3175"/>
                  <a:pt x="1647825" y="0"/>
                </a:cubicBezTo>
                <a:lnTo>
                  <a:pt x="2171700" y="9525"/>
                </a:lnTo>
                <a:cubicBezTo>
                  <a:pt x="2181734" y="9871"/>
                  <a:pt x="2190535" y="16615"/>
                  <a:pt x="2200275" y="19050"/>
                </a:cubicBezTo>
                <a:cubicBezTo>
                  <a:pt x="2215981" y="22977"/>
                  <a:pt x="2232025" y="25400"/>
                  <a:pt x="2247900" y="28575"/>
                </a:cubicBezTo>
                <a:lnTo>
                  <a:pt x="2305050" y="66675"/>
                </a:lnTo>
                <a:cubicBezTo>
                  <a:pt x="2314575" y="73025"/>
                  <a:pt x="2322765" y="82105"/>
                  <a:pt x="2333625" y="85725"/>
                </a:cubicBezTo>
                <a:cubicBezTo>
                  <a:pt x="2343150" y="88900"/>
                  <a:pt x="2353220" y="90760"/>
                  <a:pt x="2362200" y="95250"/>
                </a:cubicBezTo>
                <a:cubicBezTo>
                  <a:pt x="2377165" y="102733"/>
                  <a:pt x="2418808" y="135684"/>
                  <a:pt x="2428875" y="142875"/>
                </a:cubicBezTo>
                <a:cubicBezTo>
                  <a:pt x="2459309" y="164613"/>
                  <a:pt x="2501216" y="189214"/>
                  <a:pt x="2533650" y="200025"/>
                </a:cubicBezTo>
                <a:lnTo>
                  <a:pt x="2562225" y="209550"/>
                </a:lnTo>
                <a:cubicBezTo>
                  <a:pt x="2571750" y="219075"/>
                  <a:pt x="2579592" y="230653"/>
                  <a:pt x="2590800" y="238125"/>
                </a:cubicBezTo>
                <a:cubicBezTo>
                  <a:pt x="2599154" y="243694"/>
                  <a:pt x="2610395" y="243160"/>
                  <a:pt x="2619375" y="247650"/>
                </a:cubicBezTo>
                <a:cubicBezTo>
                  <a:pt x="2629614" y="252770"/>
                  <a:pt x="2637489" y="262051"/>
                  <a:pt x="2647950" y="266700"/>
                </a:cubicBezTo>
                <a:cubicBezTo>
                  <a:pt x="2666300" y="274855"/>
                  <a:pt x="2687139" y="276770"/>
                  <a:pt x="2705100" y="285750"/>
                </a:cubicBezTo>
                <a:lnTo>
                  <a:pt x="2724150" y="295275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6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함수예제</a:t>
            </a:r>
            <a:endParaRPr/>
          </a:p>
        </p:txBody>
      </p:sp>
      <p:sp>
        <p:nvSpPr>
          <p:cNvPr id="607" name="Google Shape;607;p6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&lt;body&gt;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&lt;form&gt;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첫번째 :&lt;input type="text" id="x"&gt;&lt;br&gt;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두번째 :&lt;input type="text" id="y"&gt;&lt;br&gt;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결과 :&lt;input type="text" id="sum"&gt;&lt;br&gt;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&lt;input type="button" 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        onclick="calc()" value="확인"&gt;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&lt;br&gt;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&lt;p&gt;첫번째 값 :&lt;span id="sp1"&gt;&lt;/span&gt; &lt;/p&gt;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&lt;p&gt;두번째 값 :&lt;span id="sp2"&gt;&lt;/span&gt; &lt;/p&gt;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&lt;p&gt;결과 :&lt;span id="sp3"&gt;&lt;/span&gt; &lt;/p&gt;	  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		  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&lt;/form&gt;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&lt;/body&gt;</a:t>
            </a:r>
            <a:endParaRPr sz="2400"/>
          </a:p>
        </p:txBody>
      </p:sp>
      <p:sp>
        <p:nvSpPr>
          <p:cNvPr id="608" name="Google Shape;608;p6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함수예제</a:t>
            </a:r>
            <a:endParaRPr/>
          </a:p>
        </p:txBody>
      </p:sp>
      <p:sp>
        <p:nvSpPr>
          <p:cNvPr id="614" name="Google Shape;614;p6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&lt;script&gt;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function calc(){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</a:t>
            </a:r>
            <a:endParaRPr sz="18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//</a:t>
            </a:r>
            <a:r>
              <a:rPr lang="en-US" sz="2000">
                <a:solidFill>
                  <a:srgbClr val="FF0000"/>
                </a:solidFill>
              </a:rPr>
              <a:t>value</a:t>
            </a:r>
            <a:r>
              <a:rPr lang="en-US" sz="1800"/>
              <a:t> : 입력받는 html의 &lt;input&gt;태그에서 값을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//가져오거나 대입(출력)할때 사용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var a = document.getElementById('x').value;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var b = document.getElementById('y').value;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var res = parseInt(a) + parseInt(b);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document.getElementById('sum').value = res;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//////////////////////////////////////////////////////////////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</a:t>
            </a:r>
            <a:r>
              <a:rPr lang="en-US" sz="1800">
                <a:solidFill>
                  <a:srgbClr val="FF0000"/>
                </a:solidFill>
              </a:rPr>
              <a:t>//innerHtml </a:t>
            </a:r>
            <a:r>
              <a:rPr lang="en-US" sz="1800"/>
              <a:t>- &gt; 입력태그가 아닌 다른 태그에 출력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document.getElementById('sp1').innerHTML = a;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document.getElementById('sp2').innerHTML = b;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document.getElementById('sp3').innerHTML = res;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	 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}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&lt;/script&gt;</a:t>
            </a:r>
            <a:endParaRPr sz="1800"/>
          </a:p>
        </p:txBody>
      </p:sp>
      <p:sp>
        <p:nvSpPr>
          <p:cNvPr id="615" name="Google Shape;615;p6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69" descr="EMB00001afc6a2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777" y="6319838"/>
            <a:ext cx="5435246" cy="1801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69" descr="EMB00001afc6a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0196" y="6266638"/>
            <a:ext cx="3658709" cy="2298994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6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인수와 매개 변수</a:t>
            </a:r>
            <a:endParaRPr/>
          </a:p>
        </p:txBody>
      </p:sp>
      <p:sp>
        <p:nvSpPr>
          <p:cNvPr id="623" name="Google Shape;623;p69"/>
          <p:cNvSpPr txBox="1"/>
          <p:nvPr/>
        </p:nvSpPr>
        <p:spPr>
          <a:xfrm>
            <a:off x="409779" y="1551113"/>
            <a:ext cx="11059709" cy="471816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greeting(name, position)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alert(name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position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"님을 환영합니다."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"greeting('홍길동', '부장')"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눌러보세요!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6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  <p:cxnSp>
        <p:nvCxnSpPr>
          <p:cNvPr id="625" name="Google Shape;625;p69"/>
          <p:cNvCxnSpPr>
            <a:endCxn id="621" idx="1"/>
          </p:cNvCxnSpPr>
          <p:nvPr/>
        </p:nvCxnSpPr>
        <p:spPr>
          <a:xfrm rot="10800000" flipH="1">
            <a:off x="2602796" y="7416135"/>
            <a:ext cx="4247400" cy="1548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익명 함수</a:t>
            </a:r>
            <a:endParaRPr/>
          </a:p>
        </p:txBody>
      </p:sp>
      <p:sp>
        <p:nvSpPr>
          <p:cNvPr id="631" name="Google Shape;631;p70"/>
          <p:cNvSpPr txBox="1">
            <a:spLocks noGrp="1"/>
          </p:cNvSpPr>
          <p:nvPr>
            <p:ph type="body" idx="1"/>
          </p:nvPr>
        </p:nvSpPr>
        <p:spPr>
          <a:xfrm>
            <a:off x="459237" y="2197721"/>
            <a:ext cx="11264100" cy="6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함수를 만들어서 한번만 사용할 때 이름을 주지 않고 한번만 사용하는 경우 익명함수(anonymous function)라고 한다.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632" name="Google Shape;632;p70"/>
          <p:cNvSpPr txBox="1"/>
          <p:nvPr/>
        </p:nvSpPr>
        <p:spPr>
          <a:xfrm>
            <a:off x="764036" y="3410793"/>
            <a:ext cx="4866300" cy="239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showDialog(str) {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alert(str);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showDialog(</a:t>
            </a:r>
            <a:r>
              <a:rPr lang="en-US" sz="259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"안녕하세요."</a:t>
            </a: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70"/>
          <p:cNvSpPr txBox="1"/>
          <p:nvPr/>
        </p:nvSpPr>
        <p:spPr>
          <a:xfrm>
            <a:off x="6635489" y="3410793"/>
            <a:ext cx="4866300" cy="239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무명함수의 실행</a:t>
            </a:r>
            <a:endParaRPr sz="259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59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(str) {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alert(str);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})(</a:t>
            </a:r>
            <a:r>
              <a:rPr lang="en-US" sz="259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"안녕하세요"</a:t>
            </a: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70"/>
          <p:cNvSpPr/>
          <p:nvPr/>
        </p:nvSpPr>
        <p:spPr>
          <a:xfrm>
            <a:off x="5732451" y="4346890"/>
            <a:ext cx="801000" cy="52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7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  <p:sp>
        <p:nvSpPr>
          <p:cNvPr id="636" name="Google Shape;636;p70"/>
          <p:cNvSpPr txBox="1"/>
          <p:nvPr/>
        </p:nvSpPr>
        <p:spPr>
          <a:xfrm>
            <a:off x="764012" y="5973300"/>
            <a:ext cx="10737900" cy="239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700" b="1">
                <a:solidFill>
                  <a:srgbClr val="0000FF"/>
                </a:solidFill>
              </a:rPr>
              <a:t>var</a:t>
            </a:r>
            <a:r>
              <a:rPr lang="en-US" sz="2700" b="1">
                <a:solidFill>
                  <a:srgbClr val="1155CC"/>
                </a:solidFill>
              </a:rPr>
              <a:t> </a:t>
            </a:r>
            <a:r>
              <a:rPr lang="en-US" sz="2700" b="1">
                <a:solidFill>
                  <a:srgbClr val="1B1B1B"/>
                </a:solidFill>
              </a:rPr>
              <a:t>myButton = document.</a:t>
            </a:r>
            <a:r>
              <a:rPr lang="en-US" sz="2700" b="1">
                <a:solidFill>
                  <a:srgbClr val="FF0000"/>
                </a:solidFill>
              </a:rPr>
              <a:t>querySelector</a:t>
            </a:r>
            <a:r>
              <a:rPr lang="en-US" sz="2700" b="1">
                <a:solidFill>
                  <a:srgbClr val="1B1B1B"/>
                </a:solidFill>
              </a:rPr>
              <a:t>(</a:t>
            </a:r>
            <a:r>
              <a:rPr lang="en-US" sz="2700" b="1">
                <a:solidFill>
                  <a:srgbClr val="009E00"/>
                </a:solidFill>
              </a:rPr>
              <a:t>'button'</a:t>
            </a:r>
            <a:r>
              <a:rPr lang="en-US" sz="2700" b="1">
                <a:solidFill>
                  <a:srgbClr val="1B1B1B"/>
                </a:solidFill>
              </a:rPr>
              <a:t>);</a:t>
            </a:r>
            <a:endParaRPr sz="2700" b="1">
              <a:solidFill>
                <a:srgbClr val="1B1B1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endParaRPr sz="2700" b="1">
              <a:solidFill>
                <a:srgbClr val="1B1B1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700" b="1">
                <a:solidFill>
                  <a:srgbClr val="1B1B1B"/>
                </a:solidFill>
              </a:rPr>
              <a:t>myButton.</a:t>
            </a:r>
            <a:r>
              <a:rPr lang="en-US" sz="2700" b="1">
                <a:solidFill>
                  <a:schemeClr val="dk2"/>
                </a:solidFill>
              </a:rPr>
              <a:t>onclick</a:t>
            </a:r>
            <a:r>
              <a:rPr lang="en-US" sz="2700" b="1">
                <a:solidFill>
                  <a:srgbClr val="1B1B1B"/>
                </a:solidFill>
              </a:rPr>
              <a:t> = </a:t>
            </a:r>
            <a:r>
              <a:rPr lang="en-US" sz="2700" b="1">
                <a:solidFill>
                  <a:srgbClr val="0000FF"/>
                </a:solidFill>
              </a:rPr>
              <a:t>function</a:t>
            </a:r>
            <a:r>
              <a:rPr lang="en-US" sz="2700" b="1">
                <a:solidFill>
                  <a:srgbClr val="1B1B1B"/>
                </a:solidFill>
              </a:rPr>
              <a:t>() {</a:t>
            </a:r>
            <a:endParaRPr sz="2700" b="1">
              <a:solidFill>
                <a:srgbClr val="1B1B1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700" b="1">
                <a:solidFill>
                  <a:srgbClr val="1B1B1B"/>
                </a:solidFill>
              </a:rPr>
              <a:t>  </a:t>
            </a:r>
            <a:r>
              <a:rPr lang="en-US" sz="2700" b="1">
                <a:solidFill>
                  <a:schemeClr val="dk2"/>
                </a:solidFill>
              </a:rPr>
              <a:t>alert</a:t>
            </a:r>
            <a:r>
              <a:rPr lang="en-US" sz="2700" b="1">
                <a:solidFill>
                  <a:srgbClr val="1B1B1B"/>
                </a:solidFill>
              </a:rPr>
              <a:t>(</a:t>
            </a:r>
            <a:r>
              <a:rPr lang="en-US" sz="2700" b="1">
                <a:solidFill>
                  <a:srgbClr val="009E00"/>
                </a:solidFill>
              </a:rPr>
              <a:t>'hello'</a:t>
            </a:r>
            <a:r>
              <a:rPr lang="en-US" sz="2700" b="1">
                <a:solidFill>
                  <a:srgbClr val="1B1B1B"/>
                </a:solidFill>
              </a:rPr>
              <a:t>);</a:t>
            </a:r>
            <a:endParaRPr sz="2700" b="1">
              <a:solidFill>
                <a:srgbClr val="1B1B1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1B1B1B"/>
                </a:solidFill>
              </a:rPr>
              <a:t>}</a:t>
            </a:r>
            <a:endParaRPr sz="4298" b="1" i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함수의 반환값</a:t>
            </a:r>
            <a:endParaRPr/>
          </a:p>
        </p:txBody>
      </p:sp>
      <p:sp>
        <p:nvSpPr>
          <p:cNvPr id="642" name="Google Shape;642;p7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return 문장을 사용하여 외부로 값을 반환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반환된 값을 어디에 저장하기 않고 바로 수식에 사용해도 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window.onload = function(){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}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643" name="Google Shape;643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365" y="2249214"/>
            <a:ext cx="11264119" cy="2861535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71"/>
          <p:cNvSpPr txBox="1"/>
          <p:nvPr/>
        </p:nvSpPr>
        <p:spPr>
          <a:xfrm>
            <a:off x="890269" y="6812257"/>
            <a:ext cx="10670077" cy="6432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"para1"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).innerHTML = sub();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7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함수반환값</a:t>
            </a:r>
            <a:endParaRPr/>
          </a:p>
        </p:txBody>
      </p:sp>
      <p:sp>
        <p:nvSpPr>
          <p:cNvPr id="651" name="Google Shape;651;p7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74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&lt;script&gt;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function sub(a,b){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  return a+b;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}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window.onload = function(){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//var res =  sub(4,5);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//document.getElementById("aa").innerHTML = res;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document.getElementById("aa").innerHTML =sub(4,5);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}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&lt;/script&gt;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&lt;body&gt;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&lt;p id="aa"&gt;&lt;/p&gt;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&lt;/body&gt;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sp>
        <p:nvSpPr>
          <p:cNvPr id="652" name="Google Shape;652;p7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658" name="Google Shape;658;p7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&lt;style&gt;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div{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background : yellow;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border : 1px solid red;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width : 300;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height : 500;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}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&lt;/style&gt;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&lt;body&gt;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 &lt;input type="button"  value="시작"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            onclick="randProc()"&gt; &lt;br&gt;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&lt;hr color='blue'&gt;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&lt;!-- 시작 버튼 누르면 랜덤수 5개 를 출력 --&gt;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&lt;h1&gt;출력위치 &lt;/h1&gt;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&lt;div id="res"&gt;&lt;/div&gt;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&lt;/body&gt;</a:t>
            </a:r>
            <a:endParaRPr sz="2000"/>
          </a:p>
        </p:txBody>
      </p:sp>
      <p:sp>
        <p:nvSpPr>
          <p:cNvPr id="659" name="Google Shape;659;p7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  <p:pic>
        <p:nvPicPr>
          <p:cNvPr id="660" name="Google Shape;660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7072" y="2425428"/>
            <a:ext cx="32004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함수의 반환값</a:t>
            </a:r>
            <a:endParaRPr/>
          </a:p>
        </p:txBody>
      </p:sp>
      <p:sp>
        <p:nvSpPr>
          <p:cNvPr id="666" name="Google Shape;666;p7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단순히 함수를 종료하고 싶은 경우에도 사용할 수 있다.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667" name="Google Shape;667;p74"/>
          <p:cNvSpPr txBox="1"/>
          <p:nvPr/>
        </p:nvSpPr>
        <p:spPr>
          <a:xfrm>
            <a:off x="593250" y="2870094"/>
            <a:ext cx="10670077" cy="264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divide(a, b)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(b == 0)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return;</a:t>
            </a: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/ b;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74"/>
          <p:cNvSpPr/>
          <p:nvPr/>
        </p:nvSpPr>
        <p:spPr>
          <a:xfrm>
            <a:off x="4694600" y="3510900"/>
            <a:ext cx="6152100" cy="1359000"/>
          </a:xfrm>
          <a:prstGeom prst="wedgeRoundRectCallout">
            <a:avLst>
              <a:gd name="adj1" fmla="val -78585"/>
              <a:gd name="adj2" fmla="val -37583"/>
              <a:gd name="adj3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만약 분모가 0이면 나눗셈을 할 수 없으므로 함수를 종료한다.</a:t>
            </a:r>
            <a:endParaRPr sz="233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7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alert() 함수 </a:t>
            </a:r>
            <a:endParaRPr/>
          </a:p>
        </p:txBody>
      </p:sp>
      <p:sp>
        <p:nvSpPr>
          <p:cNvPr id="675" name="Google Shape;675;p80"/>
          <p:cNvSpPr txBox="1"/>
          <p:nvPr/>
        </p:nvSpPr>
        <p:spPr>
          <a:xfrm>
            <a:off x="468934" y="1703012"/>
            <a:ext cx="10670077" cy="134303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"이것이 alert()입니다."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6" name="Google Shape;676;p80" descr="EMB00001afc6a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8760" y="2813675"/>
            <a:ext cx="4247084" cy="3159192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8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자바스크립트의 미래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자바스크립트는 본래 클라이언트 웹페이지를 위한 프로그래밍 언어였지만 그 용도는 점점 더 확장되고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Node.js : 웹서버와 같은 애플리케이션을 작성하기 위해 설계된 서버-사이드(Server-Side) 소프트웨어 시스템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jQuery : 자바스크립트 라이브러리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JSON : 자바스크립트의 객체 표기법(Javascript Object Notation)은 개발 언어 독립적인 데이터 형식으로서 데이터 전송용 XML을 대체하고 있다. 심지어 문서 데이터베이스의 표준 저장 형식으로도 사용된다.</a:t>
            </a:r>
            <a:endParaRPr/>
          </a:p>
        </p:txBody>
      </p:sp>
      <p:pic>
        <p:nvPicPr>
          <p:cNvPr id="91" name="Google Shape;91;p8" descr="http://calebmadrigal.com/images/nodejs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25284" y="3077008"/>
            <a:ext cx="2620026" cy="1310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8" descr="http://taswar.zeytinsoft.com/wp-content/uploads/2014/05/jquery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31132" y="4280228"/>
            <a:ext cx="2739265" cy="1369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8" descr="http://www.alsacreations.com/xmedia/doc/full/json.g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87024" y="7065913"/>
            <a:ext cx="1914913" cy="111867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confirm() 함수 </a:t>
            </a:r>
            <a:endParaRPr/>
          </a:p>
        </p:txBody>
      </p:sp>
      <p:sp>
        <p:nvSpPr>
          <p:cNvPr id="683" name="Google Shape;683;p81"/>
          <p:cNvSpPr txBox="1"/>
          <p:nvPr/>
        </p:nvSpPr>
        <p:spPr>
          <a:xfrm>
            <a:off x="468934" y="1743057"/>
            <a:ext cx="10670077" cy="13029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user = confirm(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"confirm()은 사용자의 답변을 전달합니다."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4" name="Google Shape;684;p81" descr="EMB00001afc6a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8886" y="3727530"/>
            <a:ext cx="5870172" cy="2929387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8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prompt() 함수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82"/>
          <p:cNvSpPr txBox="1"/>
          <p:nvPr/>
        </p:nvSpPr>
        <p:spPr>
          <a:xfrm>
            <a:off x="359638" y="1633619"/>
            <a:ext cx="11175900" cy="131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8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8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age = prompt(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"나이를 입력하세요"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"만나이로 입력합니다."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8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2" name="Google Shape;692;p82" descr="EMB00001afc69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638" y="3737518"/>
            <a:ext cx="11175959" cy="253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8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 스크립트의 위치</a:t>
            </a:r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내부 자바스크립트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외부 자바스크립트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인라인 자바스크립트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3930</Words>
  <Application>Microsoft Office PowerPoint</Application>
  <PresentationFormat>사용자 지정</PresentationFormat>
  <Paragraphs>935</Paragraphs>
  <Slides>81</Slides>
  <Notes>81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81</vt:i4>
      </vt:variant>
    </vt:vector>
  </HeadingPairs>
  <TitlesOfParts>
    <vt:vector size="88" baseType="lpstr">
      <vt:lpstr>Noto Sans Symbols</vt:lpstr>
      <vt:lpstr>Gulim</vt:lpstr>
      <vt:lpstr>Malgun Gothic</vt:lpstr>
      <vt:lpstr>Malgun Gothic</vt:lpstr>
      <vt:lpstr>Arial</vt:lpstr>
      <vt:lpstr>Comic Sans MS</vt:lpstr>
      <vt:lpstr>1_Crayons</vt:lpstr>
      <vt:lpstr>08 자바스크립트 기초 </vt:lpstr>
      <vt:lpstr>자바스크립트 소개</vt:lpstr>
      <vt:lpstr>HTML5 기술의 핵심 </vt:lpstr>
      <vt:lpstr>자바스크립트 역사</vt:lpstr>
      <vt:lpstr>자바스크립트 특징</vt:lpstr>
      <vt:lpstr>첫번째 예제</vt:lpstr>
      <vt:lpstr>자바스크립트의 용도</vt:lpstr>
      <vt:lpstr>자바스크립트의 미래</vt:lpstr>
      <vt:lpstr>자바 스크립트의 위치</vt:lpstr>
      <vt:lpstr>내부 자바 스크립트</vt:lpstr>
      <vt:lpstr>외부 자바 스크립트</vt:lpstr>
      <vt:lpstr>인라인 자바 스크립트</vt:lpstr>
      <vt:lpstr>문장</vt:lpstr>
      <vt:lpstr>주석문</vt:lpstr>
      <vt:lpstr>변수</vt:lpstr>
      <vt:lpstr>지역변수</vt:lpstr>
      <vt:lpstr>지역변수</vt:lpstr>
      <vt:lpstr>전역변수</vt:lpstr>
      <vt:lpstr>전역변수</vt:lpstr>
      <vt:lpstr>전역변수</vt:lpstr>
      <vt:lpstr>예제</vt:lpstr>
      <vt:lpstr>변수 명명 규칙</vt:lpstr>
      <vt:lpstr>자료형</vt:lpstr>
      <vt:lpstr>예제</vt:lpstr>
      <vt:lpstr>예제</vt:lpstr>
      <vt:lpstr>객체형</vt:lpstr>
      <vt:lpstr>산술 연산자</vt:lpstr>
      <vt:lpstr>대입 연산자</vt:lpstr>
      <vt:lpstr>복합 대입 연산자</vt:lpstr>
      <vt:lpstr>문자열에서의 '+' 연산자</vt:lpstr>
      <vt:lpstr>비교 연산자</vt:lpstr>
      <vt:lpstr>비교 연산자</vt:lpstr>
      <vt:lpstr>비교 연산자</vt:lpstr>
      <vt:lpstr>논리 연산자</vt:lpstr>
      <vt:lpstr>조건 연산자(삼항 연산자)</vt:lpstr>
      <vt:lpstr>연산자 우선순위</vt:lpstr>
      <vt:lpstr>덧셈 예제1</vt:lpstr>
      <vt:lpstr>덧셈 예제2</vt:lpstr>
      <vt:lpstr>덧셈 예제2</vt:lpstr>
      <vt:lpstr>HTML 요소에 접근하기</vt:lpstr>
      <vt:lpstr>제어문</vt:lpstr>
      <vt:lpstr>조건문의 종류</vt:lpstr>
      <vt:lpstr>if 문</vt:lpstr>
      <vt:lpstr>if-else 문</vt:lpstr>
      <vt:lpstr>연속적인 if 문</vt:lpstr>
      <vt:lpstr>if 문제</vt:lpstr>
      <vt:lpstr>switch 문</vt:lpstr>
      <vt:lpstr>switch 문</vt:lpstr>
      <vt:lpstr>switch 문제</vt:lpstr>
      <vt:lpstr>문제 1</vt:lpstr>
      <vt:lpstr>반복문</vt:lpstr>
      <vt:lpstr>반복문의 종류</vt:lpstr>
      <vt:lpstr>while 문</vt:lpstr>
      <vt:lpstr>while 문</vt:lpstr>
      <vt:lpstr>for 문</vt:lpstr>
      <vt:lpstr>for 문</vt:lpstr>
      <vt:lpstr>중첩 반복문</vt:lpstr>
      <vt:lpstr>중첩 반복문 예제 </vt:lpstr>
      <vt:lpstr>do/while문</vt:lpstr>
      <vt:lpstr>for/in 반복문 </vt:lpstr>
      <vt:lpstr>break 문장</vt:lpstr>
      <vt:lpstr>continue 문장</vt:lpstr>
      <vt:lpstr>문제</vt:lpstr>
      <vt:lpstr>배열</vt:lpstr>
      <vt:lpstr>배열을 생성하는 2가지 방법</vt:lpstr>
      <vt:lpstr>예제</vt:lpstr>
      <vt:lpstr>함수</vt:lpstr>
      <vt:lpstr>함수 만들기</vt:lpstr>
      <vt:lpstr>함수의 호출</vt:lpstr>
      <vt:lpstr>예제</vt:lpstr>
      <vt:lpstr>함수예제</vt:lpstr>
      <vt:lpstr>함수예제</vt:lpstr>
      <vt:lpstr>인수와 매개 변수</vt:lpstr>
      <vt:lpstr>익명 함수</vt:lpstr>
      <vt:lpstr>함수의 반환값</vt:lpstr>
      <vt:lpstr>함수반환값</vt:lpstr>
      <vt:lpstr>예제</vt:lpstr>
      <vt:lpstr>함수의 반환값</vt:lpstr>
      <vt:lpstr>alert() 함수 </vt:lpstr>
      <vt:lpstr>confirm() 함수 </vt:lpstr>
      <vt:lpstr>prompt()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 자바스크립트 기초 </dc:title>
  <dc:creator>chocojhkim@live.com</dc:creator>
  <cp:lastModifiedBy>admin</cp:lastModifiedBy>
  <cp:revision>7</cp:revision>
  <dcterms:created xsi:type="dcterms:W3CDTF">2007-06-29T06:43:39Z</dcterms:created>
  <dcterms:modified xsi:type="dcterms:W3CDTF">2023-10-10T03:49:55Z</dcterms:modified>
</cp:coreProperties>
</file>