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74" r:id="rId2"/>
    <p:sldId id="284" r:id="rId3"/>
    <p:sldId id="269" r:id="rId4"/>
    <p:sldId id="278" r:id="rId5"/>
    <p:sldId id="279" r:id="rId6"/>
    <p:sldId id="281" r:id="rId7"/>
    <p:sldId id="282" r:id="rId8"/>
    <p:sldId id="283" r:id="rId9"/>
    <p:sldId id="272" r:id="rId10"/>
  </p:sldIdLst>
  <p:sldSz cx="12198350" cy="6859588"/>
  <p:notesSz cx="6858000" cy="9144000"/>
  <p:defaultTextStyle>
    <a:defPPr>
      <a:defRPr lang="zh-CN"/>
    </a:defPPr>
    <a:lvl1pPr marL="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81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62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4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253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06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80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694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507" algn="l" defTabSz="121962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6BB"/>
    <a:srgbClr val="5A5A5A"/>
    <a:srgbClr val="BF1920"/>
    <a:srgbClr val="2E2E2E"/>
    <a:srgbClr val="11BBD5"/>
    <a:srgbClr val="005499"/>
    <a:srgbClr val="EF08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44" y="-78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A6CEA-800A-48F1-B66A-3DBC2417E7DC}" type="datetimeFigureOut">
              <a:rPr lang="zh-CN" altLang="en-US" smtClean="0"/>
              <a:pPr/>
              <a:t>2016/10/19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2CE1E-2A1D-4F31-8CCA-EC5B32960B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58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39"/>
            <a:ext cx="12198350" cy="6859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94" y="4294090"/>
            <a:ext cx="12195175" cy="136846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770582" y="4501252"/>
            <a:ext cx="10657185" cy="954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>
              <a:defRPr lang="zh-CN" altLang="en-US" sz="5400" dirty="0">
                <a:solidFill>
                  <a:schemeClr val="bg1"/>
                </a:solidFill>
                <a:effectLst>
                  <a:reflection blurRad="6350" stA="28000" endPos="25000" dist="60007" dir="5400000" sy="-100000" algn="bl" rotWithShape="0"/>
                </a:effectLst>
                <a:cs typeface="+mn-cs"/>
              </a:defRPr>
            </a:lvl1pPr>
          </a:lstStyle>
          <a:p>
            <a:pPr marL="0" lvl="0" algn="ctr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028" name="Picture 4" descr="C:\Users\王佩丰\Desktop\未标题-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88"/>
          <a:stretch/>
        </p:blipFill>
        <p:spPr bwMode="auto">
          <a:xfrm>
            <a:off x="5494" y="-1"/>
            <a:ext cx="12220552" cy="4294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67" y="6002543"/>
            <a:ext cx="2304256" cy="5525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35440">
            <a:off x="533959" y="939043"/>
            <a:ext cx="3985731" cy="934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7121252" y="6093397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>
              <a:defRPr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en-US" altLang="zh-CN" dirty="0" smtClean="0">
                <a:solidFill>
                  <a:srgbClr val="21B6BB"/>
                </a:solidFill>
              </a:rPr>
              <a:t>edu.51cto.com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451103" y="2142393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4023037" y="2145031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kern="12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讲师：</a:t>
            </a:r>
            <a:endParaRPr lang="zh-CN" altLang="en-US" sz="3600" b="1" kern="1200" dirty="0">
              <a:solidFill>
                <a:srgbClr val="21B6B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5428045" y="2925738"/>
            <a:ext cx="448755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 typeface="Wingdings" panose="05000000000000000000" pitchFamily="2" charset="2"/>
              <a:buNone/>
              <a:defRPr lang="zh-CN" altLang="en-US" sz="2400" dirty="0" smtClean="0">
                <a:solidFill>
                  <a:srgbClr val="5A5A5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11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143627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-3572" y="-14924"/>
            <a:ext cx="4158531" cy="6874512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79549" y="1443397"/>
            <a:ext cx="25922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  <a:latin typeface="+mn-ea"/>
                <a:ea typeface="+mn-ea"/>
              </a:rPr>
              <a:t>课程目录</a:t>
            </a:r>
            <a:endParaRPr lang="en-US" altLang="zh-CN" sz="4400" b="1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zh-CN" sz="2300" b="0" dirty="0" smtClean="0">
                <a:solidFill>
                  <a:schemeClr val="bg1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Course Contents</a:t>
            </a:r>
            <a:endParaRPr lang="zh-CN" altLang="en-US" sz="23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6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591" y="6094090"/>
            <a:ext cx="2045692" cy="4905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4514999" y="1701602"/>
            <a:ext cx="6408538" cy="4153216"/>
          </a:xfrm>
        </p:spPr>
        <p:txBody>
          <a:bodyPr/>
          <a:lstStyle>
            <a:lvl1pPr marL="514350" indent="-514350">
              <a:spcBef>
                <a:spcPts val="0"/>
              </a:spcBef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="" xmlns:p14="http://schemas.microsoft.com/office/powerpoint/2010/main" val="41565673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7551" y="2971829"/>
            <a:ext cx="12198350" cy="4572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30623" y="1796401"/>
            <a:ext cx="2441749" cy="2442314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FontTx/>
              <a:buNone/>
              <a:defRPr lang="zh-CN" altLang="en-US" sz="3600" b="1" dirty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457360" indent="-457360">
              <a:buFont typeface="Wingdings" panose="05000000000000000000" pitchFamily="2" charset="2"/>
              <a:buChar char="l"/>
              <a:defRPr lang="zh-CN" altLang="en-US" sz="2800" dirty="0" smtClean="0">
                <a:solidFill>
                  <a:srgbClr val="21B6B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381133" lvl="0" indent="-381133">
              <a:lnSpc>
                <a:spcPts val="5068"/>
              </a:lnSpc>
            </a:pPr>
            <a:r>
              <a:rPr lang="zh-CN" altLang="en-US" smtClean="0"/>
              <a:t>单击此处编辑母版文本样式</a:t>
            </a:r>
          </a:p>
        </p:txBody>
      </p:sp>
      <p:pic>
        <p:nvPicPr>
          <p:cNvPr id="9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2451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6929" y="1485578"/>
            <a:ext cx="10200539" cy="71844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B6BB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0308" y="981522"/>
            <a:ext cx="12201922" cy="4571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2952750"/>
          </a:xfrm>
          <a:prstGeom prst="rect">
            <a:avLst/>
          </a:prstGeom>
        </p:spPr>
        <p:txBody>
          <a:bodyPr/>
          <a:lstStyle>
            <a:lvl1pPr marL="1600760" indent="-609813">
              <a:buClr>
                <a:srgbClr val="21B6BB"/>
              </a:buClr>
              <a:buFont typeface="Wingdings" panose="05000000000000000000" pitchFamily="2" charset="2"/>
              <a:buChar char="l"/>
              <a:defRPr sz="2800">
                <a:solidFill>
                  <a:srgbClr val="5A5A5A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pic>
        <p:nvPicPr>
          <p:cNvPr id="8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1" y="6238106"/>
            <a:ext cx="2016224" cy="47255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3310" y="0"/>
            <a:ext cx="1219835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494" y="3285778"/>
            <a:ext cx="12195175" cy="3573810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019054" y="1703243"/>
            <a:ext cx="71792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21B6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 You !</a:t>
            </a:r>
            <a:endParaRPr lang="zh-CN" altLang="en-US" sz="8800" b="1" dirty="0">
              <a:solidFill>
                <a:srgbClr val="21B6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9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583" y="405458"/>
            <a:ext cx="2030768" cy="4869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王佩丰\Desktop\为梦想增值 (2)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191" y="3583168"/>
            <a:ext cx="3960440" cy="92822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 userDrawn="1"/>
        </p:nvSpPr>
        <p:spPr>
          <a:xfrm>
            <a:off x="5494" y="3217259"/>
            <a:ext cx="12201922" cy="7200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/>
          <p:cNvSpPr/>
          <p:nvPr userDrawn="1"/>
        </p:nvSpPr>
        <p:spPr>
          <a:xfrm>
            <a:off x="1274639" y="1864970"/>
            <a:ext cx="2520280" cy="2520863"/>
          </a:xfrm>
          <a:prstGeom prst="ellipse">
            <a:avLst/>
          </a:prstGeom>
          <a:blipFill>
            <a:blip r:embed="rId4" cstate="print"/>
            <a:stretch>
              <a:fillRect/>
            </a:stretch>
          </a:blipFill>
          <a:ln w="38100">
            <a:solidFill>
              <a:srgbClr val="21B6BB"/>
            </a:solidFill>
          </a:ln>
          <a:effectLst>
            <a:outerShdw blurRad="63500" sx="105000" sy="10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sz="3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5848641" y="4494629"/>
            <a:ext cx="438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6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</p:spTree>
    <p:extLst>
      <p:ext uri="{BB962C8B-B14F-4D97-AF65-F5344CB8AC3E}">
        <p14:creationId xmlns="" xmlns:p14="http://schemas.microsoft.com/office/powerpoint/2010/main" val="41290064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1" y="6084708"/>
            <a:ext cx="12201922" cy="774879"/>
          </a:xfrm>
          <a:prstGeom prst="rect">
            <a:avLst/>
          </a:prstGeom>
          <a:solidFill>
            <a:srgbClr val="21B6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Picture 5" descr="C:\Users\王佩丰\Desktop\51CTO学院-源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" y="261442"/>
            <a:ext cx="1728192" cy="414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7029121" y="6247693"/>
            <a:ext cx="496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edu.51cto.com</a:t>
            </a:r>
          </a:p>
        </p:txBody>
      </p:sp>
      <p:sp>
        <p:nvSpPr>
          <p:cNvPr id="17" name="标题占位符 16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061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2"/>
            <a:r>
              <a:rPr lang="zh-CN" altLang="en-US" dirty="0" smtClean="0"/>
              <a:t>第二级</a:t>
            </a:r>
          </a:p>
          <a:p>
            <a:pPr lvl="3"/>
            <a:r>
              <a:rPr lang="zh-CN" altLang="en-US" dirty="0" smtClean="0"/>
              <a:t>第三级</a:t>
            </a:r>
            <a:r>
              <a:rPr lang="en-US" altLang="zh-CN" dirty="0" smtClean="0"/>
              <a:t>	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70" r:id="rId3"/>
    <p:sldLayoutId id="2147483664" r:id="rId4"/>
    <p:sldLayoutId id="2147483663" r:id="rId5"/>
    <p:sldLayoutId id="2147483667" r:id="rId6"/>
  </p:sldLayoutIdLst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1219627" rtl="0" eaLnBrk="1" latinLnBrk="0" hangingPunct="1">
        <a:spcBef>
          <a:spcPct val="0"/>
        </a:spcBef>
        <a:buNone/>
        <a:defRPr sz="3700" b="1" kern="1200">
          <a:solidFill>
            <a:srgbClr val="21B6B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600760" indent="-609813" algn="l" defTabSz="1219627" rtl="0" eaLnBrk="1" latinLnBrk="0" hangingPunct="1">
        <a:spcBef>
          <a:spcPct val="20000"/>
        </a:spcBef>
        <a:buClr>
          <a:srgbClr val="21B6BB"/>
        </a:buClr>
        <a:buFont typeface="Wingdings" panose="05000000000000000000" pitchFamily="2" charset="2"/>
        <a:buChar char="l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990947" indent="-381133" algn="l" defTabSz="1219627" rtl="0" eaLnBrk="1" latinLnBrk="0" hangingPunct="1">
        <a:spcBef>
          <a:spcPct val="20000"/>
        </a:spcBef>
        <a:buFont typeface="Arial" pitchFamily="34" charset="0"/>
        <a:buChar char="–"/>
        <a:defRPr lang="zh-CN" altLang="en-US" sz="2400" kern="1200" dirty="0" smtClean="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52453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3pPr>
      <a:lvl4pPr marL="2134347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4pPr>
      <a:lvl5pPr marL="2744160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5pPr>
      <a:lvl6pPr marL="3353973" indent="-304907" algn="l" defTabSz="1219627" rtl="0" eaLnBrk="1" latinLnBrk="0" hangingPunct="1">
        <a:spcBef>
          <a:spcPct val="20000"/>
        </a:spcBef>
        <a:buClr>
          <a:srgbClr val="21B6BB"/>
        </a:buClr>
        <a:buFont typeface="Arial" pitchFamily="34" charset="0"/>
        <a:buChar char="•"/>
        <a:defRPr sz="2400" b="0" kern="1200">
          <a:solidFill>
            <a:srgbClr val="5A5A5A"/>
          </a:solidFill>
          <a:latin typeface="+mn-ea"/>
          <a:ea typeface="+mn-ea"/>
          <a:cs typeface="+mn-cs"/>
        </a:defRPr>
      </a:lvl6pPr>
      <a:lvl7pPr marL="3963787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600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414" indent="-304907" algn="l" defTabSz="121962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81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62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4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253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06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80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694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507" algn="l" defTabSz="121962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pencv.org/3.1.0/d7/d1b/group__imgproc__misc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0582" y="4655161"/>
            <a:ext cx="10657185" cy="646331"/>
          </a:xfrm>
        </p:spPr>
        <p:txBody>
          <a:bodyPr/>
          <a:lstStyle/>
          <a:p>
            <a:r>
              <a:rPr lang="en-US" altLang="zh-CN" sz="3600" dirty="0" smtClean="0"/>
              <a:t>OpenCV 3.1.0 – </a:t>
            </a:r>
            <a:r>
              <a:rPr sz="3600" dirty="0" smtClean="0"/>
              <a:t>图像处理教程</a:t>
            </a:r>
            <a:endParaRPr lang="zh-CN" alt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3759893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贾志刚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170349" y="2925738"/>
            <a:ext cx="6393322" cy="1212640"/>
          </a:xfrm>
        </p:spPr>
        <p:txBody>
          <a:bodyPr/>
          <a:lstStyle/>
          <a:p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E-Mail: bfnh1998@hotmail.com</a:t>
            </a:r>
          </a:p>
          <a:p>
            <a:r>
              <a:rPr sz="2000" dirty="0" smtClean="0">
                <a:latin typeface="Arial" pitchFamily="34" charset="0"/>
                <a:cs typeface="Arial" pitchFamily="34" charset="0"/>
              </a:rPr>
              <a:t>微博：流浪的鱼</a:t>
            </a:r>
            <a:r>
              <a:rPr lang="en-US" altLang="zh-CN" sz="2000" dirty="0" smtClean="0">
                <a:latin typeface="Arial" pitchFamily="34" charset="0"/>
                <a:cs typeface="Arial" pitchFamily="34" charset="0"/>
              </a:rPr>
              <a:t>-GloomyFish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25400">
            <a:solidFill>
              <a:srgbClr val="21B6BB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0663" y="2277666"/>
            <a:ext cx="201622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85052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3866928" y="2061327"/>
            <a:ext cx="8331422" cy="646331"/>
          </a:xfrm>
        </p:spPr>
        <p:txBody>
          <a:bodyPr/>
          <a:lstStyle/>
          <a:p>
            <a:r>
              <a:rPr dirty="0" smtClean="0"/>
              <a:t>加载、修改、保存图像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59017" y="3213722"/>
            <a:ext cx="6264694" cy="2074414"/>
          </a:xfrm>
        </p:spPr>
        <p:txBody>
          <a:bodyPr/>
          <a:lstStyle/>
          <a:p>
            <a:r>
              <a:rPr dirty="0"/>
              <a:t>加载图像（用</a:t>
            </a:r>
            <a:r>
              <a:rPr lang="en-US" dirty="0"/>
              <a:t>cv::imread</a:t>
            </a:r>
            <a:r>
              <a:rPr dirty="0"/>
              <a:t>）</a:t>
            </a:r>
            <a:endParaRPr lang="en-US" altLang="zh-CN" dirty="0" smtClean="0"/>
          </a:p>
          <a:p>
            <a:r>
              <a:rPr dirty="0"/>
              <a:t>修改</a:t>
            </a:r>
            <a:r>
              <a:rPr dirty="0" smtClean="0"/>
              <a:t>图像 </a:t>
            </a:r>
            <a:r>
              <a:rPr lang="en-US" dirty="0" smtClean="0"/>
              <a:t>(</a:t>
            </a:r>
            <a:r>
              <a:rPr lang="en-US" dirty="0" err="1"/>
              <a:t>cv</a:t>
            </a:r>
            <a:r>
              <a:rPr lang="en-US" dirty="0" smtClean="0"/>
              <a:t>::</a:t>
            </a:r>
            <a:r>
              <a:rPr lang="en-US" dirty="0" err="1" smtClean="0"/>
              <a:t>cvtColor</a:t>
            </a:r>
            <a:r>
              <a:rPr lang="en-US" dirty="0" smtClean="0"/>
              <a:t>)</a:t>
            </a:r>
            <a:endParaRPr lang="en-US" altLang="zh-CN" dirty="0" smtClean="0"/>
          </a:p>
          <a:p>
            <a:r>
              <a:rPr dirty="0" smtClean="0"/>
              <a:t>保存图像</a:t>
            </a:r>
            <a:r>
              <a:rPr lang="en-US" dirty="0" smtClean="0"/>
              <a:t>(</a:t>
            </a:r>
            <a:r>
              <a:rPr lang="en-US" dirty="0" err="1" smtClean="0"/>
              <a:t>cv</a:t>
            </a:r>
            <a:r>
              <a:rPr lang="en-US" dirty="0" smtClean="0"/>
              <a:t>::</a:t>
            </a:r>
            <a:r>
              <a:rPr lang="en-US" dirty="0" err="1" smtClean="0"/>
              <a:t>imwrite</a:t>
            </a:r>
            <a:r>
              <a:rPr lang="en-US" dirty="0" smtClean="0"/>
              <a:t>)</a:t>
            </a:r>
          </a:p>
          <a:p>
            <a:r>
              <a:rPr dirty="0" smtClean="0"/>
              <a:t>代码演示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903416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加载图像（用</a:t>
            </a:r>
            <a:r>
              <a:rPr lang="en-US" altLang="zh-CN" dirty="0" smtClean="0"/>
              <a:t>cv::imread</a:t>
            </a:r>
            <a:r>
              <a:rPr lang="zh-CN" altLang="en-US" dirty="0" smtClean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69888" y="2349500"/>
            <a:ext cx="10715700" cy="37235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imread</a:t>
            </a:r>
            <a:r>
              <a:rPr lang="zh-CN" altLang="en-US" dirty="0" smtClean="0"/>
              <a:t>功能是加载图像文件成为一个</a:t>
            </a:r>
            <a:r>
              <a:rPr lang="en-US" b="1" dirty="0" smtClean="0">
                <a:solidFill>
                  <a:srgbClr val="FF0000"/>
                </a:solidFill>
              </a:rPr>
              <a:t>Mat</a:t>
            </a:r>
            <a:r>
              <a:rPr lang="zh-CN" altLang="en-US" dirty="0" smtClean="0"/>
              <a:t>对象，其中第一个参数表示图像文件名称</a:t>
            </a:r>
          </a:p>
          <a:p>
            <a:r>
              <a:rPr lang="zh-CN" altLang="en-US" dirty="0" smtClean="0"/>
              <a:t>第二个参数，表示加载的图像是什么类型，支持常见的三个参数值</a:t>
            </a:r>
          </a:p>
          <a:p>
            <a:r>
              <a:rPr lang="en-US" dirty="0" smtClean="0"/>
              <a:t>IMREAD_UNCHANGED (&lt;0) </a:t>
            </a:r>
            <a:r>
              <a:rPr lang="zh-CN" altLang="en-US" dirty="0" smtClean="0"/>
              <a:t>表示加载原图，不做任何改变</a:t>
            </a:r>
          </a:p>
          <a:p>
            <a:r>
              <a:rPr lang="en-US" dirty="0" smtClean="0"/>
              <a:t>IMREAD_GRAYSCALE ( 0)</a:t>
            </a:r>
            <a:r>
              <a:rPr lang="zh-CN" altLang="en-US" dirty="0" smtClean="0"/>
              <a:t>表示把原图作为灰度图像加载进来</a:t>
            </a:r>
          </a:p>
          <a:p>
            <a:r>
              <a:rPr lang="en-US" dirty="0" smtClean="0"/>
              <a:t>IMREAD_COLOR (&gt;0) </a:t>
            </a:r>
            <a:r>
              <a:rPr lang="zh-CN" altLang="en-US" dirty="0" smtClean="0"/>
              <a:t>表示把原图作为</a:t>
            </a:r>
            <a:r>
              <a:rPr lang="en-US" dirty="0" smtClean="0"/>
              <a:t>RGB</a:t>
            </a:r>
            <a:r>
              <a:rPr lang="zh-CN" altLang="en-US" dirty="0" smtClean="0"/>
              <a:t>图像加载进来</a:t>
            </a:r>
          </a:p>
          <a:p>
            <a:pPr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dirty="0" err="1" smtClean="0"/>
              <a:t>OpenCV</a:t>
            </a:r>
            <a:r>
              <a:rPr lang="zh-CN" altLang="en-US" dirty="0" smtClean="0"/>
              <a:t>支持</a:t>
            </a:r>
            <a:r>
              <a:rPr lang="en-US" dirty="0" smtClean="0"/>
              <a:t>JPG</a:t>
            </a:r>
            <a:r>
              <a:rPr lang="zh-CN" altLang="en-US" dirty="0" smtClean="0"/>
              <a:t>、</a:t>
            </a:r>
            <a:r>
              <a:rPr lang="en-US" dirty="0" smtClean="0"/>
              <a:t>PNG</a:t>
            </a:r>
            <a:r>
              <a:rPr lang="zh-CN" altLang="en-US" dirty="0" smtClean="0"/>
              <a:t>、</a:t>
            </a:r>
            <a:r>
              <a:rPr lang="en-US" dirty="0" smtClean="0"/>
              <a:t>TIFF</a:t>
            </a:r>
            <a:r>
              <a:rPr lang="zh-CN" altLang="en-US" dirty="0" smtClean="0"/>
              <a:t>等常见格式图像文件加载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显示图像 </a:t>
            </a:r>
            <a:r>
              <a:rPr lang="en-US" altLang="zh-CN" dirty="0" smtClean="0"/>
              <a:t>(cv::</a:t>
            </a:r>
            <a:r>
              <a:rPr lang="en-US" dirty="0" smtClean="0"/>
              <a:t>namedWindos </a:t>
            </a:r>
            <a:r>
              <a:rPr lang="zh-CN" altLang="en-US" dirty="0" smtClean="0"/>
              <a:t>与</a:t>
            </a:r>
            <a:r>
              <a:rPr lang="en-US" dirty="0" smtClean="0"/>
              <a:t>cv::imshow)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85838" y="2349500"/>
            <a:ext cx="10153650" cy="36520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namedWindos</a:t>
            </a:r>
            <a:r>
              <a:rPr lang="zh-CN" altLang="en-US" dirty="0" smtClean="0"/>
              <a:t>功能是创建一个</a:t>
            </a:r>
            <a:r>
              <a:rPr lang="en-US" dirty="0" err="1" smtClean="0"/>
              <a:t>OpenCV</a:t>
            </a:r>
            <a:r>
              <a:rPr lang="zh-CN" altLang="en-US" dirty="0" smtClean="0"/>
              <a:t>窗口，它是由</a:t>
            </a:r>
            <a:r>
              <a:rPr lang="en-US" dirty="0" err="1" smtClean="0"/>
              <a:t>OpenCV</a:t>
            </a:r>
            <a:r>
              <a:rPr lang="zh-CN" altLang="en-US" dirty="0" smtClean="0"/>
              <a:t>自动创建与释放，你无需取销毁它。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zh-CN" altLang="en-US" dirty="0" smtClean="0"/>
              <a:t>常见用法</a:t>
            </a:r>
            <a:r>
              <a:rPr lang="en-US" dirty="0" err="1" smtClean="0"/>
              <a:t>namedWindow</a:t>
            </a:r>
            <a:r>
              <a:rPr lang="en-US" dirty="0" smtClean="0"/>
              <a:t>("Window Title", WINDOW_AUTOSIZE)</a:t>
            </a:r>
          </a:p>
          <a:p>
            <a:pPr>
              <a:buNone/>
            </a:pPr>
            <a:endParaRPr lang="zh-CN" altLang="en-US" dirty="0" smtClean="0"/>
          </a:p>
          <a:p>
            <a:r>
              <a:rPr lang="en-US" dirty="0" smtClean="0"/>
              <a:t>WINDOW_AUTOSIZE</a:t>
            </a:r>
            <a:r>
              <a:rPr lang="zh-CN" altLang="en-US" dirty="0" smtClean="0"/>
              <a:t>会自动根据图像大小，显示窗口大小，</a:t>
            </a:r>
            <a:r>
              <a:rPr lang="zh-CN" altLang="en-US" dirty="0" smtClean="0"/>
              <a:t>不能</a:t>
            </a:r>
            <a:r>
              <a:rPr lang="zh-CN" altLang="en-US" dirty="0" smtClean="0"/>
              <a:t>人</a:t>
            </a:r>
            <a:r>
              <a:rPr lang="zh-CN" altLang="en-US" dirty="0" smtClean="0"/>
              <a:t>为</a:t>
            </a:r>
            <a:r>
              <a:rPr lang="zh-CN" altLang="en-US" dirty="0" smtClean="0"/>
              <a:t>改变窗口大小</a:t>
            </a:r>
            <a:endParaRPr lang="en-US" altLang="zh-CN" dirty="0" smtClean="0"/>
          </a:p>
          <a:p>
            <a:pPr>
              <a:buNone/>
            </a:pPr>
            <a:endParaRPr lang="zh-CN" altLang="en-US" dirty="0" smtClean="0"/>
          </a:p>
          <a:p>
            <a:r>
              <a:rPr lang="en-US" dirty="0" smtClean="0"/>
              <a:t>WINDOW_NORMAL,</a:t>
            </a:r>
            <a:r>
              <a:rPr lang="zh-CN" altLang="en-US" dirty="0" smtClean="0"/>
              <a:t>跟</a:t>
            </a:r>
            <a:r>
              <a:rPr lang="en-US" dirty="0" smtClean="0"/>
              <a:t>QT</a:t>
            </a:r>
            <a:r>
              <a:rPr lang="zh-CN" altLang="en-US" dirty="0" smtClean="0"/>
              <a:t>集成的时候会使用，允许修改窗口大小。</a:t>
            </a:r>
          </a:p>
          <a:p>
            <a:pPr>
              <a:buNone/>
            </a:pPr>
            <a:endParaRPr lang="zh-CN" altLang="en-US" dirty="0" smtClean="0"/>
          </a:p>
          <a:p>
            <a:r>
              <a:rPr lang="en-US" dirty="0" err="1" smtClean="0"/>
              <a:t>imshow</a:t>
            </a:r>
            <a:r>
              <a:rPr lang="zh-CN" altLang="en-US" dirty="0" smtClean="0"/>
              <a:t>根据窗口名称显示图像到指定的窗口上去，第一个参数是窗口名称，第二参数是</a:t>
            </a:r>
            <a:r>
              <a:rPr lang="en-US" dirty="0" smtClean="0"/>
              <a:t>Mat</a:t>
            </a:r>
            <a:r>
              <a:rPr lang="zh-CN" altLang="en-US" dirty="0" smtClean="0"/>
              <a:t>对象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修改图像 </a:t>
            </a:r>
            <a:r>
              <a:rPr lang="en-US" altLang="zh-CN" dirty="0" smtClean="0"/>
              <a:t>(</a:t>
            </a:r>
            <a:r>
              <a:rPr lang="en-US" dirty="0" err="1" smtClean="0"/>
              <a:t>cv</a:t>
            </a:r>
            <a:r>
              <a:rPr lang="en-US" dirty="0" smtClean="0"/>
              <a:t>::</a:t>
            </a:r>
            <a:r>
              <a:rPr lang="en-US" dirty="0" err="1" smtClean="0"/>
              <a:t>cvtColor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cvtColor</a:t>
            </a:r>
            <a:r>
              <a:rPr lang="zh-CN" altLang="en-US" dirty="0" smtClean="0"/>
              <a:t>的功能是把图像从一个彩色空间转换到另外一个色彩空间，有三个参数，第一个参数表示源图像、第二参数表示色彩空间转换之后的图像、第三个参数表示源和目标色彩空间如：</a:t>
            </a:r>
            <a:r>
              <a:rPr lang="en-US" dirty="0" smtClean="0"/>
              <a:t>COLOR_BGR2HLS </a:t>
            </a:r>
            <a:r>
              <a:rPr lang="zh-CN" altLang="en-US" dirty="0" smtClean="0"/>
              <a:t>、</a:t>
            </a:r>
            <a:r>
              <a:rPr lang="en-US" dirty="0" smtClean="0"/>
              <a:t>COLOR_BGR2GRAY 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u="sng" dirty="0" err="1" smtClean="0">
                <a:hlinkClick r:id="rId2" action="ppaction://hlinkfile"/>
              </a:rPr>
              <a:t>cvtColor</a:t>
            </a:r>
            <a:r>
              <a:rPr lang="en-US" dirty="0" smtClean="0"/>
              <a:t>( image, </a:t>
            </a:r>
            <a:r>
              <a:rPr lang="en-US" dirty="0" err="1" smtClean="0"/>
              <a:t>gray_image</a:t>
            </a:r>
            <a:r>
              <a:rPr lang="en-US" dirty="0" smtClean="0"/>
              <a:t>, </a:t>
            </a:r>
            <a:r>
              <a:rPr lang="en-US" dirty="0" smtClean="0">
                <a:hlinkClick r:id="rId2" action="ppaction://hlinkfile"/>
              </a:rPr>
              <a:t>COLOR_BGR2GRAY</a:t>
            </a:r>
            <a:r>
              <a:rPr lang="en-US" dirty="0" smtClean="0"/>
              <a:t> );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保存图像</a:t>
            </a:r>
            <a:r>
              <a:rPr lang="en-US" altLang="zh-CN" dirty="0" smtClean="0"/>
              <a:t>(</a:t>
            </a:r>
            <a:r>
              <a:rPr lang="en-US" dirty="0" err="1" smtClean="0"/>
              <a:t>cv</a:t>
            </a:r>
            <a:r>
              <a:rPr lang="en-US" dirty="0" smtClean="0"/>
              <a:t>::</a:t>
            </a:r>
            <a:r>
              <a:rPr lang="en-US" dirty="0" err="1" smtClean="0"/>
              <a:t>imwrite</a:t>
            </a:r>
            <a:r>
              <a:rPr lang="en-US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保存图像文件到指定目录路径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PNG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JPG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Tiff</a:t>
            </a:r>
            <a:r>
              <a:rPr lang="zh-CN" altLang="en-US" dirty="0" smtClean="0"/>
              <a:t>文件格式而且是单通道或者三通道的</a:t>
            </a:r>
            <a:r>
              <a:rPr lang="en-US" altLang="zh-CN" dirty="0" smtClean="0"/>
              <a:t>BGR</a:t>
            </a:r>
            <a:r>
              <a:rPr lang="zh-CN" altLang="en-US" dirty="0" smtClean="0"/>
              <a:t>的图像才可以通过这种方式保存</a:t>
            </a:r>
            <a:endParaRPr lang="en-US" altLang="zh-CN" dirty="0" smtClean="0"/>
          </a:p>
          <a:p>
            <a:r>
              <a:rPr lang="zh-CN" altLang="en-US" dirty="0" smtClean="0"/>
              <a:t>保存</a:t>
            </a:r>
            <a:r>
              <a:rPr lang="en-US" altLang="zh-CN" dirty="0" smtClean="0"/>
              <a:t>PNG</a:t>
            </a:r>
            <a:r>
              <a:rPr lang="zh-CN" altLang="en-US" dirty="0" smtClean="0"/>
              <a:t>格式的时候可以保存透明通道的图片</a:t>
            </a:r>
            <a:endParaRPr lang="en-US" altLang="zh-CN" dirty="0" smtClean="0"/>
          </a:p>
          <a:p>
            <a:r>
              <a:rPr lang="zh-CN" altLang="en-US" dirty="0" smtClean="0"/>
              <a:t>可以指定压缩参数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图像加载、修改、保存的代码演示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代码演示程序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95634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文件">
  <a:themeElements>
    <a:clrScheme name="自定义 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FF1515"/>
      </a:accent2>
      <a:accent3>
        <a:srgbClr val="C00000"/>
      </a:accent3>
      <a:accent4>
        <a:srgbClr val="3F3F3F"/>
      </a:accent4>
      <a:accent5>
        <a:srgbClr val="800080"/>
      </a:accent5>
      <a:accent6>
        <a:srgbClr val="7F7F7F"/>
      </a:accent6>
      <a:hlink>
        <a:srgbClr val="262626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模板文件</Template>
  <TotalTime>871</TotalTime>
  <Words>376</Words>
  <Application>Microsoft Office PowerPoint</Application>
  <PresentationFormat>自定义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模板文件</vt:lpstr>
      <vt:lpstr>OpenCV 3.1.0 – 图像处理教程</vt:lpstr>
      <vt:lpstr>幻灯片 2</vt:lpstr>
      <vt:lpstr>幻灯片 3</vt:lpstr>
      <vt:lpstr>加载图像（用cv::imread）</vt:lpstr>
      <vt:lpstr>显示图像 (cv::namedWindos 与cv::imshow)</vt:lpstr>
      <vt:lpstr>修改图像 (cv::cvtColor)</vt:lpstr>
      <vt:lpstr>保存图像(cv::imwrite)</vt:lpstr>
      <vt:lpstr>图像加载、修改、保存的代码演示</vt:lpstr>
      <vt:lpstr>幻灯片 9</vt:lpstr>
    </vt:vector>
  </TitlesOfParts>
  <Company>苏州艾迪科信息技术有限公司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贾志刚</dc:creator>
  <cp:lastModifiedBy>微软用户</cp:lastModifiedBy>
  <cp:revision>170</cp:revision>
  <dcterms:created xsi:type="dcterms:W3CDTF">2014-08-01T06:06:31Z</dcterms:created>
  <dcterms:modified xsi:type="dcterms:W3CDTF">2016-10-19T08:52:29Z</dcterms:modified>
</cp:coreProperties>
</file>