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707" r:id="rId2"/>
  </p:sldMasterIdLst>
  <p:notesMasterIdLst>
    <p:notesMasterId r:id="rId35"/>
  </p:notesMasterIdLst>
  <p:sldIdLst>
    <p:sldId id="256" r:id="rId3"/>
    <p:sldId id="313" r:id="rId4"/>
    <p:sldId id="325" r:id="rId5"/>
    <p:sldId id="324" r:id="rId6"/>
    <p:sldId id="326" r:id="rId7"/>
    <p:sldId id="314" r:id="rId8"/>
    <p:sldId id="328" r:id="rId9"/>
    <p:sldId id="327" r:id="rId10"/>
    <p:sldId id="329" r:id="rId11"/>
    <p:sldId id="330" r:id="rId12"/>
    <p:sldId id="331" r:id="rId13"/>
    <p:sldId id="332" r:id="rId14"/>
    <p:sldId id="344" r:id="rId15"/>
    <p:sldId id="345" r:id="rId16"/>
    <p:sldId id="346" r:id="rId17"/>
    <p:sldId id="348" r:id="rId18"/>
    <p:sldId id="350" r:id="rId19"/>
    <p:sldId id="351" r:id="rId20"/>
    <p:sldId id="353" r:id="rId21"/>
    <p:sldId id="352" r:id="rId22"/>
    <p:sldId id="354" r:id="rId23"/>
    <p:sldId id="333" r:id="rId24"/>
    <p:sldId id="334" r:id="rId25"/>
    <p:sldId id="339" r:id="rId26"/>
    <p:sldId id="337" r:id="rId27"/>
    <p:sldId id="349" r:id="rId28"/>
    <p:sldId id="338" r:id="rId29"/>
    <p:sldId id="355" r:id="rId30"/>
    <p:sldId id="335" r:id="rId31"/>
    <p:sldId id="336" r:id="rId32"/>
    <p:sldId id="356" r:id="rId33"/>
    <p:sldId id="357"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v7Ezj+gQg093oZ+t+Vkytw==" hashData="7xMbmoKxSLTudT5yeG13WpBmZxH/R3RRPQ7e8Vehzi+HkDjaMiWlV1oPjcpQxBmbWpfM9YjtkGvPJAvusfya8g=="/>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0A08D"/>
    <a:srgbClr val="DCE0DE"/>
    <a:srgbClr val="EBF0EF"/>
    <a:srgbClr val="C0C9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48" autoAdjust="0"/>
    <p:restoredTop sz="94660"/>
  </p:normalViewPr>
  <p:slideViewPr>
    <p:cSldViewPr snapToGrid="0">
      <p:cViewPr varScale="1">
        <p:scale>
          <a:sx n="76" d="100"/>
          <a:sy n="76" d="100"/>
        </p:scale>
        <p:origin x="816" y="90"/>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2019/8/21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extLst>
      <p:ext uri="{BB962C8B-B14F-4D97-AF65-F5344CB8AC3E}">
        <p14:creationId xmlns:p14="http://schemas.microsoft.com/office/powerpoint/2010/main" val="34718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2630911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2019/8/21</a:t>
            </a:fld>
            <a:endParaRPr lang="zh-CN" altLang="en-US" dirty="0"/>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2019/8/21</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1173158"/>
            <a:ext cx="10363200" cy="1470025"/>
          </a:xfrm>
        </p:spPr>
        <p:txBody>
          <a:bodyPr anchor="b"/>
          <a:lstStyle>
            <a:lvl1pPr algn="l">
              <a:defRPr sz="4800"/>
            </a:lvl1pPr>
          </a:lstStyle>
          <a:p>
            <a:r>
              <a:rPr kumimoji="0" lang="zh-CN" altLang="en-US"/>
              <a:t>单击此处编辑母版标题样式</a:t>
            </a:r>
            <a:endParaRPr kumimoji="0" lang="en-US"/>
          </a:p>
        </p:txBody>
      </p:sp>
      <p:sp>
        <p:nvSpPr>
          <p:cNvPr id="3" name="副标题 2"/>
          <p:cNvSpPr>
            <a:spLocks noGrp="1"/>
          </p:cNvSpPr>
          <p:nvPr>
            <p:ph type="subTitle" idx="1"/>
          </p:nvPr>
        </p:nvSpPr>
        <p:spPr>
          <a:xfrm>
            <a:off x="916955" y="2643182"/>
            <a:ext cx="8893821"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2019/8/21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2019/8/21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2924181"/>
            <a:ext cx="10363200" cy="1362075"/>
          </a:xfrm>
        </p:spPr>
        <p:txBody>
          <a:bodyPr anchor="t"/>
          <a:lstStyle>
            <a:lvl1pPr algn="l">
              <a:defRPr sz="4400" b="0" cap="all"/>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914400" y="1428748"/>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2019/8/21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2019/8/21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2019/8/21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2019/8/21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2019/8/21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613843" y="1071546"/>
            <a:ext cx="6815667"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文本占位符 3"/>
          <p:cNvSpPr>
            <a:spLocks noGrp="1"/>
          </p:cNvSpPr>
          <p:nvPr>
            <p:ph type="body" sz="half" idx="2"/>
          </p:nvPr>
        </p:nvSpPr>
        <p:spPr>
          <a:xfrm>
            <a:off x="7572111" y="1071547"/>
            <a:ext cx="4011084"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2019/8/21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
        <p:nvSpPr>
          <p:cNvPr id="2" name="标题 1"/>
          <p:cNvSpPr>
            <a:spLocks noGrp="1"/>
          </p:cNvSpPr>
          <p:nvPr>
            <p:ph type="title"/>
          </p:nvPr>
        </p:nvSpPr>
        <p:spPr>
          <a:xfrm>
            <a:off x="609608" y="285728"/>
            <a:ext cx="10974657" cy="696626"/>
          </a:xfrm>
        </p:spPr>
        <p:txBody>
          <a:bodyPr anchor="ctr"/>
          <a:lstStyle>
            <a:lvl1pPr algn="ctr">
              <a:defRPr sz="3600" b="0"/>
            </a:lvl1pPr>
          </a:lstStyle>
          <a:p>
            <a:r>
              <a:rPr kumimoji="0" lang="zh-CN" altLang="en-US"/>
              <a:t>单击此处编辑母版标题样式</a:t>
            </a:r>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668032" y="642918"/>
            <a:ext cx="1047757" cy="4572032"/>
          </a:xfrm>
        </p:spPr>
        <p:txBody>
          <a:bodyPr vert="eaVert" anchor="ctr"/>
          <a:lstStyle>
            <a:lvl1pPr algn="l">
              <a:defRPr sz="2400" b="0"/>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590563" y="541340"/>
            <a:ext cx="8553459"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a:t>单击图标添加图片</a:t>
            </a:r>
            <a:endParaRPr kumimoji="0" lang="en-US"/>
          </a:p>
        </p:txBody>
      </p:sp>
      <p:sp>
        <p:nvSpPr>
          <p:cNvPr id="4" name="文本占位符 3"/>
          <p:cNvSpPr>
            <a:spLocks noGrp="1"/>
          </p:cNvSpPr>
          <p:nvPr>
            <p:ph type="body" sz="half" idx="2"/>
          </p:nvPr>
        </p:nvSpPr>
        <p:spPr>
          <a:xfrm>
            <a:off x="9429774" y="1000108"/>
            <a:ext cx="1219157"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2019/8/21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p>
            <a:r>
              <a:rPr lang="zh-CN" altLang="en-US" dirty="0"/>
              <a:t>单击此处编辑母版标题样式</a:t>
            </a:r>
          </a:p>
        </p:txBody>
      </p:sp>
      <p:sp>
        <p:nvSpPr>
          <p:cNvPr id="3" name="内容占位符 2"/>
          <p:cNvSpPr>
            <a:spLocks noGrp="1"/>
          </p:cNvSpPr>
          <p:nvPr>
            <p:ph idx="1"/>
          </p:nvPr>
        </p:nvSpPr>
        <p:spPr>
          <a:xfrm>
            <a:off x="838200" y="1825625"/>
            <a:ext cx="10515600" cy="4351338"/>
          </a:xfr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2019/8/21</a:t>
            </a:fld>
            <a:endParaRPr lang="zh-CN" altLang="en-US" dirty="0"/>
          </a:p>
        </p:txBody>
      </p:sp>
      <p:sp>
        <p:nvSpPr>
          <p:cNvPr id="5" name="页脚占位符 4"/>
          <p:cNvSpPr>
            <a:spLocks noGrp="1"/>
          </p:cNvSpPr>
          <p:nvPr>
            <p:ph type="ftr" sz="quarter" idx="11"/>
          </p:nvPr>
        </p:nvSpPr>
        <p:spPr>
          <a:xfrm>
            <a:off x="4038600" y="6356350"/>
            <a:ext cx="4114800" cy="365125"/>
          </a:xfrm>
        </p:spPr>
        <p:txBody>
          <a:bodyPr/>
          <a:lstStyle/>
          <a:p>
            <a:endParaRPr lang="zh-CN" altLang="en-US" dirty="0"/>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2019/8/21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525024" y="274640"/>
            <a:ext cx="2057376"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274640"/>
            <a:ext cx="8820173"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2019/8/21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20DD7636-5BE1-44BC-BB5F-15739D9E18E1}" type="datetimeFigureOut">
              <a:rPr lang="zh-CN" altLang="en-US" smtClean="0"/>
              <a:t>2019/8/21</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2019/8/21</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2019/8/21</a:t>
            </a:fld>
            <a:endParaRPr lang="zh-CN" altLang="en-US"/>
          </a:p>
        </p:txBody>
      </p:sp>
      <p:sp>
        <p:nvSpPr>
          <p:cNvPr id="8" name="页脚占位符 7"/>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a:xfrm>
            <a:off x="838200" y="6356350"/>
            <a:ext cx="2743200" cy="365125"/>
          </a:xfrm>
        </p:spPr>
        <p:txBody>
          <a:bodyPr/>
          <a:lstStyle/>
          <a:p>
            <a:fld id="{20DD7636-5BE1-44BC-BB5F-15739D9E18E1}" type="datetimeFigureOut">
              <a:rPr lang="zh-CN" altLang="en-US" smtClean="0"/>
              <a:t>2019/8/21</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2019/8/21</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p:spPr>
        <p:txBody>
          <a:bodyPr/>
          <a:lstStyle/>
          <a:p>
            <a:fld id="{9EFD9D74-47D9-4702-A33C-335B63B48DBF}" type="datetimeFigureOut">
              <a:rPr lang="zh-CN" altLang="en-US" smtClean="0"/>
              <a:t>2019/8/21</a:t>
            </a:fld>
            <a:endParaRPr lang="zh-CN" altLang="en-US" dirty="0"/>
          </a:p>
        </p:txBody>
      </p:sp>
      <p:sp>
        <p:nvSpPr>
          <p:cNvPr id="6" name="页脚占位符 5"/>
          <p:cNvSpPr>
            <a:spLocks noGrp="1"/>
          </p:cNvSpPr>
          <p:nvPr>
            <p:ph type="ftr" sz="quarter" idx="11"/>
          </p:nvPr>
        </p:nvSpPr>
        <p:spPr>
          <a:xfrm>
            <a:off x="4038600" y="6356350"/>
            <a:ext cx="4114800" cy="365125"/>
          </a:xfrm>
        </p:spPr>
        <p:txBody>
          <a:bodyPr/>
          <a:lstStyle/>
          <a:p>
            <a:endParaRPr lang="zh-CN" altLang="en-US" dirty="0"/>
          </a:p>
        </p:txBody>
      </p:sp>
      <p:sp>
        <p:nvSpPr>
          <p:cNvPr id="7" name="灯片编号占位符 6"/>
          <p:cNvSpPr>
            <a:spLocks noGrp="1"/>
          </p:cNvSpPr>
          <p:nvPr>
            <p:ph type="sldNum" sz="quarter" idx="12"/>
          </p:nvPr>
        </p:nvSpPr>
        <p:spPr>
          <a:xfrm>
            <a:off x="8610600" y="6356350"/>
            <a:ext cx="2743200" cy="365125"/>
          </a:xfrm>
        </p:spPr>
        <p:txBody>
          <a:body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2019/8/21</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3.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schemeClr>
            </a:gs>
            <a:gs pos="11000">
              <a:schemeClr val="accent1">
                <a:tint val="44500"/>
                <a:satMod val="160000"/>
              </a:schemeClr>
            </a:gs>
            <a:gs pos="9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5" name="矩形 4"/>
          <p:cNvSpPr/>
          <p:nvPr/>
        </p:nvSpPr>
        <p:spPr>
          <a:xfrm>
            <a:off x="8325228" y="65454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KSO_TEMPLATE" hidden="1"/>
          <p:cNvSpPr/>
          <p:nvPr>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620" y="-1270"/>
            <a:ext cx="12261215" cy="6946265"/>
          </a:xfrm>
          <a:prstGeom prst="rect">
            <a:avLst/>
          </a:prstGeom>
          <a:gradFill>
            <a:gsLst>
              <a:gs pos="0">
                <a:srgbClr val="EBF0EF"/>
              </a:gs>
              <a:gs pos="100000">
                <a:srgbClr val="DCE0DE"/>
              </a:gs>
            </a:gsLst>
            <a:lin ang="306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11000">
              <a:schemeClr val="accent1">
                <a:tint val="44500"/>
                <a:satMod val="160000"/>
              </a:schemeClr>
            </a:gs>
            <a:gs pos="9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13">
            <a:duotone>
              <a:schemeClr val="accent1"/>
              <a:srgbClr val="FFFFFF"/>
            </a:duotone>
            <a:lum bright="12000" contrast="40000"/>
          </a:blip>
          <a:stretch>
            <a:fillRect/>
          </a:stretch>
        </p:blipFill>
        <p:spPr>
          <a:xfrm>
            <a:off x="8890413" y="4915144"/>
            <a:ext cx="3301588" cy="1942857"/>
          </a:xfrm>
          <a:prstGeom prst="rect">
            <a:avLst/>
          </a:prstGeom>
          <a:noFill/>
          <a:ln>
            <a:noFill/>
          </a:ln>
        </p:spPr>
      </p:pic>
      <p:sp>
        <p:nvSpPr>
          <p:cNvPr id="10" name="矩形 9"/>
          <p:cNvSpPr/>
          <p:nvPr/>
        </p:nvSpPr>
        <p:spPr>
          <a:xfrm>
            <a:off x="0" y="0"/>
            <a:ext cx="1219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6096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a:duotone>
              <a:schemeClr val="accent1"/>
              <a:srgbClr val="FFFFFF"/>
            </a:duotone>
            <a:lum bright="35000" contrast="40000"/>
          </a:blip>
          <a:stretch>
            <a:fillRect/>
          </a:stretch>
        </p:blipFill>
        <p:spPr>
          <a:xfrm>
            <a:off x="0" y="6420446"/>
            <a:ext cx="12192000" cy="437555"/>
          </a:xfrm>
          <a:prstGeom prst="rect">
            <a:avLst/>
          </a:prstGeom>
          <a:noFill/>
          <a:ln>
            <a:noFill/>
          </a:ln>
          <a:effectLst/>
        </p:spPr>
      </p:pic>
      <p:sp>
        <p:nvSpPr>
          <p:cNvPr id="2" name="标题占位符 1"/>
          <p:cNvSpPr>
            <a:spLocks noGrp="1"/>
          </p:cNvSpPr>
          <p:nvPr>
            <p:ph type="title"/>
          </p:nvPr>
        </p:nvSpPr>
        <p:spPr>
          <a:xfrm>
            <a:off x="609600" y="274638"/>
            <a:ext cx="10972800" cy="1143000"/>
          </a:xfrm>
          <a:prstGeom prst="rect">
            <a:avLst/>
          </a:prstGeom>
        </p:spPr>
        <p:txBody>
          <a:bodyPr vert="horz" rtlCol="0" anchor="ctr">
            <a:normAutofit/>
          </a:body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09600" y="1600201"/>
            <a:ext cx="10972800" cy="4525963"/>
          </a:xfrm>
          <a:prstGeom prst="rect">
            <a:avLst/>
          </a:prstGeom>
        </p:spPr>
        <p:txBody>
          <a:bodyPr vert="horz" rtlCol="0">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4" name="日期占位符 3"/>
          <p:cNvSpPr>
            <a:spLocks noGrp="1"/>
          </p:cNvSpPr>
          <p:nvPr>
            <p:ph type="dt" sz="half" idx="2"/>
          </p:nvPr>
        </p:nvSpPr>
        <p:spPr>
          <a:xfrm>
            <a:off x="609600" y="6356351"/>
            <a:ext cx="28448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pPr eaLnBrk="1" latinLnBrk="0" hangingPunct="1"/>
            <a:fld id="{54122987-CD27-4AB6-B5EE-BBB2825D6C9B}" type="datetimeFigureOut">
              <a:rPr lang="en-US" smtClean="0"/>
              <a:pPr eaLnBrk="1" latinLnBrk="0" hangingPunct="1"/>
              <a:t>8/21/2019</a:t>
            </a:fld>
            <a:endParaRPr 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kumimoji="0"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3236937C-4296-4F09-BFBF-208432D16C49}" type="slidenum">
              <a:rPr kumimoji="0" lang="en-US" smtClean="0"/>
              <a:pPr eaLnBrk="1" latinLnBrk="0" hangingPunct="1"/>
              <a:t>‹#›</a:t>
            </a:fld>
            <a:endParaRPr kumimoji="0" lang="zh-CN" altLang="en-US"/>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ouyunku/SnowFlake" TargetMode="External"/><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0460777" y="1140282"/>
            <a:ext cx="1638089" cy="1643585"/>
          </a:xfrm>
          <a:prstGeom prst="ellipse">
            <a:avLst/>
          </a:prstGeom>
          <a:noFill/>
          <a:ln>
            <a:solidFill>
              <a:srgbClr val="90A08D"/>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240281" y="2008559"/>
            <a:ext cx="2190023" cy="523220"/>
          </a:xfrm>
          <a:prstGeom prst="rect">
            <a:avLst/>
          </a:prstGeom>
          <a:noFill/>
        </p:spPr>
        <p:txBody>
          <a:bodyPr wrap="none" lIns="91440" tIns="45720" rIns="91440" bIns="45720">
            <a:spAutoFit/>
          </a:bodyPr>
          <a:lstStyle/>
          <a:p>
            <a:pPr algn="ctr"/>
            <a:r>
              <a:rPr lang="zh-CN" alt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rPr>
              <a:t>作者：</a:t>
            </a:r>
            <a:r>
              <a:rPr lang="en-US" altLang="zh-CN"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rPr>
              <a:t>debug</a:t>
            </a:r>
          </a:p>
        </p:txBody>
      </p:sp>
      <p:sp>
        <p:nvSpPr>
          <p:cNvPr id="27" name="矩形 26"/>
          <p:cNvSpPr/>
          <p:nvPr/>
        </p:nvSpPr>
        <p:spPr>
          <a:xfrm>
            <a:off x="4240281" y="2543311"/>
            <a:ext cx="2339103" cy="523220"/>
          </a:xfrm>
          <a:prstGeom prst="rect">
            <a:avLst/>
          </a:prstGeom>
          <a:noFill/>
        </p:spPr>
        <p:txBody>
          <a:bodyPr wrap="none" lIns="91440" tIns="45720" rIns="91440" bIns="45720">
            <a:spAutoFit/>
          </a:bodyPr>
          <a:lstStyle/>
          <a:p>
            <a:pPr algn="ctr"/>
            <a:r>
              <a:rPr lang="zh-CN" alt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rPr>
              <a:t>花名：阿修罗</a:t>
            </a:r>
            <a:endParaRPr lang="en-US" altLang="zh-CN"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ndParaRPr>
          </a:p>
        </p:txBody>
      </p:sp>
      <p:sp>
        <p:nvSpPr>
          <p:cNvPr id="28" name="矩形 27"/>
          <p:cNvSpPr/>
          <p:nvPr/>
        </p:nvSpPr>
        <p:spPr>
          <a:xfrm>
            <a:off x="3894136" y="3043466"/>
            <a:ext cx="3788530" cy="523220"/>
          </a:xfrm>
          <a:prstGeom prst="rect">
            <a:avLst/>
          </a:prstGeom>
          <a:noFill/>
        </p:spPr>
        <p:txBody>
          <a:bodyPr wrap="square" lIns="91440" tIns="45720" rIns="91440" bIns="45720">
            <a:spAutoFit/>
          </a:bodyPr>
          <a:lstStyle/>
          <a:p>
            <a:pPr algn="ctr"/>
            <a:r>
              <a:rPr lang="zh-CN" alt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rPr>
              <a:t>时间：</a:t>
            </a:r>
            <a:r>
              <a:rPr lang="en-US" altLang="zh-CN"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rPr>
              <a:t>2019-06-12</a:t>
            </a:r>
          </a:p>
        </p:txBody>
      </p:sp>
      <p:sp>
        <p:nvSpPr>
          <p:cNvPr id="32" name="TextBox 31"/>
          <p:cNvSpPr txBox="1"/>
          <p:nvPr/>
        </p:nvSpPr>
        <p:spPr>
          <a:xfrm>
            <a:off x="2268038" y="3680221"/>
            <a:ext cx="6842691" cy="400110"/>
          </a:xfrm>
          <a:prstGeom prst="rect">
            <a:avLst/>
          </a:prstGeom>
          <a:noFill/>
        </p:spPr>
        <p:txBody>
          <a:bodyPr wrap="square" rtlCol="0">
            <a:spAutoFit/>
          </a:bodyPr>
          <a:lstStyle/>
          <a:p>
            <a:r>
              <a:rPr lang="zh-CN" altLang="en-US" sz="2000" b="1" dirty="0">
                <a:latin typeface="仿宋" pitchFamily="49" charset="-122"/>
                <a:ea typeface="仿宋" pitchFamily="49" charset="-122"/>
              </a:rPr>
              <a:t>追求技术，热爱分享！相信技术改变生活，技术成就梦想！</a:t>
            </a:r>
          </a:p>
        </p:txBody>
      </p:sp>
      <p:sp>
        <p:nvSpPr>
          <p:cNvPr id="13" name="TextBox 12"/>
          <p:cNvSpPr txBox="1"/>
          <p:nvPr/>
        </p:nvSpPr>
        <p:spPr>
          <a:xfrm>
            <a:off x="-8389" y="4365786"/>
            <a:ext cx="12205202" cy="400110"/>
          </a:xfrm>
          <a:prstGeom prst="rect">
            <a:avLst/>
          </a:prstGeom>
          <a:noFill/>
        </p:spPr>
        <p:txBody>
          <a:bodyPr wrap="square" rtlCol="0">
            <a:spAutoFit/>
          </a:bodyPr>
          <a:lstStyle/>
          <a:p>
            <a:r>
              <a:rPr lang="zh-CN" altLang="en-US" sz="2000" b="1" dirty="0">
                <a:latin typeface="仿宋" pitchFamily="49" charset="-122"/>
                <a:ea typeface="仿宋" pitchFamily="49" charset="-122"/>
              </a:rPr>
              <a:t>以实际业务场景为出发点，撸码实战为主，理论概念为辅，真正将讲解的理论知识要点用代码实战体现出来</a:t>
            </a:r>
          </a:p>
        </p:txBody>
      </p:sp>
      <p:sp>
        <p:nvSpPr>
          <p:cNvPr id="14" name="矩形 13"/>
          <p:cNvSpPr/>
          <p:nvPr/>
        </p:nvSpPr>
        <p:spPr>
          <a:xfrm>
            <a:off x="51114" y="6065151"/>
            <a:ext cx="12098867" cy="523220"/>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lIns="91440" tIns="45720" rIns="91440" bIns="45720">
            <a:spAutoFit/>
          </a:bodyPr>
          <a:lstStyle/>
          <a:p>
            <a:pPr algn="ctr"/>
            <a:r>
              <a:rPr lang="zh-CN" alt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实战分享自己项目的开发经验与踩过的坑</a:t>
            </a:r>
            <a:r>
              <a:rPr lang="en-US" altLang="zh-CN"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r>
              <a:rPr lang="zh-CN" alt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分享自己解决问题的思路与方案！</a:t>
            </a:r>
            <a:endParaRPr lang="en-US" altLang="zh-CN"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4" name="TextBox 3"/>
          <p:cNvSpPr txBox="1"/>
          <p:nvPr/>
        </p:nvSpPr>
        <p:spPr>
          <a:xfrm>
            <a:off x="1652629" y="5452804"/>
            <a:ext cx="8271545" cy="400110"/>
          </a:xfrm>
          <a:prstGeom prst="rect">
            <a:avLst/>
          </a:prstGeom>
          <a:noFill/>
        </p:spPr>
        <p:txBody>
          <a:bodyPr wrap="square" rtlCol="0">
            <a:spAutoFit/>
          </a:bodyPr>
          <a:lstStyle/>
          <a:p>
            <a:r>
              <a:rPr lang="zh-CN" altLang="en-US" sz="2000" b="1" dirty="0">
                <a:latin typeface="仿宋" pitchFamily="49" charset="-122"/>
                <a:ea typeface="仿宋" pitchFamily="49" charset="-122"/>
              </a:rPr>
              <a:t>各位小伙伴在学习实战的过程中，</a:t>
            </a:r>
            <a:r>
              <a:rPr lang="en-US" altLang="zh-CN" sz="2000" b="1" dirty="0">
                <a:latin typeface="仿宋" pitchFamily="49" charset="-122"/>
                <a:ea typeface="仿宋" pitchFamily="49" charset="-122"/>
              </a:rPr>
              <a:t>debug</a:t>
            </a:r>
            <a:r>
              <a:rPr lang="zh-CN" altLang="en-US" sz="2000" b="1" dirty="0">
                <a:latin typeface="仿宋" pitchFamily="49" charset="-122"/>
                <a:ea typeface="仿宋" pitchFamily="49" charset="-122"/>
              </a:rPr>
              <a:t>将全程与你交流，共同成长进步！</a:t>
            </a:r>
          </a:p>
        </p:txBody>
      </p:sp>
      <p:sp>
        <p:nvSpPr>
          <p:cNvPr id="3" name="矩形 2"/>
          <p:cNvSpPr/>
          <p:nvPr/>
        </p:nvSpPr>
        <p:spPr>
          <a:xfrm>
            <a:off x="2964620" y="318698"/>
            <a:ext cx="6128537" cy="646331"/>
          </a:xfrm>
          <a:prstGeom prst="rect">
            <a:avLst/>
          </a:prstGeom>
          <a:noFill/>
        </p:spPr>
        <p:txBody>
          <a:bodyPr wrap="none" lIns="91440" tIns="45720" rIns="91440" bIns="45720">
            <a:spAutoFit/>
          </a:bodyPr>
          <a:lstStyle/>
          <a:p>
            <a:pPr algn="ctr"/>
            <a:r>
              <a:rPr lang="en-US" altLang="zh-CN"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a:t>
            </a:r>
            <a:r>
              <a:rPr lang="zh-CN" alt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11" name="矩形 10"/>
          <p:cNvSpPr/>
          <p:nvPr/>
        </p:nvSpPr>
        <p:spPr>
          <a:xfrm>
            <a:off x="2403443" y="1342612"/>
            <a:ext cx="6769916" cy="523220"/>
          </a:xfrm>
          <a:prstGeom prst="rect">
            <a:avLst/>
          </a:prstGeom>
          <a:noFill/>
        </p:spPr>
        <p:txBody>
          <a:bodyPr wrap="square" lIns="91440" tIns="45720" rIns="91440" bIns="45720">
            <a:spAutoFit/>
          </a:bodyPr>
          <a:lstStyle/>
          <a:p>
            <a:pPr algn="ctr"/>
            <a:r>
              <a:rPr lang="en-US" altLang="zh-CN"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rPr>
              <a:t>IT</a:t>
            </a:r>
            <a:r>
              <a:rPr lang="zh-CN" alt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rPr>
              <a:t>教程吧 </a:t>
            </a:r>
            <a:r>
              <a:rPr lang="en-US" altLang="zh-CN"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rPr>
              <a:t>- Itjc8.com</a:t>
            </a:r>
            <a:r>
              <a:rPr lang="zh-CN" alt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rPr>
              <a:t>搜集</a:t>
            </a:r>
            <a:endParaRPr lang="en-US" altLang="zh-CN"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016052" y="1485522"/>
            <a:ext cx="3825379" cy="369332"/>
          </a:xfrm>
          <a:prstGeom prst="rect">
            <a:avLst/>
          </a:prstGeom>
          <a:noFill/>
        </p:spPr>
        <p:txBody>
          <a:bodyPr wrap="square" rtlCol="0">
            <a:spAutoFit/>
          </a:bodyPr>
          <a:lstStyle/>
          <a:p>
            <a:r>
              <a:rPr lang="zh-CN" altLang="en-US" b="1" dirty="0">
                <a:latin typeface="仿宋" pitchFamily="49" charset="-122"/>
                <a:ea typeface="仿宋" pitchFamily="49" charset="-122"/>
              </a:rPr>
              <a:t>秒杀业务代码实战</a:t>
            </a:r>
            <a:r>
              <a:rPr lang="en-US" altLang="zh-CN" b="1" dirty="0">
                <a:latin typeface="仿宋" pitchFamily="49" charset="-122"/>
                <a:ea typeface="仿宋" pitchFamily="49" charset="-122"/>
              </a:rPr>
              <a:t>-</a:t>
            </a:r>
            <a:r>
              <a:rPr lang="zh-CN" altLang="en-US" b="1" dirty="0">
                <a:latin typeface="仿宋" pitchFamily="49" charset="-122"/>
                <a:ea typeface="仿宋" pitchFamily="49" charset="-122"/>
              </a:rPr>
              <a:t>商品列表展示</a:t>
            </a: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a:t>作者：</a:t>
            </a:r>
            <a:r>
              <a:rPr lang="en-US" altLang="zh-CN" b="1" dirty="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5" name="TextBox 4"/>
          <p:cNvSpPr txBox="1"/>
          <p:nvPr/>
        </p:nvSpPr>
        <p:spPr>
          <a:xfrm>
            <a:off x="167780" y="2425881"/>
            <a:ext cx="12122092" cy="400110"/>
          </a:xfrm>
          <a:prstGeom prst="rect">
            <a:avLst/>
          </a:prstGeom>
          <a:noFill/>
        </p:spPr>
        <p:txBody>
          <a:bodyPr wrap="square" rtlCol="0">
            <a:spAutoFit/>
          </a:bodyPr>
          <a:lstStyle/>
          <a:p>
            <a:r>
              <a:rPr lang="zh-CN" altLang="en-US" sz="2000" b="1" dirty="0">
                <a:solidFill>
                  <a:srgbClr val="FF0000"/>
                </a:solidFill>
                <a:latin typeface="仿宋" pitchFamily="49" charset="-122"/>
                <a:ea typeface="仿宋" pitchFamily="49" charset="-122"/>
              </a:rPr>
              <a:t>开发指导</a:t>
            </a:r>
            <a:r>
              <a:rPr lang="zh-CN" altLang="en-US" sz="2000" b="1" dirty="0">
                <a:latin typeface="仿宋" pitchFamily="49" charset="-122"/>
                <a:ea typeface="仿宋" pitchFamily="49" charset="-122"/>
              </a:rPr>
              <a:t>：依旧是采用</a:t>
            </a:r>
            <a:r>
              <a:rPr lang="en-US" altLang="zh-CN" sz="2000" b="1" dirty="0">
                <a:latin typeface="仿宋" pitchFamily="49" charset="-122"/>
                <a:ea typeface="仿宋" pitchFamily="49" charset="-122"/>
              </a:rPr>
              <a:t>MVC</a:t>
            </a:r>
            <a:r>
              <a:rPr lang="zh-CN" altLang="en-US" sz="2000" b="1" dirty="0">
                <a:latin typeface="仿宋" pitchFamily="49" charset="-122"/>
                <a:ea typeface="仿宋" pitchFamily="49" charset="-122"/>
              </a:rPr>
              <a:t>的开发思想指导业务模块的开发：</a:t>
            </a:r>
            <a:r>
              <a:rPr lang="en-US" altLang="zh-CN" sz="2000" b="1" dirty="0">
                <a:latin typeface="仿宋" pitchFamily="49" charset="-122"/>
                <a:ea typeface="仿宋" pitchFamily="49" charset="-122"/>
              </a:rPr>
              <a:t>Controller -&gt; Service -&gt; Mapper(Dao)</a:t>
            </a:r>
            <a:endParaRPr lang="zh-CN" altLang="en-US" sz="2000" b="1" dirty="0">
              <a:latin typeface="仿宋" pitchFamily="49" charset="-122"/>
              <a:ea typeface="仿宋" pitchFamily="49" charset="-122"/>
            </a:endParaRPr>
          </a:p>
        </p:txBody>
      </p:sp>
      <p:sp>
        <p:nvSpPr>
          <p:cNvPr id="7" name="TextBox 6"/>
          <p:cNvSpPr txBox="1"/>
          <p:nvPr/>
        </p:nvSpPr>
        <p:spPr>
          <a:xfrm>
            <a:off x="167780" y="3299734"/>
            <a:ext cx="12122092" cy="400110"/>
          </a:xfrm>
          <a:prstGeom prst="rect">
            <a:avLst/>
          </a:prstGeom>
          <a:noFill/>
        </p:spPr>
        <p:txBody>
          <a:bodyPr wrap="square" rtlCol="0">
            <a:spAutoFit/>
          </a:bodyPr>
          <a:lstStyle/>
          <a:p>
            <a:r>
              <a:rPr lang="zh-CN" altLang="en-US" sz="2000" b="1" dirty="0">
                <a:solidFill>
                  <a:srgbClr val="FF0000"/>
                </a:solidFill>
                <a:latin typeface="仿宋" pitchFamily="49" charset="-122"/>
                <a:ea typeface="仿宋" pitchFamily="49" charset="-122"/>
              </a:rPr>
              <a:t>需求</a:t>
            </a:r>
            <a:r>
              <a:rPr lang="zh-CN" altLang="en-US" sz="2000" b="1" dirty="0">
                <a:latin typeface="仿宋" pitchFamily="49" charset="-122"/>
                <a:ea typeface="仿宋" pitchFamily="49" charset="-122"/>
              </a:rPr>
              <a:t>：列出“剩余数量 </a:t>
            </a:r>
            <a:r>
              <a:rPr lang="en-US" altLang="zh-CN" sz="2000" b="1" dirty="0">
                <a:latin typeface="仿宋" pitchFamily="49" charset="-122"/>
                <a:ea typeface="仿宋" pitchFamily="49" charset="-122"/>
              </a:rPr>
              <a:t>&gt; 0</a:t>
            </a:r>
            <a:r>
              <a:rPr lang="zh-CN" altLang="en-US" sz="2000" b="1" dirty="0">
                <a:latin typeface="仿宋" pitchFamily="49" charset="-122"/>
                <a:ea typeface="仿宋" pitchFamily="49" charset="-122"/>
              </a:rPr>
              <a:t>” 而且处于 “秒杀时间段内”的待秒杀商品列表</a:t>
            </a:r>
          </a:p>
        </p:txBody>
      </p:sp>
      <p:sp>
        <p:nvSpPr>
          <p:cNvPr id="8" name="TextBox 7"/>
          <p:cNvSpPr txBox="1"/>
          <p:nvPr/>
        </p:nvSpPr>
        <p:spPr>
          <a:xfrm>
            <a:off x="167780" y="4267563"/>
            <a:ext cx="12024220" cy="400110"/>
          </a:xfrm>
          <a:prstGeom prst="rect">
            <a:avLst/>
          </a:prstGeom>
          <a:noFill/>
        </p:spPr>
        <p:txBody>
          <a:bodyPr wrap="square" rtlCol="0">
            <a:spAutoFit/>
          </a:bodyPr>
          <a:lstStyle/>
          <a:p>
            <a:r>
              <a:rPr lang="zh-CN" altLang="en-US" sz="2000" b="1" dirty="0">
                <a:solidFill>
                  <a:srgbClr val="FF0000"/>
                </a:solidFill>
                <a:latin typeface="仿宋" pitchFamily="49" charset="-122"/>
                <a:ea typeface="仿宋" pitchFamily="49" charset="-122"/>
              </a:rPr>
              <a:t>技巧</a:t>
            </a:r>
            <a:r>
              <a:rPr lang="zh-CN" altLang="en-US" sz="2000" b="1" dirty="0">
                <a:latin typeface="仿宋" pitchFamily="49" charset="-122"/>
                <a:ea typeface="仿宋" pitchFamily="49" charset="-122"/>
              </a:rPr>
              <a:t>：为了前端处理方便以及安全性，采用一字段</a:t>
            </a:r>
            <a:r>
              <a:rPr lang="en-US" altLang="zh-CN" sz="2000" b="1" dirty="0" err="1">
                <a:latin typeface="仿宋" pitchFamily="49" charset="-122"/>
                <a:ea typeface="仿宋" pitchFamily="49" charset="-122"/>
              </a:rPr>
              <a:t>canKill</a:t>
            </a:r>
            <a:r>
              <a:rPr lang="zh-CN" altLang="en-US" sz="2000" b="1" dirty="0">
                <a:latin typeface="仿宋" pitchFamily="49" charset="-122"/>
                <a:ea typeface="仿宋" pitchFamily="49" charset="-122"/>
              </a:rPr>
              <a:t>来决定商品在前端显示时是否可以秒杀！</a:t>
            </a:r>
          </a:p>
        </p:txBody>
      </p:sp>
    </p:spTree>
    <p:custDataLst>
      <p:tags r:id="rId1"/>
    </p:custDataLst>
    <p:extLst>
      <p:ext uri="{BB962C8B-B14F-4D97-AF65-F5344CB8AC3E}">
        <p14:creationId xmlns:p14="http://schemas.microsoft.com/office/powerpoint/2010/main" val="517673199"/>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733101" y="1485522"/>
            <a:ext cx="3825379" cy="369332"/>
          </a:xfrm>
          <a:prstGeom prst="rect">
            <a:avLst/>
          </a:prstGeom>
          <a:noFill/>
        </p:spPr>
        <p:txBody>
          <a:bodyPr wrap="square" rtlCol="0">
            <a:spAutoFit/>
          </a:bodyPr>
          <a:lstStyle/>
          <a:p>
            <a:r>
              <a:rPr lang="zh-CN" altLang="en-US" b="1" dirty="0">
                <a:latin typeface="仿宋" pitchFamily="49" charset="-122"/>
                <a:ea typeface="仿宋" pitchFamily="49" charset="-122"/>
              </a:rPr>
              <a:t>秒杀业务代码实战</a:t>
            </a:r>
            <a:r>
              <a:rPr lang="en-US" altLang="zh-CN" b="1" dirty="0">
                <a:latin typeface="仿宋" pitchFamily="49" charset="-122"/>
                <a:ea typeface="仿宋" pitchFamily="49" charset="-122"/>
              </a:rPr>
              <a:t>-</a:t>
            </a:r>
            <a:r>
              <a:rPr lang="zh-CN" altLang="en-US" b="1" dirty="0">
                <a:latin typeface="仿宋" pitchFamily="49" charset="-122"/>
                <a:ea typeface="仿宋" pitchFamily="49" charset="-122"/>
              </a:rPr>
              <a:t>商品详情展示</a:t>
            </a: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a:t>作者：</a:t>
            </a:r>
            <a:r>
              <a:rPr lang="en-US" altLang="zh-CN" b="1" dirty="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5" name="TextBox 4"/>
          <p:cNvSpPr txBox="1"/>
          <p:nvPr/>
        </p:nvSpPr>
        <p:spPr>
          <a:xfrm>
            <a:off x="69908" y="2425881"/>
            <a:ext cx="12122092" cy="400110"/>
          </a:xfrm>
          <a:prstGeom prst="rect">
            <a:avLst/>
          </a:prstGeom>
          <a:noFill/>
        </p:spPr>
        <p:txBody>
          <a:bodyPr wrap="square" rtlCol="0">
            <a:spAutoFit/>
          </a:bodyPr>
          <a:lstStyle/>
          <a:p>
            <a:r>
              <a:rPr lang="zh-CN" altLang="en-US" sz="2000" b="1" dirty="0">
                <a:solidFill>
                  <a:srgbClr val="FF0000"/>
                </a:solidFill>
                <a:latin typeface="仿宋" pitchFamily="49" charset="-122"/>
                <a:ea typeface="仿宋" pitchFamily="49" charset="-122"/>
              </a:rPr>
              <a:t>开发指导</a:t>
            </a:r>
            <a:r>
              <a:rPr lang="zh-CN" altLang="en-US" sz="2000" b="1" dirty="0">
                <a:latin typeface="仿宋" pitchFamily="49" charset="-122"/>
                <a:ea typeface="仿宋" pitchFamily="49" charset="-122"/>
              </a:rPr>
              <a:t>：依旧是采用</a:t>
            </a:r>
            <a:r>
              <a:rPr lang="en-US" altLang="zh-CN" sz="2000" b="1" dirty="0">
                <a:latin typeface="仿宋" pitchFamily="49" charset="-122"/>
                <a:ea typeface="仿宋" pitchFamily="49" charset="-122"/>
              </a:rPr>
              <a:t>MVC</a:t>
            </a:r>
            <a:r>
              <a:rPr lang="zh-CN" altLang="en-US" sz="2000" b="1" dirty="0">
                <a:latin typeface="仿宋" pitchFamily="49" charset="-122"/>
                <a:ea typeface="仿宋" pitchFamily="49" charset="-122"/>
              </a:rPr>
              <a:t>的开发思想指导业务模块的开发：</a:t>
            </a:r>
            <a:r>
              <a:rPr lang="en-US" altLang="zh-CN" sz="2000" b="1" dirty="0">
                <a:latin typeface="仿宋" pitchFamily="49" charset="-122"/>
                <a:ea typeface="仿宋" pitchFamily="49" charset="-122"/>
              </a:rPr>
              <a:t>Controller -&gt; Service -&gt; Mapper(Dao)</a:t>
            </a:r>
            <a:endParaRPr lang="zh-CN" altLang="en-US" sz="2000" b="1" dirty="0">
              <a:latin typeface="仿宋" pitchFamily="49" charset="-122"/>
              <a:ea typeface="仿宋" pitchFamily="49" charset="-122"/>
            </a:endParaRPr>
          </a:p>
        </p:txBody>
      </p:sp>
    </p:spTree>
    <p:custDataLst>
      <p:tags r:id="rId1"/>
    </p:custDataLst>
    <p:extLst>
      <p:ext uri="{BB962C8B-B14F-4D97-AF65-F5344CB8AC3E}">
        <p14:creationId xmlns:p14="http://schemas.microsoft.com/office/powerpoint/2010/main" val="1711902258"/>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733101" y="1485522"/>
            <a:ext cx="3993160" cy="369332"/>
          </a:xfrm>
          <a:prstGeom prst="rect">
            <a:avLst/>
          </a:prstGeom>
          <a:noFill/>
        </p:spPr>
        <p:txBody>
          <a:bodyPr wrap="square" rtlCol="0">
            <a:spAutoFit/>
          </a:bodyPr>
          <a:lstStyle/>
          <a:p>
            <a:r>
              <a:rPr lang="zh-CN" altLang="en-US" b="1" dirty="0">
                <a:latin typeface="仿宋" pitchFamily="49" charset="-122"/>
                <a:ea typeface="仿宋" pitchFamily="49" charset="-122"/>
              </a:rPr>
              <a:t>秒杀业务代码实战</a:t>
            </a:r>
            <a:r>
              <a:rPr lang="en-US" altLang="zh-CN" b="1" dirty="0">
                <a:latin typeface="仿宋" pitchFamily="49" charset="-122"/>
                <a:ea typeface="仿宋" pitchFamily="49" charset="-122"/>
              </a:rPr>
              <a:t>-</a:t>
            </a:r>
            <a:r>
              <a:rPr lang="zh-CN" altLang="en-US" b="1" dirty="0">
                <a:latin typeface="仿宋" pitchFamily="49" charset="-122"/>
                <a:ea typeface="仿宋" pitchFamily="49" charset="-122"/>
              </a:rPr>
              <a:t>商品秒杀实战</a:t>
            </a: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a:t>作者：</a:t>
            </a:r>
            <a:r>
              <a:rPr lang="en-US" altLang="zh-CN" b="1" dirty="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2051" y="1821298"/>
            <a:ext cx="4071252" cy="5003146"/>
          </a:xfrm>
          <a:prstGeom prst="rect">
            <a:avLst/>
          </a:prstGeom>
        </p:spPr>
      </p:pic>
    </p:spTree>
    <p:custDataLst>
      <p:tags r:id="rId1"/>
    </p:custDataLst>
    <p:extLst>
      <p:ext uri="{BB962C8B-B14F-4D97-AF65-F5344CB8AC3E}">
        <p14:creationId xmlns:p14="http://schemas.microsoft.com/office/powerpoint/2010/main" val="3343909940"/>
      </p:ext>
    </p:extLst>
  </p:cSld>
  <p:clrMapOvr>
    <a:masterClrMapping/>
  </p:clrMapOvr>
  <p:transition spd="slow">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716323" y="1485522"/>
            <a:ext cx="4471332" cy="369332"/>
          </a:xfrm>
          <a:prstGeom prst="rect">
            <a:avLst/>
          </a:prstGeom>
          <a:noFill/>
        </p:spPr>
        <p:txBody>
          <a:bodyPr wrap="square" rtlCol="0">
            <a:spAutoFit/>
          </a:bodyPr>
          <a:lstStyle/>
          <a:p>
            <a:r>
              <a:rPr lang="zh-CN" altLang="en-US" b="1" dirty="0">
                <a:latin typeface="仿宋" pitchFamily="49" charset="-122"/>
                <a:ea typeface="仿宋" pitchFamily="49" charset="-122"/>
              </a:rPr>
              <a:t>秒杀业务代码实战</a:t>
            </a:r>
            <a:r>
              <a:rPr lang="en-US" altLang="zh-CN" b="1" dirty="0">
                <a:latin typeface="仿宋" pitchFamily="49" charset="-122"/>
                <a:ea typeface="仿宋" pitchFamily="49" charset="-122"/>
              </a:rPr>
              <a:t>-</a:t>
            </a:r>
            <a:r>
              <a:rPr lang="zh-CN" altLang="en-US" b="1" dirty="0">
                <a:latin typeface="仿宋" pitchFamily="49" charset="-122"/>
                <a:ea typeface="仿宋" pitchFamily="49" charset="-122"/>
              </a:rPr>
              <a:t>订单编号的生成方式</a:t>
            </a: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a:t>作者：</a:t>
            </a:r>
            <a:r>
              <a:rPr lang="en-US" altLang="zh-CN" b="1" dirty="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6" name="TextBox 5"/>
          <p:cNvSpPr txBox="1"/>
          <p:nvPr/>
        </p:nvSpPr>
        <p:spPr>
          <a:xfrm>
            <a:off x="0" y="2318105"/>
            <a:ext cx="12122092" cy="400110"/>
          </a:xfrm>
          <a:prstGeom prst="rect">
            <a:avLst/>
          </a:prstGeom>
          <a:noFill/>
        </p:spPr>
        <p:txBody>
          <a:bodyPr wrap="square" rtlCol="0">
            <a:spAutoFit/>
          </a:bodyPr>
          <a:lstStyle/>
          <a:p>
            <a:r>
              <a:rPr lang="zh-CN" altLang="en-US" sz="2000" b="1" dirty="0">
                <a:latin typeface="仿宋" pitchFamily="49" charset="-122"/>
                <a:ea typeface="仿宋" pitchFamily="49" charset="-122"/>
              </a:rPr>
              <a:t>（</a:t>
            </a:r>
            <a:r>
              <a:rPr lang="en-US" altLang="zh-CN" sz="2000" b="1" dirty="0">
                <a:latin typeface="仿宋" pitchFamily="49" charset="-122"/>
                <a:ea typeface="仿宋" pitchFamily="49" charset="-122"/>
              </a:rPr>
              <a:t>1</a:t>
            </a:r>
            <a:r>
              <a:rPr lang="zh-CN" altLang="en-US" sz="2000" b="1" dirty="0">
                <a:latin typeface="仿宋" pitchFamily="49" charset="-122"/>
                <a:ea typeface="仿宋" pitchFamily="49" charset="-122"/>
              </a:rPr>
              <a:t>）采用传统的时间戳 </a:t>
            </a:r>
            <a:r>
              <a:rPr lang="en-US" altLang="zh-CN" sz="2000" b="1" dirty="0">
                <a:latin typeface="仿宋" pitchFamily="49" charset="-122"/>
                <a:ea typeface="仿宋" pitchFamily="49" charset="-122"/>
              </a:rPr>
              <a:t>+ N</a:t>
            </a:r>
            <a:r>
              <a:rPr lang="zh-CN" altLang="en-US" sz="2000" b="1" dirty="0">
                <a:latin typeface="仿宋" pitchFamily="49" charset="-122"/>
                <a:ea typeface="仿宋" pitchFamily="49" charset="-122"/>
              </a:rPr>
              <a:t>为流水号 （</a:t>
            </a:r>
            <a:r>
              <a:rPr lang="en-US" altLang="zh-CN" sz="2000" b="1" dirty="0">
                <a:latin typeface="仿宋" pitchFamily="49" charset="-122"/>
                <a:ea typeface="仿宋" pitchFamily="49" charset="-122"/>
              </a:rPr>
              <a:t>UUID</a:t>
            </a:r>
            <a:r>
              <a:rPr lang="zh-CN" altLang="en-US" sz="2000" b="1" dirty="0">
                <a:latin typeface="仿宋" pitchFamily="49" charset="-122"/>
                <a:ea typeface="仿宋" pitchFamily="49" charset="-122"/>
              </a:rPr>
              <a:t>也是一个道理） 构成</a:t>
            </a:r>
          </a:p>
        </p:txBody>
      </p:sp>
      <p:sp>
        <p:nvSpPr>
          <p:cNvPr id="7" name="TextBox 6"/>
          <p:cNvSpPr txBox="1"/>
          <p:nvPr/>
        </p:nvSpPr>
        <p:spPr>
          <a:xfrm>
            <a:off x="-16778" y="3067311"/>
            <a:ext cx="12122092" cy="400110"/>
          </a:xfrm>
          <a:prstGeom prst="rect">
            <a:avLst/>
          </a:prstGeom>
          <a:noFill/>
        </p:spPr>
        <p:txBody>
          <a:bodyPr wrap="square" rtlCol="0">
            <a:spAutoFit/>
          </a:bodyPr>
          <a:lstStyle/>
          <a:p>
            <a:r>
              <a:rPr lang="zh-CN" altLang="en-US" sz="2000" b="1" dirty="0">
                <a:latin typeface="仿宋" pitchFamily="49" charset="-122"/>
                <a:ea typeface="仿宋" pitchFamily="49" charset="-122"/>
              </a:rPr>
              <a:t>（</a:t>
            </a:r>
            <a:r>
              <a:rPr lang="en-US" altLang="zh-CN" sz="2000" b="1" dirty="0">
                <a:latin typeface="仿宋" pitchFamily="49" charset="-122"/>
                <a:ea typeface="仿宋" pitchFamily="49" charset="-122"/>
              </a:rPr>
              <a:t>2</a:t>
            </a:r>
            <a:r>
              <a:rPr lang="zh-CN" altLang="en-US" sz="2000" b="1" dirty="0">
                <a:latin typeface="仿宋" pitchFamily="49" charset="-122"/>
                <a:ea typeface="仿宋" pitchFamily="49" charset="-122"/>
              </a:rPr>
              <a:t>）雪花算法：高效率生成分布式唯一</a:t>
            </a:r>
            <a:r>
              <a:rPr lang="en-US" altLang="zh-CN" sz="2000" b="1" dirty="0">
                <a:latin typeface="仿宋" pitchFamily="49" charset="-122"/>
                <a:ea typeface="仿宋" pitchFamily="49" charset="-122"/>
              </a:rPr>
              <a:t>ID</a:t>
            </a:r>
            <a:r>
              <a:rPr lang="zh-CN" altLang="en-US" sz="2000" b="1" dirty="0">
                <a:latin typeface="仿宋" pitchFamily="49" charset="-122"/>
                <a:ea typeface="仿宋" pitchFamily="49" charset="-122"/>
              </a:rPr>
              <a:t>的最佳方式 </a:t>
            </a:r>
            <a:r>
              <a:rPr lang="en-US" altLang="zh-CN" sz="2000" dirty="0">
                <a:hlinkClick r:id="rId3"/>
              </a:rPr>
              <a:t>https://github.com/souyunku/SnowFlake</a:t>
            </a:r>
            <a:endParaRPr lang="zh-CN" altLang="en-US" sz="2000" b="1" dirty="0">
              <a:latin typeface="仿宋" pitchFamily="49" charset="-122"/>
              <a:ea typeface="仿宋" pitchFamily="49" charset="-122"/>
            </a:endParaRPr>
          </a:p>
        </p:txBody>
      </p:sp>
      <p:sp>
        <p:nvSpPr>
          <p:cNvPr id="8" name="TextBox 7"/>
          <p:cNvSpPr txBox="1"/>
          <p:nvPr/>
        </p:nvSpPr>
        <p:spPr>
          <a:xfrm>
            <a:off x="-25167" y="4047634"/>
            <a:ext cx="12122092" cy="400110"/>
          </a:xfrm>
          <a:prstGeom prst="rect">
            <a:avLst/>
          </a:prstGeom>
          <a:noFill/>
        </p:spPr>
        <p:txBody>
          <a:bodyPr wrap="square" rtlCol="0">
            <a:spAutoFit/>
          </a:bodyPr>
          <a:lstStyle/>
          <a:p>
            <a:r>
              <a:rPr lang="zh-CN" altLang="en-US" sz="2000" b="1" dirty="0">
                <a:latin typeface="仿宋" pitchFamily="49" charset="-122"/>
                <a:ea typeface="仿宋" pitchFamily="49" charset="-122"/>
              </a:rPr>
              <a:t> 比较一：传统的方式要么太长，没法排序；要么需要依赖中间件。</a:t>
            </a:r>
          </a:p>
        </p:txBody>
      </p:sp>
      <p:sp>
        <p:nvSpPr>
          <p:cNvPr id="10" name="TextBox 9"/>
          <p:cNvSpPr txBox="1"/>
          <p:nvPr/>
        </p:nvSpPr>
        <p:spPr>
          <a:xfrm>
            <a:off x="-25167" y="4904709"/>
            <a:ext cx="12122092" cy="400110"/>
          </a:xfrm>
          <a:prstGeom prst="rect">
            <a:avLst/>
          </a:prstGeom>
          <a:noFill/>
        </p:spPr>
        <p:txBody>
          <a:bodyPr wrap="square" rtlCol="0">
            <a:spAutoFit/>
          </a:bodyPr>
          <a:lstStyle/>
          <a:p>
            <a:r>
              <a:rPr lang="zh-CN" altLang="en-US" sz="2000" b="1" dirty="0">
                <a:latin typeface="仿宋" pitchFamily="49" charset="-122"/>
                <a:ea typeface="仿宋" pitchFamily="49" charset="-122"/>
              </a:rPr>
              <a:t> 比较二：雪花算法</a:t>
            </a:r>
            <a:r>
              <a:rPr lang="en-US" altLang="zh-CN" sz="2000" b="1" dirty="0">
                <a:latin typeface="仿宋" pitchFamily="49" charset="-122"/>
                <a:ea typeface="仿宋" pitchFamily="49" charset="-122"/>
              </a:rPr>
              <a:t>-</a:t>
            </a:r>
            <a:r>
              <a:rPr lang="zh-CN" altLang="en-US" sz="2000" b="1" dirty="0">
                <a:latin typeface="仿宋" pitchFamily="49" charset="-122"/>
                <a:ea typeface="仿宋" pitchFamily="49" charset="-122"/>
              </a:rPr>
              <a:t>（整体上按照时间自增排序，并且整个分布式系统内不会产生</a:t>
            </a:r>
            <a:r>
              <a:rPr lang="en-US" altLang="zh-CN" sz="2000" b="1" dirty="0">
                <a:latin typeface="仿宋" pitchFamily="49" charset="-122"/>
                <a:ea typeface="仿宋" pitchFamily="49" charset="-122"/>
              </a:rPr>
              <a:t>ID</a:t>
            </a:r>
            <a:r>
              <a:rPr lang="zh-CN" altLang="en-US" sz="2000" b="1" dirty="0">
                <a:latin typeface="仿宋" pitchFamily="49" charset="-122"/>
                <a:ea typeface="仿宋" pitchFamily="49" charset="-122"/>
              </a:rPr>
              <a:t>碰撞，高效率）</a:t>
            </a:r>
          </a:p>
        </p:txBody>
      </p:sp>
    </p:spTree>
    <p:custDataLst>
      <p:tags r:id="rId1"/>
    </p:custDataLst>
    <p:extLst>
      <p:ext uri="{BB962C8B-B14F-4D97-AF65-F5344CB8AC3E}">
        <p14:creationId xmlns:p14="http://schemas.microsoft.com/office/powerpoint/2010/main" val="4171931662"/>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403134" y="1493911"/>
            <a:ext cx="5184395" cy="369332"/>
          </a:xfrm>
          <a:prstGeom prst="rect">
            <a:avLst/>
          </a:prstGeom>
          <a:noFill/>
        </p:spPr>
        <p:txBody>
          <a:bodyPr wrap="square" rtlCol="0">
            <a:spAutoFit/>
          </a:bodyPr>
          <a:lstStyle/>
          <a:p>
            <a:r>
              <a:rPr lang="zh-CN" altLang="en-US" b="1" dirty="0">
                <a:latin typeface="仿宋" pitchFamily="49" charset="-122"/>
                <a:ea typeface="仿宋" pitchFamily="49" charset="-122"/>
              </a:rPr>
              <a:t>秒杀业务代码实战</a:t>
            </a:r>
            <a:r>
              <a:rPr lang="en-US" altLang="zh-CN" b="1" dirty="0">
                <a:latin typeface="仿宋" pitchFamily="49" charset="-122"/>
                <a:ea typeface="仿宋" pitchFamily="49" charset="-122"/>
              </a:rPr>
              <a:t>-</a:t>
            </a:r>
            <a:r>
              <a:rPr lang="zh-CN" altLang="en-US" b="1" dirty="0">
                <a:latin typeface="仿宋" pitchFamily="49" charset="-122"/>
                <a:ea typeface="仿宋" pitchFamily="49" charset="-122"/>
              </a:rPr>
              <a:t>整合前端实现完整的秒杀逻辑</a:t>
            </a: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a:t>作者：</a:t>
            </a:r>
            <a:r>
              <a:rPr lang="en-US" altLang="zh-CN" b="1" dirty="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13" name="TextBox 12"/>
          <p:cNvSpPr txBox="1"/>
          <p:nvPr/>
        </p:nvSpPr>
        <p:spPr>
          <a:xfrm>
            <a:off x="69908" y="2425881"/>
            <a:ext cx="12122092" cy="400110"/>
          </a:xfrm>
          <a:prstGeom prst="rect">
            <a:avLst/>
          </a:prstGeom>
          <a:noFill/>
        </p:spPr>
        <p:txBody>
          <a:bodyPr wrap="square" rtlCol="0">
            <a:spAutoFit/>
          </a:bodyPr>
          <a:lstStyle/>
          <a:p>
            <a:r>
              <a:rPr lang="zh-CN" altLang="en-US" sz="2000" b="1" dirty="0">
                <a:solidFill>
                  <a:srgbClr val="FF0000"/>
                </a:solidFill>
                <a:latin typeface="仿宋" pitchFamily="49" charset="-122"/>
                <a:ea typeface="仿宋" pitchFamily="49" charset="-122"/>
              </a:rPr>
              <a:t>建议</a:t>
            </a:r>
            <a:r>
              <a:rPr lang="zh-CN" altLang="en-US" sz="2000" b="1" dirty="0">
                <a:latin typeface="仿宋" pitchFamily="49" charset="-122"/>
                <a:ea typeface="仿宋" pitchFamily="49" charset="-122"/>
              </a:rPr>
              <a:t>：站在用户角度上使用自己的系统；</a:t>
            </a:r>
            <a:r>
              <a:rPr lang="en-US" altLang="zh-CN" sz="2000" b="1" dirty="0">
                <a:latin typeface="仿宋" pitchFamily="49" charset="-122"/>
                <a:ea typeface="仿宋" pitchFamily="49" charset="-122"/>
              </a:rPr>
              <a:t>Take User As Fool </a:t>
            </a:r>
            <a:r>
              <a:rPr lang="zh-CN" altLang="en-US" sz="2000" b="1" dirty="0">
                <a:latin typeface="仿宋" pitchFamily="49" charset="-122"/>
                <a:ea typeface="仿宋" pitchFamily="49" charset="-122"/>
              </a:rPr>
              <a:t>！！</a:t>
            </a:r>
          </a:p>
        </p:txBody>
      </p:sp>
    </p:spTree>
    <p:custDataLst>
      <p:tags r:id="rId1"/>
    </p:custDataLst>
    <p:extLst>
      <p:ext uri="{BB962C8B-B14F-4D97-AF65-F5344CB8AC3E}">
        <p14:creationId xmlns:p14="http://schemas.microsoft.com/office/powerpoint/2010/main" val="1035749981"/>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129094" y="1485522"/>
            <a:ext cx="5637401" cy="369332"/>
          </a:xfrm>
          <a:prstGeom prst="rect">
            <a:avLst/>
          </a:prstGeom>
          <a:noFill/>
        </p:spPr>
        <p:txBody>
          <a:bodyPr wrap="square" rtlCol="0">
            <a:spAutoFit/>
          </a:bodyPr>
          <a:lstStyle/>
          <a:p>
            <a:r>
              <a:rPr lang="zh-CN" altLang="en-US" b="1" dirty="0">
                <a:latin typeface="仿宋" pitchFamily="49" charset="-122"/>
                <a:ea typeface="仿宋" pitchFamily="49" charset="-122"/>
              </a:rPr>
              <a:t>秒杀业务代码实战</a:t>
            </a:r>
            <a:r>
              <a:rPr lang="en-US" altLang="zh-CN" b="1" dirty="0">
                <a:latin typeface="仿宋" pitchFamily="49" charset="-122"/>
                <a:ea typeface="仿宋" pitchFamily="49" charset="-122"/>
              </a:rPr>
              <a:t>-</a:t>
            </a:r>
            <a:r>
              <a:rPr lang="zh-CN" altLang="en-US" b="1" dirty="0">
                <a:latin typeface="仿宋" pitchFamily="49" charset="-122"/>
                <a:ea typeface="仿宋" pitchFamily="49" charset="-122"/>
              </a:rPr>
              <a:t>整合</a:t>
            </a:r>
            <a:r>
              <a:rPr lang="en-US" altLang="zh-CN" b="1" dirty="0">
                <a:latin typeface="仿宋" pitchFamily="49" charset="-122"/>
                <a:ea typeface="仿宋" pitchFamily="49" charset="-122"/>
              </a:rPr>
              <a:t>RabbitMQ</a:t>
            </a:r>
            <a:r>
              <a:rPr lang="zh-CN" altLang="en-US" b="1" dirty="0">
                <a:latin typeface="仿宋" pitchFamily="49" charset="-122"/>
                <a:ea typeface="仿宋" pitchFamily="49" charset="-122"/>
              </a:rPr>
              <a:t>实现消息异步发送</a:t>
            </a: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a:t>作者：</a:t>
            </a:r>
            <a:r>
              <a:rPr lang="en-US" altLang="zh-CN" b="1" dirty="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5" name="TextBox 4"/>
          <p:cNvSpPr txBox="1"/>
          <p:nvPr/>
        </p:nvSpPr>
        <p:spPr>
          <a:xfrm>
            <a:off x="111853" y="2425881"/>
            <a:ext cx="11783736" cy="400110"/>
          </a:xfrm>
          <a:prstGeom prst="rect">
            <a:avLst/>
          </a:prstGeom>
          <a:noFill/>
        </p:spPr>
        <p:txBody>
          <a:bodyPr wrap="square" rtlCol="0">
            <a:spAutoFit/>
          </a:bodyPr>
          <a:lstStyle/>
          <a:p>
            <a:r>
              <a:rPr lang="zh-CN" altLang="en-US" sz="2000" b="1" dirty="0">
                <a:latin typeface="仿宋" pitchFamily="49" charset="-122"/>
                <a:ea typeface="仿宋" pitchFamily="49" charset="-122"/>
              </a:rPr>
              <a:t>步骤一：加入</a:t>
            </a:r>
            <a:r>
              <a:rPr lang="en-US" altLang="zh-CN" sz="2000" b="1" dirty="0">
                <a:latin typeface="仿宋" pitchFamily="49" charset="-122"/>
                <a:ea typeface="仿宋" pitchFamily="49" charset="-122"/>
              </a:rPr>
              <a:t>RabbitMQ</a:t>
            </a:r>
            <a:r>
              <a:rPr lang="zh-CN" altLang="en-US" sz="2000" b="1" dirty="0">
                <a:latin typeface="仿宋" pitchFamily="49" charset="-122"/>
                <a:ea typeface="仿宋" pitchFamily="49" charset="-122"/>
              </a:rPr>
              <a:t>的依赖、配置</a:t>
            </a:r>
            <a:r>
              <a:rPr lang="en-US" altLang="zh-CN" sz="2000" b="1" dirty="0">
                <a:latin typeface="仿宋" pitchFamily="49" charset="-122"/>
                <a:ea typeface="仿宋" pitchFamily="49" charset="-122"/>
              </a:rPr>
              <a:t>RabbitMQ</a:t>
            </a:r>
            <a:r>
              <a:rPr lang="zh-CN" altLang="en-US" sz="2000" b="1" dirty="0">
                <a:latin typeface="仿宋" pitchFamily="49" charset="-122"/>
                <a:ea typeface="仿宋" pitchFamily="49" charset="-122"/>
              </a:rPr>
              <a:t>服务的相关信息</a:t>
            </a:r>
          </a:p>
        </p:txBody>
      </p:sp>
      <p:sp>
        <p:nvSpPr>
          <p:cNvPr id="6" name="TextBox 5"/>
          <p:cNvSpPr txBox="1"/>
          <p:nvPr/>
        </p:nvSpPr>
        <p:spPr>
          <a:xfrm>
            <a:off x="137020" y="3433958"/>
            <a:ext cx="11783736" cy="400110"/>
          </a:xfrm>
          <a:prstGeom prst="rect">
            <a:avLst/>
          </a:prstGeom>
          <a:noFill/>
        </p:spPr>
        <p:txBody>
          <a:bodyPr wrap="square" rtlCol="0">
            <a:spAutoFit/>
          </a:bodyPr>
          <a:lstStyle/>
          <a:p>
            <a:r>
              <a:rPr lang="zh-CN" altLang="en-US" sz="2000" b="1" dirty="0">
                <a:latin typeface="仿宋" pitchFamily="49" charset="-122"/>
                <a:ea typeface="仿宋" pitchFamily="49" charset="-122"/>
              </a:rPr>
              <a:t>步骤二：自定义注入</a:t>
            </a:r>
            <a:r>
              <a:rPr lang="en-US" altLang="zh-CN" sz="2000" b="1" dirty="0">
                <a:latin typeface="仿宋" pitchFamily="49" charset="-122"/>
                <a:ea typeface="仿宋" pitchFamily="49" charset="-122"/>
              </a:rPr>
              <a:t>RabbitMQ</a:t>
            </a:r>
            <a:r>
              <a:rPr lang="zh-CN" altLang="en-US" sz="2000" b="1" dirty="0">
                <a:latin typeface="仿宋" pitchFamily="49" charset="-122"/>
                <a:ea typeface="仿宋" pitchFamily="49" charset="-122"/>
              </a:rPr>
              <a:t>的相关配置</a:t>
            </a:r>
            <a:r>
              <a:rPr lang="en-US" altLang="zh-CN" sz="2000" b="1" dirty="0">
                <a:latin typeface="仿宋" pitchFamily="49" charset="-122"/>
                <a:ea typeface="仿宋" pitchFamily="49" charset="-122"/>
              </a:rPr>
              <a:t>-RabbitmqConfig</a:t>
            </a:r>
            <a:endParaRPr lang="zh-CN" altLang="en-US" sz="2000" b="1" dirty="0">
              <a:latin typeface="仿宋" pitchFamily="49" charset="-122"/>
              <a:ea typeface="仿宋" pitchFamily="49" charset="-122"/>
            </a:endParaRPr>
          </a:p>
        </p:txBody>
      </p:sp>
      <p:sp>
        <p:nvSpPr>
          <p:cNvPr id="7" name="TextBox 6"/>
          <p:cNvSpPr txBox="1"/>
          <p:nvPr/>
        </p:nvSpPr>
        <p:spPr>
          <a:xfrm>
            <a:off x="137020" y="4401786"/>
            <a:ext cx="11783736" cy="400110"/>
          </a:xfrm>
          <a:prstGeom prst="rect">
            <a:avLst/>
          </a:prstGeom>
          <a:noFill/>
        </p:spPr>
        <p:txBody>
          <a:bodyPr wrap="square" rtlCol="0">
            <a:spAutoFit/>
          </a:bodyPr>
          <a:lstStyle/>
          <a:p>
            <a:r>
              <a:rPr lang="zh-CN" altLang="en-US" sz="2000" b="1" dirty="0">
                <a:latin typeface="仿宋" pitchFamily="49" charset="-122"/>
                <a:ea typeface="仿宋" pitchFamily="49" charset="-122"/>
              </a:rPr>
              <a:t>步骤三：创建基本的消息模型，实现消息的发送和接收</a:t>
            </a:r>
          </a:p>
        </p:txBody>
      </p:sp>
      <p:sp>
        <p:nvSpPr>
          <p:cNvPr id="8" name="TextBox 7"/>
          <p:cNvSpPr txBox="1"/>
          <p:nvPr/>
        </p:nvSpPr>
        <p:spPr>
          <a:xfrm>
            <a:off x="137020" y="5367918"/>
            <a:ext cx="11783736" cy="400110"/>
          </a:xfrm>
          <a:prstGeom prst="rect">
            <a:avLst/>
          </a:prstGeom>
          <a:noFill/>
        </p:spPr>
        <p:txBody>
          <a:bodyPr wrap="square" rtlCol="0">
            <a:spAutoFit/>
          </a:bodyPr>
          <a:lstStyle/>
          <a:p>
            <a:r>
              <a:rPr lang="zh-CN" altLang="en-US" sz="2000" b="1" dirty="0">
                <a:solidFill>
                  <a:srgbClr val="FF0000"/>
                </a:solidFill>
                <a:latin typeface="仿宋" pitchFamily="49" charset="-122"/>
                <a:ea typeface="仿宋" pitchFamily="49" charset="-122"/>
              </a:rPr>
              <a:t>建议</a:t>
            </a:r>
            <a:r>
              <a:rPr lang="zh-CN" altLang="en-US" sz="2000" b="1" dirty="0">
                <a:latin typeface="仿宋" pitchFamily="49" charset="-122"/>
                <a:ea typeface="仿宋" pitchFamily="49" charset="-122"/>
              </a:rPr>
              <a:t>：最好有一定的</a:t>
            </a:r>
            <a:r>
              <a:rPr lang="en-US" altLang="zh-CN" sz="2000" b="1" dirty="0">
                <a:latin typeface="仿宋" pitchFamily="49" charset="-122"/>
                <a:ea typeface="仿宋" pitchFamily="49" charset="-122"/>
              </a:rPr>
              <a:t>RabbitMQ</a:t>
            </a:r>
            <a:r>
              <a:rPr lang="zh-CN" altLang="en-US" sz="2000" b="1" dirty="0">
                <a:latin typeface="仿宋" pitchFamily="49" charset="-122"/>
                <a:ea typeface="仿宋" pitchFamily="49" charset="-122"/>
              </a:rPr>
              <a:t>应用基础（可以考虑购买学习</a:t>
            </a:r>
            <a:r>
              <a:rPr lang="en-US" altLang="zh-CN" sz="2000" b="1" dirty="0">
                <a:latin typeface="仿宋" pitchFamily="49" charset="-122"/>
                <a:ea typeface="仿宋" pitchFamily="49" charset="-122"/>
              </a:rPr>
              <a:t>Debug</a:t>
            </a:r>
            <a:r>
              <a:rPr lang="zh-CN" altLang="en-US" sz="2000" b="1" dirty="0">
                <a:latin typeface="仿宋" pitchFamily="49" charset="-122"/>
                <a:ea typeface="仿宋" pitchFamily="49" charset="-122"/>
              </a:rPr>
              <a:t>的</a:t>
            </a:r>
            <a:r>
              <a:rPr lang="en-US" altLang="zh-CN" sz="2000" b="1" dirty="0">
                <a:latin typeface="仿宋" pitchFamily="49" charset="-122"/>
                <a:ea typeface="仿宋" pitchFamily="49" charset="-122"/>
              </a:rPr>
              <a:t>RabbitMQ</a:t>
            </a:r>
            <a:r>
              <a:rPr lang="zh-CN" altLang="en-US" sz="2000" b="1" dirty="0">
                <a:latin typeface="仿宋" pitchFamily="49" charset="-122"/>
                <a:ea typeface="仿宋" pitchFamily="49" charset="-122"/>
              </a:rPr>
              <a:t>实战视频教程或者套餐）</a:t>
            </a:r>
          </a:p>
        </p:txBody>
      </p:sp>
    </p:spTree>
    <p:custDataLst>
      <p:tags r:id="rId1"/>
    </p:custDataLst>
    <p:extLst>
      <p:ext uri="{BB962C8B-B14F-4D97-AF65-F5344CB8AC3E}">
        <p14:creationId xmlns:p14="http://schemas.microsoft.com/office/powerpoint/2010/main" val="3695350840"/>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246540" y="1485522"/>
            <a:ext cx="5637401" cy="369332"/>
          </a:xfrm>
          <a:prstGeom prst="rect">
            <a:avLst/>
          </a:prstGeom>
          <a:noFill/>
        </p:spPr>
        <p:txBody>
          <a:bodyPr wrap="square" rtlCol="0">
            <a:spAutoFit/>
          </a:bodyPr>
          <a:lstStyle/>
          <a:p>
            <a:r>
              <a:rPr lang="zh-CN" altLang="en-US" b="1" dirty="0">
                <a:latin typeface="仿宋" pitchFamily="49" charset="-122"/>
                <a:ea typeface="仿宋" pitchFamily="49" charset="-122"/>
              </a:rPr>
              <a:t>秒杀业务代码实战</a:t>
            </a:r>
            <a:r>
              <a:rPr lang="en-US" altLang="zh-CN" b="1" dirty="0">
                <a:latin typeface="仿宋" pitchFamily="49" charset="-122"/>
                <a:ea typeface="仿宋" pitchFamily="49" charset="-122"/>
              </a:rPr>
              <a:t>-</a:t>
            </a:r>
            <a:r>
              <a:rPr lang="zh-CN" altLang="en-US" b="1" dirty="0">
                <a:latin typeface="仿宋" pitchFamily="49" charset="-122"/>
                <a:ea typeface="仿宋" pitchFamily="49" charset="-122"/>
              </a:rPr>
              <a:t>邮件服务发送通知信息实战</a:t>
            </a: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a:t>作者：</a:t>
            </a:r>
            <a:r>
              <a:rPr lang="en-US" altLang="zh-CN" b="1" dirty="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5" name="TextBox 4"/>
          <p:cNvSpPr txBox="1"/>
          <p:nvPr/>
        </p:nvSpPr>
        <p:spPr>
          <a:xfrm>
            <a:off x="111853" y="2425881"/>
            <a:ext cx="11783736" cy="400110"/>
          </a:xfrm>
          <a:prstGeom prst="rect">
            <a:avLst/>
          </a:prstGeom>
          <a:noFill/>
        </p:spPr>
        <p:txBody>
          <a:bodyPr wrap="square" rtlCol="0">
            <a:spAutoFit/>
          </a:bodyPr>
          <a:lstStyle/>
          <a:p>
            <a:r>
              <a:rPr lang="zh-CN" altLang="en-US" sz="2000" b="1" dirty="0">
                <a:latin typeface="仿宋" pitchFamily="49" charset="-122"/>
                <a:ea typeface="仿宋" pitchFamily="49" charset="-122"/>
              </a:rPr>
              <a:t>步骤一：加入邮件依赖、整合邮件配置信息</a:t>
            </a:r>
          </a:p>
        </p:txBody>
      </p:sp>
      <p:sp>
        <p:nvSpPr>
          <p:cNvPr id="6" name="TextBox 5"/>
          <p:cNvSpPr txBox="1"/>
          <p:nvPr/>
        </p:nvSpPr>
        <p:spPr>
          <a:xfrm>
            <a:off x="137020" y="3475903"/>
            <a:ext cx="11783736" cy="400110"/>
          </a:xfrm>
          <a:prstGeom prst="rect">
            <a:avLst/>
          </a:prstGeom>
          <a:noFill/>
        </p:spPr>
        <p:txBody>
          <a:bodyPr wrap="square" rtlCol="0">
            <a:spAutoFit/>
          </a:bodyPr>
          <a:lstStyle/>
          <a:p>
            <a:r>
              <a:rPr lang="zh-CN" altLang="en-US" sz="2000" b="1" dirty="0">
                <a:latin typeface="仿宋" pitchFamily="49" charset="-122"/>
                <a:ea typeface="仿宋" pitchFamily="49" charset="-122"/>
              </a:rPr>
              <a:t>步骤二：封装统一的发送邮件的服务</a:t>
            </a:r>
          </a:p>
        </p:txBody>
      </p:sp>
      <p:sp>
        <p:nvSpPr>
          <p:cNvPr id="7" name="TextBox 6"/>
          <p:cNvSpPr txBox="1"/>
          <p:nvPr/>
        </p:nvSpPr>
        <p:spPr>
          <a:xfrm>
            <a:off x="163585" y="4567870"/>
            <a:ext cx="11783736" cy="400110"/>
          </a:xfrm>
          <a:prstGeom prst="rect">
            <a:avLst/>
          </a:prstGeom>
          <a:noFill/>
        </p:spPr>
        <p:txBody>
          <a:bodyPr wrap="square" rtlCol="0">
            <a:spAutoFit/>
          </a:bodyPr>
          <a:lstStyle/>
          <a:p>
            <a:r>
              <a:rPr lang="zh-CN" altLang="en-US" sz="2000" b="1" dirty="0">
                <a:latin typeface="仿宋" pitchFamily="49" charset="-122"/>
                <a:ea typeface="仿宋" pitchFamily="49" charset="-122"/>
              </a:rPr>
              <a:t>步骤三：实现多种发送邮件的方式</a:t>
            </a:r>
          </a:p>
        </p:txBody>
      </p:sp>
    </p:spTree>
    <p:custDataLst>
      <p:tags r:id="rId1"/>
    </p:custDataLst>
    <p:extLst>
      <p:ext uri="{BB962C8B-B14F-4D97-AF65-F5344CB8AC3E}">
        <p14:creationId xmlns:p14="http://schemas.microsoft.com/office/powerpoint/2010/main" val="3636467807"/>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246540" y="1485522"/>
            <a:ext cx="5637401" cy="369332"/>
          </a:xfrm>
          <a:prstGeom prst="rect">
            <a:avLst/>
          </a:prstGeom>
          <a:noFill/>
        </p:spPr>
        <p:txBody>
          <a:bodyPr wrap="square" rtlCol="0">
            <a:spAutoFit/>
          </a:bodyPr>
          <a:lstStyle/>
          <a:p>
            <a:r>
              <a:rPr lang="zh-CN" altLang="en-US" b="1" dirty="0">
                <a:latin typeface="仿宋" pitchFamily="49" charset="-122"/>
                <a:ea typeface="仿宋" pitchFamily="49" charset="-122"/>
              </a:rPr>
              <a:t>秒杀业务代码实战</a:t>
            </a:r>
            <a:r>
              <a:rPr lang="en-US" altLang="zh-CN" b="1" dirty="0">
                <a:latin typeface="仿宋" pitchFamily="49" charset="-122"/>
                <a:ea typeface="仿宋" pitchFamily="49" charset="-122"/>
              </a:rPr>
              <a:t>-</a:t>
            </a:r>
            <a:r>
              <a:rPr lang="zh-CN" altLang="en-US" b="1" dirty="0">
                <a:latin typeface="仿宋" pitchFamily="49" charset="-122"/>
                <a:ea typeface="仿宋" pitchFamily="49" charset="-122"/>
              </a:rPr>
              <a:t>整体再次回顾秒杀的全过程</a:t>
            </a: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a:t>作者：</a:t>
            </a:r>
            <a:r>
              <a:rPr lang="en-US" altLang="zh-CN" b="1" dirty="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8" name="TextBox 7"/>
          <p:cNvSpPr txBox="1"/>
          <p:nvPr/>
        </p:nvSpPr>
        <p:spPr>
          <a:xfrm>
            <a:off x="173372" y="2356270"/>
            <a:ext cx="11783736" cy="400110"/>
          </a:xfrm>
          <a:prstGeom prst="rect">
            <a:avLst/>
          </a:prstGeom>
          <a:noFill/>
        </p:spPr>
        <p:txBody>
          <a:bodyPr wrap="square" rtlCol="0">
            <a:spAutoFit/>
          </a:bodyPr>
          <a:lstStyle/>
          <a:p>
            <a:r>
              <a:rPr lang="zh-CN" altLang="en-US" sz="2000" b="1" dirty="0">
                <a:solidFill>
                  <a:srgbClr val="FF0000"/>
                </a:solidFill>
                <a:latin typeface="仿宋" pitchFamily="49" charset="-122"/>
                <a:ea typeface="仿宋" pitchFamily="49" charset="-122"/>
              </a:rPr>
              <a:t>技能一</a:t>
            </a:r>
            <a:r>
              <a:rPr lang="zh-CN" altLang="en-US" sz="2000" b="1" dirty="0">
                <a:latin typeface="仿宋" pitchFamily="49" charset="-122"/>
                <a:ea typeface="仿宋" pitchFamily="49" charset="-122"/>
              </a:rPr>
              <a:t>：业务流程的分析与业务模块的划分</a:t>
            </a:r>
          </a:p>
        </p:txBody>
      </p:sp>
      <p:sp>
        <p:nvSpPr>
          <p:cNvPr id="10" name="TextBox 9"/>
          <p:cNvSpPr txBox="1"/>
          <p:nvPr/>
        </p:nvSpPr>
        <p:spPr>
          <a:xfrm>
            <a:off x="190150" y="3548905"/>
            <a:ext cx="11783736" cy="400110"/>
          </a:xfrm>
          <a:prstGeom prst="rect">
            <a:avLst/>
          </a:prstGeom>
          <a:noFill/>
        </p:spPr>
        <p:txBody>
          <a:bodyPr wrap="square" rtlCol="0">
            <a:spAutoFit/>
          </a:bodyPr>
          <a:lstStyle/>
          <a:p>
            <a:r>
              <a:rPr lang="zh-CN" altLang="en-US" sz="2000" b="1" dirty="0">
                <a:solidFill>
                  <a:srgbClr val="FF0000"/>
                </a:solidFill>
                <a:latin typeface="仿宋" pitchFamily="49" charset="-122"/>
                <a:ea typeface="仿宋" pitchFamily="49" charset="-122"/>
              </a:rPr>
              <a:t>技能二</a:t>
            </a:r>
            <a:r>
              <a:rPr lang="zh-CN" altLang="en-US" sz="2000" b="1" dirty="0">
                <a:latin typeface="仿宋" pitchFamily="49" charset="-122"/>
                <a:ea typeface="仿宋" pitchFamily="49" charset="-122"/>
              </a:rPr>
              <a:t>：业务模块的服务化以及功能模块的解耦</a:t>
            </a:r>
          </a:p>
        </p:txBody>
      </p:sp>
    </p:spTree>
    <p:custDataLst>
      <p:tags r:id="rId1"/>
    </p:custDataLst>
    <p:extLst>
      <p:ext uri="{BB962C8B-B14F-4D97-AF65-F5344CB8AC3E}">
        <p14:creationId xmlns:p14="http://schemas.microsoft.com/office/powerpoint/2010/main" val="3437857781"/>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246540" y="1485522"/>
            <a:ext cx="5637401" cy="369332"/>
          </a:xfrm>
          <a:prstGeom prst="rect">
            <a:avLst/>
          </a:prstGeom>
          <a:noFill/>
        </p:spPr>
        <p:txBody>
          <a:bodyPr wrap="square" rtlCol="0">
            <a:spAutoFit/>
          </a:bodyPr>
          <a:lstStyle/>
          <a:p>
            <a:r>
              <a:rPr lang="zh-CN" altLang="en-US" b="1" dirty="0">
                <a:latin typeface="仿宋" pitchFamily="49" charset="-122"/>
                <a:ea typeface="仿宋" pitchFamily="49" charset="-122"/>
              </a:rPr>
              <a:t>秒杀业务代码实战</a:t>
            </a:r>
            <a:r>
              <a:rPr lang="en-US" altLang="zh-CN" b="1" dirty="0">
                <a:latin typeface="仿宋" pitchFamily="49" charset="-122"/>
                <a:ea typeface="仿宋" pitchFamily="49" charset="-122"/>
              </a:rPr>
              <a:t>-</a:t>
            </a:r>
            <a:r>
              <a:rPr lang="zh-CN" altLang="en-US" b="1" dirty="0">
                <a:latin typeface="仿宋" pitchFamily="49" charset="-122"/>
                <a:ea typeface="仿宋" pitchFamily="49" charset="-122"/>
              </a:rPr>
              <a:t>死信队列失效超时未支付的订单一</a:t>
            </a: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a:t>作者：</a:t>
            </a:r>
            <a:r>
              <a:rPr lang="en-US" altLang="zh-CN" b="1" dirty="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pic>
        <p:nvPicPr>
          <p:cNvPr id="1026" name="Picture 2" descr="G:\源智天下\由浅入深实战分布式中间件\流程图脑图等图片\第6章\死信队列的消息模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942" y="2055174"/>
            <a:ext cx="11414596" cy="464763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83668720"/>
      </p:ext>
    </p:extLst>
  </p:cSld>
  <p:clrMapOvr>
    <a:masterClrMapping/>
  </p:clrMapOvr>
  <p:transition spd="slow">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246540" y="1485522"/>
            <a:ext cx="5637401" cy="369332"/>
          </a:xfrm>
          <a:prstGeom prst="rect">
            <a:avLst/>
          </a:prstGeom>
          <a:noFill/>
        </p:spPr>
        <p:txBody>
          <a:bodyPr wrap="square" rtlCol="0">
            <a:spAutoFit/>
          </a:bodyPr>
          <a:lstStyle/>
          <a:p>
            <a:r>
              <a:rPr lang="zh-CN" altLang="en-US" b="1" dirty="0">
                <a:latin typeface="仿宋" pitchFamily="49" charset="-122"/>
                <a:ea typeface="仿宋" pitchFamily="49" charset="-122"/>
              </a:rPr>
              <a:t>秒杀业务代码实战</a:t>
            </a:r>
            <a:r>
              <a:rPr lang="en-US" altLang="zh-CN" b="1" dirty="0">
                <a:latin typeface="仿宋" pitchFamily="49" charset="-122"/>
                <a:ea typeface="仿宋" pitchFamily="49" charset="-122"/>
              </a:rPr>
              <a:t>-</a:t>
            </a:r>
            <a:r>
              <a:rPr lang="zh-CN" altLang="en-US" b="1" dirty="0">
                <a:latin typeface="仿宋" pitchFamily="49" charset="-122"/>
                <a:ea typeface="仿宋" pitchFamily="49" charset="-122"/>
              </a:rPr>
              <a:t>死信队列失效超时未支付的订单二</a:t>
            </a: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a:t>作者：</a:t>
            </a:r>
            <a:r>
              <a:rPr lang="en-US" altLang="zh-CN" b="1" dirty="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pic>
        <p:nvPicPr>
          <p:cNvPr id="1026" name="Picture 2" descr="G:\源智天下\由浅入深实战分布式中间件\流程图脑图等图片\第6章\死信队列的消息模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942" y="2055174"/>
            <a:ext cx="11414596" cy="464763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023730536"/>
      </p:ext>
    </p:extLst>
  </p:cSld>
  <p:clrMapOvr>
    <a:masterClrMapping/>
  </p:clrMapOvr>
  <p:transition spd="slow">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84679" y="1477133"/>
            <a:ext cx="1654927" cy="369332"/>
          </a:xfrm>
          <a:prstGeom prst="rect">
            <a:avLst/>
          </a:prstGeom>
          <a:noFill/>
        </p:spPr>
        <p:txBody>
          <a:bodyPr wrap="square" rtlCol="0">
            <a:spAutoFit/>
          </a:bodyPr>
          <a:lstStyle/>
          <a:p>
            <a:r>
              <a:rPr lang="zh-CN" altLang="en-US" b="1" dirty="0">
                <a:latin typeface="仿宋" pitchFamily="49" charset="-122"/>
                <a:ea typeface="仿宋" pitchFamily="49" charset="-122"/>
              </a:rPr>
              <a:t>课程整体介绍</a:t>
            </a:r>
          </a:p>
        </p:txBody>
      </p:sp>
      <p:sp>
        <p:nvSpPr>
          <p:cNvPr id="2" name="TextBox 1"/>
          <p:cNvSpPr txBox="1"/>
          <p:nvPr/>
        </p:nvSpPr>
        <p:spPr>
          <a:xfrm>
            <a:off x="5117877" y="1025637"/>
            <a:ext cx="1621730" cy="369332"/>
          </a:xfrm>
          <a:prstGeom prst="rect">
            <a:avLst/>
          </a:prstGeom>
          <a:noFill/>
        </p:spPr>
        <p:txBody>
          <a:bodyPr wrap="square" rtlCol="0">
            <a:spAutoFit/>
          </a:bodyPr>
          <a:lstStyle/>
          <a:p>
            <a:r>
              <a:rPr lang="zh-CN" altLang="en-US" b="1" dirty="0"/>
              <a:t>作者：</a:t>
            </a:r>
            <a:r>
              <a:rPr lang="en-US" altLang="zh-CN" b="1" dirty="0"/>
              <a:t>debug</a:t>
            </a:r>
            <a:endParaRPr lang="zh-CN" altLang="en-US" b="1" dirty="0"/>
          </a:p>
        </p:txBody>
      </p:sp>
      <p:sp>
        <p:nvSpPr>
          <p:cNvPr id="10" name="TextBox 9"/>
          <p:cNvSpPr txBox="1"/>
          <p:nvPr/>
        </p:nvSpPr>
        <p:spPr>
          <a:xfrm>
            <a:off x="243280" y="1931343"/>
            <a:ext cx="11627141" cy="707886"/>
          </a:xfrm>
          <a:prstGeom prst="rect">
            <a:avLst/>
          </a:prstGeom>
          <a:noFill/>
        </p:spPr>
        <p:txBody>
          <a:bodyPr wrap="square" rtlCol="0">
            <a:spAutoFit/>
          </a:bodyPr>
          <a:lstStyle/>
          <a:p>
            <a:pPr algn="ctr"/>
            <a:r>
              <a:rPr lang="zh-CN" altLang="en-US" sz="2000" b="1" dirty="0">
                <a:latin typeface="仿宋" pitchFamily="49" charset="-122"/>
                <a:ea typeface="仿宋" pitchFamily="49" charset="-122"/>
              </a:rPr>
              <a:t>介绍分享一种当下比较盛行的、典型而且常见的高并发业务场景，即商城（电商平台）商品秒杀系统的设计与实战</a:t>
            </a:r>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2413" y="2659310"/>
            <a:ext cx="7961154" cy="4190301"/>
          </a:xfrm>
          <a:prstGeom prst="rect">
            <a:avLst/>
          </a:prstGeom>
        </p:spPr>
      </p:pic>
    </p:spTree>
    <p:custDataLst>
      <p:tags r:id="rId1"/>
    </p:custDataLst>
    <p:extLst>
      <p:ext uri="{BB962C8B-B14F-4D97-AF65-F5344CB8AC3E}">
        <p14:creationId xmlns:p14="http://schemas.microsoft.com/office/powerpoint/2010/main" val="3198503108"/>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246540" y="1485522"/>
            <a:ext cx="5637401" cy="369332"/>
          </a:xfrm>
          <a:prstGeom prst="rect">
            <a:avLst/>
          </a:prstGeom>
          <a:noFill/>
        </p:spPr>
        <p:txBody>
          <a:bodyPr wrap="square" rtlCol="0">
            <a:spAutoFit/>
          </a:bodyPr>
          <a:lstStyle/>
          <a:p>
            <a:r>
              <a:rPr lang="zh-CN" altLang="en-US" b="1" dirty="0">
                <a:latin typeface="仿宋" pitchFamily="49" charset="-122"/>
                <a:ea typeface="仿宋" pitchFamily="49" charset="-122"/>
              </a:rPr>
              <a:t>秒杀业务代码实战</a:t>
            </a:r>
            <a:r>
              <a:rPr lang="en-US" altLang="zh-CN" b="1" dirty="0">
                <a:latin typeface="仿宋" pitchFamily="49" charset="-122"/>
                <a:ea typeface="仿宋" pitchFamily="49" charset="-122"/>
              </a:rPr>
              <a:t>-</a:t>
            </a:r>
            <a:r>
              <a:rPr lang="zh-CN" altLang="en-US" b="1" dirty="0">
                <a:latin typeface="仿宋" pitchFamily="49" charset="-122"/>
                <a:ea typeface="仿宋" pitchFamily="49" charset="-122"/>
              </a:rPr>
              <a:t>定时任务失效超时未支付的订单</a:t>
            </a: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a:t>作者：</a:t>
            </a:r>
            <a:r>
              <a:rPr lang="en-US" altLang="zh-CN" b="1" dirty="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6" name="TextBox 5"/>
          <p:cNvSpPr txBox="1"/>
          <p:nvPr/>
        </p:nvSpPr>
        <p:spPr>
          <a:xfrm>
            <a:off x="257262" y="3740453"/>
            <a:ext cx="11783736" cy="400110"/>
          </a:xfrm>
          <a:prstGeom prst="rect">
            <a:avLst/>
          </a:prstGeom>
          <a:noFill/>
        </p:spPr>
        <p:txBody>
          <a:bodyPr wrap="square" rtlCol="0">
            <a:spAutoFit/>
          </a:bodyPr>
          <a:lstStyle/>
          <a:p>
            <a:r>
              <a:rPr lang="zh-CN" altLang="en-US" sz="2000" b="1" dirty="0">
                <a:solidFill>
                  <a:srgbClr val="FF0000"/>
                </a:solidFill>
                <a:latin typeface="仿宋" pitchFamily="49" charset="-122"/>
                <a:ea typeface="仿宋" pitchFamily="49" charset="-122"/>
              </a:rPr>
              <a:t>补充解决方案</a:t>
            </a:r>
            <a:r>
              <a:rPr lang="zh-CN" altLang="en-US" sz="2000" b="1" dirty="0">
                <a:latin typeface="仿宋" pitchFamily="49" charset="-122"/>
                <a:ea typeface="仿宋" pitchFamily="49" charset="-122"/>
              </a:rPr>
              <a:t>：基于</a:t>
            </a:r>
            <a:r>
              <a:rPr lang="en-US" altLang="zh-CN" sz="2000" b="1" dirty="0">
                <a:latin typeface="仿宋" pitchFamily="49" charset="-122"/>
                <a:ea typeface="仿宋" pitchFamily="49" charset="-122"/>
              </a:rPr>
              <a:t>@Scheduled</a:t>
            </a:r>
            <a:r>
              <a:rPr lang="zh-CN" altLang="en-US" sz="2000" b="1" dirty="0">
                <a:latin typeface="仿宋" pitchFamily="49" charset="-122"/>
                <a:ea typeface="仿宋" pitchFamily="49" charset="-122"/>
              </a:rPr>
              <a:t>注解的定时任务实现</a:t>
            </a:r>
            <a:r>
              <a:rPr lang="en-US" altLang="zh-CN" sz="2000" b="1" dirty="0">
                <a:latin typeface="仿宋" pitchFamily="49" charset="-122"/>
                <a:ea typeface="仿宋" pitchFamily="49" charset="-122"/>
              </a:rPr>
              <a:t>-</a:t>
            </a:r>
            <a:r>
              <a:rPr lang="zh-CN" altLang="en-US" sz="2000" b="1" dirty="0">
                <a:latin typeface="仿宋" pitchFamily="49" charset="-122"/>
                <a:ea typeface="仿宋" pitchFamily="49" charset="-122"/>
              </a:rPr>
              <a:t>批量获取</a:t>
            </a:r>
            <a:r>
              <a:rPr lang="en-US" altLang="zh-CN" sz="2000" b="1" dirty="0">
                <a:latin typeface="仿宋" pitchFamily="49" charset="-122"/>
                <a:ea typeface="仿宋" pitchFamily="49" charset="-122"/>
              </a:rPr>
              <a:t>status=0</a:t>
            </a:r>
            <a:r>
              <a:rPr lang="zh-CN" altLang="en-US" sz="2000" b="1" dirty="0">
                <a:latin typeface="仿宋" pitchFamily="49" charset="-122"/>
                <a:ea typeface="仿宋" pitchFamily="49" charset="-122"/>
              </a:rPr>
              <a:t>的订单并判断时间超过了</a:t>
            </a:r>
            <a:r>
              <a:rPr lang="en-US" altLang="zh-CN" sz="2000" b="1" dirty="0">
                <a:latin typeface="仿宋" pitchFamily="49" charset="-122"/>
                <a:ea typeface="仿宋" pitchFamily="49" charset="-122"/>
              </a:rPr>
              <a:t>TTL</a:t>
            </a:r>
            <a:endParaRPr lang="zh-CN" altLang="en-US" sz="2000" b="1" dirty="0">
              <a:latin typeface="仿宋" pitchFamily="49" charset="-122"/>
              <a:ea typeface="仿宋" pitchFamily="49" charset="-122"/>
            </a:endParaRPr>
          </a:p>
        </p:txBody>
      </p:sp>
      <p:sp>
        <p:nvSpPr>
          <p:cNvPr id="7" name="TextBox 6"/>
          <p:cNvSpPr txBox="1"/>
          <p:nvPr/>
        </p:nvSpPr>
        <p:spPr>
          <a:xfrm>
            <a:off x="257262" y="2324112"/>
            <a:ext cx="11783736" cy="400110"/>
          </a:xfrm>
          <a:prstGeom prst="rect">
            <a:avLst/>
          </a:prstGeom>
          <a:noFill/>
        </p:spPr>
        <p:txBody>
          <a:bodyPr wrap="square" rtlCol="0">
            <a:spAutoFit/>
          </a:bodyPr>
          <a:lstStyle/>
          <a:p>
            <a:r>
              <a:rPr lang="en-US" altLang="zh-CN" sz="2000" b="1" dirty="0">
                <a:solidFill>
                  <a:srgbClr val="FF0000"/>
                </a:solidFill>
                <a:latin typeface="仿宋" pitchFamily="49" charset="-122"/>
                <a:ea typeface="仿宋" pitchFamily="49" charset="-122"/>
              </a:rPr>
              <a:t>RabbitMQ</a:t>
            </a:r>
            <a:r>
              <a:rPr lang="zh-CN" altLang="en-US" sz="2000" b="1" dirty="0">
                <a:solidFill>
                  <a:srgbClr val="FF0000"/>
                </a:solidFill>
                <a:latin typeface="仿宋" pitchFamily="49" charset="-122"/>
                <a:ea typeface="仿宋" pitchFamily="49" charset="-122"/>
              </a:rPr>
              <a:t>死信队列缺陷</a:t>
            </a:r>
            <a:r>
              <a:rPr lang="zh-CN" altLang="en-US" sz="2000" b="1" dirty="0">
                <a:latin typeface="仿宋" pitchFamily="49" charset="-122"/>
                <a:ea typeface="仿宋" pitchFamily="49" charset="-122"/>
              </a:rPr>
              <a:t>：有许多订单在某个</a:t>
            </a:r>
            <a:r>
              <a:rPr lang="en-US" altLang="zh-CN" sz="2000" b="1" dirty="0">
                <a:latin typeface="仿宋" pitchFamily="49" charset="-122"/>
                <a:ea typeface="仿宋" pitchFamily="49" charset="-122"/>
              </a:rPr>
              <a:t>TTL</a:t>
            </a:r>
            <a:r>
              <a:rPr lang="zh-CN" altLang="en-US" sz="2000" b="1" dirty="0">
                <a:latin typeface="仿宋" pitchFamily="49" charset="-122"/>
                <a:ea typeface="仿宋" pitchFamily="49" charset="-122"/>
              </a:rPr>
              <a:t>集中失效，但是恰好</a:t>
            </a:r>
            <a:r>
              <a:rPr lang="en-US" altLang="zh-CN" sz="2000" b="1" dirty="0">
                <a:latin typeface="仿宋" pitchFamily="49" charset="-122"/>
                <a:ea typeface="仿宋" pitchFamily="49" charset="-122"/>
              </a:rPr>
              <a:t>RabbitMQ</a:t>
            </a:r>
            <a:r>
              <a:rPr lang="zh-CN" altLang="en-US" sz="2000" b="1" dirty="0">
                <a:latin typeface="仿宋" pitchFamily="49" charset="-122"/>
                <a:ea typeface="仿宋" pitchFamily="49" charset="-122"/>
              </a:rPr>
              <a:t>服务挂掉了。。。</a:t>
            </a:r>
          </a:p>
        </p:txBody>
      </p:sp>
      <p:sp>
        <p:nvSpPr>
          <p:cNvPr id="8" name="TextBox 7"/>
          <p:cNvSpPr txBox="1"/>
          <p:nvPr/>
        </p:nvSpPr>
        <p:spPr>
          <a:xfrm>
            <a:off x="267049" y="4807253"/>
            <a:ext cx="11783736" cy="400110"/>
          </a:xfrm>
          <a:prstGeom prst="rect">
            <a:avLst/>
          </a:prstGeom>
          <a:noFill/>
        </p:spPr>
        <p:txBody>
          <a:bodyPr wrap="square" rtlCol="0">
            <a:spAutoFit/>
          </a:bodyPr>
          <a:lstStyle/>
          <a:p>
            <a:r>
              <a:rPr lang="zh-CN" altLang="en-US" sz="2000" b="1" dirty="0">
                <a:solidFill>
                  <a:srgbClr val="FF0000"/>
                </a:solidFill>
                <a:latin typeface="仿宋" pitchFamily="49" charset="-122"/>
                <a:ea typeface="仿宋" pitchFamily="49" charset="-122"/>
              </a:rPr>
              <a:t>完整解决方案</a:t>
            </a:r>
            <a:r>
              <a:rPr lang="zh-CN" altLang="en-US" sz="2000" b="1" dirty="0">
                <a:latin typeface="仿宋" pitchFamily="49" charset="-122"/>
                <a:ea typeface="仿宋" pitchFamily="49" charset="-122"/>
              </a:rPr>
              <a:t>：结合线程池一起使用，规避单一线程处理多个任务调度的缺陷，支持多线程处理</a:t>
            </a:r>
          </a:p>
        </p:txBody>
      </p:sp>
    </p:spTree>
    <p:custDataLst>
      <p:tags r:id="rId1"/>
    </p:custDataLst>
    <p:extLst>
      <p:ext uri="{BB962C8B-B14F-4D97-AF65-F5344CB8AC3E}">
        <p14:creationId xmlns:p14="http://schemas.microsoft.com/office/powerpoint/2010/main" val="2617488079"/>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045415" y="1485522"/>
            <a:ext cx="3632432" cy="369332"/>
          </a:xfrm>
          <a:prstGeom prst="rect">
            <a:avLst/>
          </a:prstGeom>
          <a:noFill/>
        </p:spPr>
        <p:txBody>
          <a:bodyPr wrap="square" rtlCol="0">
            <a:spAutoFit/>
          </a:bodyPr>
          <a:lstStyle/>
          <a:p>
            <a:r>
              <a:rPr lang="zh-CN" altLang="en-US" b="1" dirty="0">
                <a:latin typeface="仿宋" pitchFamily="49" charset="-122"/>
                <a:ea typeface="仿宋" pitchFamily="49" charset="-122"/>
              </a:rPr>
              <a:t>秒杀业务代码实战</a:t>
            </a:r>
            <a:r>
              <a:rPr lang="en-US" altLang="zh-CN" b="1" dirty="0">
                <a:latin typeface="仿宋" pitchFamily="49" charset="-122"/>
                <a:ea typeface="仿宋" pitchFamily="49" charset="-122"/>
              </a:rPr>
              <a:t>-</a:t>
            </a:r>
            <a:r>
              <a:rPr lang="zh-CN" altLang="en-US" b="1" dirty="0">
                <a:latin typeface="仿宋" pitchFamily="49" charset="-122"/>
                <a:ea typeface="仿宋" pitchFamily="49" charset="-122"/>
              </a:rPr>
              <a:t>查看订单详情</a:t>
            </a: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a:t>作者：</a:t>
            </a:r>
            <a:r>
              <a:rPr lang="en-US" altLang="zh-CN" b="1" dirty="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7" name="TextBox 6"/>
          <p:cNvSpPr txBox="1"/>
          <p:nvPr/>
        </p:nvSpPr>
        <p:spPr>
          <a:xfrm>
            <a:off x="257262" y="2324112"/>
            <a:ext cx="11783736" cy="400110"/>
          </a:xfrm>
          <a:prstGeom prst="rect">
            <a:avLst/>
          </a:prstGeom>
          <a:noFill/>
        </p:spPr>
        <p:txBody>
          <a:bodyPr wrap="square" rtlCol="0">
            <a:spAutoFit/>
          </a:bodyPr>
          <a:lstStyle/>
          <a:p>
            <a:r>
              <a:rPr lang="zh-CN" altLang="en-US" sz="2000" b="1" dirty="0">
                <a:solidFill>
                  <a:srgbClr val="FF0000"/>
                </a:solidFill>
                <a:latin typeface="仿宋" pitchFamily="49" charset="-122"/>
                <a:ea typeface="仿宋" pitchFamily="49" charset="-122"/>
              </a:rPr>
              <a:t>步骤</a:t>
            </a:r>
            <a:r>
              <a:rPr lang="zh-CN" altLang="en-US" sz="2000" b="1" dirty="0">
                <a:latin typeface="仿宋" pitchFamily="49" charset="-122"/>
                <a:ea typeface="仿宋" pitchFamily="49" charset="-122"/>
              </a:rPr>
              <a:t>：根据订单编号</a:t>
            </a:r>
            <a:r>
              <a:rPr lang="en-US" altLang="zh-CN" sz="2000" b="1" dirty="0" err="1">
                <a:latin typeface="仿宋" pitchFamily="49" charset="-122"/>
                <a:ea typeface="仿宋" pitchFamily="49" charset="-122"/>
              </a:rPr>
              <a:t>orderNo</a:t>
            </a:r>
            <a:r>
              <a:rPr lang="zh-CN" altLang="en-US" sz="2000" b="1" dirty="0">
                <a:latin typeface="仿宋" pitchFamily="49" charset="-122"/>
                <a:ea typeface="仿宋" pitchFamily="49" charset="-122"/>
              </a:rPr>
              <a:t>直接获取订单详情！</a:t>
            </a:r>
          </a:p>
        </p:txBody>
      </p:sp>
    </p:spTree>
    <p:custDataLst>
      <p:tags r:id="rId1"/>
    </p:custDataLst>
    <p:extLst>
      <p:ext uri="{BB962C8B-B14F-4D97-AF65-F5344CB8AC3E}">
        <p14:creationId xmlns:p14="http://schemas.microsoft.com/office/powerpoint/2010/main" val="1487342006"/>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506598" y="1485522"/>
            <a:ext cx="4563611" cy="369332"/>
          </a:xfrm>
          <a:prstGeom prst="rect">
            <a:avLst/>
          </a:prstGeom>
          <a:noFill/>
        </p:spPr>
        <p:txBody>
          <a:bodyPr wrap="square" rtlCol="0">
            <a:spAutoFit/>
          </a:bodyPr>
          <a:lstStyle/>
          <a:p>
            <a:r>
              <a:rPr lang="zh-CN" altLang="en-US" b="1" dirty="0">
                <a:latin typeface="仿宋" pitchFamily="49" charset="-122"/>
                <a:ea typeface="仿宋" pitchFamily="49" charset="-122"/>
              </a:rPr>
              <a:t>秒杀业务代码实战</a:t>
            </a:r>
            <a:r>
              <a:rPr lang="en-US" altLang="zh-CN" b="1" dirty="0">
                <a:latin typeface="仿宋" pitchFamily="49" charset="-122"/>
                <a:ea typeface="仿宋" pitchFamily="49" charset="-122"/>
              </a:rPr>
              <a:t>-Jmeter</a:t>
            </a:r>
            <a:r>
              <a:rPr lang="zh-CN" altLang="en-US" b="1" dirty="0">
                <a:latin typeface="仿宋" pitchFamily="49" charset="-122"/>
                <a:ea typeface="仿宋" pitchFamily="49" charset="-122"/>
              </a:rPr>
              <a:t>高并发压力测试</a:t>
            </a: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a:t>作者：</a:t>
            </a:r>
            <a:r>
              <a:rPr lang="en-US" altLang="zh-CN" b="1" dirty="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5" name="TextBox 4"/>
          <p:cNvSpPr txBox="1"/>
          <p:nvPr/>
        </p:nvSpPr>
        <p:spPr>
          <a:xfrm>
            <a:off x="204132" y="2321912"/>
            <a:ext cx="11783736" cy="400110"/>
          </a:xfrm>
          <a:prstGeom prst="rect">
            <a:avLst/>
          </a:prstGeom>
          <a:noFill/>
        </p:spPr>
        <p:txBody>
          <a:bodyPr wrap="square" rtlCol="0">
            <a:spAutoFit/>
          </a:bodyPr>
          <a:lstStyle/>
          <a:p>
            <a:r>
              <a:rPr lang="zh-CN" altLang="en-US" sz="2000" b="1" dirty="0">
                <a:solidFill>
                  <a:srgbClr val="FF0000"/>
                </a:solidFill>
                <a:latin typeface="仿宋" pitchFamily="49" charset="-122"/>
                <a:ea typeface="仿宋" pitchFamily="49" charset="-122"/>
              </a:rPr>
              <a:t>安装</a:t>
            </a:r>
            <a:r>
              <a:rPr lang="en-US" altLang="zh-CN" sz="2000" b="1" dirty="0">
                <a:solidFill>
                  <a:srgbClr val="FF0000"/>
                </a:solidFill>
                <a:latin typeface="仿宋" pitchFamily="49" charset="-122"/>
                <a:ea typeface="仿宋" pitchFamily="49" charset="-122"/>
              </a:rPr>
              <a:t>Jmeter</a:t>
            </a:r>
            <a:r>
              <a:rPr lang="zh-CN" altLang="en-US" sz="2000" b="1" dirty="0">
                <a:latin typeface="仿宋" pitchFamily="49" charset="-122"/>
                <a:ea typeface="仿宋" pitchFamily="49" charset="-122"/>
              </a:rPr>
              <a:t>：官网下载解压即可！</a:t>
            </a:r>
          </a:p>
        </p:txBody>
      </p:sp>
    </p:spTree>
    <p:custDataLst>
      <p:tags r:id="rId1"/>
    </p:custDataLst>
    <p:extLst>
      <p:ext uri="{BB962C8B-B14F-4D97-AF65-F5344CB8AC3E}">
        <p14:creationId xmlns:p14="http://schemas.microsoft.com/office/powerpoint/2010/main" val="1067080732"/>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312236" y="1513350"/>
            <a:ext cx="3233009" cy="369332"/>
          </a:xfrm>
          <a:prstGeom prst="rect">
            <a:avLst/>
          </a:prstGeom>
          <a:noFill/>
        </p:spPr>
        <p:txBody>
          <a:bodyPr wrap="square" rtlCol="0">
            <a:spAutoFit/>
          </a:bodyPr>
          <a:lstStyle/>
          <a:p>
            <a:r>
              <a:rPr lang="zh-CN" altLang="en-US" b="1" dirty="0">
                <a:latin typeface="仿宋" pitchFamily="49" charset="-122"/>
                <a:ea typeface="仿宋" pitchFamily="49" charset="-122"/>
              </a:rPr>
              <a:t>秒杀业务代码实战</a:t>
            </a:r>
            <a:r>
              <a:rPr lang="en-US" altLang="zh-CN" b="1" dirty="0">
                <a:latin typeface="仿宋" pitchFamily="49" charset="-122"/>
                <a:ea typeface="仿宋" pitchFamily="49" charset="-122"/>
              </a:rPr>
              <a:t>-</a:t>
            </a:r>
            <a:r>
              <a:rPr lang="zh-CN" altLang="en-US" b="1" dirty="0">
                <a:latin typeface="仿宋" pitchFamily="49" charset="-122"/>
                <a:ea typeface="仿宋" pitchFamily="49" charset="-122"/>
              </a:rPr>
              <a:t>问题分析</a:t>
            </a: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a:t>作者：</a:t>
            </a:r>
            <a:r>
              <a:rPr lang="en-US" altLang="zh-CN" b="1" dirty="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5" name="TextBox 4"/>
          <p:cNvSpPr txBox="1"/>
          <p:nvPr/>
        </p:nvSpPr>
        <p:spPr>
          <a:xfrm>
            <a:off x="257262" y="2324112"/>
            <a:ext cx="11783736" cy="400110"/>
          </a:xfrm>
          <a:prstGeom prst="rect">
            <a:avLst/>
          </a:prstGeom>
          <a:noFill/>
        </p:spPr>
        <p:txBody>
          <a:bodyPr wrap="square" rtlCol="0">
            <a:spAutoFit/>
          </a:bodyPr>
          <a:lstStyle/>
          <a:p>
            <a:r>
              <a:rPr lang="zh-CN" altLang="en-US" sz="2000" b="1" dirty="0">
                <a:solidFill>
                  <a:srgbClr val="FF0000"/>
                </a:solidFill>
                <a:latin typeface="仿宋" pitchFamily="49" charset="-122"/>
                <a:ea typeface="仿宋" pitchFamily="49" charset="-122"/>
              </a:rPr>
              <a:t>致命点</a:t>
            </a:r>
            <a:r>
              <a:rPr lang="zh-CN" altLang="en-US" sz="2000" b="1" dirty="0">
                <a:latin typeface="仿宋" pitchFamily="49" charset="-122"/>
                <a:ea typeface="仿宋" pitchFamily="49" charset="-122"/>
              </a:rPr>
              <a:t>：产生的多个线程对“同一段操作共享数据的代码”进行并发操作，从而出现并发安全的问题！</a:t>
            </a:r>
          </a:p>
        </p:txBody>
      </p:sp>
      <p:sp>
        <p:nvSpPr>
          <p:cNvPr id="6" name="TextBox 5"/>
          <p:cNvSpPr txBox="1"/>
          <p:nvPr/>
        </p:nvSpPr>
        <p:spPr>
          <a:xfrm>
            <a:off x="257262" y="3659360"/>
            <a:ext cx="11783736" cy="400110"/>
          </a:xfrm>
          <a:prstGeom prst="rect">
            <a:avLst/>
          </a:prstGeom>
          <a:noFill/>
        </p:spPr>
        <p:txBody>
          <a:bodyPr wrap="square" rtlCol="0">
            <a:spAutoFit/>
          </a:bodyPr>
          <a:lstStyle/>
          <a:p>
            <a:r>
              <a:rPr lang="zh-CN" altLang="en-US" sz="2000" b="1" dirty="0">
                <a:solidFill>
                  <a:srgbClr val="FF0000"/>
                </a:solidFill>
                <a:latin typeface="仿宋" pitchFamily="49" charset="-122"/>
                <a:ea typeface="仿宋" pitchFamily="49" charset="-122"/>
              </a:rPr>
              <a:t>核心方案</a:t>
            </a:r>
            <a:r>
              <a:rPr lang="zh-CN" altLang="en-US" sz="2000" b="1" dirty="0">
                <a:latin typeface="仿宋" pitchFamily="49" charset="-122"/>
                <a:ea typeface="仿宋" pitchFamily="49" charset="-122"/>
              </a:rPr>
              <a:t>：分布式锁解决共享资源在高并发访问时出现的“并发安全”问题</a:t>
            </a:r>
          </a:p>
        </p:txBody>
      </p:sp>
      <p:sp>
        <p:nvSpPr>
          <p:cNvPr id="7" name="TextBox 6"/>
          <p:cNvSpPr txBox="1"/>
          <p:nvPr/>
        </p:nvSpPr>
        <p:spPr>
          <a:xfrm>
            <a:off x="250270" y="4449324"/>
            <a:ext cx="12031213" cy="400110"/>
          </a:xfrm>
          <a:prstGeom prst="rect">
            <a:avLst/>
          </a:prstGeom>
          <a:noFill/>
        </p:spPr>
        <p:txBody>
          <a:bodyPr wrap="square" rtlCol="0">
            <a:spAutoFit/>
          </a:bodyPr>
          <a:lstStyle/>
          <a:p>
            <a:r>
              <a:rPr lang="zh-CN" altLang="en-US" sz="2000" b="1" dirty="0">
                <a:solidFill>
                  <a:srgbClr val="FF0000"/>
                </a:solidFill>
                <a:latin typeface="仿宋" pitchFamily="49" charset="-122"/>
                <a:ea typeface="仿宋" pitchFamily="49" charset="-122"/>
              </a:rPr>
              <a:t>协助方案</a:t>
            </a:r>
            <a:r>
              <a:rPr lang="zh-CN" altLang="en-US" sz="2000" b="1" dirty="0">
                <a:latin typeface="仿宋" pitchFamily="49" charset="-122"/>
                <a:ea typeface="仿宋" pitchFamily="49" charset="-122"/>
              </a:rPr>
              <a:t>：对于瞬时流量、并发请求进行限流（目前是接口的限流，有条件时还能进行网关层面的限流）</a:t>
            </a:r>
          </a:p>
        </p:txBody>
      </p:sp>
      <p:sp>
        <p:nvSpPr>
          <p:cNvPr id="10" name="TextBox 9"/>
          <p:cNvSpPr txBox="1"/>
          <p:nvPr/>
        </p:nvSpPr>
        <p:spPr>
          <a:xfrm>
            <a:off x="267049" y="5258060"/>
            <a:ext cx="11783736" cy="400110"/>
          </a:xfrm>
          <a:prstGeom prst="rect">
            <a:avLst/>
          </a:prstGeom>
          <a:noFill/>
        </p:spPr>
        <p:txBody>
          <a:bodyPr wrap="square" rtlCol="0">
            <a:spAutoFit/>
          </a:bodyPr>
          <a:lstStyle/>
          <a:p>
            <a:r>
              <a:rPr lang="zh-CN" altLang="en-US" sz="2000" b="1" dirty="0">
                <a:solidFill>
                  <a:srgbClr val="FF0000"/>
                </a:solidFill>
                <a:latin typeface="仿宋" pitchFamily="49" charset="-122"/>
                <a:ea typeface="仿宋" pitchFamily="49" charset="-122"/>
              </a:rPr>
              <a:t>辅助方案一</a:t>
            </a:r>
            <a:r>
              <a:rPr lang="zh-CN" altLang="en-US" sz="2000" b="1" dirty="0">
                <a:latin typeface="仿宋" pitchFamily="49" charset="-122"/>
                <a:ea typeface="仿宋" pitchFamily="49" charset="-122"/>
              </a:rPr>
              <a:t>：应用（秒杀系统）、中间件（</a:t>
            </a:r>
            <a:r>
              <a:rPr lang="en-US" altLang="zh-CN" sz="2000" b="1" dirty="0">
                <a:latin typeface="仿宋" pitchFamily="49" charset="-122"/>
                <a:ea typeface="仿宋" pitchFamily="49" charset="-122"/>
              </a:rPr>
              <a:t>RabbitMQ Redis…</a:t>
            </a:r>
            <a:r>
              <a:rPr lang="zh-CN" altLang="en-US" sz="2000" b="1" dirty="0">
                <a:latin typeface="仿宋" pitchFamily="49" charset="-122"/>
                <a:ea typeface="仿宋" pitchFamily="49" charset="-122"/>
              </a:rPr>
              <a:t>）服务做集群部署，提高高可用与稳定性！</a:t>
            </a:r>
          </a:p>
        </p:txBody>
      </p:sp>
      <p:sp>
        <p:nvSpPr>
          <p:cNvPr id="13" name="TextBox 12"/>
          <p:cNvSpPr txBox="1"/>
          <p:nvPr/>
        </p:nvSpPr>
        <p:spPr>
          <a:xfrm>
            <a:off x="264951" y="6022857"/>
            <a:ext cx="11783736" cy="400110"/>
          </a:xfrm>
          <a:prstGeom prst="rect">
            <a:avLst/>
          </a:prstGeom>
          <a:noFill/>
        </p:spPr>
        <p:txBody>
          <a:bodyPr wrap="square" rtlCol="0">
            <a:spAutoFit/>
          </a:bodyPr>
          <a:lstStyle/>
          <a:p>
            <a:r>
              <a:rPr lang="zh-CN" altLang="en-US" sz="2000" b="1" dirty="0">
                <a:solidFill>
                  <a:srgbClr val="FF0000"/>
                </a:solidFill>
                <a:latin typeface="仿宋" pitchFamily="49" charset="-122"/>
                <a:ea typeface="仿宋" pitchFamily="49" charset="-122"/>
              </a:rPr>
              <a:t>辅助方案二</a:t>
            </a:r>
            <a:r>
              <a:rPr lang="zh-CN" altLang="en-US" sz="2000" b="1" dirty="0">
                <a:latin typeface="仿宋" pitchFamily="49" charset="-122"/>
                <a:ea typeface="仿宋" pitchFamily="49" charset="-122"/>
              </a:rPr>
              <a:t>：数据库</a:t>
            </a:r>
            <a:r>
              <a:rPr lang="en-US" altLang="zh-CN" sz="2000" b="1" dirty="0">
                <a:latin typeface="仿宋" pitchFamily="49" charset="-122"/>
                <a:ea typeface="仿宋" pitchFamily="49" charset="-122"/>
              </a:rPr>
              <a:t>Mysql</a:t>
            </a:r>
            <a:r>
              <a:rPr lang="zh-CN" altLang="en-US" sz="2000" b="1" dirty="0">
                <a:latin typeface="仿宋" pitchFamily="49" charset="-122"/>
                <a:ea typeface="仿宋" pitchFamily="49" charset="-122"/>
              </a:rPr>
              <a:t>做主备部署，如可以搭建一个</a:t>
            </a:r>
            <a:r>
              <a:rPr lang="en-US" altLang="zh-CN" sz="2000" b="1" dirty="0">
                <a:latin typeface="仿宋" pitchFamily="49" charset="-122"/>
                <a:ea typeface="仿宋" pitchFamily="49" charset="-122"/>
              </a:rPr>
              <a:t>Master</a:t>
            </a:r>
            <a:r>
              <a:rPr lang="zh-CN" altLang="en-US" sz="2000" b="1" dirty="0">
                <a:latin typeface="仿宋" pitchFamily="49" charset="-122"/>
                <a:ea typeface="仿宋" pitchFamily="49" charset="-122"/>
              </a:rPr>
              <a:t>写库，多个</a:t>
            </a:r>
            <a:r>
              <a:rPr lang="en-US" altLang="zh-CN" sz="2000" b="1" dirty="0">
                <a:latin typeface="仿宋" pitchFamily="49" charset="-122"/>
                <a:ea typeface="仿宋" pitchFamily="49" charset="-122"/>
              </a:rPr>
              <a:t>Slave</a:t>
            </a:r>
            <a:r>
              <a:rPr lang="zh-CN" altLang="en-US" sz="2000" b="1" dirty="0">
                <a:latin typeface="仿宋" pitchFamily="49" charset="-122"/>
                <a:ea typeface="仿宋" pitchFamily="49" charset="-122"/>
              </a:rPr>
              <a:t>读库实例的服务！！</a:t>
            </a:r>
          </a:p>
        </p:txBody>
      </p:sp>
    </p:spTree>
    <p:custDataLst>
      <p:tags r:id="rId1"/>
    </p:custDataLst>
    <p:extLst>
      <p:ext uri="{BB962C8B-B14F-4D97-AF65-F5344CB8AC3E}">
        <p14:creationId xmlns:p14="http://schemas.microsoft.com/office/powerpoint/2010/main" val="4154712066"/>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322039" y="1513350"/>
            <a:ext cx="5889073" cy="369332"/>
          </a:xfrm>
          <a:prstGeom prst="rect">
            <a:avLst/>
          </a:prstGeom>
          <a:noFill/>
        </p:spPr>
        <p:txBody>
          <a:bodyPr wrap="square" rtlCol="0">
            <a:spAutoFit/>
          </a:bodyPr>
          <a:lstStyle/>
          <a:p>
            <a:r>
              <a:rPr lang="zh-CN" altLang="en-US" b="1" dirty="0">
                <a:latin typeface="仿宋" pitchFamily="49" charset="-122"/>
                <a:ea typeface="仿宋" pitchFamily="49" charset="-122"/>
              </a:rPr>
              <a:t>秒杀逻辑优化</a:t>
            </a:r>
            <a:r>
              <a:rPr lang="en-US" altLang="zh-CN" b="1" dirty="0">
                <a:latin typeface="仿宋" pitchFamily="49" charset="-122"/>
                <a:ea typeface="仿宋" pitchFamily="49" charset="-122"/>
              </a:rPr>
              <a:t>-</a:t>
            </a:r>
            <a:r>
              <a:rPr lang="zh-CN" altLang="en-US" b="1" dirty="0">
                <a:latin typeface="仿宋" pitchFamily="49" charset="-122"/>
                <a:ea typeface="仿宋" pitchFamily="49" charset="-122"/>
              </a:rPr>
              <a:t>数据库</a:t>
            </a:r>
            <a:r>
              <a:rPr lang="en-US" altLang="zh-CN" b="1" dirty="0">
                <a:latin typeface="仿宋" pitchFamily="49" charset="-122"/>
                <a:ea typeface="仿宋" pitchFamily="49" charset="-122"/>
              </a:rPr>
              <a:t>Mysql</a:t>
            </a:r>
            <a:r>
              <a:rPr lang="zh-CN" altLang="en-US" b="1" dirty="0">
                <a:latin typeface="仿宋" pitchFamily="49" charset="-122"/>
                <a:ea typeface="仿宋" pitchFamily="49" charset="-122"/>
              </a:rPr>
              <a:t>层面优化抢单逻辑</a:t>
            </a: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a:t>作者：</a:t>
            </a:r>
            <a:r>
              <a:rPr lang="en-US" altLang="zh-CN" b="1" dirty="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5" name="TextBox 4"/>
          <p:cNvSpPr txBox="1"/>
          <p:nvPr/>
        </p:nvSpPr>
        <p:spPr>
          <a:xfrm>
            <a:off x="137020" y="2321912"/>
            <a:ext cx="11783736" cy="400110"/>
          </a:xfrm>
          <a:prstGeom prst="rect">
            <a:avLst/>
          </a:prstGeom>
          <a:noFill/>
        </p:spPr>
        <p:txBody>
          <a:bodyPr wrap="square" rtlCol="0">
            <a:spAutoFit/>
          </a:bodyPr>
          <a:lstStyle/>
          <a:p>
            <a:r>
              <a:rPr lang="zh-CN" altLang="en-US" sz="2000" b="1" dirty="0">
                <a:solidFill>
                  <a:srgbClr val="FF0000"/>
                </a:solidFill>
                <a:latin typeface="仿宋" pitchFamily="49" charset="-122"/>
                <a:ea typeface="仿宋" pitchFamily="49" charset="-122"/>
              </a:rPr>
              <a:t>核心</a:t>
            </a:r>
            <a:r>
              <a:rPr lang="en-US" altLang="zh-CN" sz="2000" b="1" dirty="0">
                <a:solidFill>
                  <a:srgbClr val="FF0000"/>
                </a:solidFill>
                <a:latin typeface="仿宋" pitchFamily="49" charset="-122"/>
                <a:ea typeface="仿宋" pitchFamily="49" charset="-122"/>
              </a:rPr>
              <a:t>SQL</a:t>
            </a:r>
            <a:r>
              <a:rPr lang="zh-CN" altLang="en-US" sz="2000" b="1" dirty="0">
                <a:solidFill>
                  <a:srgbClr val="FF0000"/>
                </a:solidFill>
                <a:latin typeface="仿宋" pitchFamily="49" charset="-122"/>
                <a:ea typeface="仿宋" pitchFamily="49" charset="-122"/>
              </a:rPr>
              <a:t>逻辑</a:t>
            </a:r>
            <a:r>
              <a:rPr lang="zh-CN" altLang="en-US" sz="2000" b="1" dirty="0">
                <a:latin typeface="仿宋" pitchFamily="49" charset="-122"/>
                <a:ea typeface="仿宋" pitchFamily="49" charset="-122"/>
              </a:rPr>
              <a:t>：“查询以及更减库存”时需要判断当前“可被更减的数量”是否仍然还大于 </a:t>
            </a:r>
            <a:r>
              <a:rPr lang="en-US" altLang="zh-CN" sz="2000" b="1" dirty="0">
                <a:latin typeface="仿宋" pitchFamily="49" charset="-122"/>
                <a:ea typeface="仿宋" pitchFamily="49" charset="-122"/>
              </a:rPr>
              <a:t>0 </a:t>
            </a:r>
            <a:endParaRPr lang="zh-CN" altLang="en-US" sz="2000" b="1" dirty="0">
              <a:latin typeface="仿宋" pitchFamily="49" charset="-122"/>
              <a:ea typeface="仿宋" pitchFamily="49" charset="-122"/>
            </a:endParaRPr>
          </a:p>
        </p:txBody>
      </p:sp>
    </p:spTree>
    <p:custDataLst>
      <p:tags r:id="rId1"/>
    </p:custDataLst>
    <p:extLst>
      <p:ext uri="{BB962C8B-B14F-4D97-AF65-F5344CB8AC3E}">
        <p14:creationId xmlns:p14="http://schemas.microsoft.com/office/powerpoint/2010/main" val="525181779"/>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103926" y="1513350"/>
            <a:ext cx="5452844" cy="369332"/>
          </a:xfrm>
          <a:prstGeom prst="rect">
            <a:avLst/>
          </a:prstGeom>
          <a:noFill/>
        </p:spPr>
        <p:txBody>
          <a:bodyPr wrap="square" rtlCol="0">
            <a:spAutoFit/>
          </a:bodyPr>
          <a:lstStyle/>
          <a:p>
            <a:r>
              <a:rPr lang="zh-CN" altLang="en-US" b="1" dirty="0">
                <a:latin typeface="仿宋" pitchFamily="49" charset="-122"/>
                <a:ea typeface="仿宋" pitchFamily="49" charset="-122"/>
              </a:rPr>
              <a:t>秒杀逻辑优化</a:t>
            </a:r>
            <a:r>
              <a:rPr lang="en-US" altLang="zh-CN" b="1" dirty="0">
                <a:latin typeface="仿宋" pitchFamily="49" charset="-122"/>
                <a:ea typeface="仿宋" pitchFamily="49" charset="-122"/>
              </a:rPr>
              <a:t>-</a:t>
            </a:r>
            <a:r>
              <a:rPr lang="zh-CN" altLang="en-US" b="1" dirty="0">
                <a:latin typeface="仿宋" pitchFamily="49" charset="-122"/>
                <a:ea typeface="仿宋" pitchFamily="49" charset="-122"/>
              </a:rPr>
              <a:t>基于</a:t>
            </a:r>
            <a:r>
              <a:rPr lang="en-US" altLang="zh-CN" b="1" dirty="0">
                <a:latin typeface="仿宋" pitchFamily="49" charset="-122"/>
                <a:ea typeface="仿宋" pitchFamily="49" charset="-122"/>
              </a:rPr>
              <a:t>Redis</a:t>
            </a:r>
            <a:r>
              <a:rPr lang="zh-CN" altLang="en-US" b="1" dirty="0">
                <a:latin typeface="仿宋" pitchFamily="49" charset="-122"/>
                <a:ea typeface="仿宋" pitchFamily="49" charset="-122"/>
              </a:rPr>
              <a:t>的分布式锁优化抢单逻辑</a:t>
            </a: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a:t>作者：</a:t>
            </a:r>
            <a:r>
              <a:rPr lang="en-US" altLang="zh-CN" b="1" dirty="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5" name="TextBox 4"/>
          <p:cNvSpPr txBox="1"/>
          <p:nvPr/>
        </p:nvSpPr>
        <p:spPr>
          <a:xfrm>
            <a:off x="137020" y="2321912"/>
            <a:ext cx="11783736" cy="400110"/>
          </a:xfrm>
          <a:prstGeom prst="rect">
            <a:avLst/>
          </a:prstGeom>
          <a:noFill/>
        </p:spPr>
        <p:txBody>
          <a:bodyPr wrap="square" rtlCol="0">
            <a:spAutoFit/>
          </a:bodyPr>
          <a:lstStyle/>
          <a:p>
            <a:r>
              <a:rPr lang="zh-CN" altLang="en-US" sz="2000" b="1" dirty="0">
                <a:solidFill>
                  <a:srgbClr val="FF0000"/>
                </a:solidFill>
                <a:latin typeface="仿宋" pitchFamily="49" charset="-122"/>
                <a:ea typeface="仿宋" pitchFamily="49" charset="-122"/>
              </a:rPr>
              <a:t>核心方法</a:t>
            </a:r>
            <a:r>
              <a:rPr lang="zh-CN" altLang="en-US" sz="2000" b="1" dirty="0">
                <a:latin typeface="仿宋" pitchFamily="49" charset="-122"/>
                <a:ea typeface="仿宋" pitchFamily="49" charset="-122"/>
              </a:rPr>
              <a:t>：</a:t>
            </a:r>
            <a:r>
              <a:rPr lang="en-US" altLang="zh-CN" sz="2000" b="1" dirty="0">
                <a:latin typeface="仿宋" pitchFamily="49" charset="-122"/>
                <a:ea typeface="仿宋" pitchFamily="49" charset="-122"/>
              </a:rPr>
              <a:t>SETNX + EXPIRE </a:t>
            </a:r>
            <a:r>
              <a:rPr lang="zh-CN" altLang="en-US" sz="2000" b="1" dirty="0">
                <a:latin typeface="仿宋" pitchFamily="49" charset="-122"/>
                <a:ea typeface="仿宋" pitchFamily="49" charset="-122"/>
              </a:rPr>
              <a:t>联合使用</a:t>
            </a:r>
          </a:p>
        </p:txBody>
      </p:sp>
      <p:sp>
        <p:nvSpPr>
          <p:cNvPr id="6" name="TextBox 5"/>
          <p:cNvSpPr txBox="1"/>
          <p:nvPr/>
        </p:nvSpPr>
        <p:spPr>
          <a:xfrm>
            <a:off x="155197" y="3288044"/>
            <a:ext cx="11783736" cy="400110"/>
          </a:xfrm>
          <a:prstGeom prst="rect">
            <a:avLst/>
          </a:prstGeom>
          <a:noFill/>
        </p:spPr>
        <p:txBody>
          <a:bodyPr wrap="square" rtlCol="0">
            <a:spAutoFit/>
          </a:bodyPr>
          <a:lstStyle/>
          <a:p>
            <a:r>
              <a:rPr lang="zh-CN" altLang="en-US" sz="2000" b="1" dirty="0">
                <a:solidFill>
                  <a:srgbClr val="FF0000"/>
                </a:solidFill>
                <a:latin typeface="仿宋" pitchFamily="49" charset="-122"/>
                <a:ea typeface="仿宋" pitchFamily="49" charset="-122"/>
              </a:rPr>
              <a:t>原因</a:t>
            </a:r>
            <a:r>
              <a:rPr lang="zh-CN" altLang="en-US" sz="2000" b="1" dirty="0">
                <a:latin typeface="仿宋" pitchFamily="49" charset="-122"/>
                <a:ea typeface="仿宋" pitchFamily="49" charset="-122"/>
              </a:rPr>
              <a:t>：</a:t>
            </a:r>
            <a:r>
              <a:rPr lang="en-US" altLang="zh-CN" sz="2000" b="1" dirty="0">
                <a:latin typeface="仿宋" pitchFamily="49" charset="-122"/>
                <a:ea typeface="仿宋" pitchFamily="49" charset="-122"/>
              </a:rPr>
              <a:t>Redis</a:t>
            </a:r>
            <a:r>
              <a:rPr lang="zh-CN" altLang="en-US" sz="2000" b="1" dirty="0">
                <a:latin typeface="仿宋" pitchFamily="49" charset="-122"/>
                <a:ea typeface="仿宋" pitchFamily="49" charset="-122"/>
              </a:rPr>
              <a:t>本身就是一个基于内存的、</a:t>
            </a:r>
            <a:r>
              <a:rPr lang="zh-CN" altLang="en-US" sz="2000" b="1" dirty="0">
                <a:solidFill>
                  <a:srgbClr val="FF0000"/>
                </a:solidFill>
                <a:latin typeface="仿宋" pitchFamily="49" charset="-122"/>
                <a:ea typeface="仿宋" pitchFamily="49" charset="-122"/>
              </a:rPr>
              <a:t>单线程</a:t>
            </a:r>
            <a:r>
              <a:rPr lang="zh-CN" altLang="en-US" sz="2000" b="1" dirty="0">
                <a:latin typeface="仿宋" pitchFamily="49" charset="-122"/>
                <a:ea typeface="仿宋" pitchFamily="49" charset="-122"/>
              </a:rPr>
              <a:t>的</a:t>
            </a:r>
            <a:r>
              <a:rPr lang="en-US" altLang="zh-CN" sz="2000" b="1" dirty="0">
                <a:latin typeface="仿宋" pitchFamily="49" charset="-122"/>
                <a:ea typeface="仿宋" pitchFamily="49" charset="-122"/>
              </a:rPr>
              <a:t>Key-Value</a:t>
            </a:r>
            <a:r>
              <a:rPr lang="zh-CN" altLang="en-US" sz="2000" b="1" dirty="0">
                <a:latin typeface="仿宋" pitchFamily="49" charset="-122"/>
                <a:ea typeface="仿宋" pitchFamily="49" charset="-122"/>
              </a:rPr>
              <a:t>存储数据库</a:t>
            </a:r>
          </a:p>
        </p:txBody>
      </p:sp>
    </p:spTree>
    <p:custDataLst>
      <p:tags r:id="rId1"/>
    </p:custDataLst>
    <p:extLst>
      <p:ext uri="{BB962C8B-B14F-4D97-AF65-F5344CB8AC3E}">
        <p14:creationId xmlns:p14="http://schemas.microsoft.com/office/powerpoint/2010/main" val="567222954"/>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768367" y="1513350"/>
            <a:ext cx="5905850" cy="369332"/>
          </a:xfrm>
          <a:prstGeom prst="rect">
            <a:avLst/>
          </a:prstGeom>
          <a:noFill/>
        </p:spPr>
        <p:txBody>
          <a:bodyPr wrap="square" rtlCol="0">
            <a:spAutoFit/>
          </a:bodyPr>
          <a:lstStyle/>
          <a:p>
            <a:r>
              <a:rPr lang="zh-CN" altLang="en-US" b="1" dirty="0">
                <a:latin typeface="仿宋" pitchFamily="49" charset="-122"/>
                <a:ea typeface="仿宋" pitchFamily="49" charset="-122"/>
              </a:rPr>
              <a:t>秒杀逻辑优化</a:t>
            </a:r>
            <a:r>
              <a:rPr lang="en-US" altLang="zh-CN" b="1" dirty="0">
                <a:latin typeface="仿宋" pitchFamily="49" charset="-122"/>
                <a:ea typeface="仿宋" pitchFamily="49" charset="-122"/>
              </a:rPr>
              <a:t>-</a:t>
            </a:r>
            <a:r>
              <a:rPr lang="zh-CN" altLang="en-US" b="1" dirty="0">
                <a:latin typeface="仿宋" pitchFamily="49" charset="-122"/>
                <a:ea typeface="仿宋" pitchFamily="49" charset="-122"/>
              </a:rPr>
              <a:t>基于</a:t>
            </a:r>
            <a:r>
              <a:rPr lang="en-US" altLang="zh-CN" b="1" dirty="0">
                <a:latin typeface="仿宋" pitchFamily="49" charset="-122"/>
                <a:ea typeface="仿宋" pitchFamily="49" charset="-122"/>
              </a:rPr>
              <a:t>Redisson</a:t>
            </a:r>
            <a:r>
              <a:rPr lang="zh-CN" altLang="en-US" b="1" dirty="0">
                <a:latin typeface="仿宋" pitchFamily="49" charset="-122"/>
                <a:ea typeface="仿宋" pitchFamily="49" charset="-122"/>
              </a:rPr>
              <a:t>的分布式锁优化抢单逻辑</a:t>
            </a: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a:t>作者：</a:t>
            </a:r>
            <a:r>
              <a:rPr lang="en-US" altLang="zh-CN" b="1" dirty="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5" name="TextBox 4"/>
          <p:cNvSpPr txBox="1"/>
          <p:nvPr/>
        </p:nvSpPr>
        <p:spPr>
          <a:xfrm>
            <a:off x="-64316" y="2321912"/>
            <a:ext cx="11783736" cy="400110"/>
          </a:xfrm>
          <a:prstGeom prst="rect">
            <a:avLst/>
          </a:prstGeom>
          <a:noFill/>
        </p:spPr>
        <p:txBody>
          <a:bodyPr wrap="square" rtlCol="0">
            <a:spAutoFit/>
          </a:bodyPr>
          <a:lstStyle/>
          <a:p>
            <a:r>
              <a:rPr lang="zh-CN" altLang="en-US" sz="2000" b="1" dirty="0">
                <a:solidFill>
                  <a:srgbClr val="FF0000"/>
                </a:solidFill>
                <a:latin typeface="仿宋" pitchFamily="49" charset="-122"/>
                <a:ea typeface="仿宋" pitchFamily="49" charset="-122"/>
              </a:rPr>
              <a:t>简介</a:t>
            </a:r>
            <a:r>
              <a:rPr lang="zh-CN" altLang="en-US" sz="2000" b="1" dirty="0">
                <a:latin typeface="仿宋" pitchFamily="49" charset="-122"/>
                <a:ea typeface="仿宋" pitchFamily="49" charset="-122"/>
              </a:rPr>
              <a:t>：基于</a:t>
            </a:r>
            <a:r>
              <a:rPr lang="en-US" altLang="zh-CN" sz="2000" b="1" dirty="0">
                <a:latin typeface="仿宋" pitchFamily="49" charset="-122"/>
                <a:ea typeface="仿宋" pitchFamily="49" charset="-122"/>
              </a:rPr>
              <a:t>Redis</a:t>
            </a:r>
            <a:r>
              <a:rPr lang="zh-CN" altLang="en-US" sz="2000" b="1" dirty="0">
                <a:latin typeface="仿宋" pitchFamily="49" charset="-122"/>
                <a:ea typeface="仿宋" pitchFamily="49" charset="-122"/>
              </a:rPr>
              <a:t>的驻内存网络数据库。。。</a:t>
            </a:r>
            <a:r>
              <a:rPr lang="en-US" altLang="zh-CN" sz="2000" dirty="0"/>
              <a:t>In-Memory Data Grid</a:t>
            </a:r>
            <a:endParaRPr lang="zh-CN" altLang="en-US" sz="2000" b="1" dirty="0">
              <a:latin typeface="仿宋" pitchFamily="49" charset="-122"/>
              <a:ea typeface="仿宋" pitchFamily="49" charset="-122"/>
            </a:endParaRPr>
          </a:p>
        </p:txBody>
      </p:sp>
      <p:sp>
        <p:nvSpPr>
          <p:cNvPr id="6" name="TextBox 5"/>
          <p:cNvSpPr txBox="1"/>
          <p:nvPr/>
        </p:nvSpPr>
        <p:spPr>
          <a:xfrm>
            <a:off x="-55927" y="3506158"/>
            <a:ext cx="12283769" cy="400110"/>
          </a:xfrm>
          <a:prstGeom prst="rect">
            <a:avLst/>
          </a:prstGeom>
          <a:noFill/>
        </p:spPr>
        <p:txBody>
          <a:bodyPr wrap="square" rtlCol="0">
            <a:spAutoFit/>
          </a:bodyPr>
          <a:lstStyle/>
          <a:p>
            <a:r>
              <a:rPr lang="zh-CN" altLang="en-US" sz="2000" b="1" dirty="0">
                <a:solidFill>
                  <a:srgbClr val="FF0000"/>
                </a:solidFill>
                <a:latin typeface="仿宋" pitchFamily="49" charset="-122"/>
                <a:ea typeface="仿宋" pitchFamily="49" charset="-122"/>
              </a:rPr>
              <a:t>强大</a:t>
            </a:r>
            <a:r>
              <a:rPr lang="en-US" altLang="zh-CN" sz="2000" b="1" dirty="0">
                <a:solidFill>
                  <a:srgbClr val="FF0000"/>
                </a:solidFill>
                <a:latin typeface="仿宋" pitchFamily="49" charset="-122"/>
                <a:ea typeface="仿宋" pitchFamily="49" charset="-122"/>
              </a:rPr>
              <a:t>1</a:t>
            </a:r>
            <a:r>
              <a:rPr lang="zh-CN" altLang="en-US" sz="2000" b="1" dirty="0">
                <a:latin typeface="仿宋" pitchFamily="49" charset="-122"/>
                <a:ea typeface="仿宋" pitchFamily="49" charset="-122"/>
              </a:rPr>
              <a:t>：提供的功能不仅仅包含了</a:t>
            </a:r>
            <a:r>
              <a:rPr lang="en-US" altLang="zh-CN" sz="2000" b="1" dirty="0">
                <a:latin typeface="仿宋" pitchFamily="49" charset="-122"/>
                <a:ea typeface="仿宋" pitchFamily="49" charset="-122"/>
              </a:rPr>
              <a:t>Redis</a:t>
            </a:r>
            <a:r>
              <a:rPr lang="zh-CN" altLang="en-US" sz="2000" b="1" dirty="0">
                <a:latin typeface="仿宋" pitchFamily="49" charset="-122"/>
                <a:ea typeface="仿宋" pitchFamily="49" charset="-122"/>
              </a:rPr>
              <a:t>所提供的，还提供了诸如延迟队列、分布式服务、多种分布式对象等！</a:t>
            </a:r>
          </a:p>
        </p:txBody>
      </p:sp>
      <p:sp>
        <p:nvSpPr>
          <p:cNvPr id="7" name="TextBox 6"/>
          <p:cNvSpPr txBox="1"/>
          <p:nvPr/>
        </p:nvSpPr>
        <p:spPr>
          <a:xfrm>
            <a:off x="-25167" y="4489068"/>
            <a:ext cx="12283769" cy="400110"/>
          </a:xfrm>
          <a:prstGeom prst="rect">
            <a:avLst/>
          </a:prstGeom>
          <a:noFill/>
        </p:spPr>
        <p:txBody>
          <a:bodyPr wrap="square" rtlCol="0">
            <a:spAutoFit/>
          </a:bodyPr>
          <a:lstStyle/>
          <a:p>
            <a:r>
              <a:rPr lang="zh-CN" altLang="en-US" sz="2000" b="1" dirty="0">
                <a:solidFill>
                  <a:srgbClr val="FF0000"/>
                </a:solidFill>
                <a:latin typeface="仿宋" pitchFamily="49" charset="-122"/>
                <a:ea typeface="仿宋" pitchFamily="49" charset="-122"/>
              </a:rPr>
              <a:t>强大</a:t>
            </a:r>
            <a:r>
              <a:rPr lang="en-US" altLang="zh-CN" sz="2000" b="1" dirty="0">
                <a:solidFill>
                  <a:srgbClr val="FF0000"/>
                </a:solidFill>
                <a:latin typeface="仿宋" pitchFamily="49" charset="-122"/>
                <a:ea typeface="仿宋" pitchFamily="49" charset="-122"/>
              </a:rPr>
              <a:t>2</a:t>
            </a:r>
            <a:r>
              <a:rPr lang="zh-CN" altLang="en-US" sz="2000" b="1" dirty="0">
                <a:latin typeface="仿宋" pitchFamily="49" charset="-122"/>
                <a:ea typeface="仿宋" pitchFamily="49" charset="-122"/>
              </a:rPr>
              <a:t>：很亲民（很多组件是基于</a:t>
            </a:r>
            <a:r>
              <a:rPr lang="en-US" altLang="zh-CN" sz="2000" b="1" dirty="0" err="1">
                <a:latin typeface="仿宋" pitchFamily="49" charset="-122"/>
                <a:ea typeface="仿宋" pitchFamily="49" charset="-122"/>
              </a:rPr>
              <a:t>JavaSE</a:t>
            </a:r>
            <a:r>
              <a:rPr lang="zh-CN" altLang="en-US" sz="2000" b="1" dirty="0">
                <a:latin typeface="仿宋" pitchFamily="49" charset="-122"/>
                <a:ea typeface="仿宋" pitchFamily="49" charset="-122"/>
              </a:rPr>
              <a:t>核心知识体系中的数据结构来提供服务的；面向</a:t>
            </a:r>
            <a:r>
              <a:rPr lang="en-US" altLang="zh-CN" sz="2000" b="1" dirty="0">
                <a:latin typeface="仿宋" pitchFamily="49" charset="-122"/>
                <a:ea typeface="仿宋" pitchFamily="49" charset="-122"/>
              </a:rPr>
              <a:t>Redis</a:t>
            </a:r>
            <a:r>
              <a:rPr lang="zh-CN" altLang="en-US" sz="2000" b="1" dirty="0">
                <a:latin typeface="仿宋" pitchFamily="49" charset="-122"/>
                <a:ea typeface="仿宋" pitchFamily="49" charset="-122"/>
              </a:rPr>
              <a:t>实现）</a:t>
            </a:r>
          </a:p>
        </p:txBody>
      </p:sp>
    </p:spTree>
    <p:custDataLst>
      <p:tags r:id="rId1"/>
    </p:custDataLst>
    <p:extLst>
      <p:ext uri="{BB962C8B-B14F-4D97-AF65-F5344CB8AC3E}">
        <p14:creationId xmlns:p14="http://schemas.microsoft.com/office/powerpoint/2010/main" val="310985478"/>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103925" y="1513350"/>
            <a:ext cx="5889073" cy="369332"/>
          </a:xfrm>
          <a:prstGeom prst="rect">
            <a:avLst/>
          </a:prstGeom>
          <a:noFill/>
        </p:spPr>
        <p:txBody>
          <a:bodyPr wrap="square" rtlCol="0">
            <a:spAutoFit/>
          </a:bodyPr>
          <a:lstStyle/>
          <a:p>
            <a:r>
              <a:rPr lang="zh-CN" altLang="en-US" b="1" dirty="0">
                <a:latin typeface="仿宋" pitchFamily="49" charset="-122"/>
                <a:ea typeface="仿宋" pitchFamily="49" charset="-122"/>
              </a:rPr>
              <a:t>秒杀逻辑优化</a:t>
            </a:r>
            <a:r>
              <a:rPr lang="en-US" altLang="zh-CN" b="1" dirty="0">
                <a:latin typeface="仿宋" pitchFamily="49" charset="-122"/>
                <a:ea typeface="仿宋" pitchFamily="49" charset="-122"/>
              </a:rPr>
              <a:t>-</a:t>
            </a:r>
            <a:r>
              <a:rPr lang="zh-CN" altLang="en-US" b="1" dirty="0">
                <a:latin typeface="仿宋" pitchFamily="49" charset="-122"/>
                <a:ea typeface="仿宋" pitchFamily="49" charset="-122"/>
              </a:rPr>
              <a:t>基于</a:t>
            </a:r>
            <a:r>
              <a:rPr lang="en-US" altLang="zh-CN" b="1" dirty="0" err="1">
                <a:latin typeface="仿宋" pitchFamily="49" charset="-122"/>
                <a:ea typeface="仿宋" pitchFamily="49" charset="-122"/>
              </a:rPr>
              <a:t>ZooKeeper</a:t>
            </a:r>
            <a:r>
              <a:rPr lang="zh-CN" altLang="en-US" b="1" dirty="0">
                <a:latin typeface="仿宋" pitchFamily="49" charset="-122"/>
                <a:ea typeface="仿宋" pitchFamily="49" charset="-122"/>
              </a:rPr>
              <a:t>的分布式锁优化抢单逻辑</a:t>
            </a: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a:t>作者：</a:t>
            </a:r>
            <a:r>
              <a:rPr lang="en-US" altLang="zh-CN" b="1" dirty="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pic>
        <p:nvPicPr>
          <p:cNvPr id="1027" name="Picture 3" descr="G:\源智天下\由浅入深实战分布式中间件\流程图脑图等图片\第7章\7.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77" y="2741321"/>
            <a:ext cx="10637837" cy="37242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832654735"/>
      </p:ext>
    </p:extLst>
  </p:cSld>
  <p:clrMapOvr>
    <a:masterClrMapping/>
  </p:clrMapOvr>
  <p:transition spd="slow">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96414" y="1516898"/>
            <a:ext cx="3464655" cy="369332"/>
          </a:xfrm>
          <a:prstGeom prst="rect">
            <a:avLst/>
          </a:prstGeom>
          <a:noFill/>
        </p:spPr>
        <p:txBody>
          <a:bodyPr wrap="square" rtlCol="0">
            <a:spAutoFit/>
          </a:bodyPr>
          <a:lstStyle/>
          <a:p>
            <a:r>
              <a:rPr lang="zh-CN" altLang="en-US" b="1" dirty="0">
                <a:latin typeface="仿宋" pitchFamily="49" charset="-122"/>
                <a:ea typeface="仿宋" pitchFamily="49" charset="-122"/>
              </a:rPr>
              <a:t>秒杀逻辑优化</a:t>
            </a:r>
            <a:r>
              <a:rPr lang="en-US" altLang="zh-CN" b="1" dirty="0">
                <a:latin typeface="仿宋" pitchFamily="49" charset="-122"/>
                <a:ea typeface="仿宋" pitchFamily="49" charset="-122"/>
              </a:rPr>
              <a:t>-</a:t>
            </a:r>
            <a:r>
              <a:rPr lang="zh-CN" altLang="en-US" b="1" dirty="0">
                <a:latin typeface="仿宋" pitchFamily="49" charset="-122"/>
                <a:ea typeface="仿宋" pitchFamily="49" charset="-122"/>
              </a:rPr>
              <a:t>其他优化点介绍</a:t>
            </a: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a:t>作者：</a:t>
            </a:r>
            <a:r>
              <a:rPr lang="en-US" altLang="zh-CN" b="1" dirty="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6" name="TextBox 5"/>
          <p:cNvSpPr txBox="1"/>
          <p:nvPr/>
        </p:nvSpPr>
        <p:spPr>
          <a:xfrm>
            <a:off x="137020" y="2325901"/>
            <a:ext cx="12054980" cy="400110"/>
          </a:xfrm>
          <a:prstGeom prst="rect">
            <a:avLst/>
          </a:prstGeom>
          <a:noFill/>
        </p:spPr>
        <p:txBody>
          <a:bodyPr wrap="square" rtlCol="0">
            <a:spAutoFit/>
          </a:bodyPr>
          <a:lstStyle/>
          <a:p>
            <a:r>
              <a:rPr lang="zh-CN" altLang="en-US" sz="2000" b="1" dirty="0">
                <a:solidFill>
                  <a:srgbClr val="FF0000"/>
                </a:solidFill>
                <a:latin typeface="仿宋" pitchFamily="49" charset="-122"/>
                <a:ea typeface="仿宋" pitchFamily="49" charset="-122"/>
              </a:rPr>
              <a:t>要点</a:t>
            </a:r>
            <a:r>
              <a:rPr lang="en-US" altLang="zh-CN" sz="2000" b="1" dirty="0">
                <a:solidFill>
                  <a:srgbClr val="FF0000"/>
                </a:solidFill>
                <a:latin typeface="仿宋" pitchFamily="49" charset="-122"/>
                <a:ea typeface="仿宋" pitchFamily="49" charset="-122"/>
              </a:rPr>
              <a:t>1</a:t>
            </a:r>
            <a:r>
              <a:rPr lang="zh-CN" altLang="en-US" sz="2000" b="1" dirty="0">
                <a:latin typeface="仿宋" pitchFamily="49" charset="-122"/>
                <a:ea typeface="仿宋" pitchFamily="49" charset="-122"/>
              </a:rPr>
              <a:t>：雪花算法 </a:t>
            </a:r>
            <a:r>
              <a:rPr lang="en-US" altLang="zh-CN" sz="2000" b="1" dirty="0">
                <a:latin typeface="仿宋" pitchFamily="49" charset="-122"/>
                <a:ea typeface="仿宋" pitchFamily="49" charset="-122"/>
              </a:rPr>
              <a:t>~ </a:t>
            </a:r>
            <a:r>
              <a:rPr lang="zh-CN" altLang="en-US" sz="2000" b="1" dirty="0">
                <a:latin typeface="仿宋" pitchFamily="49" charset="-122"/>
                <a:ea typeface="仿宋" pitchFamily="49" charset="-122"/>
              </a:rPr>
              <a:t>不采用数据库主键自增的方式，减轻</a:t>
            </a:r>
            <a:r>
              <a:rPr lang="en-US" altLang="zh-CN" sz="2000" b="1" dirty="0">
                <a:latin typeface="仿宋" pitchFamily="49" charset="-122"/>
                <a:ea typeface="仿宋" pitchFamily="49" charset="-122"/>
              </a:rPr>
              <a:t>DB</a:t>
            </a:r>
            <a:r>
              <a:rPr lang="zh-CN" altLang="en-US" sz="2000" b="1" dirty="0">
                <a:latin typeface="仿宋" pitchFamily="49" charset="-122"/>
                <a:ea typeface="仿宋" pitchFamily="49" charset="-122"/>
              </a:rPr>
              <a:t>压力；避免同一时刻生成相同的订单号</a:t>
            </a:r>
          </a:p>
        </p:txBody>
      </p:sp>
      <p:sp>
        <p:nvSpPr>
          <p:cNvPr id="7" name="TextBox 6"/>
          <p:cNvSpPr txBox="1"/>
          <p:nvPr/>
        </p:nvSpPr>
        <p:spPr>
          <a:xfrm>
            <a:off x="157187" y="3401090"/>
            <a:ext cx="9921380" cy="400110"/>
          </a:xfrm>
          <a:prstGeom prst="rect">
            <a:avLst/>
          </a:prstGeom>
          <a:noFill/>
        </p:spPr>
        <p:txBody>
          <a:bodyPr wrap="square" rtlCol="0">
            <a:spAutoFit/>
          </a:bodyPr>
          <a:lstStyle/>
          <a:p>
            <a:r>
              <a:rPr lang="zh-CN" altLang="en-US" sz="2000" b="1" dirty="0">
                <a:solidFill>
                  <a:srgbClr val="FF0000"/>
                </a:solidFill>
                <a:latin typeface="仿宋" pitchFamily="49" charset="-122"/>
                <a:ea typeface="仿宋" pitchFamily="49" charset="-122"/>
              </a:rPr>
              <a:t>要点</a:t>
            </a:r>
            <a:r>
              <a:rPr lang="en-US" altLang="zh-CN" sz="2000" b="1" dirty="0">
                <a:solidFill>
                  <a:srgbClr val="FF0000"/>
                </a:solidFill>
                <a:latin typeface="仿宋" pitchFamily="49" charset="-122"/>
                <a:ea typeface="仿宋" pitchFamily="49" charset="-122"/>
              </a:rPr>
              <a:t>2</a:t>
            </a:r>
            <a:r>
              <a:rPr lang="zh-CN" altLang="en-US" sz="2000" b="1" dirty="0">
                <a:latin typeface="仿宋" pitchFamily="49" charset="-122"/>
                <a:ea typeface="仿宋" pitchFamily="49" charset="-122"/>
              </a:rPr>
              <a:t>：</a:t>
            </a:r>
            <a:r>
              <a:rPr lang="en-US" altLang="zh-CN" sz="2000" b="1" dirty="0">
                <a:latin typeface="仿宋" pitchFamily="49" charset="-122"/>
                <a:ea typeface="仿宋" pitchFamily="49" charset="-122"/>
              </a:rPr>
              <a:t>RabbitMQ</a:t>
            </a:r>
            <a:r>
              <a:rPr lang="zh-CN" altLang="en-US" sz="2000" b="1" dirty="0">
                <a:latin typeface="仿宋" pitchFamily="49" charset="-122"/>
                <a:ea typeface="仿宋" pitchFamily="49" charset="-122"/>
              </a:rPr>
              <a:t>业务模块解耦、异步通信 </a:t>
            </a:r>
            <a:r>
              <a:rPr lang="en-US" altLang="zh-CN" sz="2000" b="1" dirty="0">
                <a:latin typeface="仿宋" pitchFamily="49" charset="-122"/>
                <a:ea typeface="仿宋" pitchFamily="49" charset="-122"/>
              </a:rPr>
              <a:t>~ </a:t>
            </a:r>
            <a:r>
              <a:rPr lang="zh-CN" altLang="en-US" sz="2000" b="1" dirty="0">
                <a:latin typeface="仿宋" pitchFamily="49" charset="-122"/>
                <a:ea typeface="仿宋" pitchFamily="49" charset="-122"/>
              </a:rPr>
              <a:t>提高了接口的整体响应时间</a:t>
            </a:r>
          </a:p>
        </p:txBody>
      </p:sp>
    </p:spTree>
    <p:custDataLst>
      <p:tags r:id="rId1"/>
    </p:custDataLst>
    <p:extLst>
      <p:ext uri="{BB962C8B-B14F-4D97-AF65-F5344CB8AC3E}">
        <p14:creationId xmlns:p14="http://schemas.microsoft.com/office/powerpoint/2010/main" val="1407202856"/>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624044" y="1485522"/>
            <a:ext cx="5025006" cy="369332"/>
          </a:xfrm>
          <a:prstGeom prst="rect">
            <a:avLst/>
          </a:prstGeom>
          <a:noFill/>
        </p:spPr>
        <p:txBody>
          <a:bodyPr wrap="square" rtlCol="0">
            <a:spAutoFit/>
          </a:bodyPr>
          <a:lstStyle/>
          <a:p>
            <a:r>
              <a:rPr lang="zh-CN" altLang="en-US" b="1" dirty="0">
                <a:latin typeface="仿宋" pitchFamily="49" charset="-122"/>
                <a:ea typeface="仿宋" pitchFamily="49" charset="-122"/>
              </a:rPr>
              <a:t>秒杀逻辑优化</a:t>
            </a:r>
            <a:r>
              <a:rPr lang="en-US" altLang="zh-CN" b="1" dirty="0">
                <a:latin typeface="仿宋" pitchFamily="49" charset="-122"/>
                <a:ea typeface="仿宋" pitchFamily="49" charset="-122"/>
              </a:rPr>
              <a:t>-</a:t>
            </a:r>
            <a:r>
              <a:rPr lang="zh-CN" altLang="en-US" b="1" dirty="0">
                <a:latin typeface="仿宋" pitchFamily="49" charset="-122"/>
                <a:ea typeface="仿宋" pitchFamily="49" charset="-122"/>
              </a:rPr>
              <a:t>整合</a:t>
            </a:r>
            <a:r>
              <a:rPr lang="en-US" altLang="zh-CN" b="1" dirty="0">
                <a:latin typeface="仿宋" pitchFamily="49" charset="-122"/>
                <a:ea typeface="仿宋" pitchFamily="49" charset="-122"/>
              </a:rPr>
              <a:t>Shiro</a:t>
            </a:r>
            <a:r>
              <a:rPr lang="zh-CN" altLang="en-US" b="1" dirty="0">
                <a:latin typeface="仿宋" pitchFamily="49" charset="-122"/>
                <a:ea typeface="仿宋" pitchFamily="49" charset="-122"/>
              </a:rPr>
              <a:t>实现用户登录</a:t>
            </a: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a:t>作者：</a:t>
            </a:r>
            <a:r>
              <a:rPr lang="en-US" altLang="zh-CN" b="1" dirty="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772" y="1854854"/>
            <a:ext cx="8466667" cy="4961905"/>
          </a:xfrm>
          <a:prstGeom prst="rect">
            <a:avLst/>
          </a:prstGeom>
        </p:spPr>
      </p:pic>
    </p:spTree>
    <p:custDataLst>
      <p:tags r:id="rId1"/>
    </p:custDataLst>
    <p:extLst>
      <p:ext uri="{BB962C8B-B14F-4D97-AF65-F5344CB8AC3E}">
        <p14:creationId xmlns:p14="http://schemas.microsoft.com/office/powerpoint/2010/main" val="325577465"/>
      </p:ext>
    </p:extLst>
  </p:cSld>
  <p:clrMapOvr>
    <a:masterClrMapping/>
  </p:clrMapOvr>
  <p:transition spd="slow">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65057" y="1503187"/>
            <a:ext cx="1674550" cy="369332"/>
          </a:xfrm>
          <a:prstGeom prst="rect">
            <a:avLst/>
          </a:prstGeom>
          <a:noFill/>
        </p:spPr>
        <p:txBody>
          <a:bodyPr wrap="square" rtlCol="0">
            <a:spAutoFit/>
          </a:bodyPr>
          <a:lstStyle/>
          <a:p>
            <a:r>
              <a:rPr lang="zh-CN" altLang="en-US" b="1" dirty="0">
                <a:latin typeface="仿宋" pitchFamily="49" charset="-122"/>
                <a:ea typeface="仿宋" pitchFamily="49" charset="-122"/>
              </a:rPr>
              <a:t>核心技术列表</a:t>
            </a:r>
          </a:p>
        </p:txBody>
      </p:sp>
      <p:sp>
        <p:nvSpPr>
          <p:cNvPr id="2" name="TextBox 1"/>
          <p:cNvSpPr txBox="1"/>
          <p:nvPr/>
        </p:nvSpPr>
        <p:spPr>
          <a:xfrm>
            <a:off x="5117877" y="1025637"/>
            <a:ext cx="1621730" cy="369332"/>
          </a:xfrm>
          <a:prstGeom prst="rect">
            <a:avLst/>
          </a:prstGeom>
          <a:noFill/>
        </p:spPr>
        <p:txBody>
          <a:bodyPr wrap="square" rtlCol="0">
            <a:spAutoFit/>
          </a:bodyPr>
          <a:lstStyle/>
          <a:p>
            <a:r>
              <a:rPr lang="zh-CN" altLang="en-US" b="1" dirty="0"/>
              <a:t>作者：</a:t>
            </a:r>
            <a:r>
              <a:rPr lang="en-US" altLang="zh-CN" b="1" dirty="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368" y="2022633"/>
            <a:ext cx="10231322" cy="4762703"/>
          </a:xfrm>
          <a:prstGeom prst="rect">
            <a:avLst/>
          </a:prstGeom>
        </p:spPr>
      </p:pic>
    </p:spTree>
    <p:custDataLst>
      <p:tags r:id="rId1"/>
    </p:custDataLst>
    <p:extLst>
      <p:ext uri="{BB962C8B-B14F-4D97-AF65-F5344CB8AC3E}">
        <p14:creationId xmlns:p14="http://schemas.microsoft.com/office/powerpoint/2010/main" val="2696206324"/>
      </p:ext>
    </p:extLst>
  </p:cSld>
  <p:clrMapOvr>
    <a:masterClrMapping/>
  </p:clrMapOvr>
  <p:transition spd="slow">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775045" y="1494798"/>
            <a:ext cx="5025006" cy="369332"/>
          </a:xfrm>
          <a:prstGeom prst="rect">
            <a:avLst/>
          </a:prstGeom>
          <a:noFill/>
        </p:spPr>
        <p:txBody>
          <a:bodyPr wrap="square" rtlCol="0">
            <a:spAutoFit/>
          </a:bodyPr>
          <a:lstStyle/>
          <a:p>
            <a:r>
              <a:rPr lang="zh-CN" altLang="en-US" b="1" dirty="0">
                <a:latin typeface="仿宋" pitchFamily="49" charset="-122"/>
                <a:ea typeface="仿宋" pitchFamily="49" charset="-122"/>
              </a:rPr>
              <a:t>秒杀逻辑优化</a:t>
            </a:r>
            <a:r>
              <a:rPr lang="en-US" altLang="zh-CN" b="1" dirty="0">
                <a:latin typeface="仿宋" pitchFamily="49" charset="-122"/>
                <a:ea typeface="仿宋" pitchFamily="49" charset="-122"/>
              </a:rPr>
              <a:t>-</a:t>
            </a:r>
            <a:r>
              <a:rPr lang="zh-CN" altLang="en-US" b="1" dirty="0">
                <a:latin typeface="仿宋" pitchFamily="49" charset="-122"/>
                <a:ea typeface="仿宋" pitchFamily="49" charset="-122"/>
              </a:rPr>
              <a:t>整合</a:t>
            </a:r>
            <a:r>
              <a:rPr lang="en-US" altLang="zh-CN" b="1" dirty="0">
                <a:latin typeface="仿宋" pitchFamily="49" charset="-122"/>
                <a:ea typeface="仿宋" pitchFamily="49" charset="-122"/>
              </a:rPr>
              <a:t>Shiro</a:t>
            </a:r>
            <a:r>
              <a:rPr lang="zh-CN" altLang="en-US" b="1" dirty="0">
                <a:latin typeface="仿宋" pitchFamily="49" charset="-122"/>
                <a:ea typeface="仿宋" pitchFamily="49" charset="-122"/>
              </a:rPr>
              <a:t>实现用户登录</a:t>
            </a: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a:t>作者：</a:t>
            </a:r>
            <a:r>
              <a:rPr lang="en-US" altLang="zh-CN" b="1" dirty="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6170" y="1999673"/>
            <a:ext cx="7009524" cy="4066667"/>
          </a:xfrm>
          <a:prstGeom prst="rect">
            <a:avLst/>
          </a:prstGeom>
        </p:spPr>
      </p:pic>
    </p:spTree>
    <p:custDataLst>
      <p:tags r:id="rId1"/>
    </p:custDataLst>
    <p:extLst>
      <p:ext uri="{BB962C8B-B14F-4D97-AF65-F5344CB8AC3E}">
        <p14:creationId xmlns:p14="http://schemas.microsoft.com/office/powerpoint/2010/main" val="3645910843"/>
      </p:ext>
    </p:extLst>
  </p:cSld>
  <p:clrMapOvr>
    <a:masterClrMapping/>
  </p:clrMapOvr>
  <p:transition spd="slow">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09625" y="1485522"/>
            <a:ext cx="2038525" cy="369332"/>
          </a:xfrm>
          <a:prstGeom prst="rect">
            <a:avLst/>
          </a:prstGeom>
          <a:noFill/>
        </p:spPr>
        <p:txBody>
          <a:bodyPr wrap="square" rtlCol="0">
            <a:spAutoFit/>
          </a:bodyPr>
          <a:lstStyle/>
          <a:p>
            <a:r>
              <a:rPr lang="zh-CN" altLang="en-US" b="1" dirty="0">
                <a:latin typeface="仿宋" pitchFamily="49" charset="-122"/>
                <a:ea typeface="仿宋" pitchFamily="49" charset="-122"/>
              </a:rPr>
              <a:t>课程总结与建议</a:t>
            </a: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a:t>作者：</a:t>
            </a:r>
            <a:r>
              <a:rPr lang="en-US" altLang="zh-CN" b="1" dirty="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6" name="TextBox 5"/>
          <p:cNvSpPr txBox="1"/>
          <p:nvPr/>
        </p:nvSpPr>
        <p:spPr>
          <a:xfrm>
            <a:off x="0" y="2128438"/>
            <a:ext cx="12192000" cy="369332"/>
          </a:xfrm>
          <a:prstGeom prst="rect">
            <a:avLst/>
          </a:prstGeom>
          <a:noFill/>
        </p:spPr>
        <p:txBody>
          <a:bodyPr wrap="square" rtlCol="0">
            <a:spAutoFit/>
          </a:bodyPr>
          <a:lstStyle/>
          <a:p>
            <a:r>
              <a:rPr lang="zh-CN" altLang="en-US" dirty="0">
                <a:solidFill>
                  <a:srgbClr val="FF0000"/>
                </a:solidFill>
              </a:rPr>
              <a:t>内容一：</a:t>
            </a:r>
            <a:r>
              <a:rPr lang="zh-CN" altLang="en-US" dirty="0"/>
              <a:t>介绍了商城秒杀活动业务场景的整体业务流程，并由此业务流程进行了业务模块划分、数据库设计与系统搭建！</a:t>
            </a:r>
          </a:p>
        </p:txBody>
      </p:sp>
      <p:sp>
        <p:nvSpPr>
          <p:cNvPr id="7" name="TextBox 6"/>
          <p:cNvSpPr txBox="1"/>
          <p:nvPr/>
        </p:nvSpPr>
        <p:spPr>
          <a:xfrm>
            <a:off x="0" y="2949705"/>
            <a:ext cx="9278734" cy="369332"/>
          </a:xfrm>
          <a:prstGeom prst="rect">
            <a:avLst/>
          </a:prstGeom>
          <a:noFill/>
        </p:spPr>
        <p:txBody>
          <a:bodyPr wrap="square" rtlCol="0">
            <a:spAutoFit/>
          </a:bodyPr>
          <a:lstStyle/>
          <a:p>
            <a:r>
              <a:rPr lang="zh-CN" altLang="en-US" dirty="0">
                <a:solidFill>
                  <a:srgbClr val="FF0000"/>
                </a:solidFill>
              </a:rPr>
              <a:t>内容二：</a:t>
            </a:r>
            <a:r>
              <a:rPr lang="zh-CN" altLang="en-US" dirty="0"/>
              <a:t>按照划分后的业务模块及其流程用代码实战实现！</a:t>
            </a:r>
          </a:p>
        </p:txBody>
      </p:sp>
      <p:sp>
        <p:nvSpPr>
          <p:cNvPr id="8" name="TextBox 7"/>
          <p:cNvSpPr txBox="1"/>
          <p:nvPr/>
        </p:nvSpPr>
        <p:spPr>
          <a:xfrm>
            <a:off x="1398" y="3746561"/>
            <a:ext cx="12190602" cy="369332"/>
          </a:xfrm>
          <a:prstGeom prst="rect">
            <a:avLst/>
          </a:prstGeom>
          <a:noFill/>
        </p:spPr>
        <p:txBody>
          <a:bodyPr wrap="square" rtlCol="0">
            <a:spAutoFit/>
          </a:bodyPr>
          <a:lstStyle/>
          <a:p>
            <a:r>
              <a:rPr lang="zh-CN" altLang="en-US" dirty="0">
                <a:solidFill>
                  <a:srgbClr val="FF0000"/>
                </a:solidFill>
              </a:rPr>
              <a:t>内容三：</a:t>
            </a:r>
            <a:r>
              <a:rPr lang="zh-CN" altLang="en-US" dirty="0"/>
              <a:t>重现了高并发业务场景下出现的一系列问题并由此介绍了相应的解决方案以及代码实战实现相应的解决方案！</a:t>
            </a:r>
          </a:p>
        </p:txBody>
      </p:sp>
      <p:sp>
        <p:nvSpPr>
          <p:cNvPr id="10" name="TextBox 9"/>
          <p:cNvSpPr txBox="1"/>
          <p:nvPr/>
        </p:nvSpPr>
        <p:spPr>
          <a:xfrm>
            <a:off x="27963" y="4645581"/>
            <a:ext cx="12190602" cy="369332"/>
          </a:xfrm>
          <a:prstGeom prst="rect">
            <a:avLst/>
          </a:prstGeom>
          <a:noFill/>
        </p:spPr>
        <p:txBody>
          <a:bodyPr wrap="square" rtlCol="0">
            <a:spAutoFit/>
          </a:bodyPr>
          <a:lstStyle/>
          <a:p>
            <a:r>
              <a:rPr lang="zh-CN" altLang="en-US" dirty="0">
                <a:solidFill>
                  <a:srgbClr val="FF0000"/>
                </a:solidFill>
              </a:rPr>
              <a:t>内容四：</a:t>
            </a:r>
            <a:r>
              <a:rPr lang="zh-CN" altLang="en-US" dirty="0"/>
              <a:t>整合了其他常见的第三方服务，如邮件服务、登录认证服务、订单编号全局唯一生成服务等等</a:t>
            </a:r>
          </a:p>
        </p:txBody>
      </p:sp>
    </p:spTree>
    <p:custDataLst>
      <p:tags r:id="rId1"/>
    </p:custDataLst>
    <p:extLst>
      <p:ext uri="{BB962C8B-B14F-4D97-AF65-F5344CB8AC3E}">
        <p14:creationId xmlns:p14="http://schemas.microsoft.com/office/powerpoint/2010/main" val="2247814249"/>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09625" y="1485522"/>
            <a:ext cx="2038525" cy="369332"/>
          </a:xfrm>
          <a:prstGeom prst="rect">
            <a:avLst/>
          </a:prstGeom>
          <a:noFill/>
        </p:spPr>
        <p:txBody>
          <a:bodyPr wrap="square" rtlCol="0">
            <a:spAutoFit/>
          </a:bodyPr>
          <a:lstStyle/>
          <a:p>
            <a:r>
              <a:rPr lang="zh-CN" altLang="en-US" b="1" dirty="0">
                <a:latin typeface="仿宋" pitchFamily="49" charset="-122"/>
                <a:ea typeface="仿宋" pitchFamily="49" charset="-122"/>
              </a:rPr>
              <a:t>课程总结与建议</a:t>
            </a: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a:t>作者：</a:t>
            </a:r>
            <a:r>
              <a:rPr lang="en-US" altLang="zh-CN" b="1" dirty="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6" name="TextBox 5"/>
          <p:cNvSpPr txBox="1"/>
          <p:nvPr/>
        </p:nvSpPr>
        <p:spPr>
          <a:xfrm>
            <a:off x="0" y="2128438"/>
            <a:ext cx="12192000" cy="369332"/>
          </a:xfrm>
          <a:prstGeom prst="rect">
            <a:avLst/>
          </a:prstGeom>
          <a:noFill/>
        </p:spPr>
        <p:txBody>
          <a:bodyPr wrap="square" rtlCol="0">
            <a:spAutoFit/>
          </a:bodyPr>
          <a:lstStyle/>
          <a:p>
            <a:r>
              <a:rPr lang="zh-CN" altLang="en-US" dirty="0">
                <a:solidFill>
                  <a:srgbClr val="FF0000"/>
                </a:solidFill>
              </a:rPr>
              <a:t>建议一：</a:t>
            </a:r>
            <a:r>
              <a:rPr lang="zh-CN" altLang="en-US" dirty="0"/>
              <a:t>纸上得来终觉浅，绝知此事要躬行，一定要多敲，边敲边理解，边敲边思考</a:t>
            </a:r>
          </a:p>
        </p:txBody>
      </p:sp>
      <p:sp>
        <p:nvSpPr>
          <p:cNvPr id="7" name="TextBox 6"/>
          <p:cNvSpPr txBox="1"/>
          <p:nvPr/>
        </p:nvSpPr>
        <p:spPr>
          <a:xfrm>
            <a:off x="-16778" y="2949705"/>
            <a:ext cx="12192000" cy="369332"/>
          </a:xfrm>
          <a:prstGeom prst="rect">
            <a:avLst/>
          </a:prstGeom>
          <a:noFill/>
        </p:spPr>
        <p:txBody>
          <a:bodyPr wrap="square" rtlCol="0">
            <a:spAutoFit/>
          </a:bodyPr>
          <a:lstStyle/>
          <a:p>
            <a:r>
              <a:rPr lang="zh-CN" altLang="en-US" dirty="0">
                <a:solidFill>
                  <a:srgbClr val="FF0000"/>
                </a:solidFill>
              </a:rPr>
              <a:t>建议二：</a:t>
            </a:r>
            <a:r>
              <a:rPr lang="zh-CN" altLang="en-US" dirty="0"/>
              <a:t>整个课程完结之后自己要进行整体的回顾，包括整体的业务流程、出现的常见问题以及问题的解决方案！</a:t>
            </a:r>
          </a:p>
        </p:txBody>
      </p:sp>
      <p:sp>
        <p:nvSpPr>
          <p:cNvPr id="8" name="TextBox 7"/>
          <p:cNvSpPr txBox="1"/>
          <p:nvPr/>
        </p:nvSpPr>
        <p:spPr>
          <a:xfrm>
            <a:off x="-15380" y="3746561"/>
            <a:ext cx="12322030" cy="369332"/>
          </a:xfrm>
          <a:prstGeom prst="rect">
            <a:avLst/>
          </a:prstGeom>
          <a:noFill/>
        </p:spPr>
        <p:txBody>
          <a:bodyPr wrap="square" rtlCol="0">
            <a:spAutoFit/>
          </a:bodyPr>
          <a:lstStyle/>
          <a:p>
            <a:r>
              <a:rPr lang="zh-CN" altLang="en-US" dirty="0">
                <a:solidFill>
                  <a:srgbClr val="FF0000"/>
                </a:solidFill>
              </a:rPr>
              <a:t>建议三：</a:t>
            </a:r>
            <a:r>
              <a:rPr lang="zh-CN" altLang="en-US" dirty="0"/>
              <a:t>对于“秒杀业务场景”中出现的问题的解决方案，还有很多，比如应用集群、应用服务器集群、中间件集群等等</a:t>
            </a:r>
          </a:p>
        </p:txBody>
      </p:sp>
      <p:sp>
        <p:nvSpPr>
          <p:cNvPr id="10" name="TextBox 9"/>
          <p:cNvSpPr txBox="1"/>
          <p:nvPr/>
        </p:nvSpPr>
        <p:spPr>
          <a:xfrm>
            <a:off x="-5594" y="4645581"/>
            <a:ext cx="12463245" cy="369332"/>
          </a:xfrm>
          <a:prstGeom prst="rect">
            <a:avLst/>
          </a:prstGeom>
          <a:noFill/>
        </p:spPr>
        <p:txBody>
          <a:bodyPr wrap="square" rtlCol="0">
            <a:spAutoFit/>
          </a:bodyPr>
          <a:lstStyle/>
          <a:p>
            <a:r>
              <a:rPr lang="zh-CN" altLang="en-US" dirty="0">
                <a:solidFill>
                  <a:srgbClr val="FF0000"/>
                </a:solidFill>
              </a:rPr>
              <a:t>建议四：</a:t>
            </a:r>
            <a:r>
              <a:rPr lang="zh-CN" altLang="en-US" dirty="0"/>
              <a:t>别想太多，有想法那就去实践（条件允许的前提下），只有实践才能出真知，只有实践才能学得更多、更有成长</a:t>
            </a:r>
          </a:p>
        </p:txBody>
      </p:sp>
    </p:spTree>
    <p:custDataLst>
      <p:tags r:id="rId1"/>
    </p:custDataLst>
    <p:extLst>
      <p:ext uri="{BB962C8B-B14F-4D97-AF65-F5344CB8AC3E}">
        <p14:creationId xmlns:p14="http://schemas.microsoft.com/office/powerpoint/2010/main" val="4043608628"/>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ircle(in)">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977552" y="1503187"/>
            <a:ext cx="1902380" cy="369332"/>
          </a:xfrm>
          <a:prstGeom prst="rect">
            <a:avLst/>
          </a:prstGeom>
          <a:noFill/>
        </p:spPr>
        <p:txBody>
          <a:bodyPr wrap="square" rtlCol="0">
            <a:spAutoFit/>
          </a:bodyPr>
          <a:lstStyle/>
          <a:p>
            <a:r>
              <a:rPr lang="zh-CN" altLang="en-US" b="1" dirty="0">
                <a:solidFill>
                  <a:srgbClr val="000000"/>
                </a:solidFill>
                <a:latin typeface="仿宋" pitchFamily="49" charset="-122"/>
                <a:ea typeface="仿宋" pitchFamily="49" charset="-122"/>
              </a:rPr>
              <a:t>课程要求与收益</a:t>
            </a:r>
          </a:p>
        </p:txBody>
      </p:sp>
      <p:sp>
        <p:nvSpPr>
          <p:cNvPr id="2" name="TextBox 1"/>
          <p:cNvSpPr txBox="1"/>
          <p:nvPr/>
        </p:nvSpPr>
        <p:spPr>
          <a:xfrm>
            <a:off x="5117877" y="1025637"/>
            <a:ext cx="1621730" cy="369332"/>
          </a:xfrm>
          <a:prstGeom prst="rect">
            <a:avLst/>
          </a:prstGeom>
          <a:noFill/>
        </p:spPr>
        <p:txBody>
          <a:bodyPr wrap="square" rtlCol="0">
            <a:spAutoFit/>
          </a:bodyPr>
          <a:lstStyle/>
          <a:p>
            <a:r>
              <a:rPr lang="zh-CN" altLang="en-US" b="1" dirty="0"/>
              <a:t>作者：</a:t>
            </a:r>
            <a:r>
              <a:rPr lang="en-US" altLang="zh-CN" b="1" dirty="0"/>
              <a:t>debug</a:t>
            </a:r>
            <a:endParaRPr lang="zh-CN" altLang="en-US" b="1" dirty="0"/>
          </a:p>
        </p:txBody>
      </p:sp>
      <p:sp>
        <p:nvSpPr>
          <p:cNvPr id="10" name="TextBox 9"/>
          <p:cNvSpPr txBox="1"/>
          <p:nvPr/>
        </p:nvSpPr>
        <p:spPr>
          <a:xfrm>
            <a:off x="0" y="1964395"/>
            <a:ext cx="12122092" cy="461665"/>
          </a:xfrm>
          <a:prstGeom prst="rect">
            <a:avLst/>
          </a:prstGeom>
          <a:noFill/>
        </p:spPr>
        <p:txBody>
          <a:bodyPr wrap="square" rtlCol="0">
            <a:spAutoFit/>
          </a:bodyPr>
          <a:lstStyle/>
          <a:p>
            <a:r>
              <a:rPr lang="zh-CN" altLang="en-US" sz="2400" b="1" dirty="0">
                <a:latin typeface="仿宋" pitchFamily="49" charset="-122"/>
                <a:ea typeface="仿宋" pitchFamily="49" charset="-122"/>
              </a:rPr>
              <a:t>要求</a:t>
            </a:r>
            <a:r>
              <a:rPr lang="zh-CN" altLang="en-US" sz="2000" b="1" dirty="0">
                <a:latin typeface="仿宋" pitchFamily="49" charset="-122"/>
                <a:ea typeface="仿宋" pitchFamily="49" charset="-122"/>
              </a:rPr>
              <a:t>：本课程属于</a:t>
            </a:r>
            <a:r>
              <a:rPr lang="en-US" altLang="zh-CN" sz="2000" b="1" dirty="0">
                <a:latin typeface="仿宋" pitchFamily="49" charset="-122"/>
                <a:ea typeface="仿宋" pitchFamily="49" charset="-122"/>
              </a:rPr>
              <a:t>SpringBoot+</a:t>
            </a:r>
            <a:r>
              <a:rPr lang="zh-CN" altLang="en-US" sz="2000" b="1" dirty="0">
                <a:latin typeface="仿宋" pitchFamily="49" charset="-122"/>
                <a:ea typeface="仿宋" pitchFamily="49" charset="-122"/>
              </a:rPr>
              <a:t>分布式锁</a:t>
            </a:r>
            <a:r>
              <a:rPr lang="en-US" altLang="zh-CN" sz="2000" b="1" dirty="0">
                <a:latin typeface="仿宋" pitchFamily="49" charset="-122"/>
                <a:ea typeface="仿宋" pitchFamily="49" charset="-122"/>
              </a:rPr>
              <a:t>+</a:t>
            </a:r>
            <a:r>
              <a:rPr lang="zh-CN" altLang="en-US" sz="2000" b="1" dirty="0">
                <a:latin typeface="仿宋" pitchFamily="49" charset="-122"/>
                <a:ea typeface="仿宋" pitchFamily="49" charset="-122"/>
              </a:rPr>
              <a:t>消息中间件等技术栈的项目实战课程，故而需要相应的技术储备</a:t>
            </a:r>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7" name="TextBox 6"/>
          <p:cNvSpPr txBox="1"/>
          <p:nvPr/>
        </p:nvSpPr>
        <p:spPr>
          <a:xfrm>
            <a:off x="0" y="2502688"/>
            <a:ext cx="12122092" cy="461665"/>
          </a:xfrm>
          <a:prstGeom prst="rect">
            <a:avLst/>
          </a:prstGeom>
          <a:noFill/>
        </p:spPr>
        <p:txBody>
          <a:bodyPr wrap="square" rtlCol="0">
            <a:spAutoFit/>
          </a:bodyPr>
          <a:lstStyle/>
          <a:p>
            <a:r>
              <a:rPr lang="zh-CN" altLang="en-US" sz="2400" b="1" dirty="0">
                <a:latin typeface="仿宋" pitchFamily="49" charset="-122"/>
                <a:ea typeface="仿宋" pitchFamily="49" charset="-122"/>
              </a:rPr>
              <a:t>建议</a:t>
            </a:r>
            <a:r>
              <a:rPr lang="zh-CN" altLang="en-US" sz="2000" b="1" dirty="0">
                <a:latin typeface="仿宋" pitchFamily="49" charset="-122"/>
                <a:ea typeface="仿宋" pitchFamily="49" charset="-122"/>
              </a:rPr>
              <a:t>：可以考虑购买</a:t>
            </a:r>
            <a:r>
              <a:rPr lang="en-US" altLang="zh-CN" sz="2000" b="1" dirty="0">
                <a:latin typeface="仿宋" pitchFamily="49" charset="-122"/>
                <a:ea typeface="仿宋" pitchFamily="49" charset="-122"/>
              </a:rPr>
              <a:t>SpringBoot+</a:t>
            </a:r>
            <a:r>
              <a:rPr lang="zh-CN" altLang="en-US" sz="2000" b="1" dirty="0">
                <a:latin typeface="仿宋" pitchFamily="49" charset="-122"/>
                <a:ea typeface="仿宋" pitchFamily="49" charset="-122"/>
              </a:rPr>
              <a:t>分布式锁</a:t>
            </a:r>
            <a:r>
              <a:rPr lang="en-US" altLang="zh-CN" sz="2000" b="1" dirty="0">
                <a:latin typeface="仿宋" pitchFamily="49" charset="-122"/>
                <a:ea typeface="仿宋" pitchFamily="49" charset="-122"/>
              </a:rPr>
              <a:t>+</a:t>
            </a:r>
            <a:r>
              <a:rPr lang="zh-CN" altLang="en-US" sz="2000" b="1" dirty="0">
                <a:latin typeface="仿宋" pitchFamily="49" charset="-122"/>
                <a:ea typeface="仿宋" pitchFamily="49" charset="-122"/>
              </a:rPr>
              <a:t>消息中间件</a:t>
            </a:r>
            <a:r>
              <a:rPr lang="en-US" altLang="zh-CN" sz="2000" b="1" dirty="0">
                <a:latin typeface="仿宋" pitchFamily="49" charset="-122"/>
                <a:ea typeface="仿宋" pitchFamily="49" charset="-122"/>
              </a:rPr>
              <a:t>+</a:t>
            </a:r>
            <a:r>
              <a:rPr lang="zh-CN" altLang="en-US" sz="2000" b="1" dirty="0">
                <a:latin typeface="仿宋" pitchFamily="49" charset="-122"/>
                <a:ea typeface="仿宋" pitchFamily="49" charset="-122"/>
              </a:rPr>
              <a:t>本课程的学习</a:t>
            </a:r>
            <a:r>
              <a:rPr lang="zh-CN" altLang="en-US" sz="2400" b="1" dirty="0">
                <a:solidFill>
                  <a:srgbClr val="FF0000"/>
                </a:solidFill>
                <a:latin typeface="仿宋" pitchFamily="49" charset="-122"/>
                <a:ea typeface="仿宋" pitchFamily="49" charset="-122"/>
              </a:rPr>
              <a:t>套餐</a:t>
            </a:r>
            <a:r>
              <a:rPr lang="zh-CN" altLang="en-US" sz="2000" b="1" dirty="0">
                <a:latin typeface="仿宋" pitchFamily="49" charset="-122"/>
                <a:ea typeface="仿宋" pitchFamily="49" charset="-122"/>
              </a:rPr>
              <a:t>，从而可以更好的学习本课程</a:t>
            </a:r>
            <a:endParaRPr lang="zh-CN" altLang="en-US" sz="2400" b="1" dirty="0">
              <a:latin typeface="仿宋" pitchFamily="49" charset="-122"/>
              <a:ea typeface="仿宋" pitchFamily="49"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185" y="2987734"/>
            <a:ext cx="8569039" cy="3837123"/>
          </a:xfrm>
          <a:prstGeom prst="rect">
            <a:avLst/>
          </a:prstGeom>
        </p:spPr>
      </p:pic>
    </p:spTree>
    <p:custDataLst>
      <p:tags r:id="rId1"/>
    </p:custDataLst>
    <p:extLst>
      <p:ext uri="{BB962C8B-B14F-4D97-AF65-F5344CB8AC3E}">
        <p14:creationId xmlns:p14="http://schemas.microsoft.com/office/powerpoint/2010/main" val="1970724319"/>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1000" fill="hold"/>
                                        <p:tgtEl>
                                          <p:spTgt spid="3"/>
                                        </p:tgtEl>
                                        <p:attrNameLst>
                                          <p:attrName>ppt_w</p:attrName>
                                        </p:attrNameLst>
                                      </p:cBhvr>
                                      <p:tavLst>
                                        <p:tav tm="0">
                                          <p:val>
                                            <p:fltVal val="0"/>
                                          </p:val>
                                        </p:tav>
                                        <p:tav tm="100000">
                                          <p:val>
                                            <p:strVal val="#ppt_w"/>
                                          </p:val>
                                        </p:tav>
                                      </p:tavLst>
                                    </p:anim>
                                    <p:anim calcmode="lin" valueType="num">
                                      <p:cBhvr>
                                        <p:cTn id="22" dur="1000" fill="hold"/>
                                        <p:tgtEl>
                                          <p:spTgt spid="3"/>
                                        </p:tgtEl>
                                        <p:attrNameLst>
                                          <p:attrName>ppt_h</p:attrName>
                                        </p:attrNameLst>
                                      </p:cBhvr>
                                      <p:tavLst>
                                        <p:tav tm="0">
                                          <p:val>
                                            <p:fltVal val="0"/>
                                          </p:val>
                                        </p:tav>
                                        <p:tav tm="100000">
                                          <p:val>
                                            <p:strVal val="#ppt_h"/>
                                          </p:val>
                                        </p:tav>
                                      </p:tavLst>
                                    </p:anim>
                                    <p:anim calcmode="lin" valueType="num">
                                      <p:cBhvr>
                                        <p:cTn id="23" dur="1000" fill="hold"/>
                                        <p:tgtEl>
                                          <p:spTgt spid="3"/>
                                        </p:tgtEl>
                                        <p:attrNameLst>
                                          <p:attrName>style.rotation</p:attrName>
                                        </p:attrNameLst>
                                      </p:cBhvr>
                                      <p:tavLst>
                                        <p:tav tm="0">
                                          <p:val>
                                            <p:fltVal val="90"/>
                                          </p:val>
                                        </p:tav>
                                        <p:tav tm="100000">
                                          <p:val>
                                            <p:fltVal val="0"/>
                                          </p:val>
                                        </p:tav>
                                      </p:tavLst>
                                    </p:anim>
                                    <p:animEffect transition="in" filter="fade">
                                      <p:cBhvr>
                                        <p:cTn id="2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987029" y="1504961"/>
            <a:ext cx="2083717" cy="369332"/>
          </a:xfrm>
          <a:prstGeom prst="rect">
            <a:avLst/>
          </a:prstGeom>
          <a:noFill/>
        </p:spPr>
        <p:txBody>
          <a:bodyPr wrap="square" rtlCol="0">
            <a:spAutoFit/>
          </a:bodyPr>
          <a:lstStyle/>
          <a:p>
            <a:r>
              <a:rPr lang="zh-CN" altLang="en-US" b="1" dirty="0">
                <a:solidFill>
                  <a:srgbClr val="000000"/>
                </a:solidFill>
                <a:latin typeface="仿宋" pitchFamily="49" charset="-122"/>
                <a:ea typeface="仿宋" pitchFamily="49" charset="-122"/>
              </a:rPr>
              <a:t>系统的整体演示</a:t>
            </a:r>
          </a:p>
        </p:txBody>
      </p:sp>
      <p:sp>
        <p:nvSpPr>
          <p:cNvPr id="2" name="TextBox 1"/>
          <p:cNvSpPr txBox="1"/>
          <p:nvPr/>
        </p:nvSpPr>
        <p:spPr>
          <a:xfrm>
            <a:off x="5117877" y="1025637"/>
            <a:ext cx="1621730" cy="369332"/>
          </a:xfrm>
          <a:prstGeom prst="rect">
            <a:avLst/>
          </a:prstGeom>
          <a:noFill/>
        </p:spPr>
        <p:txBody>
          <a:bodyPr wrap="square" rtlCol="0">
            <a:spAutoFit/>
          </a:bodyPr>
          <a:lstStyle/>
          <a:p>
            <a:r>
              <a:rPr lang="zh-CN" altLang="en-US" b="1" dirty="0"/>
              <a:t>作者：</a:t>
            </a:r>
            <a:r>
              <a:rPr lang="en-US" altLang="zh-CN" b="1" dirty="0"/>
              <a:t>debug</a:t>
            </a:r>
            <a:endParaRPr lang="zh-CN" altLang="en-US" b="1" dirty="0"/>
          </a:p>
        </p:txBody>
      </p:sp>
      <p:sp>
        <p:nvSpPr>
          <p:cNvPr id="10" name="TextBox 9"/>
          <p:cNvSpPr txBox="1"/>
          <p:nvPr/>
        </p:nvSpPr>
        <p:spPr>
          <a:xfrm>
            <a:off x="0" y="2719405"/>
            <a:ext cx="12122092" cy="400110"/>
          </a:xfrm>
          <a:prstGeom prst="rect">
            <a:avLst/>
          </a:prstGeom>
          <a:noFill/>
        </p:spPr>
        <p:txBody>
          <a:bodyPr wrap="square" rtlCol="0">
            <a:spAutoFit/>
          </a:bodyPr>
          <a:lstStyle/>
          <a:p>
            <a:r>
              <a:rPr lang="zh-CN" altLang="en-US" sz="2000" b="1" dirty="0">
                <a:latin typeface="仿宋" pitchFamily="49" charset="-122"/>
                <a:ea typeface="仿宋" pitchFamily="49" charset="-122"/>
              </a:rPr>
              <a:t>（</a:t>
            </a:r>
            <a:r>
              <a:rPr lang="en-US" altLang="zh-CN" sz="2000" b="1" dirty="0">
                <a:latin typeface="仿宋" pitchFamily="49" charset="-122"/>
                <a:ea typeface="仿宋" pitchFamily="49" charset="-122"/>
              </a:rPr>
              <a:t>1</a:t>
            </a:r>
            <a:r>
              <a:rPr lang="zh-CN" altLang="en-US" sz="2000" b="1" dirty="0">
                <a:latin typeface="仿宋" pitchFamily="49" charset="-122"/>
                <a:ea typeface="仿宋" pitchFamily="49" charset="-122"/>
              </a:rPr>
              <a:t>）由于秒杀系统用到了</a:t>
            </a:r>
            <a:r>
              <a:rPr lang="en-US" altLang="zh-CN" sz="2000" b="1" dirty="0">
                <a:latin typeface="仿宋" pitchFamily="49" charset="-122"/>
                <a:ea typeface="仿宋" pitchFamily="49" charset="-122"/>
              </a:rPr>
              <a:t>Redis</a:t>
            </a:r>
            <a:r>
              <a:rPr lang="zh-CN" altLang="en-US" sz="2000" b="1" dirty="0">
                <a:latin typeface="仿宋" pitchFamily="49" charset="-122"/>
                <a:ea typeface="仿宋" pitchFamily="49" charset="-122"/>
              </a:rPr>
              <a:t>、</a:t>
            </a:r>
            <a:r>
              <a:rPr lang="en-US" altLang="zh-CN" sz="2000" b="1" dirty="0" err="1">
                <a:latin typeface="仿宋" pitchFamily="49" charset="-122"/>
                <a:ea typeface="仿宋" pitchFamily="49" charset="-122"/>
              </a:rPr>
              <a:t>ZooKeeper</a:t>
            </a:r>
            <a:r>
              <a:rPr lang="zh-CN" altLang="en-US" sz="2000" b="1" dirty="0">
                <a:latin typeface="仿宋" pitchFamily="49" charset="-122"/>
                <a:ea typeface="仿宋" pitchFamily="49" charset="-122"/>
              </a:rPr>
              <a:t>跟</a:t>
            </a:r>
            <a:r>
              <a:rPr lang="en-US" altLang="zh-CN" sz="2000" b="1" dirty="0">
                <a:latin typeface="仿宋" pitchFamily="49" charset="-122"/>
                <a:ea typeface="仿宋" pitchFamily="49" charset="-122"/>
              </a:rPr>
              <a:t>RabbitMQ</a:t>
            </a:r>
            <a:r>
              <a:rPr lang="zh-CN" altLang="en-US" sz="2000" b="1" dirty="0">
                <a:latin typeface="仿宋" pitchFamily="49" charset="-122"/>
                <a:ea typeface="仿宋" pitchFamily="49" charset="-122"/>
              </a:rPr>
              <a:t>中间件，故而需要在本地安装启动相应的服务</a:t>
            </a:r>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
        <p:nvSpPr>
          <p:cNvPr id="7" name="TextBox 6"/>
          <p:cNvSpPr txBox="1"/>
          <p:nvPr/>
        </p:nvSpPr>
        <p:spPr>
          <a:xfrm>
            <a:off x="0" y="3679708"/>
            <a:ext cx="12122092" cy="400110"/>
          </a:xfrm>
          <a:prstGeom prst="rect">
            <a:avLst/>
          </a:prstGeom>
          <a:noFill/>
        </p:spPr>
        <p:txBody>
          <a:bodyPr wrap="square" rtlCol="0">
            <a:spAutoFit/>
          </a:bodyPr>
          <a:lstStyle/>
          <a:p>
            <a:r>
              <a:rPr lang="zh-CN" altLang="en-US" sz="2000" b="1" dirty="0">
                <a:latin typeface="仿宋" pitchFamily="49" charset="-122"/>
                <a:ea typeface="仿宋" pitchFamily="49" charset="-122"/>
              </a:rPr>
              <a:t>（</a:t>
            </a:r>
            <a:r>
              <a:rPr lang="en-US" altLang="zh-CN" sz="2000" b="1" dirty="0">
                <a:latin typeface="仿宋" pitchFamily="49" charset="-122"/>
                <a:ea typeface="仿宋" pitchFamily="49" charset="-122"/>
              </a:rPr>
              <a:t>2</a:t>
            </a:r>
            <a:r>
              <a:rPr lang="zh-CN" altLang="en-US" sz="2000" b="1" dirty="0">
                <a:latin typeface="仿宋" pitchFamily="49" charset="-122"/>
                <a:ea typeface="仿宋" pitchFamily="49" charset="-122"/>
              </a:rPr>
              <a:t>）下载系统源码数据库后，将项目导入</a:t>
            </a:r>
            <a:r>
              <a:rPr lang="en-US" altLang="zh-CN" sz="2000" b="1" dirty="0">
                <a:latin typeface="仿宋" pitchFamily="49" charset="-122"/>
                <a:ea typeface="仿宋" pitchFamily="49" charset="-122"/>
              </a:rPr>
              <a:t>IDEA</a:t>
            </a:r>
            <a:r>
              <a:rPr lang="zh-CN" altLang="en-US" sz="2000" b="1" dirty="0">
                <a:latin typeface="仿宋" pitchFamily="49" charset="-122"/>
                <a:ea typeface="仿宋" pitchFamily="49" charset="-122"/>
              </a:rPr>
              <a:t>中，将数据库导入</a:t>
            </a:r>
            <a:r>
              <a:rPr lang="en-US" altLang="zh-CN" sz="2000" b="1" dirty="0">
                <a:latin typeface="仿宋" pitchFamily="49" charset="-122"/>
                <a:ea typeface="仿宋" pitchFamily="49" charset="-122"/>
              </a:rPr>
              <a:t>Navicat</a:t>
            </a:r>
            <a:r>
              <a:rPr lang="zh-CN" altLang="en-US" sz="2000" b="1" dirty="0">
                <a:latin typeface="仿宋" pitchFamily="49" charset="-122"/>
                <a:ea typeface="仿宋" pitchFamily="49" charset="-122"/>
              </a:rPr>
              <a:t> </a:t>
            </a:r>
            <a:r>
              <a:rPr lang="en-US" altLang="zh-CN" sz="2000" b="1" dirty="0">
                <a:latin typeface="仿宋" pitchFamily="49" charset="-122"/>
                <a:ea typeface="仿宋" pitchFamily="49" charset="-122"/>
              </a:rPr>
              <a:t>Premium</a:t>
            </a:r>
            <a:r>
              <a:rPr lang="zh-CN" altLang="en-US" sz="2000" b="1" dirty="0">
                <a:latin typeface="仿宋" pitchFamily="49" charset="-122"/>
                <a:ea typeface="仿宋" pitchFamily="49" charset="-122"/>
              </a:rPr>
              <a:t>中</a:t>
            </a:r>
          </a:p>
        </p:txBody>
      </p:sp>
      <p:sp>
        <p:nvSpPr>
          <p:cNvPr id="8" name="TextBox 7"/>
          <p:cNvSpPr txBox="1"/>
          <p:nvPr/>
        </p:nvSpPr>
        <p:spPr>
          <a:xfrm>
            <a:off x="0" y="4801009"/>
            <a:ext cx="12122092" cy="400110"/>
          </a:xfrm>
          <a:prstGeom prst="rect">
            <a:avLst/>
          </a:prstGeom>
          <a:noFill/>
        </p:spPr>
        <p:txBody>
          <a:bodyPr wrap="square" rtlCol="0">
            <a:spAutoFit/>
          </a:bodyPr>
          <a:lstStyle/>
          <a:p>
            <a:r>
              <a:rPr lang="zh-CN" altLang="en-US" sz="2000" b="1" dirty="0">
                <a:latin typeface="仿宋" pitchFamily="49" charset="-122"/>
                <a:ea typeface="仿宋" pitchFamily="49" charset="-122"/>
              </a:rPr>
              <a:t>（</a:t>
            </a:r>
            <a:r>
              <a:rPr lang="en-US" altLang="zh-CN" sz="2000" b="1" dirty="0">
                <a:latin typeface="仿宋" pitchFamily="49" charset="-122"/>
                <a:ea typeface="仿宋" pitchFamily="49" charset="-122"/>
              </a:rPr>
              <a:t>3</a:t>
            </a:r>
            <a:r>
              <a:rPr lang="zh-CN" altLang="en-US" sz="2000" b="1" dirty="0">
                <a:latin typeface="仿宋" pitchFamily="49" charset="-122"/>
                <a:ea typeface="仿宋" pitchFamily="49" charset="-122"/>
              </a:rPr>
              <a:t>）采用外置的</a:t>
            </a:r>
            <a:r>
              <a:rPr lang="en-US" altLang="zh-CN" sz="2000" b="1" dirty="0">
                <a:latin typeface="仿宋" pitchFamily="49" charset="-122"/>
                <a:ea typeface="仿宋" pitchFamily="49" charset="-122"/>
              </a:rPr>
              <a:t>Tomcat</a:t>
            </a:r>
            <a:r>
              <a:rPr lang="zh-CN" altLang="en-US" sz="2000" b="1" dirty="0">
                <a:latin typeface="仿宋" pitchFamily="49" charset="-122"/>
                <a:ea typeface="仿宋" pitchFamily="49" charset="-122"/>
              </a:rPr>
              <a:t>将整个系统跑起来！</a:t>
            </a:r>
          </a:p>
        </p:txBody>
      </p:sp>
    </p:spTree>
    <p:custDataLst>
      <p:tags r:id="rId1"/>
    </p:custDataLst>
    <p:extLst>
      <p:ext uri="{BB962C8B-B14F-4D97-AF65-F5344CB8AC3E}">
        <p14:creationId xmlns:p14="http://schemas.microsoft.com/office/powerpoint/2010/main" val="3614309568"/>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489820" y="1477133"/>
            <a:ext cx="5377343" cy="369332"/>
          </a:xfrm>
          <a:prstGeom prst="rect">
            <a:avLst/>
          </a:prstGeom>
          <a:noFill/>
        </p:spPr>
        <p:txBody>
          <a:bodyPr wrap="square" rtlCol="0">
            <a:spAutoFit/>
          </a:bodyPr>
          <a:lstStyle/>
          <a:p>
            <a:r>
              <a:rPr lang="zh-CN" altLang="en-US" b="1" dirty="0">
                <a:latin typeface="仿宋" pitchFamily="49" charset="-122"/>
                <a:ea typeface="仿宋" pitchFamily="49" charset="-122"/>
              </a:rPr>
              <a:t>微服务项目的搭建</a:t>
            </a:r>
            <a:r>
              <a:rPr lang="en-US" altLang="zh-CN" b="1" dirty="0">
                <a:latin typeface="仿宋" pitchFamily="49" charset="-122"/>
                <a:ea typeface="仿宋" pitchFamily="49" charset="-122"/>
              </a:rPr>
              <a:t>-SpringBoot</a:t>
            </a:r>
            <a:r>
              <a:rPr lang="zh-CN" altLang="en-US" b="1" dirty="0">
                <a:latin typeface="仿宋" pitchFamily="49" charset="-122"/>
                <a:ea typeface="仿宋" pitchFamily="49" charset="-122"/>
              </a:rPr>
              <a:t>搭建多模块项目</a:t>
            </a:r>
          </a:p>
        </p:txBody>
      </p:sp>
      <p:pic>
        <p:nvPicPr>
          <p:cNvPr id="8" name="Picture 2" descr="F:\创业项目\视频课程统一规划\SpringBoot实战-从菜鸟到小牛\视频教程-源\3构建多模块项目-源码数据库流程图\构建多模块项目的思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148" y="2098898"/>
            <a:ext cx="8836144" cy="402694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a:t>作者：</a:t>
            </a:r>
            <a:r>
              <a:rPr lang="en-US" altLang="zh-CN" b="1" dirty="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3360742403"/>
      </p:ext>
    </p:extLst>
  </p:cSld>
  <p:clrMapOvr>
    <a:masterClrMapping/>
  </p:clrMapOvr>
  <p:transition spd="slow">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850546" y="1485522"/>
            <a:ext cx="4135771" cy="369332"/>
          </a:xfrm>
          <a:prstGeom prst="rect">
            <a:avLst/>
          </a:prstGeom>
          <a:noFill/>
        </p:spPr>
        <p:txBody>
          <a:bodyPr wrap="square" rtlCol="0">
            <a:spAutoFit/>
          </a:bodyPr>
          <a:lstStyle/>
          <a:p>
            <a:r>
              <a:rPr lang="zh-CN" altLang="en-US" b="1" dirty="0">
                <a:latin typeface="仿宋" pitchFamily="49" charset="-122"/>
                <a:ea typeface="仿宋" pitchFamily="49" charset="-122"/>
              </a:rPr>
              <a:t>微服务项目的搭建</a:t>
            </a:r>
            <a:r>
              <a:rPr lang="en-US" altLang="zh-CN" b="1" dirty="0">
                <a:latin typeface="仿宋" pitchFamily="49" charset="-122"/>
                <a:ea typeface="仿宋" pitchFamily="49" charset="-122"/>
              </a:rPr>
              <a:t>-</a:t>
            </a:r>
            <a:r>
              <a:rPr lang="zh-CN" altLang="en-US" b="1" dirty="0">
                <a:latin typeface="仿宋" pitchFamily="49" charset="-122"/>
                <a:ea typeface="仿宋" pitchFamily="49" charset="-122"/>
              </a:rPr>
              <a:t>体验</a:t>
            </a:r>
            <a:r>
              <a:rPr lang="en-US" altLang="zh-CN" b="1" dirty="0">
                <a:latin typeface="仿宋" pitchFamily="49" charset="-122"/>
                <a:ea typeface="仿宋" pitchFamily="49" charset="-122"/>
              </a:rPr>
              <a:t>MVC</a:t>
            </a:r>
            <a:r>
              <a:rPr lang="zh-CN" altLang="en-US" b="1" dirty="0">
                <a:latin typeface="仿宋" pitchFamily="49" charset="-122"/>
                <a:ea typeface="仿宋" pitchFamily="49" charset="-122"/>
              </a:rPr>
              <a:t>的开发流程</a:t>
            </a: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a:t>作者：</a:t>
            </a:r>
            <a:r>
              <a:rPr lang="en-US" altLang="zh-CN" b="1" dirty="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230" y="2184186"/>
            <a:ext cx="10418229" cy="4610895"/>
          </a:xfrm>
          <a:prstGeom prst="rect">
            <a:avLst/>
          </a:prstGeom>
        </p:spPr>
      </p:pic>
    </p:spTree>
    <p:custDataLst>
      <p:tags r:id="rId1"/>
    </p:custDataLst>
    <p:extLst>
      <p:ext uri="{BB962C8B-B14F-4D97-AF65-F5344CB8AC3E}">
        <p14:creationId xmlns:p14="http://schemas.microsoft.com/office/powerpoint/2010/main" val="4144003447"/>
      </p:ext>
    </p:extLst>
  </p:cSld>
  <p:clrMapOvr>
    <a:masterClrMapping/>
  </p:clrMapOvr>
  <p:transition spd="slow">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408856" y="1461242"/>
            <a:ext cx="5105969" cy="369332"/>
          </a:xfrm>
          <a:prstGeom prst="rect">
            <a:avLst/>
          </a:prstGeom>
          <a:noFill/>
        </p:spPr>
        <p:txBody>
          <a:bodyPr wrap="square" rtlCol="0">
            <a:spAutoFit/>
          </a:bodyPr>
          <a:lstStyle/>
          <a:p>
            <a:r>
              <a:rPr lang="zh-CN" altLang="en-US" b="1" dirty="0">
                <a:latin typeface="仿宋" pitchFamily="49" charset="-122"/>
                <a:ea typeface="仿宋" pitchFamily="49" charset="-122"/>
              </a:rPr>
              <a:t>微服务项目的搭建</a:t>
            </a:r>
            <a:r>
              <a:rPr lang="en-US" altLang="zh-CN" b="1" dirty="0">
                <a:latin typeface="仿宋" pitchFamily="49" charset="-122"/>
                <a:ea typeface="仿宋" pitchFamily="49" charset="-122"/>
              </a:rPr>
              <a:t>-</a:t>
            </a:r>
            <a:r>
              <a:rPr lang="zh-CN" altLang="en-US" b="1" dirty="0">
                <a:latin typeface="仿宋" pitchFamily="49" charset="-122"/>
                <a:ea typeface="仿宋" pitchFamily="49" charset="-122"/>
              </a:rPr>
              <a:t>秒杀系统整体业务流程介绍</a:t>
            </a: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a:t>作者：</a:t>
            </a:r>
            <a:r>
              <a:rPr lang="en-US" altLang="zh-CN" b="1" dirty="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1261" y="1872518"/>
            <a:ext cx="5816916" cy="4960527"/>
          </a:xfrm>
          <a:prstGeom prst="rect">
            <a:avLst/>
          </a:prstGeom>
        </p:spPr>
      </p:pic>
    </p:spTree>
    <p:custDataLst>
      <p:tags r:id="rId1"/>
    </p:custDataLst>
    <p:extLst>
      <p:ext uri="{BB962C8B-B14F-4D97-AF65-F5344CB8AC3E}">
        <p14:creationId xmlns:p14="http://schemas.microsoft.com/office/powerpoint/2010/main" val="869012663"/>
      </p:ext>
    </p:extLst>
  </p:cSld>
  <p:clrMapOvr>
    <a:masterClrMapping/>
  </p:clrMapOvr>
  <p:transition spd="slow">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331828" y="1504961"/>
            <a:ext cx="5511566" cy="369332"/>
          </a:xfrm>
          <a:prstGeom prst="rect">
            <a:avLst/>
          </a:prstGeom>
          <a:noFill/>
        </p:spPr>
        <p:txBody>
          <a:bodyPr wrap="square" rtlCol="0">
            <a:spAutoFit/>
          </a:bodyPr>
          <a:lstStyle/>
          <a:p>
            <a:r>
              <a:rPr lang="zh-CN" altLang="en-US" b="1" dirty="0">
                <a:latin typeface="仿宋" pitchFamily="49" charset="-122"/>
                <a:ea typeface="仿宋" pitchFamily="49" charset="-122"/>
              </a:rPr>
              <a:t>微服务项目的搭建</a:t>
            </a:r>
            <a:r>
              <a:rPr lang="en-US" altLang="zh-CN" b="1" dirty="0">
                <a:latin typeface="仿宋" pitchFamily="49" charset="-122"/>
                <a:ea typeface="仿宋" pitchFamily="49" charset="-122"/>
              </a:rPr>
              <a:t>-</a:t>
            </a:r>
            <a:r>
              <a:rPr lang="zh-CN" altLang="en-US" b="1" dirty="0">
                <a:latin typeface="仿宋" pitchFamily="49" charset="-122"/>
                <a:ea typeface="仿宋" pitchFamily="49" charset="-122"/>
              </a:rPr>
              <a:t>数据库设计与</a:t>
            </a:r>
            <a:r>
              <a:rPr lang="en-US" altLang="zh-CN" b="1" dirty="0">
                <a:latin typeface="仿宋" pitchFamily="49" charset="-122"/>
                <a:ea typeface="仿宋" pitchFamily="49" charset="-122"/>
              </a:rPr>
              <a:t>Mybatis</a:t>
            </a:r>
            <a:r>
              <a:rPr lang="zh-CN" altLang="en-US" b="1" dirty="0">
                <a:latin typeface="仿宋" pitchFamily="49" charset="-122"/>
                <a:ea typeface="仿宋" pitchFamily="49" charset="-122"/>
              </a:rPr>
              <a:t>逆向工程</a:t>
            </a:r>
          </a:p>
        </p:txBody>
      </p:sp>
      <p:sp>
        <p:nvSpPr>
          <p:cNvPr id="11" name="TextBox 10"/>
          <p:cNvSpPr txBox="1"/>
          <p:nvPr/>
        </p:nvSpPr>
        <p:spPr>
          <a:xfrm>
            <a:off x="5117877" y="1025637"/>
            <a:ext cx="1621730" cy="369332"/>
          </a:xfrm>
          <a:prstGeom prst="rect">
            <a:avLst/>
          </a:prstGeom>
          <a:noFill/>
        </p:spPr>
        <p:txBody>
          <a:bodyPr wrap="square" rtlCol="0">
            <a:spAutoFit/>
          </a:bodyPr>
          <a:lstStyle/>
          <a:p>
            <a:r>
              <a:rPr lang="zh-CN" altLang="en-US" b="1" dirty="0"/>
              <a:t>作者：</a:t>
            </a:r>
            <a:r>
              <a:rPr lang="en-US" altLang="zh-CN" b="1" dirty="0"/>
              <a:t>debug</a:t>
            </a:r>
            <a:endParaRPr lang="zh-CN" altLang="en-US" b="1" dirty="0"/>
          </a:p>
        </p:txBody>
      </p:sp>
      <p:sp>
        <p:nvSpPr>
          <p:cNvPr id="12" name="矩形 11"/>
          <p:cNvSpPr/>
          <p:nvPr/>
        </p:nvSpPr>
        <p:spPr>
          <a:xfrm>
            <a:off x="2964620" y="318698"/>
            <a:ext cx="6128536" cy="646331"/>
          </a:xfrm>
          <a:prstGeom prst="rect">
            <a:avLst/>
          </a:prstGeom>
          <a:noFill/>
        </p:spPr>
        <p:txBody>
          <a:bodyPr wrap="none" lIns="91440" tIns="45720" rIns="91440" bIns="45720">
            <a:spAutoFit/>
          </a:bodyPr>
          <a:lstStyle/>
          <a:p>
            <a:pPr algn="ctr"/>
            <a:r>
              <a:rPr lang="en-US" altLang="zh-C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Java</a:t>
            </a:r>
            <a:r>
              <a:rPr lang="zh-CN" altLang="en-US"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商城秒杀系统设计与实战</a:t>
            </a:r>
            <a:endParaRPr lang="zh-CN" altLang="en-US" sz="3600" b="1" dirty="0">
              <a:ln w="17780" cmpd="sng">
                <a:solidFill>
                  <a:srgbClr val="FFFFFF"/>
                </a:solidFill>
                <a:prstDash val="solid"/>
                <a:miter lim="800000"/>
              </a:ln>
              <a:latin typeface="微软雅黑" pitchFamily="34" charset="-122"/>
              <a:ea typeface="微软雅黑"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8201" y="1924627"/>
            <a:ext cx="8075733" cy="4897917"/>
          </a:xfrm>
          <a:prstGeom prst="rect">
            <a:avLst/>
          </a:prstGeom>
        </p:spPr>
      </p:pic>
    </p:spTree>
    <p:custDataLst>
      <p:tags r:id="rId1"/>
    </p:custDataLst>
    <p:extLst>
      <p:ext uri="{BB962C8B-B14F-4D97-AF65-F5344CB8AC3E}">
        <p14:creationId xmlns:p14="http://schemas.microsoft.com/office/powerpoint/2010/main" val="624419854"/>
      </p:ext>
    </p:extLst>
  </p:cSld>
  <p:clrMapOvr>
    <a:masterClrMapping/>
  </p:clrMapOvr>
  <p:transition spd="slow">
    <p:random/>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第一PPT，www.1ppt.com">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网格">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1864</Words>
  <Application>Microsoft Office PowerPoint</Application>
  <PresentationFormat>宽屏</PresentationFormat>
  <Paragraphs>153</Paragraphs>
  <Slides>32</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32</vt:i4>
      </vt:variant>
    </vt:vector>
  </HeadingPairs>
  <TitlesOfParts>
    <vt:vector size="40" baseType="lpstr">
      <vt:lpstr>仿宋</vt:lpstr>
      <vt:lpstr>微软雅黑</vt:lpstr>
      <vt:lpstr>Arial</vt:lpstr>
      <vt:lpstr>Calibri</vt:lpstr>
      <vt:lpstr>Franklin Gothic Medium</vt:lpstr>
      <vt:lpstr>Wingdings 2</vt:lpstr>
      <vt:lpstr>第一PPT，www.1ppt.com</vt:lpstr>
      <vt:lpstr>龙腾四海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绿色清新</dc:title>
  <dc:creator/>
  <cp:keywords>www.1ppt.com</cp:keywords>
  <dc:description>www.1ppt.com</dc:description>
  <cp:lastModifiedBy/>
  <cp:revision>5</cp:revision>
  <dcterms:created xsi:type="dcterms:W3CDTF">2018-03-01T02:03:00Z</dcterms:created>
  <dcterms:modified xsi:type="dcterms:W3CDTF">2019-08-20T18:24:08Z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y fmtid="{D5CDD505-2E9C-101B-9397-08002B2CF9AE}" pid="3" name="KSORubyTemplateID">
    <vt:lpwstr>8</vt:lpwstr>
  </property>
</Properties>
</file>