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0BF0-5734-DEA5-BB86-80B1D054B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E1D2C-645F-45E0-FBEB-FA119FAF6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72E04-092F-EC19-9905-E0AB117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4544-4CD4-B748-4A08-671C6A3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607D-BB69-6A38-38EA-22AF83FF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51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5503-6EF4-6328-99C9-3CD82A28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F7537-D3DA-9C12-225D-5F7472CB7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0553-1126-8D42-B4B2-342D658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9AD43-09C9-C79A-F8DD-4F19042D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E686-75A2-C768-2FA3-D2F885B1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C4784-E755-6929-2810-2C7EF6EE4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0A91E-C865-3C65-1ECE-4D5249B3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56845-5678-16FF-2BD7-76C1D422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1148-ADA0-1C4F-A74E-8541917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C93BF-DD0A-2D12-00FF-81EDDB4D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9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03D8-1B15-A604-35E4-24AD787A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C246-9082-0165-BCA1-180E0CB07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7EBB-BA07-7222-7ECD-F3315909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E28C-CE8E-9667-F275-990B6F47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2B8F-AED7-631F-F537-B5DC5BB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3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E2C3-CD9A-7893-8362-1378E335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DED6D-A02F-C0CD-D834-F71ACD31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0378-44E7-30F8-0556-EBEB1384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A458-5D55-7657-4D31-8E91D0F6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45DE-0F00-6FAB-5C3E-01226DE6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6465-E0EB-D7A4-2D1D-238A0DF7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A72-50BA-DBA2-9B13-B6DB13BBD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19D3D-C8DD-D171-62DB-3D47ECA09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D3537-E9D4-2A9E-98F6-46DDC309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2075-5A16-C0E7-39BF-517F4A83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686B4-6128-0D64-4B2D-6B0DA5E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0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F5AF-B288-D54C-95E5-6AEA7DDF4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3945-767D-F03A-6195-3533FA6EC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35825-1DD6-060C-FF10-BB9E80016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93F26-CD34-E4E9-30DC-8B425536E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DB9E0-BE08-577B-8A8D-E0C8D2AD9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84C0B-EADB-7D3E-DB30-5678347C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A62A3-03BB-5859-38EF-4D66AA50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8BA10-9157-63BA-52F3-8B3D7280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C309-33B0-EC44-8838-42AB8222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EF958-BC33-B688-61C9-C2F8E0F4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07EBF-8B73-3697-C1D7-866A6936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FA0FA-707D-5A70-7CFF-8E3803DD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0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87C7-D409-4CA7-B9DD-ABE65F3A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81035-25D9-43E2-D019-8A3B4A4F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5DD9-D9EA-7689-AF11-827890FC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C3E3-B78C-B62C-CBEE-FC4AFA64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B34B-C3B7-DB9F-CAB9-6B1A8C96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A179-FCDC-6609-B4A1-F37149C6E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2FE3-51A9-59F8-A87C-4AFA732E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2D5AC-EE42-CA3D-5644-0A05DCF8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D2FEC-1633-0CF7-816B-D8BD970A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A9CA-3A40-0670-6B33-DDC02A64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200A5-5EFA-7F41-B651-6F6AD0658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8AA34-434C-7C71-F026-239BD2EE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AB008-A6AD-1D25-0E21-3122A8F3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7B73-7878-2799-809E-7550ACFC6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B9DFE-10A9-9AC5-5D9F-51CB9662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20729-F91C-2633-72DF-046189D4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0D010-6383-1F5E-8833-C3782A1FC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5A94-DD2C-B02C-1F28-2B31B8D8B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5678-9D3F-4A28-8D08-72F61D19AD68}" type="datetimeFigureOut">
              <a:rPr lang="en-IN" smtClean="0"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16DDC-F08C-376A-6AE6-645DE7E7B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579B0-5B6E-7103-D208-00C820F2A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77BC-7A1F-478B-AAF3-767661AF3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2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javascript-map-keys-method" TargetMode="External"/><Relationship Id="rId3" Type="http://schemas.openxmlformats.org/officeDocument/2006/relationships/hyperlink" Target="https://www.javatpoint.com/javascript-map-delete-method" TargetMode="External"/><Relationship Id="rId7" Type="http://schemas.openxmlformats.org/officeDocument/2006/relationships/hyperlink" Target="https://www.javatpoint.com/javascript-map-has-method" TargetMode="External"/><Relationship Id="rId2" Type="http://schemas.openxmlformats.org/officeDocument/2006/relationships/hyperlink" Target="https://www.javatpoint.com/javascript-map-clear-metho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javatpoint.com/javascript-map-get-method" TargetMode="External"/><Relationship Id="rId5" Type="http://schemas.openxmlformats.org/officeDocument/2006/relationships/hyperlink" Target="https://www.javatpoint.com/javascript-map-foreach-method" TargetMode="External"/><Relationship Id="rId10" Type="http://schemas.openxmlformats.org/officeDocument/2006/relationships/hyperlink" Target="https://www.javatpoint.com/javascript-map-values-method" TargetMode="External"/><Relationship Id="rId4" Type="http://schemas.openxmlformats.org/officeDocument/2006/relationships/hyperlink" Target="https://www.javatpoint.com/javascript-map-entries-method" TargetMode="External"/><Relationship Id="rId9" Type="http://schemas.openxmlformats.org/officeDocument/2006/relationships/hyperlink" Target="https://www.javatpoint.com/javascript-map-set-metho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09516-520C-9A82-EC84-697EE58818B7}"/>
              </a:ext>
            </a:extLst>
          </p:cNvPr>
          <p:cNvSpPr txBox="1"/>
          <p:nvPr/>
        </p:nvSpPr>
        <p:spPr>
          <a:xfrm>
            <a:off x="1019331" y="974360"/>
            <a:ext cx="873551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In JavaScript, a Promise is an object that ensures to produce a single value in the future. Promise in JavaScript is used for managing and tackling asynchronous operations.</a:t>
            </a:r>
          </a:p>
          <a:p>
            <a:pPr algn="just"/>
            <a:r>
              <a:rPr lang="en-US" sz="2200" dirty="0" err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en-US" sz="2200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functions and events </a:t>
            </a:r>
            <a:r>
              <a:rPr lang="en-US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scope is limited. This is because events were not able to manage and operate asynchronous operations. Thus, Promise is the simplest and best approach for handling asynchronous operations efficiently.</a:t>
            </a:r>
          </a:p>
          <a:p>
            <a:pPr algn="just"/>
            <a:r>
              <a:rPr lang="en-US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There are two possible differences between Promise and Event Handlers: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Promise can never fail or succeed twice or more. This can happen only once.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Promise can neither switch from success to failure or failure to success. If a Promise has either succeeded or failed and after some time if any success/failure callback is added, the correct callback will be invoked, no matter the event that happened earlier.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4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E2A7D-46A5-AE57-CF82-A3496783493E}"/>
              </a:ext>
            </a:extLst>
          </p:cNvPr>
          <p:cNvSpPr txBox="1"/>
          <p:nvPr/>
        </p:nvSpPr>
        <p:spPr>
          <a:xfrm>
            <a:off x="1030514" y="464457"/>
            <a:ext cx="811348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marks=[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 check(value)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value&gt;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 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marks.filter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(check));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  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 test(element, index, array) {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element&gt;=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document.writeln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].filter(test));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59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E79EDA-FC18-8130-D2E5-46061E1D998B}"/>
              </a:ext>
            </a:extLst>
          </p:cNvPr>
          <p:cNvSpPr txBox="1"/>
          <p:nvPr/>
        </p:nvSpPr>
        <p:spPr>
          <a:xfrm>
            <a:off x="798286" y="406401"/>
            <a:ext cx="834571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JavaScript Array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JavaScript array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is an object that represents a collection of similar type of elements.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There are 3 ways to construct array in JavaScript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 array literal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 creating instance of Array directly (using new keyword)</a:t>
            </a:r>
          </a:p>
          <a:p>
            <a:pPr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 using an Array constructor (using new keyword)</a:t>
            </a:r>
          </a:p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JavaScript array literal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syntax of creating array using array literal is given below: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var </a:t>
            </a:r>
            <a:r>
              <a:rPr lang="en-US" sz="20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[value1,value2,value2……….</a:t>
            </a:r>
            <a:r>
              <a:rPr lang="en-US" sz="2000" dirty="0" err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valueN</a:t>
            </a: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=[101,102,103,104];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 (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0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emp.length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  </a:t>
            </a:r>
          </a:p>
          <a:p>
            <a:pPr algn="just"/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(emp[</a:t>
            </a:r>
            <a:r>
              <a:rPr lang="en-IN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"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0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  </a:t>
            </a:r>
          </a:p>
          <a:p>
            <a:pPr algn="just"/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0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13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177CAB-DB27-3B8D-2430-62C6384018FB}"/>
              </a:ext>
            </a:extLst>
          </p:cNvPr>
          <p:cNvSpPr txBox="1"/>
          <p:nvPr/>
        </p:nvSpPr>
        <p:spPr>
          <a:xfrm>
            <a:off x="740229" y="452122"/>
            <a:ext cx="10261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610B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JavaScript Array directly (new keyword)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syntax of creating array directly is given below: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var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=new Array();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Array();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emp[0] = “Siva";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emp[1] = “Ram";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emp[2] = “Ravi";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 (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emp.length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  </a:t>
            </a:r>
          </a:p>
          <a:p>
            <a:pPr algn="just"/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(emp[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"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40455-6E2D-4F47-E545-1ACE80BD8A45}"/>
              </a:ext>
            </a:extLst>
          </p:cNvPr>
          <p:cNvSpPr txBox="1"/>
          <p:nvPr/>
        </p:nvSpPr>
        <p:spPr>
          <a:xfrm>
            <a:off x="972457" y="551543"/>
            <a:ext cx="817154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610B3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JavaScript array constructor (new keyword)</a:t>
            </a:r>
          </a:p>
          <a:p>
            <a:endParaRPr lang="en-US" sz="2400" b="0" dirty="0">
              <a:solidFill>
                <a:srgbClr val="610B3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Here, you need to create an instance of array by passing arguments in the constructor so that we don't have to provide value explicitly.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example of creating object by array constructor is given below.</a:t>
            </a:r>
          </a:p>
          <a:p>
            <a:endParaRPr lang="en-US" sz="2400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Array("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Jai","Vijay","Smith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 (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emp.length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++){  </a:t>
            </a:r>
          </a:p>
          <a:p>
            <a:pPr algn="just"/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(emp[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 + "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2400" b="1" i="0" dirty="0" err="1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en-IN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136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840DA-6643-2D68-FD2B-A9597B433C88}"/>
              </a:ext>
            </a:extLst>
          </p:cNvPr>
          <p:cNvSpPr txBox="1"/>
          <p:nvPr/>
        </p:nvSpPr>
        <p:spPr>
          <a:xfrm>
            <a:off x="928914" y="624114"/>
            <a:ext cx="82150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JavaScript Array reduce() Method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reduce() method reduces the given array into a single value by executing a reducer function. The user implements the reducer function that works on every element present in the array.</a:t>
            </a:r>
          </a:p>
          <a:p>
            <a:pPr algn="just"/>
            <a:r>
              <a:rPr lang="en-US" sz="20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Reducer Function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reducer function is the user-implemented code. It uses the following four arguments to perform its task: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Accumulator: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It accumulates the return values of the array.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Current Value: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Current element is the current value.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Current Index: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The index of the current element is the value of the current index.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 array: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The array defined by the user for implementing reduce() method.</a:t>
            </a:r>
          </a:p>
          <a:p>
            <a:pPr algn="just"/>
            <a:r>
              <a:rPr lang="en-US" sz="2000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algn="just"/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arr.reduce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(callback(accumulator,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currentIndex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array),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0" i="0" dirty="0">
              <a:solidFill>
                <a:srgbClr val="610B4B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47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3014D0-8DEE-F1E3-9776-F25C81659E41}"/>
              </a:ext>
            </a:extLst>
          </p:cNvPr>
          <p:cNvSpPr txBox="1"/>
          <p:nvPr/>
        </p:nvSpPr>
        <p:spPr>
          <a:xfrm>
            <a:off x="957943" y="333830"/>
            <a:ext cx="818605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Points to note: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we do not provide the initial value, the callback function will start its execution with index as 1, where it will skip the first index. Although, if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intialValue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 provided, execution will begin from 0.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 case of an empty array with no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 supplied, it will throw a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 the array is empty, but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 provided, or if the array contains one element, but no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is supplied, that element will return without invoking the callback function.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Thus, it is safe and good to provide the initial value.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 &lt;h5&gt;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Array Methods &lt;/h5&gt; &lt;/head&gt;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=[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a=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arr.reduce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(function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accumulator,currentValue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 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accumulator+currentValue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 },</a:t>
            </a:r>
            <a:r>
              <a:rPr lang="en-IN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algn="just"/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"The sum of the array elements is: "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+a);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66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1E237-5137-AE53-13C3-5E6462F935D6}"/>
              </a:ext>
            </a:extLst>
          </p:cNvPr>
          <p:cNvSpPr txBox="1"/>
          <p:nvPr/>
        </p:nvSpPr>
        <p:spPr>
          <a:xfrm>
            <a:off x="1016000" y="537029"/>
            <a:ext cx="812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 &lt;h5&gt;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Array Methods &lt;/h5&gt; &lt;/head&gt;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a=[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  </a:t>
            </a:r>
          </a:p>
          <a:p>
            <a:pPr algn="just"/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"The difference of the array elements is: 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algn="just"/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a.reduce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reducer_func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reducer_func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net,n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  </a:t>
            </a:r>
          </a:p>
          <a:p>
            <a:pPr algn="just"/>
            <a:r>
              <a:rPr lang="en-IN" sz="2400" b="1" i="0" dirty="0">
                <a:solidFill>
                  <a:srgbClr val="0066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net-n;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229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9AC10-9C4C-7808-0654-1AD0482D8617}"/>
              </a:ext>
            </a:extLst>
          </p:cNvPr>
          <p:cNvSpPr txBox="1"/>
          <p:nvPr/>
        </p:nvSpPr>
        <p:spPr>
          <a:xfrm>
            <a:off x="899885" y="682171"/>
            <a:ext cx="103486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 &lt;h5&gt;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Array Methods &lt;/h5&gt; &lt;/head&gt;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net=[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 calc=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net.reduce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accumulator,currentValue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)=&gt;accumulator+currentValue,</a:t>
            </a:r>
            <a:r>
              <a:rPr lang="en-IN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  </a:t>
            </a:r>
          </a:p>
          <a:p>
            <a:pPr algn="just"/>
            <a:r>
              <a:rPr lang="en-IN" sz="2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document.write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"The total of the array elements comes out to be: 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+calc);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  </a:t>
            </a:r>
          </a:p>
          <a:p>
            <a:pPr algn="just"/>
            <a:r>
              <a:rPr lang="en-I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&lt;/html&gt; </a:t>
            </a:r>
          </a:p>
        </p:txBody>
      </p:sp>
    </p:spTree>
    <p:extLst>
      <p:ext uri="{BB962C8B-B14F-4D97-AF65-F5344CB8AC3E}">
        <p14:creationId xmlns:p14="http://schemas.microsoft.com/office/powerpoint/2010/main" val="8674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53671B-6F35-D5E3-E591-E9391D11000A}"/>
              </a:ext>
            </a:extLst>
          </p:cNvPr>
          <p:cNvSpPr txBox="1"/>
          <p:nvPr/>
        </p:nvSpPr>
        <p:spPr>
          <a:xfrm>
            <a:off x="1132114" y="319314"/>
            <a:ext cx="80118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promise can be present in one of the following states: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pending: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The pending promise is neither rejected nor fulfilled yet.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fulfilled: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The related promise action is fulfilled successfully.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rejected: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The related promise action is failed to be fulfilled.</a:t>
            </a:r>
          </a:p>
          <a:p>
            <a:pPr algn="just">
              <a:buFont typeface="+mj-lt"/>
              <a:buAutoNum type="arabicPeriod"/>
            </a:pPr>
            <a:r>
              <a:rPr lang="en-US" sz="22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settled:</a:t>
            </a:r>
            <a:r>
              <a:rPr lang="en-US" sz="2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Either the action is fulfilled or rejected.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58640-5ECB-CD6F-5CB5-5141CEBE13EB}"/>
              </a:ext>
            </a:extLst>
          </p:cNvPr>
          <p:cNvGraphicFramePr>
            <a:graphicFrameLocks noGrp="1"/>
          </p:cNvGraphicFramePr>
          <p:nvPr/>
        </p:nvGraphicFramePr>
        <p:xfrm>
          <a:off x="2572045" y="2964974"/>
          <a:ext cx="7047910" cy="2072640"/>
        </p:xfrm>
        <a:graphic>
          <a:graphicData uri="http://schemas.openxmlformats.org/drawingml/2006/table">
            <a:tbl>
              <a:tblPr/>
              <a:tblGrid>
                <a:gridCol w="3523955">
                  <a:extLst>
                    <a:ext uri="{9D8B030D-6E8A-4147-A177-3AD203B41FA5}">
                      <a16:colId xmlns:a16="http://schemas.microsoft.com/office/drawing/2014/main" val="3794955805"/>
                    </a:ext>
                  </a:extLst>
                </a:gridCol>
                <a:gridCol w="3523955">
                  <a:extLst>
                    <a:ext uri="{9D8B030D-6E8A-4147-A177-3AD203B41FA5}">
                      <a16:colId xmlns:a16="http://schemas.microsoft.com/office/drawing/2014/main" val="362676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new Promise(function(resolve, reject){});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Here, resolve(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thenable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) denotes that the promise will be resolved with then().</a:t>
                      </a:r>
                      <a:b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Resolve(obj) denotes promise will be fulfilled with the object</a:t>
                      </a:r>
                      <a:b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</a:b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Reject(obj) denotes promise rejected with the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3936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FA61DED-DD13-CFC5-CD6F-7F5944EA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96545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610B4B"/>
                </a:solidFill>
                <a:effectLst/>
                <a:latin typeface="erdana"/>
              </a:rPr>
              <a:t>Constructor in Promise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3750C-56D6-98B5-AC84-546EDE606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02813"/>
              </p:ext>
            </p:extLst>
          </p:nvPr>
        </p:nvGraphicFramePr>
        <p:xfrm>
          <a:off x="1538514" y="2554514"/>
          <a:ext cx="8752116" cy="3915660"/>
        </p:xfrm>
        <a:graphic>
          <a:graphicData uri="http://schemas.openxmlformats.org/drawingml/2006/table">
            <a:tbl>
              <a:tblPr/>
              <a:tblGrid>
                <a:gridCol w="4376058">
                  <a:extLst>
                    <a:ext uri="{9D8B030D-6E8A-4147-A177-3AD203B41FA5}">
                      <a16:colId xmlns:a16="http://schemas.microsoft.com/office/drawing/2014/main" val="3241043618"/>
                    </a:ext>
                  </a:extLst>
                </a:gridCol>
                <a:gridCol w="4376058">
                  <a:extLst>
                    <a:ext uri="{9D8B030D-6E8A-4147-A177-3AD203B41FA5}">
                      <a16:colId xmlns:a16="http://schemas.microsoft.com/office/drawing/2014/main" val="71660450"/>
                    </a:ext>
                  </a:extLst>
                </a:gridCol>
              </a:tblGrid>
              <a:tr h="391566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Promise(function(resolve, reject){});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Here, resolve(</a:t>
                      </a:r>
                      <a:r>
                        <a:rPr lang="en-US" sz="2200" dirty="0" err="1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thenable</a:t>
                      </a: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denotes that the promise will be resolved with then().</a:t>
                      </a:r>
                      <a:b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Resolve(obj) denotes promise will be fulfilled with the object</a:t>
                      </a:r>
                      <a:b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20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Reject(obj) denotes promise rejected with the object.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492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6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3165E-DD55-ECD5-FAC8-0CBBB4B89711}"/>
              </a:ext>
            </a:extLst>
          </p:cNvPr>
          <p:cNvSpPr txBox="1"/>
          <p:nvPr/>
        </p:nvSpPr>
        <p:spPr>
          <a:xfrm>
            <a:off x="1509486" y="477973"/>
            <a:ext cx="76345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&lt;html&gt;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&lt;head&gt;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&lt;h2&gt;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Javascript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Promise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&lt;/h2&gt;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</a:t>
            </a:r>
            <a:r>
              <a:rPr lang="en-IN" b="1" i="0" dirty="0" err="1">
                <a:solidFill>
                  <a:srgbClr val="006699"/>
                </a:solidFill>
                <a:effectLst/>
                <a:latin typeface="inter-regular"/>
              </a:rPr>
              <a:t>br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&lt;/head&gt;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&lt;body&gt;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&lt;script&gt;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p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Promise(function(resolve, reject){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var 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 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+3;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if(</a:t>
            </a:r>
            <a:r>
              <a:rPr lang="en-IN" b="0" i="0" dirty="0">
                <a:solidFill>
                  <a:srgbClr val="FF0000"/>
                </a:solidFill>
                <a:effectLst/>
                <a:latin typeface="inter-regular"/>
              </a:rPr>
              <a:t>x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==5)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resolve(" executed and resolved successfully");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else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reject("rejected");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p.then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(function(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fromResolve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("Promise is"+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fromResolve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}).catch(function(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fromReject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document.write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("Promise is "+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fromReject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  });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&lt;/script&gt;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&lt;/body&gt;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&lt;/html&gt;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3093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7E25C5-2BC1-F4DD-9B55-D076EC2E75AD}"/>
              </a:ext>
            </a:extLst>
          </p:cNvPr>
          <p:cNvSpPr txBox="1"/>
          <p:nvPr/>
        </p:nvSpPr>
        <p:spPr>
          <a:xfrm>
            <a:off x="769257" y="377371"/>
            <a:ext cx="109582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In JavaScript, a higher-order function is a function that can accept other functions as arguments, return functions, or both. They enable abstraction, composition, and the creation of more flexible and reusable code.</a:t>
            </a:r>
          </a:p>
          <a:p>
            <a:endParaRPr lang="en-US" dirty="0">
              <a:solidFill>
                <a:srgbClr val="273239"/>
              </a:solidFill>
              <a:highlight>
                <a:srgbClr val="FFFFFF"/>
              </a:highlight>
              <a:latin typeface="Nunito" panose="020F0502020204030204" pitchFamily="2" charset="0"/>
            </a:endParaRPr>
          </a:p>
          <a:p>
            <a:r>
              <a:rPr lang="en-IN" dirty="0"/>
              <a:t>Syntax</a:t>
            </a:r>
          </a:p>
          <a:p>
            <a:r>
              <a:rPr lang="en-IN" dirty="0"/>
              <a:t>Function </a:t>
            </a:r>
            <a:r>
              <a:rPr lang="en-IN" dirty="0" err="1"/>
              <a:t>higherOrderFunction</a:t>
            </a:r>
            <a:r>
              <a:rPr lang="en-IN" dirty="0"/>
              <a:t>(callback)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// perform some operations</a:t>
            </a:r>
          </a:p>
          <a:p>
            <a:r>
              <a:rPr lang="en-IN" dirty="0"/>
              <a:t>// Call the callback function</a:t>
            </a:r>
          </a:p>
          <a:p>
            <a:r>
              <a:rPr lang="en-IN" dirty="0"/>
              <a:t>Callback();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Function </a:t>
            </a:r>
            <a:r>
              <a:rPr lang="en-IN" dirty="0" err="1"/>
              <a:t>callbackFunciion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	</a:t>
            </a:r>
            <a:r>
              <a:rPr lang="en-IN" dirty="0" err="1"/>
              <a:t>document.writeln</a:t>
            </a:r>
            <a:r>
              <a:rPr lang="en-IN" dirty="0"/>
              <a:t>(“</a:t>
            </a:r>
            <a:r>
              <a:rPr lang="en-IN" dirty="0" err="1"/>
              <a:t>CallBack</a:t>
            </a:r>
            <a:r>
              <a:rPr lang="en-IN" dirty="0"/>
              <a:t> Function is executed”);</a:t>
            </a:r>
          </a:p>
          <a:p>
            <a:endParaRPr lang="en-IN" dirty="0"/>
          </a:p>
          <a:p>
            <a:r>
              <a:rPr lang="en-IN" dirty="0"/>
              <a:t>}</a:t>
            </a:r>
          </a:p>
          <a:p>
            <a:r>
              <a:rPr lang="en-IN" dirty="0"/>
              <a:t>//passing the callback function to the higher-order Function</a:t>
            </a:r>
          </a:p>
          <a:p>
            <a:r>
              <a:rPr lang="en-IN" dirty="0" err="1"/>
              <a:t>higherOrderFunction</a:t>
            </a:r>
            <a:r>
              <a:rPr lang="en-IN" dirty="0"/>
              <a:t>(</a:t>
            </a:r>
            <a:r>
              <a:rPr lang="en-IN" dirty="0" err="1"/>
              <a:t>callbackFunction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661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B19FD3-1E9B-FCF1-055A-2C130D6F8164}"/>
              </a:ext>
            </a:extLst>
          </p:cNvPr>
          <p:cNvSpPr txBox="1"/>
          <p:nvPr/>
        </p:nvSpPr>
        <p:spPr>
          <a:xfrm>
            <a:off x="957943" y="711200"/>
            <a:ext cx="91149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JavaScript Map Object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JavaScript Map object is used to map keys to values. It stores each element as a key-value pair. It operates the elements such as search, update, and delete on the basis of specified key.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Syntax</a:t>
            </a:r>
          </a:p>
          <a:p>
            <a:pPr algn="just"/>
            <a:endParaRPr lang="en-US" dirty="0">
              <a:solidFill>
                <a:srgbClr val="610B4B"/>
              </a:solidFill>
              <a:highlight>
                <a:srgbClr val="FFFFFF"/>
              </a:highlight>
              <a:latin typeface="erdana"/>
            </a:endParaRPr>
          </a:p>
          <a:p>
            <a:pPr algn="just"/>
            <a:r>
              <a:rPr lang="en-US" dirty="0">
                <a:solidFill>
                  <a:srgbClr val="610B4B"/>
                </a:solidFill>
                <a:highlight>
                  <a:srgbClr val="FFFFFF"/>
                </a:highlight>
                <a:latin typeface="erdana"/>
              </a:rPr>
              <a:t> new Map([</a:t>
            </a:r>
            <a:r>
              <a:rPr lang="en-US" dirty="0" err="1">
                <a:solidFill>
                  <a:srgbClr val="610B4B"/>
                </a:solidFill>
                <a:highlight>
                  <a:srgbClr val="FFFFFF"/>
                </a:highlight>
                <a:latin typeface="erdana"/>
              </a:rPr>
              <a:t>iterable</a:t>
            </a:r>
            <a:r>
              <a:rPr lang="en-US" dirty="0">
                <a:solidFill>
                  <a:srgbClr val="610B4B"/>
                </a:solidFill>
                <a:highlight>
                  <a:srgbClr val="FFFFFF"/>
                </a:highlight>
                <a:latin typeface="erdana"/>
              </a:rPr>
              <a:t>]);</a:t>
            </a:r>
          </a:p>
          <a:p>
            <a:pPr algn="just"/>
            <a:endParaRPr lang="en-US" b="0" i="0" dirty="0">
              <a:solidFill>
                <a:srgbClr val="610B4B"/>
              </a:solidFill>
              <a:effectLst/>
              <a:highlight>
                <a:srgbClr val="FFFFFF"/>
              </a:highlight>
              <a:latin typeface="erdana"/>
            </a:endParaRP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highlight>
                  <a:srgbClr val="FFFFFF"/>
                </a:highlight>
                <a:latin typeface="erdana"/>
              </a:rPr>
              <a:t>Parameter</a:t>
            </a:r>
          </a:p>
          <a:p>
            <a:pPr algn="just"/>
            <a:r>
              <a:rPr lang="en-US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It represents an array and other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iterable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 objects whose elements are in the form of a key-value pair.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 map object cannot contain the duplicate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 map object can contain the duplicate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key and value can be of any type (allows both object and primitive values).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A map object iterates its elements in insertion order.</a:t>
            </a:r>
          </a:p>
          <a:p>
            <a:pPr algn="just"/>
            <a:endParaRPr lang="en-US" dirty="0">
              <a:solidFill>
                <a:srgbClr val="610B4B"/>
              </a:solidFill>
              <a:highlight>
                <a:srgbClr val="FFFFFF"/>
              </a:highlight>
              <a:latin typeface="erdana"/>
            </a:endParaRPr>
          </a:p>
          <a:p>
            <a:pPr algn="just"/>
            <a:endParaRPr lang="en-US" b="0" i="0" dirty="0">
              <a:solidFill>
                <a:srgbClr val="610B4B"/>
              </a:solidFill>
              <a:effectLst/>
              <a:highlight>
                <a:srgbClr val="FFFFFF"/>
              </a:highlight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70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DD3EA5-16E0-A244-1200-D37CA7C7F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53264"/>
              </p:ext>
            </p:extLst>
          </p:nvPr>
        </p:nvGraphicFramePr>
        <p:xfrm>
          <a:off x="609600" y="653143"/>
          <a:ext cx="9753600" cy="6086629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159896451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820546196"/>
                    </a:ext>
                  </a:extLst>
                </a:gridCol>
              </a:tblGrid>
              <a:tr h="35953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Methods</a:t>
                      </a:r>
                    </a:p>
                  </a:txBody>
                  <a:tcPr marL="64369" marR="64369" marT="64369" marB="64369">
                    <a:lnL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highlight>
                            <a:srgbClr val="C7CCBE"/>
                          </a:highlight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4369" marR="64369" marT="64369" marB="64369">
                    <a:lnL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13967"/>
                  </a:ext>
                </a:extLst>
              </a:tr>
              <a:tr h="261482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1495" marR="51495" marT="25748" marB="25748">
                    <a:lnT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51495" marR="51495" marT="25748" marB="25748">
                    <a:lnT w="9525" cap="flat" cmpd="sng" algn="ctr">
                      <a:solidFill>
                        <a:srgbClr val="40B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767047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clear()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removes all the elements from a Map object.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867204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delete()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deletes the specified element from a Map object.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18118"/>
                  </a:ext>
                </a:extLst>
              </a:tr>
              <a:tr h="6972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entries()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object of Map iterator that contains the key-value pair for each element.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43535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forEach()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executes the specified function once for each key/value pair.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90302"/>
                  </a:ext>
                </a:extLst>
              </a:tr>
              <a:tr h="30506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6"/>
                        </a:rPr>
                        <a:t>get()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value of specified key.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569843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7"/>
                        </a:rPr>
                        <a:t>has()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indicates whether the map object contains the specified key element.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88255"/>
                  </a:ext>
                </a:extLst>
              </a:tr>
              <a:tr h="6972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8"/>
                        </a:rPr>
                        <a:t>keys()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object of Map iterator that contains the keys for each element.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644749"/>
                  </a:ext>
                </a:extLst>
              </a:tr>
              <a:tr h="50117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9"/>
                        </a:rPr>
                        <a:t>set()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adds or updates the key-value pairs to Map object.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990480"/>
                  </a:ext>
                </a:extLst>
              </a:tr>
              <a:tr h="6972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10"/>
                        </a:rPr>
                        <a:t>values()</a:t>
                      </a:r>
                      <a:endParaRPr lang="en-IN" sz="180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object of Map iterator that contains the values for each element.</a:t>
                      </a:r>
                    </a:p>
                  </a:txBody>
                  <a:tcPr marL="42913" marR="42913" marT="42913" marB="42913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57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6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51F087-4E21-2A3F-D47E-5CB05438A3D2}"/>
              </a:ext>
            </a:extLst>
          </p:cNvPr>
          <p:cNvSpPr txBox="1"/>
          <p:nvPr/>
        </p:nvSpPr>
        <p:spPr>
          <a:xfrm>
            <a:off x="870857" y="769257"/>
            <a:ext cx="82731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How to Create a Map</a:t>
            </a:r>
          </a:p>
          <a:p>
            <a:pPr algn="l"/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We can create a JavaScript Map by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Passing an Array to new Map()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Create a Map and use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Map.set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onst Employee=new Map([[101,”Ravi”],[102,”Siva”],[103,”Ram”]]);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onst Employee=new Map();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Employee.set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(101,”Ravi”);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Employee set(102,”Siva”);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	</a:t>
            </a: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Employee.set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(103,”Ram”);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The get() Method gets the value of a key in a Map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Let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empName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Employee.get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(103);</a:t>
            </a:r>
          </a:p>
          <a:p>
            <a:pPr algn="l"/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ocument.writeln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empName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5607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3BA2-9921-4333-AACA-80F9D9AB1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Maps are Objects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BC59D-6DD4-1937-9437-80F116BD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714" y="2699657"/>
            <a:ext cx="9434286" cy="255814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typeof</a:t>
            </a:r>
            <a:r>
              <a:rPr lang="en-US" dirty="0"/>
              <a:t> returns object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(Employee) returns Object</a:t>
            </a:r>
          </a:p>
          <a:p>
            <a:r>
              <a:rPr lang="en-US" dirty="0" err="1"/>
              <a:t>instanceof</a:t>
            </a:r>
            <a:r>
              <a:rPr lang="en-US" dirty="0"/>
              <a:t> Map returns true,</a:t>
            </a:r>
          </a:p>
          <a:p>
            <a:r>
              <a:rPr lang="en-US" dirty="0"/>
              <a:t>Employee </a:t>
            </a:r>
            <a:r>
              <a:rPr lang="en-US" dirty="0" err="1"/>
              <a:t>instanceof</a:t>
            </a:r>
            <a:r>
              <a:rPr lang="en-US" dirty="0"/>
              <a:t> Map returns true</a:t>
            </a:r>
          </a:p>
          <a:p>
            <a:r>
              <a:rPr lang="en-US" dirty="0"/>
              <a:t> 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9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257D6A-9ADE-D585-9FF3-35DCBCCEA252}"/>
              </a:ext>
            </a:extLst>
          </p:cNvPr>
          <p:cNvSpPr txBox="1"/>
          <p:nvPr/>
        </p:nvSpPr>
        <p:spPr>
          <a:xfrm>
            <a:off x="928914" y="783771"/>
            <a:ext cx="82150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JavaScript Array filter() method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JavaScript array filter() method filter and extract the element of an array that satisfying the provided condition. It doesn't change the original array.</a:t>
            </a:r>
          </a:p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Syntax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filter() method is represented by the following syntax:</a:t>
            </a: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 array. filter(callback(</a:t>
            </a:r>
            <a:r>
              <a:rPr lang="en-US" sz="2000" dirty="0" err="1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currentvalue,index,arr</a:t>
            </a: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),</a:t>
            </a:r>
            <a:r>
              <a:rPr lang="en-US" sz="2000" dirty="0" err="1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thisArg</a:t>
            </a:r>
            <a:r>
              <a:rPr lang="en-US" sz="2000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);</a:t>
            </a: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  <a:p>
            <a:pPr algn="just"/>
            <a:endParaRPr lang="en-US" sz="2000" dirty="0">
              <a:solidFill>
                <a:srgbClr val="333333"/>
              </a:solidFill>
              <a:highlight>
                <a:srgbClr val="FFFFFF"/>
              </a:highlight>
              <a:latin typeface="inter-regular"/>
            </a:endParaRPr>
          </a:p>
        </p:txBody>
      </p:sp>
      <p:sp>
        <p:nvSpPr>
          <p:cNvPr id="6144" name="TextBox 6143">
            <a:extLst>
              <a:ext uri="{FF2B5EF4-FFF2-40B4-BE49-F238E27FC236}">
                <a16:creationId xmlns:a16="http://schemas.microsoft.com/office/drawing/2014/main" id="{8B4AFAAD-4D81-6E59-6F45-EF7462D01D70}"/>
              </a:ext>
            </a:extLst>
          </p:cNvPr>
          <p:cNvSpPr txBox="1"/>
          <p:nvPr/>
        </p:nvSpPr>
        <p:spPr>
          <a:xfrm>
            <a:off x="1103085" y="2902857"/>
            <a:ext cx="91149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Parameter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callback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It represents the function that test the condition.</a:t>
            </a:r>
          </a:p>
          <a:p>
            <a:pPr algn="just"/>
            <a:r>
              <a:rPr lang="en-US" sz="20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currentvalue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The current element of array.</a:t>
            </a:r>
          </a:p>
          <a:p>
            <a:pPr algn="just"/>
            <a:r>
              <a:rPr lang="en-US" sz="2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index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It is optional. The index of current element.</a:t>
            </a:r>
          </a:p>
          <a:p>
            <a:pPr algn="just"/>
            <a:r>
              <a:rPr lang="en-US" sz="20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arr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It is optional. The array on which filter() operated.</a:t>
            </a:r>
          </a:p>
          <a:p>
            <a:pPr algn="just"/>
            <a:r>
              <a:rPr lang="en-US" sz="2000" b="1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thisArg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- It is optional. The value to use as this while executing callback.</a:t>
            </a:r>
          </a:p>
          <a:p>
            <a:pPr algn="just"/>
            <a:r>
              <a:rPr lang="en-US" sz="2000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Return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 new array containing the filtered elements.</a:t>
            </a:r>
          </a:p>
          <a:p>
            <a:br>
              <a:rPr lang="en-US" sz="2000" dirty="0"/>
            </a:br>
            <a:endParaRPr lang="en-US" sz="2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2092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1856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erdana</vt:lpstr>
      <vt:lpstr>inter-bold</vt:lpstr>
      <vt:lpstr>inter-regular</vt:lpstr>
      <vt:lpstr>Nunito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Maps are Objects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Sahana Polapelly</dc:creator>
  <cp:lastModifiedBy>Sahana Polapelly</cp:lastModifiedBy>
  <cp:revision>1</cp:revision>
  <dcterms:created xsi:type="dcterms:W3CDTF">2024-05-14T05:43:01Z</dcterms:created>
  <dcterms:modified xsi:type="dcterms:W3CDTF">2024-05-14T08:57:59Z</dcterms:modified>
</cp:coreProperties>
</file>