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Libre Franklin" panose="020B0604020202020204" charset="0"/>
      <p:regular r:id="rId14"/>
      <p:bold r:id="rId15"/>
      <p:italic r:id="rId16"/>
      <p:boldItalic r:id="rId17"/>
    </p:embeddedFont>
    <p:embeddedFont>
      <p:font typeface="Franklin Gothic" panose="020B0604020202020204" charset="0"/>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0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61f581756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g1261f581756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261f581756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261f581756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1261f581756_5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261f581756_5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261f581756_5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261f581756_5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261f581756_5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261f581756_5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261f581756_5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extLst>
      <p:ext uri="{BB962C8B-B14F-4D97-AF65-F5344CB8AC3E}">
        <p14:creationId xmlns:p14="http://schemas.microsoft.com/office/powerpoint/2010/main" val="300174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 name="Google Shape;17;p2"/>
          <p:cNvGrpSpPr/>
          <p:nvPr/>
        </p:nvGrpSpPr>
        <p:grpSpPr>
          <a:xfrm>
            <a:off x="1" y="758752"/>
            <a:ext cx="6099248" cy="6099248"/>
            <a:chOff x="0" y="12289"/>
            <a:chExt cx="3550" cy="3551"/>
          </a:xfrm>
        </p:grpSpPr>
        <p:sp>
          <p:nvSpPr>
            <p:cNvPr id="18" name="Google Shape;18;p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2"/>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2"/>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1"/>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1"/>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1"/>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1"/>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1"/>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1"/>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1"/>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1"/>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1"/>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1"/>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1"/>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1"/>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1"/>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1"/>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1"/>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7" name="Google Shape;157;p11"/>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8" name="Google Shape;158;p11"/>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59" name="Google Shape;159;p11"/>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0" name="Google Shape;160;p1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2"/>
          <p:cNvGrpSpPr/>
          <p:nvPr/>
        </p:nvGrpSpPr>
        <p:grpSpPr>
          <a:xfrm rot="5400000" flipH="1">
            <a:off x="0" y="3900132"/>
            <a:ext cx="2959226" cy="2959226"/>
            <a:chOff x="0" y="12289"/>
            <a:chExt cx="3550" cy="3551"/>
          </a:xfrm>
        </p:grpSpPr>
        <p:sp>
          <p:nvSpPr>
            <p:cNvPr id="165" name="Google Shape;165;p1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6" name="Google Shape;166;p1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67" name="Google Shape;167;p1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68" name="Google Shape;168;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9" name="Google Shape;169;p12"/>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2"/>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2"/>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2"/>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2"/>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2"/>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3"/>
          <p:cNvGrpSpPr/>
          <p:nvPr/>
        </p:nvGrpSpPr>
        <p:grpSpPr>
          <a:xfrm rot="5400000" flipH="1">
            <a:off x="0" y="3900132"/>
            <a:ext cx="2959226" cy="2959226"/>
            <a:chOff x="0" y="12289"/>
            <a:chExt cx="3550" cy="3551"/>
          </a:xfrm>
        </p:grpSpPr>
        <p:sp>
          <p:nvSpPr>
            <p:cNvPr id="180" name="Google Shape;180;p1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1" name="Google Shape;181;p1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82" name="Google Shape;182;p1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83" name="Google Shape;183;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84" name="Google Shape;184;p13"/>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3"/>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3"/>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3"/>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3"/>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3"/>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3"/>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3"/>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3"/>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4"/>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4"/>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4"/>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00" name="Google Shape;200;p14"/>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4"/>
          <p:cNvSpPr>
            <a:spLocks noGrp="1"/>
          </p:cNvSpPr>
          <p:nvPr>
            <p:ph type="pic" idx="3"/>
          </p:nvPr>
        </p:nvSpPr>
        <p:spPr>
          <a:xfrm>
            <a:off x="0" y="0"/>
            <a:ext cx="6096000" cy="6858000"/>
          </a:xfrm>
          <a:prstGeom prst="rect">
            <a:avLst/>
          </a:prstGeom>
          <a:noFill/>
          <a:ln>
            <a:noFill/>
          </a:ln>
        </p:spPr>
      </p:sp>
      <p:grpSp>
        <p:nvGrpSpPr>
          <p:cNvPr id="202" name="Google Shape;202;p14"/>
          <p:cNvGrpSpPr/>
          <p:nvPr/>
        </p:nvGrpSpPr>
        <p:grpSpPr>
          <a:xfrm rot="10800000">
            <a:off x="8870040" y="0"/>
            <a:ext cx="3325208" cy="3325208"/>
            <a:chOff x="0" y="12289"/>
            <a:chExt cx="3550" cy="3551"/>
          </a:xfrm>
        </p:grpSpPr>
        <p:sp>
          <p:nvSpPr>
            <p:cNvPr id="203" name="Google Shape;203;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4" name="Google Shape;204;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5" name="Google Shape;205;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3"/>
          <p:cNvGrpSpPr/>
          <p:nvPr/>
        </p:nvGrpSpPr>
        <p:grpSpPr>
          <a:xfrm rot="5400000" flipH="1">
            <a:off x="0" y="3900132"/>
            <a:ext cx="2959226" cy="2959226"/>
            <a:chOff x="0" y="12289"/>
            <a:chExt cx="3550" cy="3551"/>
          </a:xfrm>
        </p:grpSpPr>
        <p:sp>
          <p:nvSpPr>
            <p:cNvPr id="25" name="Google Shape;25;p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6" name="Google Shape;26;p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7" name="Google Shape;27;p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8" name="Google Shape;28;p3"/>
          <p:cNvSpPr>
            <a:spLocks noGrp="1"/>
          </p:cNvSpPr>
          <p:nvPr>
            <p:ph type="pic" idx="2"/>
          </p:nvPr>
        </p:nvSpPr>
        <p:spPr>
          <a:xfrm>
            <a:off x="6096000" y="-22543"/>
            <a:ext cx="6096000" cy="6903086"/>
          </a:xfrm>
          <a:prstGeom prst="rect">
            <a:avLst/>
          </a:prstGeom>
          <a:noFill/>
          <a:ln>
            <a:noFill/>
          </a:ln>
        </p:spPr>
      </p:sp>
      <p:sp>
        <p:nvSpPr>
          <p:cNvPr id="29" name="Google Shape;29;p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0" name="Google Shape;30;p3"/>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3"/>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37" name="Google Shape;37;p4"/>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4"/>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4"/>
          <p:cNvGrpSpPr/>
          <p:nvPr/>
        </p:nvGrpSpPr>
        <p:grpSpPr>
          <a:xfrm rot="10800000">
            <a:off x="8870040" y="0"/>
            <a:ext cx="3325208" cy="3325208"/>
            <a:chOff x="0" y="12289"/>
            <a:chExt cx="3550" cy="3551"/>
          </a:xfrm>
        </p:grpSpPr>
        <p:sp>
          <p:nvSpPr>
            <p:cNvPr id="40" name="Google Shape;40;p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1" name="Google Shape;41;p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42" name="Google Shape;42;p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43" name="Google Shape;43;p4"/>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4"/>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4"/>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4"/>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4"/>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4"/>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4"/>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4"/>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4"/>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4"/>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5"/>
          <p:cNvGrpSpPr/>
          <p:nvPr/>
        </p:nvGrpSpPr>
        <p:grpSpPr>
          <a:xfrm>
            <a:off x="6362700" y="0"/>
            <a:ext cx="5829298" cy="3235602"/>
            <a:chOff x="5612972" y="1"/>
            <a:chExt cx="6615961" cy="3672246"/>
          </a:xfrm>
        </p:grpSpPr>
        <p:sp>
          <p:nvSpPr>
            <p:cNvPr id="57" name="Google Shape;57;p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8" name="Google Shape;58;p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59" name="Google Shape;59;p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0" name="Google Shape;60;p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61" name="Google Shape;61;p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62" name="Google Shape;62;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3" name="Google Shape;63;p5"/>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5"/>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5"/>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5"/>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5"/>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5"/>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5"/>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5"/>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5"/>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5"/>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5"/>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5"/>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5"/>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5"/>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5"/>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6"/>
          <p:cNvSpPr>
            <a:spLocks noGrp="1"/>
          </p:cNvSpPr>
          <p:nvPr>
            <p:ph type="pic" idx="2"/>
          </p:nvPr>
        </p:nvSpPr>
        <p:spPr>
          <a:xfrm>
            <a:off x="0" y="0"/>
            <a:ext cx="12191998" cy="6858000"/>
          </a:xfrm>
          <a:prstGeom prst="rect">
            <a:avLst/>
          </a:prstGeom>
          <a:solidFill>
            <a:schemeClr val="accent2"/>
          </a:solidFill>
          <a:ln>
            <a:noFill/>
          </a:ln>
        </p:spPr>
      </p:sp>
      <p:sp>
        <p:nvSpPr>
          <p:cNvPr id="83" name="Google Shape;83;p6"/>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84" name="Google Shape;84;p6"/>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6"/>
          <p:cNvGrpSpPr/>
          <p:nvPr/>
        </p:nvGrpSpPr>
        <p:grpSpPr>
          <a:xfrm rot="10800000">
            <a:off x="9509760" y="-3"/>
            <a:ext cx="2682238" cy="2682238"/>
            <a:chOff x="0" y="12289"/>
            <a:chExt cx="3550" cy="3551"/>
          </a:xfrm>
        </p:grpSpPr>
        <p:sp>
          <p:nvSpPr>
            <p:cNvPr id="86" name="Google Shape;86;p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7" name="Google Shape;87;p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88" name="Google Shape;88;p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7"/>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9"/>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chemeClr val="dk1"/>
                </a:solidFill>
                <a:latin typeface="Libre Franklin"/>
                <a:ea typeface="Libre Franklin"/>
                <a:cs typeface="Libre Franklin"/>
                <a:sym typeface="Libre Franklin"/>
              </a:rPr>
              <a:t>“</a:t>
            </a:r>
            <a:endParaRPr sz="1400" b="0" i="0" u="none" strike="noStrike" cap="none">
              <a:solidFill>
                <a:srgbClr val="000000"/>
              </a:solidFill>
              <a:latin typeface="Arial"/>
              <a:ea typeface="Arial"/>
              <a:cs typeface="Arial"/>
              <a:sym typeface="Arial"/>
            </a:endParaRPr>
          </a:p>
        </p:txBody>
      </p:sp>
      <p:grpSp>
        <p:nvGrpSpPr>
          <p:cNvPr id="103" name="Google Shape;103;p9"/>
          <p:cNvGrpSpPr/>
          <p:nvPr/>
        </p:nvGrpSpPr>
        <p:grpSpPr>
          <a:xfrm>
            <a:off x="6362700" y="0"/>
            <a:ext cx="5829298" cy="3235602"/>
            <a:chOff x="5612972" y="1"/>
            <a:chExt cx="6615961" cy="3672246"/>
          </a:xfrm>
        </p:grpSpPr>
        <p:sp>
          <p:nvSpPr>
            <p:cNvPr id="104" name="Google Shape;104;p9"/>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5" name="Google Shape;105;p9"/>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6" name="Google Shape;106;p9"/>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7" name="Google Shape;107;p9"/>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08" name="Google Shape;108;p9"/>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grpSp>
        <p:nvGrpSpPr>
          <p:cNvPr id="109" name="Google Shape;109;p9"/>
          <p:cNvGrpSpPr/>
          <p:nvPr/>
        </p:nvGrpSpPr>
        <p:grpSpPr>
          <a:xfrm rot="5400000" flipH="1">
            <a:off x="0" y="3900132"/>
            <a:ext cx="2959226" cy="2959226"/>
            <a:chOff x="0" y="12289"/>
            <a:chExt cx="3550" cy="3551"/>
          </a:xfrm>
        </p:grpSpPr>
        <p:sp>
          <p:nvSpPr>
            <p:cNvPr id="110" name="Google Shape;11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1" name="Google Shape;11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2" name="Google Shape;11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0"/>
          <p:cNvGrpSpPr/>
          <p:nvPr/>
        </p:nvGrpSpPr>
        <p:grpSpPr>
          <a:xfrm rot="5400000" flipH="1">
            <a:off x="0" y="3900132"/>
            <a:ext cx="2959226" cy="2959226"/>
            <a:chOff x="0" y="12289"/>
            <a:chExt cx="3550" cy="3551"/>
          </a:xfrm>
        </p:grpSpPr>
        <p:sp>
          <p:nvSpPr>
            <p:cNvPr id="115" name="Google Shape;115;p10"/>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6" name="Google Shape;116;p10"/>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17" name="Google Shape;117;p10"/>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18" name="Google Shape;118;p10"/>
          <p:cNvSpPr>
            <a:spLocks noGrp="1"/>
          </p:cNvSpPr>
          <p:nvPr>
            <p:ph type="pic" idx="2"/>
          </p:nvPr>
        </p:nvSpPr>
        <p:spPr>
          <a:xfrm>
            <a:off x="954268" y="2572883"/>
            <a:ext cx="2118245" cy="2037217"/>
          </a:xfrm>
          <a:prstGeom prst="rect">
            <a:avLst/>
          </a:prstGeom>
          <a:noFill/>
          <a:ln>
            <a:noFill/>
          </a:ln>
        </p:spPr>
      </p:sp>
      <p:sp>
        <p:nvSpPr>
          <p:cNvPr id="119" name="Google Shape;119;p10"/>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20" name="Google Shape;120;p10"/>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0"/>
          <p:cNvSpPr>
            <a:spLocks noGrp="1"/>
          </p:cNvSpPr>
          <p:nvPr>
            <p:ph type="pic" idx="3"/>
          </p:nvPr>
        </p:nvSpPr>
        <p:spPr>
          <a:xfrm>
            <a:off x="3658280" y="2572883"/>
            <a:ext cx="2118245" cy="2037217"/>
          </a:xfrm>
          <a:prstGeom prst="rect">
            <a:avLst/>
          </a:prstGeom>
          <a:noFill/>
          <a:ln>
            <a:noFill/>
          </a:ln>
        </p:spPr>
      </p:sp>
      <p:sp>
        <p:nvSpPr>
          <p:cNvPr id="122" name="Google Shape;122;p10"/>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0"/>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0"/>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0"/>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0"/>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0"/>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0"/>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0"/>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0"/>
          <p:cNvGrpSpPr/>
          <p:nvPr/>
        </p:nvGrpSpPr>
        <p:grpSpPr>
          <a:xfrm>
            <a:off x="6362700" y="0"/>
            <a:ext cx="5829298" cy="3235602"/>
            <a:chOff x="5612972" y="1"/>
            <a:chExt cx="6615961" cy="3672246"/>
          </a:xfrm>
        </p:grpSpPr>
        <p:sp>
          <p:nvSpPr>
            <p:cNvPr id="131" name="Google Shape;131;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2" name="Google Shape;132;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3" name="Google Shape;133;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4" name="Google Shape;134;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35" name="Google Shape;135;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136" name="Google Shape;136;p10"/>
          <p:cNvSpPr>
            <a:spLocks noGrp="1"/>
          </p:cNvSpPr>
          <p:nvPr>
            <p:ph type="pic" idx="14"/>
          </p:nvPr>
        </p:nvSpPr>
        <p:spPr>
          <a:xfrm>
            <a:off x="6362292" y="2572883"/>
            <a:ext cx="2118245" cy="2037217"/>
          </a:xfrm>
          <a:prstGeom prst="rect">
            <a:avLst/>
          </a:prstGeom>
          <a:noFill/>
          <a:ln>
            <a:noFill/>
          </a:ln>
        </p:spPr>
      </p:sp>
      <p:sp>
        <p:nvSpPr>
          <p:cNvPr id="137" name="Google Shape;137;p10"/>
          <p:cNvSpPr>
            <a:spLocks noGrp="1"/>
          </p:cNvSpPr>
          <p:nvPr>
            <p:ph type="pic" idx="15"/>
          </p:nvPr>
        </p:nvSpPr>
        <p:spPr>
          <a:xfrm>
            <a:off x="9112023" y="2572883"/>
            <a:ext cx="2118245" cy="2037217"/>
          </a:xfrm>
          <a:prstGeom prst="rect">
            <a:avLst/>
          </a:prstGeom>
          <a:noFill/>
          <a:ln>
            <a:noFill/>
          </a:ln>
        </p:spPr>
      </p:sp>
      <p:sp>
        <p:nvSpPr>
          <p:cNvPr id="138" name="Google Shape;13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1"/>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1"/>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5"/>
          <p:cNvSpPr txBox="1">
            <a:spLocks noGrp="1"/>
          </p:cNvSpPr>
          <p:nvPr>
            <p:ph type="ctrTitle"/>
          </p:nvPr>
        </p:nvSpPr>
        <p:spPr>
          <a:xfrm>
            <a:off x="5407686" y="85481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2800" u="sng" dirty="0">
                <a:solidFill>
                  <a:schemeClr val="tx1"/>
                </a:solidFill>
                <a:sym typeface="Libre Franklin"/>
              </a:rPr>
              <a:t>Regional Speech Recognition </a:t>
            </a:r>
            <a:r>
              <a:rPr lang="en-US" sz="2800" u="sng" dirty="0" smtClean="0">
                <a:solidFill>
                  <a:schemeClr val="tx1"/>
                </a:solidFill>
                <a:sym typeface="Libre Franklin"/>
              </a:rPr>
              <a:t>Using </a:t>
            </a:r>
            <a:r>
              <a:rPr lang="en-US" sz="2800" u="sng" dirty="0">
                <a:solidFill>
                  <a:schemeClr val="tx1"/>
                </a:solidFill>
                <a:sym typeface="Libre Franklin"/>
              </a:rPr>
              <a:t>Federated Learning</a:t>
            </a:r>
            <a:endParaRPr sz="2800" u="sng" dirty="0">
              <a:solidFill>
                <a:schemeClr val="tx1"/>
              </a:solidFill>
              <a:sym typeface="Libre Franklin"/>
            </a:endParaRPr>
          </a:p>
        </p:txBody>
      </p:sp>
      <p:sp>
        <p:nvSpPr>
          <p:cNvPr id="211" name="Google Shape;211;p15"/>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Project Stream: Natural Language Processing</a:t>
            </a:r>
            <a:endParaRPr dirty="0"/>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rPr>
              <a:t>Guide : Dr. J  </a:t>
            </a:r>
            <a:r>
              <a:rPr lang="en-US" dirty="0" err="1">
                <a:latin typeface="Franklin Gothic"/>
                <a:ea typeface="Franklin Gothic"/>
                <a:cs typeface="Franklin Gothic"/>
              </a:rPr>
              <a:t>Geetha</a:t>
            </a:r>
            <a:r>
              <a:rPr lang="en-US" dirty="0">
                <a:latin typeface="Franklin Gothic"/>
                <a:ea typeface="Franklin Gothic"/>
                <a:cs typeface="Franklin Gothic"/>
              </a:rPr>
              <a:t> Reddy </a:t>
            </a:r>
            <a:endParaRPr dirty="0">
              <a:latin typeface="Franklin Gothic"/>
              <a:ea typeface="Franklin Gothic"/>
              <a:cs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Team Members Name:  K J </a:t>
            </a:r>
            <a:r>
              <a:rPr lang="en-US" dirty="0" err="1">
                <a:latin typeface="Franklin Gothic"/>
                <a:ea typeface="Franklin Gothic"/>
                <a:cs typeface="Franklin Gothic"/>
                <a:sym typeface="Franklin Gothic"/>
              </a:rPr>
              <a:t>Sundeep</a:t>
            </a:r>
            <a:r>
              <a:rPr lang="en-US" dirty="0">
                <a:latin typeface="Franklin Gothic"/>
                <a:ea typeface="Franklin Gothic"/>
                <a:cs typeface="Franklin Gothic"/>
                <a:sym typeface="Franklin Gothic"/>
              </a:rPr>
              <a:t> Kumar</a:t>
            </a: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t>
            </a:r>
            <a:r>
              <a:rPr lang="en-US" dirty="0">
                <a:latin typeface="Franklin Gothic"/>
                <a:ea typeface="Franklin Gothic"/>
                <a:cs typeface="Franklin Gothic"/>
                <a:sym typeface="Franklin Gothic"/>
              </a:rPr>
              <a:t> </a:t>
            </a:r>
            <a:r>
              <a:rPr lang="en-US" dirty="0" smtClean="0">
                <a:latin typeface="Franklin Gothic"/>
                <a:ea typeface="Franklin Gothic"/>
                <a:cs typeface="Franklin Gothic"/>
                <a:sym typeface="Franklin Gothic"/>
              </a:rPr>
              <a:t>     </a:t>
            </a:r>
            <a:r>
              <a:rPr lang="en-US" dirty="0" err="1" smtClean="0">
                <a:latin typeface="Franklin Gothic"/>
                <a:ea typeface="Franklin Gothic"/>
                <a:cs typeface="Franklin Gothic"/>
                <a:sym typeface="Franklin Gothic"/>
              </a:rPr>
              <a:t>Hariharan</a:t>
            </a:r>
            <a:r>
              <a:rPr lang="en-US" dirty="0" smtClean="0">
                <a:latin typeface="Franklin Gothic"/>
                <a:ea typeface="Franklin Gothic"/>
                <a:cs typeface="Franklin Gothic"/>
                <a:sym typeface="Franklin Gothic"/>
              </a:rPr>
              <a:t> </a:t>
            </a:r>
            <a:r>
              <a:rPr lang="en-US" dirty="0">
                <a:latin typeface="Franklin Gothic"/>
                <a:ea typeface="Franklin Gothic"/>
                <a:cs typeface="Franklin Gothic"/>
                <a:sym typeface="Franklin Gothic"/>
              </a:rPr>
              <a:t>R</a:t>
            </a: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t>
            </a:r>
            <a:r>
              <a:rPr lang="en-US" dirty="0" smtClean="0">
                <a:latin typeface="Franklin Gothic"/>
                <a:ea typeface="Franklin Gothic"/>
                <a:cs typeface="Franklin Gothic"/>
                <a:sym typeface="Franklin Gothic"/>
              </a:rPr>
              <a:t>      Mahesh</a:t>
            </a:r>
            <a:endParaRPr dirty="0"/>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t>
            </a:r>
            <a:r>
              <a:rPr lang="en-US" dirty="0" smtClean="0">
                <a:latin typeface="Franklin Gothic"/>
                <a:ea typeface="Franklin Gothic"/>
                <a:cs typeface="Franklin Gothic"/>
                <a:sym typeface="Franklin Gothic"/>
              </a:rPr>
              <a:t>      </a:t>
            </a:r>
            <a:r>
              <a:rPr lang="en-US" dirty="0" err="1" smtClean="0">
                <a:latin typeface="Franklin Gothic"/>
                <a:ea typeface="Franklin Gothic"/>
                <a:cs typeface="Franklin Gothic"/>
                <a:sym typeface="Franklin Gothic"/>
              </a:rPr>
              <a:t>Darshan</a:t>
            </a:r>
            <a:r>
              <a:rPr lang="en-US" dirty="0" smtClean="0">
                <a:latin typeface="Franklin Gothic"/>
                <a:ea typeface="Franklin Gothic"/>
                <a:cs typeface="Franklin Gothic"/>
                <a:sym typeface="Franklin Gothic"/>
              </a:rPr>
              <a:t> </a:t>
            </a:r>
            <a:r>
              <a:rPr lang="en-US" dirty="0">
                <a:latin typeface="Franklin Gothic"/>
                <a:ea typeface="Franklin Gothic"/>
                <a:cs typeface="Franklin Gothic"/>
                <a:sym typeface="Franklin Gothic"/>
              </a:rPr>
              <a:t>H S</a:t>
            </a: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
            </a: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Institute Name: </a:t>
            </a:r>
            <a:r>
              <a:rPr lang="en-US" dirty="0" err="1">
                <a:latin typeface="Franklin Gothic"/>
                <a:ea typeface="Franklin Gothic"/>
                <a:cs typeface="Franklin Gothic"/>
                <a:sym typeface="Franklin Gothic"/>
              </a:rPr>
              <a:t>Ramaiah</a:t>
            </a:r>
            <a:r>
              <a:rPr lang="en-US" dirty="0">
                <a:latin typeface="Franklin Gothic"/>
                <a:ea typeface="Franklin Gothic"/>
                <a:cs typeface="Franklin Gothic"/>
                <a:sym typeface="Franklin Gothic"/>
              </a:rPr>
              <a:t> Institute of Technology</a:t>
            </a:r>
            <a:endParaRPr dirty="0"/>
          </a:p>
          <a:p>
            <a:pPr marL="0" lvl="0" indent="0" algn="l" rtl="0">
              <a:lnSpc>
                <a:spcPct val="90000"/>
              </a:lnSpc>
              <a:spcBef>
                <a:spcPts val="1000"/>
              </a:spcBef>
              <a:spcAft>
                <a:spcPts val="0"/>
              </a:spcAft>
              <a:buClr>
                <a:schemeClr val="lt2"/>
              </a:buClr>
              <a:buSzPts val="1800"/>
              <a:buNone/>
            </a:pPr>
            <a:endParaRPr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a:spLocks noGrp="1"/>
          </p:cNvSpPr>
          <p:nvPr>
            <p:ph type="title"/>
          </p:nvPr>
        </p:nvSpPr>
        <p:spPr>
          <a:xfrm>
            <a:off x="1033899" y="1082946"/>
            <a:ext cx="57807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Objectives </a:t>
            </a:r>
            <a:endParaRPr dirty="0"/>
          </a:p>
        </p:txBody>
      </p:sp>
      <p:sp>
        <p:nvSpPr>
          <p:cNvPr id="217" name="Google Shape;217;p16"/>
          <p:cNvSpPr txBox="1">
            <a:spLocks noGrp="1"/>
          </p:cNvSpPr>
          <p:nvPr>
            <p:ph type="body" idx="1"/>
          </p:nvPr>
        </p:nvSpPr>
        <p:spPr>
          <a:xfrm>
            <a:off x="952501" y="2656900"/>
            <a:ext cx="10858500" cy="39231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lvl="0" indent="-342900" algn="l" rtl="0">
              <a:lnSpc>
                <a:spcPct val="150000"/>
              </a:lnSpc>
              <a:spcBef>
                <a:spcPts val="1000"/>
              </a:spcBef>
              <a:spcAft>
                <a:spcPts val="0"/>
              </a:spcAft>
              <a:buSzPts val="1800"/>
              <a:buAutoNum type="arabicPeriod"/>
            </a:pPr>
            <a:r>
              <a:rPr lang="en-US" sz="1800" dirty="0" smtClean="0"/>
              <a:t>Speech </a:t>
            </a:r>
            <a:r>
              <a:rPr lang="en-US" sz="1800" dirty="0"/>
              <a:t>recognition systems that works on Indian regional </a:t>
            </a:r>
            <a:r>
              <a:rPr lang="en-US" sz="1800" dirty="0" smtClean="0"/>
              <a:t>languages.</a:t>
            </a:r>
            <a:endParaRPr lang="en-US" sz="1800" dirty="0"/>
          </a:p>
          <a:p>
            <a:pPr lvl="0" indent="-342900" algn="l" rtl="0">
              <a:lnSpc>
                <a:spcPct val="150000"/>
              </a:lnSpc>
              <a:spcBef>
                <a:spcPts val="1000"/>
              </a:spcBef>
              <a:spcAft>
                <a:spcPts val="0"/>
              </a:spcAft>
              <a:buSzPts val="1800"/>
              <a:buAutoNum type="arabicPeriod"/>
            </a:pPr>
            <a:r>
              <a:rPr lang="en-US" sz="1800" dirty="0" smtClean="0"/>
              <a:t>Training </a:t>
            </a:r>
            <a:r>
              <a:rPr lang="en-US" sz="1800" dirty="0"/>
              <a:t>and Recognition  of regional </a:t>
            </a:r>
            <a:r>
              <a:rPr lang="en-US" sz="1800" dirty="0" smtClean="0"/>
              <a:t>variants.</a:t>
            </a:r>
            <a:endParaRPr lang="en-US" sz="1800" dirty="0"/>
          </a:p>
          <a:p>
            <a:pPr lvl="0" indent="-342900" algn="l" rtl="0">
              <a:lnSpc>
                <a:spcPct val="150000"/>
              </a:lnSpc>
              <a:spcBef>
                <a:spcPts val="1000"/>
              </a:spcBef>
              <a:spcAft>
                <a:spcPts val="0"/>
              </a:spcAft>
              <a:buSzPts val="1800"/>
              <a:buAutoNum type="arabicPeriod"/>
            </a:pPr>
            <a:r>
              <a:rPr lang="en-US" sz="1800" dirty="0" smtClean="0"/>
              <a:t>An </a:t>
            </a:r>
            <a:r>
              <a:rPr lang="en-US" sz="1800" dirty="0"/>
              <a:t>interface which enables a user to speak out and convert into desired text output(speech to text).</a:t>
            </a:r>
            <a:endParaRPr sz="1800" dirty="0"/>
          </a:p>
          <a:p>
            <a:pPr marL="457200" lvl="0" indent="0" algn="l" rtl="0">
              <a:spcBef>
                <a:spcPts val="1000"/>
              </a:spcBef>
              <a:spcAft>
                <a:spcPts val="0"/>
              </a:spcAft>
              <a:buNone/>
            </a:pPr>
            <a:endParaRPr sz="1500" dirty="0"/>
          </a:p>
          <a:p>
            <a:pPr marL="457200" lvl="0" indent="0" algn="l" rtl="0">
              <a:spcBef>
                <a:spcPts val="1000"/>
              </a:spcBef>
              <a:spcAft>
                <a:spcPts val="0"/>
              </a:spcAft>
              <a:buNone/>
            </a:pPr>
            <a:endParaRPr sz="1500" dirty="0"/>
          </a:p>
          <a:p>
            <a:pPr marL="0" lvl="0" indent="0" algn="l" rtl="0">
              <a:spcBef>
                <a:spcPts val="1000"/>
              </a:spcBef>
              <a:spcAft>
                <a:spcPts val="0"/>
              </a:spcAft>
              <a:buNone/>
            </a:pPr>
            <a:endParaRPr dirty="0"/>
          </a:p>
        </p:txBody>
      </p:sp>
      <p:sp>
        <p:nvSpPr>
          <p:cNvPr id="218" name="Google Shape;218;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2</a:t>
            </a:fld>
            <a:endParaRPr/>
          </a:p>
        </p:txBody>
      </p:sp>
      <p:sp>
        <p:nvSpPr>
          <p:cNvPr id="219" name="Google Shape;219;p16"/>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txBox="1">
            <a:spLocks noGrp="1"/>
          </p:cNvSpPr>
          <p:nvPr>
            <p:ph type="title"/>
          </p:nvPr>
        </p:nvSpPr>
        <p:spPr>
          <a:xfrm>
            <a:off x="2985510" y="755956"/>
            <a:ext cx="5534400" cy="6108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   Federated Learning</a:t>
            </a:r>
            <a:endParaRPr/>
          </a:p>
        </p:txBody>
      </p:sp>
      <p:sp>
        <p:nvSpPr>
          <p:cNvPr id="225" name="Google Shape;225;p17"/>
          <p:cNvSpPr txBox="1">
            <a:spLocks noGrp="1"/>
          </p:cNvSpPr>
          <p:nvPr>
            <p:ph type="body" idx="1"/>
          </p:nvPr>
        </p:nvSpPr>
        <p:spPr>
          <a:xfrm>
            <a:off x="2579000" y="2073778"/>
            <a:ext cx="7351500" cy="38979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endParaRPr sz="2000" dirty="0"/>
          </a:p>
          <a:p>
            <a:pPr marL="457200" lvl="0" indent="0" algn="l" rtl="0">
              <a:lnSpc>
                <a:spcPct val="100000"/>
              </a:lnSpc>
              <a:spcBef>
                <a:spcPts val="1000"/>
              </a:spcBef>
              <a:spcAft>
                <a:spcPts val="0"/>
              </a:spcAft>
              <a:buNone/>
            </a:pPr>
            <a:r>
              <a:rPr lang="en-US" sz="2300" b="1" dirty="0">
                <a:latin typeface="Times New Roman"/>
                <a:ea typeface="Times New Roman"/>
                <a:cs typeface="Times New Roman"/>
                <a:sym typeface="Times New Roman"/>
              </a:rPr>
              <a:t>Federated learning</a:t>
            </a:r>
            <a:r>
              <a:rPr lang="en-US" sz="2300" dirty="0">
                <a:latin typeface="Times New Roman"/>
                <a:ea typeface="Times New Roman"/>
                <a:cs typeface="Times New Roman"/>
                <a:sym typeface="Times New Roman"/>
              </a:rPr>
              <a:t> (also known as </a:t>
            </a:r>
            <a:r>
              <a:rPr lang="en-US" sz="2300" b="1" dirty="0">
                <a:latin typeface="Times New Roman"/>
                <a:ea typeface="Times New Roman"/>
                <a:cs typeface="Times New Roman"/>
                <a:sym typeface="Times New Roman"/>
              </a:rPr>
              <a:t>collaborative learning</a:t>
            </a:r>
            <a:r>
              <a:rPr lang="en-US" sz="2300" dirty="0">
                <a:latin typeface="Times New Roman"/>
                <a:ea typeface="Times New Roman"/>
                <a:cs typeface="Times New Roman"/>
                <a:sym typeface="Times New Roman"/>
              </a:rPr>
              <a:t>) is a machine learning technique that trains an algorithm across multiple decentralized edge devices or servers holding local data samples, without exchanging them. This approach stands in contrast to traditional centralized machine learning techniques where all the local datasets are uploaded to one server</a:t>
            </a:r>
            <a:endParaRPr sz="2300" dirty="0">
              <a:latin typeface="Times New Roman"/>
              <a:ea typeface="Times New Roman"/>
              <a:cs typeface="Times New Roman"/>
              <a:sym typeface="Times New Roman"/>
            </a:endParaRPr>
          </a:p>
          <a:p>
            <a:pPr marL="285750" lvl="0" indent="-184150" algn="l" rtl="0">
              <a:lnSpc>
                <a:spcPct val="100000"/>
              </a:lnSpc>
              <a:spcBef>
                <a:spcPts val="1000"/>
              </a:spcBef>
              <a:spcAft>
                <a:spcPts val="0"/>
              </a:spcAft>
              <a:buClr>
                <a:schemeClr val="dk1"/>
              </a:buClr>
              <a:buSzPts val="1600"/>
              <a:buFont typeface="Noto Sans Symbols"/>
              <a:buNone/>
            </a:pPr>
            <a:endParaRPr dirty="0"/>
          </a:p>
        </p:txBody>
      </p:sp>
      <p:sp>
        <p:nvSpPr>
          <p:cNvPr id="226" name="Google Shape;226;p17"/>
          <p:cNvSpPr txBox="1">
            <a:spLocks noGrp="1"/>
          </p:cNvSpPr>
          <p:nvPr>
            <p:ph type="sldNum" idx="12"/>
          </p:nvPr>
        </p:nvSpPr>
        <p:spPr>
          <a:xfrm>
            <a:off x="971550" y="6332220"/>
            <a:ext cx="523200" cy="247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fld id="{00000000-1234-1234-1234-123412341234}" type="slidenum">
              <a:rPr lang="en-US"/>
              <a:t>4</a:t>
            </a:fld>
            <a:endParaRPr/>
          </a:p>
        </p:txBody>
      </p:sp>
      <p:sp>
        <p:nvSpPr>
          <p:cNvPr id="232" name="Google Shape;232;p18"/>
          <p:cNvSpPr txBox="1"/>
          <p:nvPr/>
        </p:nvSpPr>
        <p:spPr>
          <a:xfrm>
            <a:off x="7114175" y="1155576"/>
            <a:ext cx="4572000" cy="45471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endParaRPr sz="1700" b="0" i="0" u="none" strike="noStrike" cap="none">
              <a:solidFill>
                <a:srgbClr val="000000"/>
              </a:solidFill>
              <a:latin typeface="Arial"/>
              <a:ea typeface="Arial"/>
              <a:cs typeface="Arial"/>
              <a:sym typeface="Arial"/>
            </a:endParaRPr>
          </a:p>
          <a:p>
            <a:pPr marL="457200" marR="0" lvl="0" indent="-349250" algn="l" rtl="0">
              <a:lnSpc>
                <a:spcPct val="150000"/>
              </a:lnSpc>
              <a:spcBef>
                <a:spcPts val="1000"/>
              </a:spcBef>
              <a:spcAft>
                <a:spcPts val="0"/>
              </a:spcAft>
              <a:buClr>
                <a:schemeClr val="dk1"/>
              </a:buClr>
              <a:buSzPts val="1900"/>
              <a:buFont typeface="Libre Franklin"/>
              <a:buAutoNum type="arabicPeriod"/>
            </a:pPr>
            <a:r>
              <a:rPr lang="en-US" sz="1900" b="0" i="0" u="none" strike="noStrike" cap="none">
                <a:solidFill>
                  <a:schemeClr val="dk1"/>
                </a:solidFill>
                <a:latin typeface="Libre Franklin"/>
                <a:ea typeface="Libre Franklin"/>
                <a:cs typeface="Libre Franklin"/>
                <a:sym typeface="Libre Franklin"/>
              </a:rPr>
              <a:t>Train global model in the server.</a:t>
            </a:r>
            <a:endParaRPr sz="1700"/>
          </a:p>
          <a:p>
            <a:pPr marL="457200" marR="0" lvl="0" indent="-349250" algn="l" rtl="0">
              <a:lnSpc>
                <a:spcPct val="150000"/>
              </a:lnSpc>
              <a:spcBef>
                <a:spcPts val="0"/>
              </a:spcBef>
              <a:spcAft>
                <a:spcPts val="0"/>
              </a:spcAft>
              <a:buClr>
                <a:schemeClr val="dk1"/>
              </a:buClr>
              <a:buSzPts val="1900"/>
              <a:buFont typeface="Libre Franklin"/>
              <a:buAutoNum type="arabicPeriod"/>
            </a:pPr>
            <a:r>
              <a:rPr lang="en-US" sz="1900" b="0" i="0" u="none" strike="noStrike" cap="none">
                <a:solidFill>
                  <a:schemeClr val="dk1"/>
                </a:solidFill>
                <a:latin typeface="Libre Franklin"/>
                <a:ea typeface="Libre Franklin"/>
                <a:cs typeface="Libre Franklin"/>
                <a:sym typeface="Libre Franklin"/>
              </a:rPr>
              <a:t>Deploy global model to devices.</a:t>
            </a:r>
            <a:endParaRPr sz="1700"/>
          </a:p>
          <a:p>
            <a:pPr marL="457200" marR="0" lvl="0" indent="-349250" algn="l" rtl="0">
              <a:lnSpc>
                <a:spcPct val="150000"/>
              </a:lnSpc>
              <a:spcBef>
                <a:spcPts val="0"/>
              </a:spcBef>
              <a:spcAft>
                <a:spcPts val="0"/>
              </a:spcAft>
              <a:buClr>
                <a:schemeClr val="dk1"/>
              </a:buClr>
              <a:buSzPts val="1900"/>
              <a:buFont typeface="Libre Franklin"/>
              <a:buAutoNum type="arabicPeriod"/>
            </a:pPr>
            <a:r>
              <a:rPr lang="en-US" sz="1900" b="0" i="0" u="none" strike="noStrike" cap="none">
                <a:solidFill>
                  <a:schemeClr val="dk1"/>
                </a:solidFill>
                <a:latin typeface="Libre Franklin"/>
                <a:ea typeface="Libre Franklin"/>
                <a:cs typeface="Libre Franklin"/>
                <a:sym typeface="Libre Franklin"/>
              </a:rPr>
              <a:t>Optimize model from each device.</a:t>
            </a:r>
            <a:endParaRPr sz="1700"/>
          </a:p>
          <a:p>
            <a:pPr marL="457200" marR="0" lvl="0" indent="-349250" algn="l" rtl="0">
              <a:lnSpc>
                <a:spcPct val="150000"/>
              </a:lnSpc>
              <a:spcBef>
                <a:spcPts val="0"/>
              </a:spcBef>
              <a:spcAft>
                <a:spcPts val="0"/>
              </a:spcAft>
              <a:buClr>
                <a:schemeClr val="dk1"/>
              </a:buClr>
              <a:buSzPts val="1900"/>
              <a:buFont typeface="Libre Franklin"/>
              <a:buAutoNum type="arabicPeriod"/>
            </a:pPr>
            <a:r>
              <a:rPr lang="en-US" sz="1900" b="0" i="0" u="none" strike="noStrike" cap="none">
                <a:solidFill>
                  <a:schemeClr val="dk1"/>
                </a:solidFill>
                <a:latin typeface="Libre Franklin"/>
                <a:ea typeface="Libre Franklin"/>
                <a:cs typeface="Libre Franklin"/>
                <a:sym typeface="Libre Franklin"/>
              </a:rPr>
              <a:t>Upload local trained model update.</a:t>
            </a:r>
            <a:endParaRPr sz="1700"/>
          </a:p>
          <a:p>
            <a:pPr marL="457200" marR="0" lvl="0" indent="-349250" algn="l" rtl="0">
              <a:lnSpc>
                <a:spcPct val="150000"/>
              </a:lnSpc>
              <a:spcBef>
                <a:spcPts val="0"/>
              </a:spcBef>
              <a:spcAft>
                <a:spcPts val="0"/>
              </a:spcAft>
              <a:buClr>
                <a:schemeClr val="dk1"/>
              </a:buClr>
              <a:buSzPts val="1900"/>
              <a:buFont typeface="Libre Franklin"/>
              <a:buAutoNum type="arabicPeriod"/>
            </a:pPr>
            <a:r>
              <a:rPr lang="en-US" sz="1900" b="0" i="0" u="none" strike="noStrike" cap="none">
                <a:solidFill>
                  <a:schemeClr val="dk1"/>
                </a:solidFill>
                <a:latin typeface="Libre Franklin"/>
                <a:ea typeface="Libre Franklin"/>
                <a:cs typeface="Libre Franklin"/>
                <a:sym typeface="Libre Franklin"/>
              </a:rPr>
              <a:t>Average local trained model update.</a:t>
            </a:r>
            <a:endParaRPr sz="1900" b="0" i="0" u="none" strike="noStrike" cap="none">
              <a:solidFill>
                <a:schemeClr val="dk1"/>
              </a:solidFill>
              <a:latin typeface="Libre Franklin"/>
              <a:ea typeface="Libre Franklin"/>
              <a:cs typeface="Libre Franklin"/>
              <a:sym typeface="Libre Franklin"/>
            </a:endParaRPr>
          </a:p>
          <a:p>
            <a:pPr marL="457200" marR="0" lvl="0" indent="-349250" algn="l" rtl="0">
              <a:lnSpc>
                <a:spcPct val="150000"/>
              </a:lnSpc>
              <a:spcBef>
                <a:spcPts val="0"/>
              </a:spcBef>
              <a:spcAft>
                <a:spcPts val="0"/>
              </a:spcAft>
              <a:buClr>
                <a:schemeClr val="dk1"/>
              </a:buClr>
              <a:buSzPts val="1900"/>
              <a:buFont typeface="Libre Franklin"/>
              <a:buAutoNum type="arabicPeriod"/>
            </a:pPr>
            <a:r>
              <a:rPr lang="en-US" sz="1900">
                <a:solidFill>
                  <a:schemeClr val="dk1"/>
                </a:solidFill>
                <a:latin typeface="Libre Franklin"/>
                <a:ea typeface="Libre Franklin"/>
                <a:cs typeface="Libre Franklin"/>
                <a:sym typeface="Libre Franklin"/>
              </a:rPr>
              <a:t>Deploy  Averaged global model to devices</a:t>
            </a:r>
            <a:endParaRPr sz="1900">
              <a:solidFill>
                <a:schemeClr val="dk1"/>
              </a:solidFill>
              <a:latin typeface="Libre Franklin"/>
              <a:ea typeface="Libre Franklin"/>
              <a:cs typeface="Libre Franklin"/>
              <a:sym typeface="Libre Franklin"/>
            </a:endParaRPr>
          </a:p>
          <a:p>
            <a:pPr marL="457200" marR="0" lvl="0" indent="-355600" algn="l" rtl="0">
              <a:lnSpc>
                <a:spcPct val="150000"/>
              </a:lnSpc>
              <a:spcBef>
                <a:spcPts val="0"/>
              </a:spcBef>
              <a:spcAft>
                <a:spcPts val="0"/>
              </a:spcAft>
              <a:buClr>
                <a:schemeClr val="dk1"/>
              </a:buClr>
              <a:buSzPts val="2000"/>
              <a:buFont typeface="Libre Franklin"/>
              <a:buAutoNum type="arabicPeriod"/>
            </a:pPr>
            <a:r>
              <a:rPr lang="en-US" sz="1900">
                <a:solidFill>
                  <a:schemeClr val="dk1"/>
                </a:solidFill>
                <a:latin typeface="Libre Franklin"/>
                <a:ea typeface="Libre Franklin"/>
                <a:cs typeface="Libre Franklin"/>
                <a:sym typeface="Libre Franklin"/>
              </a:rPr>
              <a:t>Repeat step 2 to step 6</a:t>
            </a:r>
            <a:r>
              <a:rPr lang="en-US" sz="2000" b="0" i="0" u="none" strike="noStrike" cap="none">
                <a:solidFill>
                  <a:schemeClr val="dk1"/>
                </a:solidFill>
                <a:latin typeface="Libre Franklin"/>
                <a:ea typeface="Libre Franklin"/>
                <a:cs typeface="Libre Franklin"/>
                <a:sym typeface="Libre Franklin"/>
              </a:rPr>
              <a:t>  </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dk1"/>
              </a:buClr>
              <a:buSzPts val="1600"/>
              <a:buFont typeface="Arial"/>
              <a:buNone/>
            </a:pPr>
            <a:endParaRPr sz="1600" b="0" i="0" u="none" strike="noStrike" cap="none">
              <a:solidFill>
                <a:schemeClr val="dk1"/>
              </a:solidFill>
              <a:latin typeface="Libre Franklin"/>
              <a:ea typeface="Libre Franklin"/>
              <a:cs typeface="Libre Franklin"/>
              <a:sym typeface="Libre Franklin"/>
            </a:endParaRPr>
          </a:p>
        </p:txBody>
      </p:sp>
      <p:pic>
        <p:nvPicPr>
          <p:cNvPr id="233" name="Google Shape;233;p18" descr="https://upload.wikimedia.org/wikipedia/commons/thumb/e/e2/Federated_learning_process_central_case.png/660px-Federated_learning_process_central_case.png"/>
          <p:cNvPicPr preferRelativeResize="0"/>
          <p:nvPr/>
        </p:nvPicPr>
        <p:blipFill rotWithShape="1">
          <a:blip r:embed="rId3">
            <a:alphaModFix/>
          </a:blip>
          <a:srcRect/>
          <a:stretch/>
        </p:blipFill>
        <p:spPr>
          <a:xfrm>
            <a:off x="-107637" y="1155513"/>
            <a:ext cx="6920876" cy="45469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964023" y="879063"/>
            <a:ext cx="4941600" cy="6108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US"/>
              <a:t>Approach</a:t>
            </a:r>
            <a:endParaRPr/>
          </a:p>
        </p:txBody>
      </p:sp>
      <p:sp>
        <p:nvSpPr>
          <p:cNvPr id="240" name="Google Shape;240;p19"/>
          <p:cNvSpPr txBox="1">
            <a:spLocks noGrp="1"/>
          </p:cNvSpPr>
          <p:nvPr>
            <p:ph type="body" idx="1"/>
          </p:nvPr>
        </p:nvSpPr>
        <p:spPr>
          <a:xfrm>
            <a:off x="952501" y="2289375"/>
            <a:ext cx="10785900" cy="27663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US" sz="1800"/>
              <a:t>A Speech Recognition system that enhances its functionality by learning based out of federated learning.</a:t>
            </a:r>
            <a:endParaRPr sz="1800"/>
          </a:p>
          <a:p>
            <a:pPr marL="0" lvl="0" indent="0" algn="l" rtl="0">
              <a:spcBef>
                <a:spcPts val="1000"/>
              </a:spcBef>
              <a:spcAft>
                <a:spcPts val="0"/>
              </a:spcAft>
              <a:buNone/>
            </a:pPr>
            <a:endParaRPr sz="1800"/>
          </a:p>
          <a:p>
            <a:pPr marL="0" lvl="0" indent="0" algn="l" rtl="0">
              <a:lnSpc>
                <a:spcPct val="90000"/>
              </a:lnSpc>
              <a:spcBef>
                <a:spcPts val="1000"/>
              </a:spcBef>
              <a:spcAft>
                <a:spcPts val="0"/>
              </a:spcAft>
              <a:buNone/>
            </a:pPr>
            <a:r>
              <a:rPr lang="en-US" sz="1800"/>
              <a:t>We are using federated learning to optimize and recognise the differences within the language spoken at different places thereby collecting these data points which help in future recognising  these variations.</a:t>
            </a:r>
            <a:endParaRPr sz="1800"/>
          </a:p>
          <a:p>
            <a:pPr marL="0" lvl="0" indent="0" algn="l" rtl="0">
              <a:lnSpc>
                <a:spcPct val="90000"/>
              </a:lnSpc>
              <a:spcBef>
                <a:spcPts val="1000"/>
              </a:spcBef>
              <a:spcAft>
                <a:spcPts val="0"/>
              </a:spcAft>
              <a:buNone/>
            </a:pPr>
            <a:endParaRPr sz="1800"/>
          </a:p>
          <a:p>
            <a:pPr marL="0" lvl="0" indent="0" algn="l" rtl="0">
              <a:lnSpc>
                <a:spcPct val="90000"/>
              </a:lnSpc>
              <a:spcBef>
                <a:spcPts val="1000"/>
              </a:spcBef>
              <a:spcAft>
                <a:spcPts val="0"/>
              </a:spcAft>
              <a:buClr>
                <a:schemeClr val="dk1"/>
              </a:buClr>
              <a:buSzPts val="1100"/>
              <a:buFont typeface="Arial"/>
              <a:buNone/>
            </a:pPr>
            <a:r>
              <a:rPr lang="en-US" sz="1800"/>
              <a:t>This solution will increase accuracy of the recognition.</a:t>
            </a:r>
            <a:endParaRPr sz="1800"/>
          </a:p>
          <a:p>
            <a:pPr marL="0" lvl="0" indent="0" algn="l" rtl="0">
              <a:spcBef>
                <a:spcPts val="1000"/>
              </a:spcBef>
              <a:spcAft>
                <a:spcPts val="0"/>
              </a:spcAft>
              <a:buNone/>
            </a:pPr>
            <a:endParaRPr/>
          </a:p>
          <a:p>
            <a:pPr marL="0" lvl="0" indent="0" algn="l" rtl="0">
              <a:spcBef>
                <a:spcPts val="1000"/>
              </a:spcBef>
              <a:spcAft>
                <a:spcPts val="0"/>
              </a:spcAft>
              <a:buNone/>
            </a:pPr>
            <a:endParaRPr/>
          </a:p>
        </p:txBody>
      </p:sp>
      <p:sp>
        <p:nvSpPr>
          <p:cNvPr id="241" name="Google Shape;241;p19"/>
          <p:cNvSpPr txBox="1">
            <a:spLocks noGrp="1"/>
          </p:cNvSpPr>
          <p:nvPr>
            <p:ph type="sldNum" idx="12"/>
          </p:nvPr>
        </p:nvSpPr>
        <p:spPr>
          <a:xfrm>
            <a:off x="971550" y="6332220"/>
            <a:ext cx="523200" cy="24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0"/>
          <p:cNvSpPr txBox="1">
            <a:spLocks noGrp="1"/>
          </p:cNvSpPr>
          <p:nvPr>
            <p:ph type="title"/>
          </p:nvPr>
        </p:nvSpPr>
        <p:spPr>
          <a:xfrm>
            <a:off x="964023" y="879063"/>
            <a:ext cx="4941600" cy="6108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US" dirty="0"/>
              <a:t>Benefits</a:t>
            </a:r>
            <a:endParaRPr dirty="0"/>
          </a:p>
        </p:txBody>
      </p:sp>
      <p:sp>
        <p:nvSpPr>
          <p:cNvPr id="248" name="Google Shape;248;p20"/>
          <p:cNvSpPr txBox="1">
            <a:spLocks noGrp="1"/>
          </p:cNvSpPr>
          <p:nvPr>
            <p:ph type="body" idx="1"/>
          </p:nvPr>
        </p:nvSpPr>
        <p:spPr>
          <a:xfrm>
            <a:off x="952501" y="2289375"/>
            <a:ext cx="10858500" cy="2795100"/>
          </a:xfrm>
          <a:prstGeom prst="rect">
            <a:avLst/>
          </a:prstGeom>
        </p:spPr>
        <p:txBody>
          <a:bodyPr spcFirstLastPara="1" wrap="square" lIns="0" tIns="0" rIns="0" bIns="0" anchor="t" anchorCtr="0">
            <a:noAutofit/>
          </a:bodyPr>
          <a:lstStyle/>
          <a:p>
            <a:pPr lvl="0" indent="-342900" algn="l" rtl="0">
              <a:lnSpc>
                <a:spcPct val="150000"/>
              </a:lnSpc>
              <a:spcBef>
                <a:spcPts val="1000"/>
              </a:spcBef>
              <a:spcAft>
                <a:spcPts val="0"/>
              </a:spcAft>
              <a:buSzPts val="1800"/>
              <a:buAutoNum type="arabicPeriod"/>
            </a:pPr>
            <a:r>
              <a:rPr lang="en-US" sz="1800" dirty="0" smtClean="0"/>
              <a:t>Better </a:t>
            </a:r>
            <a:r>
              <a:rPr lang="en-US" sz="1800" dirty="0"/>
              <a:t>translators can be designed keeping this system as a </a:t>
            </a:r>
            <a:r>
              <a:rPr lang="en-US" sz="1800" dirty="0" smtClean="0"/>
              <a:t>base.</a:t>
            </a:r>
            <a:endParaRPr lang="en-US" sz="1800" dirty="0"/>
          </a:p>
          <a:p>
            <a:pPr lvl="0" indent="-342900" algn="l" rtl="0">
              <a:lnSpc>
                <a:spcPct val="150000"/>
              </a:lnSpc>
              <a:spcBef>
                <a:spcPts val="1000"/>
              </a:spcBef>
              <a:spcAft>
                <a:spcPts val="0"/>
              </a:spcAft>
              <a:buSzPts val="1800"/>
              <a:buAutoNum type="arabicPeriod"/>
            </a:pPr>
            <a:r>
              <a:rPr lang="en-US" sz="1800" dirty="0" smtClean="0"/>
              <a:t>Incremental </a:t>
            </a:r>
            <a:r>
              <a:rPr lang="en-US" sz="1800" dirty="0"/>
              <a:t>learning (due to federated learning) leading to Higher accuracy and broader </a:t>
            </a:r>
            <a:r>
              <a:rPr lang="en-US" sz="1800" dirty="0" smtClean="0"/>
              <a:t>recognition.</a:t>
            </a:r>
            <a:endParaRPr sz="1800" dirty="0"/>
          </a:p>
        </p:txBody>
      </p:sp>
      <p:sp>
        <p:nvSpPr>
          <p:cNvPr id="249" name="Google Shape;249;p20"/>
          <p:cNvSpPr txBox="1">
            <a:spLocks noGrp="1"/>
          </p:cNvSpPr>
          <p:nvPr>
            <p:ph type="sldNum" idx="12"/>
          </p:nvPr>
        </p:nvSpPr>
        <p:spPr>
          <a:xfrm>
            <a:off x="971550" y="6332220"/>
            <a:ext cx="523200" cy="24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0"/>
          <p:cNvSpPr txBox="1">
            <a:spLocks noGrp="1"/>
          </p:cNvSpPr>
          <p:nvPr>
            <p:ph type="title"/>
          </p:nvPr>
        </p:nvSpPr>
        <p:spPr>
          <a:xfrm>
            <a:off x="4387447" y="3020097"/>
            <a:ext cx="4941600" cy="6108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US" dirty="0" smtClean="0"/>
              <a:t>Thank You</a:t>
            </a:r>
            <a:endParaRPr dirty="0"/>
          </a:p>
        </p:txBody>
      </p:sp>
      <p:sp>
        <p:nvSpPr>
          <p:cNvPr id="249" name="Google Shape;249;p20"/>
          <p:cNvSpPr txBox="1">
            <a:spLocks noGrp="1"/>
          </p:cNvSpPr>
          <p:nvPr>
            <p:ph type="sldNum" idx="12"/>
          </p:nvPr>
        </p:nvSpPr>
        <p:spPr>
          <a:xfrm>
            <a:off x="971550" y="6332220"/>
            <a:ext cx="523200" cy="247800"/>
          </a:xfrm>
          <a:prstGeom prst="rect">
            <a:avLst/>
          </a:prstGeom>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80925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200</Words>
  <Application>Microsoft Office PowerPoint</Application>
  <PresentationFormat>Widescreen</PresentationFormat>
  <Paragraphs>45</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Times New Roman</vt:lpstr>
      <vt:lpstr>Calibri</vt:lpstr>
      <vt:lpstr>Libre Franklin</vt:lpstr>
      <vt:lpstr>Arial</vt:lpstr>
      <vt:lpstr>Franklin Gothic</vt:lpstr>
      <vt:lpstr>Noto Sans Symbols</vt:lpstr>
      <vt:lpstr>Theme1</vt:lpstr>
      <vt:lpstr>Regional Speech Recognition Using Federated Learning</vt:lpstr>
      <vt:lpstr>Objectives </vt:lpstr>
      <vt:lpstr>   Federated Learning</vt:lpstr>
      <vt:lpstr>PowerPoint Presentation</vt:lpstr>
      <vt:lpstr>Approach</vt:lpstr>
      <vt:lpstr>Benefits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Regional Speech Recognition Using Federated Learning</dc:title>
  <cp:lastModifiedBy>ADMIN</cp:lastModifiedBy>
  <cp:revision>2</cp:revision>
  <dcterms:modified xsi:type="dcterms:W3CDTF">2022-04-27T06:06:35Z</dcterms:modified>
</cp:coreProperties>
</file>