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61" r:id="rId13"/>
    <p:sldId id="272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/>
    <p:restoredTop sz="96281"/>
  </p:normalViewPr>
  <p:slideViewPr>
    <p:cSldViewPr snapToGrid="0" snapToObjects="1">
      <p:cViewPr varScale="1">
        <p:scale>
          <a:sx n="119" d="100"/>
          <a:sy n="119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3532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2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1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228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3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0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50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409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8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18C5-7C80-A74E-ADDB-3224584F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928" y="1494540"/>
            <a:ext cx="8361229" cy="606403"/>
          </a:xfrm>
        </p:spPr>
        <p:txBody>
          <a:bodyPr/>
          <a:lstStyle/>
          <a:p>
            <a:pPr algn="just"/>
            <a:r>
              <a:rPr lang="en-US" sz="4000" dirty="0"/>
              <a:t>Axis Insurance </a:t>
            </a:r>
          </a:p>
        </p:txBody>
      </p:sp>
      <p:pic>
        <p:nvPicPr>
          <p:cNvPr id="1026" name="Picture 2" descr="These are all the ways marijuana is actually bad for your health">
            <a:extLst>
              <a:ext uri="{FF2B5EF4-FFF2-40B4-BE49-F238E27FC236}">
                <a16:creationId xmlns:a16="http://schemas.microsoft.com/office/drawing/2014/main" id="{32DFC627-563B-7B41-A4C6-498FBFC5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39" y="2753832"/>
            <a:ext cx="3398151" cy="226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7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700" dirty="0"/>
              <a:t>Charges vs Age                                                     Charges vs BMI</a:t>
            </a:r>
            <a:r>
              <a:rPr lang="en-US" sz="3300" dirty="0"/>
              <a:t>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B92F1-CB73-774C-9EF6-276064E18042}"/>
              </a:ext>
            </a:extLst>
          </p:cNvPr>
          <p:cNvSpPr/>
          <p:nvPr/>
        </p:nvSpPr>
        <p:spPr>
          <a:xfrm>
            <a:off x="1898503" y="5381683"/>
            <a:ext cx="902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As expected, Age increases, charges also increases.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Charges were filed by people across all ages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F175B8-3CDE-DF40-9C01-BE0FFC58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1384164"/>
            <a:ext cx="4061527" cy="382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10DFB87-E7E1-7A43-8E25-F52FDE29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587" y="1517693"/>
            <a:ext cx="4061527" cy="382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8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endParaRPr lang="en-US" sz="33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4ED34-0BB0-FA40-BA46-916728B592DD}"/>
              </a:ext>
            </a:extLst>
          </p:cNvPr>
          <p:cNvSpPr/>
          <p:nvPr/>
        </p:nvSpPr>
        <p:spPr>
          <a:xfrm>
            <a:off x="3104330" y="6043146"/>
            <a:ext cx="3507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Smoker has filed more charges</a:t>
            </a:r>
          </a:p>
          <a:p>
            <a:r>
              <a:rPr lang="en-US" dirty="0"/>
              <a:t>- More charges were filed by male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8DCE60D-7812-5A4A-9F47-42E366C5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1265274"/>
            <a:ext cx="8012998" cy="202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4ACAF0B-4F65-0A42-BEEA-DC3F6D98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7" y="3995032"/>
            <a:ext cx="8012998" cy="204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4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7E428950-11B5-304F-892A-378D2DBD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09" y="165100"/>
            <a:ext cx="4827033" cy="328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716F904-DA52-2840-B59B-C1EC8BCBB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477" y="3453439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F66A7B-666E-124E-89F7-5EE4D257FE32}"/>
              </a:ext>
            </a:extLst>
          </p:cNvPr>
          <p:cNvSpPr/>
          <p:nvPr/>
        </p:nvSpPr>
        <p:spPr>
          <a:xfrm>
            <a:off x="6526397" y="1234780"/>
            <a:ext cx="4306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Majority of people does not have children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8659B-6629-9346-B4A7-43C434E10C3C}"/>
              </a:ext>
            </a:extLst>
          </p:cNvPr>
          <p:cNvSpPr/>
          <p:nvPr/>
        </p:nvSpPr>
        <p:spPr>
          <a:xfrm>
            <a:off x="808223" y="4822235"/>
            <a:ext cx="5577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Data distribution is almost same across all the regions</a:t>
            </a:r>
          </a:p>
        </p:txBody>
      </p:sp>
    </p:spTree>
    <p:extLst>
      <p:ext uri="{BB962C8B-B14F-4D97-AF65-F5344CB8AC3E}">
        <p14:creationId xmlns:p14="http://schemas.microsoft.com/office/powerpoint/2010/main" val="59757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73B1-DF0B-BC47-9760-756EC533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229" y="1435397"/>
            <a:ext cx="8867554" cy="30290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People who smoke are less when compared to who do not smoke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As expected, Age and charges are highly correlated , BMI and charges are next correlated. We do not have any relation between BMI and Children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Both male and female at higher age has filed more charges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More charges were filed by people who smoke when compared to who do not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Male has filed more charges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Majority of people does not have children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We do have skewness in charges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Standard deviation for children is 1.2 which means to say data is normalized and skewness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Max age is 64 and Min is 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Average age is 39 with average charge of 13270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Maximum age is 64 and minimum is 18 and it looks like a uniform distribution with out any outliers.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- Max number of children is 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4A2E2C-AD24-9546-BA03-45AAA92E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43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48F32-0FB0-E942-8A86-A05EDC683241}"/>
              </a:ext>
            </a:extLst>
          </p:cNvPr>
          <p:cNvSpPr/>
          <p:nvPr/>
        </p:nvSpPr>
        <p:spPr>
          <a:xfrm>
            <a:off x="1371600" y="4367250"/>
            <a:ext cx="9848625" cy="2110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Recommendations</a:t>
            </a:r>
          </a:p>
          <a:p>
            <a:pPr marL="384048" indent="-384048" defTabSz="914400">
              <a:buFont typeface="Franklin Gothic Book" panose="020B0503020102020204" pitchFamily="34" charset="0"/>
              <a:buChar char="■"/>
            </a:pPr>
            <a:r>
              <a:rPr lang="en-US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People who smoke should come down , such that charges filed will also become less. Average changes filed is around 13K that should come down.</a:t>
            </a:r>
          </a:p>
          <a:p>
            <a:pPr marL="384048" indent="-384048" defTabSz="914400">
              <a:buFont typeface="Franklin Gothic Book" panose="020B0503020102020204" pitchFamily="34" charset="0"/>
              <a:buChar char="■"/>
            </a:pPr>
            <a:r>
              <a:rPr lang="en-US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 the age increases smoking should be stopped.</a:t>
            </a:r>
          </a:p>
          <a:p>
            <a:pPr marL="384048" indent="-384048" defTabSz="914400">
              <a:buFont typeface="Franklin Gothic Book" panose="020B0503020102020204" pitchFamily="34" charset="0"/>
              <a:buChar char="■"/>
            </a:pPr>
            <a:r>
              <a:rPr lang="en-US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More changes were field by Male when compared to female , So their smoking habit should be controlled.</a:t>
            </a:r>
          </a:p>
          <a:p>
            <a:b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B5D35F-C67E-F949-B220-D07527D3C245}"/>
              </a:ext>
            </a:extLst>
          </p:cNvPr>
          <p:cNvSpPr/>
          <p:nvPr/>
        </p:nvSpPr>
        <p:spPr>
          <a:xfrm>
            <a:off x="1155404" y="404888"/>
            <a:ext cx="10508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2 - Prove (or disprove) that the medical claims made by the people who smoke is greater than those who don't? [Hint- Formulate a hypothesis and prove/disprove it]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54E7A02-8979-D347-BD3B-7EDF79F2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04" y="1280041"/>
            <a:ext cx="52197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0ACA9B-4B16-D94E-92F9-B2FE4FF2AD04}"/>
              </a:ext>
            </a:extLst>
          </p:cNvPr>
          <p:cNvSpPr/>
          <p:nvPr/>
        </p:nvSpPr>
        <p:spPr>
          <a:xfrm>
            <a:off x="2208428" y="4956174"/>
            <a:ext cx="8615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Mean charges of smokers is less than or equal to non-smokers(reject H0)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1FE5-A5CE-8B47-84E7-558E48837E8C}"/>
              </a:ext>
            </a:extLst>
          </p:cNvPr>
          <p:cNvSpPr/>
          <p:nvPr/>
        </p:nvSpPr>
        <p:spPr>
          <a:xfrm>
            <a:off x="6516387" y="2208510"/>
            <a:ext cx="3095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value is - 8.271435842177219e-283</a:t>
            </a:r>
          </a:p>
        </p:txBody>
      </p:sp>
    </p:spTree>
    <p:extLst>
      <p:ext uri="{BB962C8B-B14F-4D97-AF65-F5344CB8AC3E}">
        <p14:creationId xmlns:p14="http://schemas.microsoft.com/office/powerpoint/2010/main" val="424149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B5D35F-C67E-F949-B220-D07527D3C245}"/>
              </a:ext>
            </a:extLst>
          </p:cNvPr>
          <p:cNvSpPr/>
          <p:nvPr/>
        </p:nvSpPr>
        <p:spPr>
          <a:xfrm>
            <a:off x="1155404" y="404888"/>
            <a:ext cx="10508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3 - Prove (or disprove) with statistical evidence that the BMI of females is different from that of males.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ACA9B-4B16-D94E-92F9-B2FE4FF2AD04}"/>
              </a:ext>
            </a:extLst>
          </p:cNvPr>
          <p:cNvSpPr/>
          <p:nvPr/>
        </p:nvSpPr>
        <p:spPr>
          <a:xfrm>
            <a:off x="2208428" y="4956174"/>
            <a:ext cx="8615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BMI of Females differs significantly from that of Males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1FE5-A5CE-8B47-84E7-558E48837E8C}"/>
              </a:ext>
            </a:extLst>
          </p:cNvPr>
          <p:cNvSpPr/>
          <p:nvPr/>
        </p:nvSpPr>
        <p:spPr>
          <a:xfrm>
            <a:off x="6516387" y="2208510"/>
            <a:ext cx="2000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value is - 0.089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56AD582-04E2-BA47-A678-B4EAAFD9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55" y="1069605"/>
            <a:ext cx="50165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4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B5D35F-C67E-F949-B220-D07527D3C245}"/>
              </a:ext>
            </a:extLst>
          </p:cNvPr>
          <p:cNvSpPr/>
          <p:nvPr/>
        </p:nvSpPr>
        <p:spPr>
          <a:xfrm>
            <a:off x="1155404" y="404888"/>
            <a:ext cx="10508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4 - Is the proportion of smokers significantly different across different regions? [Hint : Create a contingency table/cross tab, Use the function : stats.chi2_contingency()]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ACA9B-4B16-D94E-92F9-B2FE4FF2AD04}"/>
              </a:ext>
            </a:extLst>
          </p:cNvPr>
          <p:cNvSpPr/>
          <p:nvPr/>
        </p:nvSpPr>
        <p:spPr>
          <a:xfrm>
            <a:off x="1952846" y="3662718"/>
            <a:ext cx="6680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Conclusion - Proportion of smokers differs across different regions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8F4BC1-E19A-9849-8D91-36E7C2E9A921}"/>
              </a:ext>
            </a:extLst>
          </p:cNvPr>
          <p:cNvSpPr/>
          <p:nvPr/>
        </p:nvSpPr>
        <p:spPr>
          <a:xfrm>
            <a:off x="7601634" y="2247129"/>
            <a:ext cx="152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 value - 0.06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FD17E-2922-8245-8C6B-DDD37A5F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04" y="1738717"/>
            <a:ext cx="5755759" cy="12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0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B5D35F-C67E-F949-B220-D07527D3C245}"/>
              </a:ext>
            </a:extLst>
          </p:cNvPr>
          <p:cNvSpPr/>
          <p:nvPr/>
        </p:nvSpPr>
        <p:spPr>
          <a:xfrm>
            <a:off x="1155404" y="404888"/>
            <a:ext cx="10508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5 - Is the mean BMI of women with no children, one child, and two children the same? Explain your answer with statistical </a:t>
            </a:r>
            <a:r>
              <a:rPr lang="en-US" dirty="0" err="1"/>
              <a:t>evidenc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ACA9B-4B16-D94E-92F9-B2FE4FF2AD04}"/>
              </a:ext>
            </a:extLst>
          </p:cNvPr>
          <p:cNvSpPr/>
          <p:nvPr/>
        </p:nvSpPr>
        <p:spPr>
          <a:xfrm>
            <a:off x="1421618" y="5354675"/>
            <a:ext cx="8615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Conclusion - BMI of Females differs significantly from that of Males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36C9193-A477-F14A-AE54-4B8017552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47" y="1503325"/>
            <a:ext cx="4993478" cy="314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90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494A-7DB8-5940-AA99-06909C32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971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56A8-FB6D-2E47-9BB5-0443FE2F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029" y="1638300"/>
            <a:ext cx="9601200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dirty="0"/>
              <a:t> – Statistical Analysis of Business Data. Explore the dataset and extract insights from the data. The idea is for you to get comfortable with doing statistical analysis in Python.</a:t>
            </a:r>
          </a:p>
          <a:p>
            <a:r>
              <a:rPr lang="en-US" dirty="0"/>
              <a:t>You are expected to do the following:</a:t>
            </a:r>
          </a:p>
          <a:p>
            <a:r>
              <a:rPr lang="en-US" dirty="0"/>
              <a:t>Explore the dataset and extract insights using Exploratory Data Analysis.</a:t>
            </a:r>
          </a:p>
          <a:p>
            <a:r>
              <a:rPr lang="en-US" dirty="0"/>
              <a:t>Prove (or disprove) that the medical claims made by the people who smoke is greater than those who don't? [Hint- Formulate a hypothesis and prove/disprove it]</a:t>
            </a:r>
          </a:p>
          <a:p>
            <a:r>
              <a:rPr lang="en-US" dirty="0"/>
              <a:t>Prove (or disprove) with statistical evidence that the BMI of females is different from that of males.</a:t>
            </a:r>
          </a:p>
          <a:p>
            <a:r>
              <a:rPr lang="en-US" dirty="0"/>
              <a:t>Is the proportion of smokers significantly different across different regions? [Hint : Create a contingency table/cross tab, Use the function : stats.chi2_contingency()]</a:t>
            </a:r>
          </a:p>
          <a:p>
            <a:r>
              <a:rPr lang="en-US" dirty="0"/>
              <a:t>Is the mean BMI of women with no children, one child, and two children the same? Explain your answer with statistical evidence.</a:t>
            </a:r>
          </a:p>
          <a:p>
            <a:r>
              <a:rPr lang="en-US" dirty="0"/>
              <a:t>*Consider a significance level of 0.05 for all 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7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6DB-8A2D-6545-9175-350A9EE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433"/>
          </a:xfrm>
        </p:spPr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E896-F5F7-2142-9906-12F4C78B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944" y="1556657"/>
            <a:ext cx="9888279" cy="3581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Age - This is an integer indicating the age of the primary beneficiary (excluding those above 64 years, since they are generally covered by the government).</a:t>
            </a:r>
          </a:p>
          <a:p>
            <a:pPr algn="just"/>
            <a:r>
              <a:rPr lang="en-US" dirty="0"/>
              <a:t>Sex - This is the policy holder's gender, either male or female.</a:t>
            </a:r>
          </a:p>
          <a:p>
            <a:pPr algn="just"/>
            <a:r>
              <a:rPr lang="en-US" dirty="0"/>
              <a:t>BMI - This is the body mass index (BMI), which provides a sense of how over or under-weight a person is relative to their height. BMI is equal to weight (in kilograms) divided by height (in meters) squared. An ideal BMI is within the range of 18.5 to 24.9.</a:t>
            </a:r>
          </a:p>
          <a:p>
            <a:pPr algn="just"/>
            <a:r>
              <a:rPr lang="en-US" dirty="0"/>
              <a:t>Children - This is an integer indicating the number of children / dependents covered by the insurance plan.</a:t>
            </a:r>
          </a:p>
          <a:p>
            <a:pPr algn="just"/>
            <a:r>
              <a:rPr lang="en-US" dirty="0"/>
              <a:t>Smoker - This is yes or no depending on whether the insured regularly smokes tobacco.</a:t>
            </a:r>
          </a:p>
          <a:p>
            <a:pPr algn="just"/>
            <a:r>
              <a:rPr lang="en-US" dirty="0"/>
              <a:t>Region - This is the beneficiary's place of residence in the U.S., divided into four geographic regions - northeast, southeast, southwest, or northwest.</a:t>
            </a:r>
          </a:p>
          <a:p>
            <a:pPr algn="just"/>
            <a:r>
              <a:rPr lang="en-US" dirty="0"/>
              <a:t>Charges​ - Individual medical costs billed to health insurance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EF527-E0EE-5F48-A917-31FF2E36E26C}"/>
              </a:ext>
            </a:extLst>
          </p:cNvPr>
          <p:cNvSpPr/>
          <p:nvPr/>
        </p:nvSpPr>
        <p:spPr>
          <a:xfrm>
            <a:off x="4293876" y="5301343"/>
            <a:ext cx="7898124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Key Points – </a:t>
            </a:r>
            <a:endParaRPr lang="en-US" sz="1600" b="1" u="sng" dirty="0"/>
          </a:p>
          <a:p>
            <a:pPr marL="285750" indent="-285750">
              <a:buFontTx/>
              <a:buChar char="-"/>
            </a:pPr>
            <a:r>
              <a:rPr lang="en-US" sz="1600" dirty="0"/>
              <a:t>In the data set we have 1338 rows and 7 columns.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In the given dataset we do have duplicate values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No null values in the dataset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Insurance charges submitted by smokers and non smokers across  regions were given</a:t>
            </a:r>
          </a:p>
        </p:txBody>
      </p:sp>
    </p:spTree>
    <p:extLst>
      <p:ext uri="{BB962C8B-B14F-4D97-AF65-F5344CB8AC3E}">
        <p14:creationId xmlns:p14="http://schemas.microsoft.com/office/powerpoint/2010/main" val="364961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3300" dirty="0"/>
              <a:t>Age                                                   BMI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E9560-C8E2-C14E-AED7-D6F6C9BF7289}"/>
              </a:ext>
            </a:extLst>
          </p:cNvPr>
          <p:cNvSpPr/>
          <p:nvPr/>
        </p:nvSpPr>
        <p:spPr>
          <a:xfrm>
            <a:off x="1262743" y="5203373"/>
            <a:ext cx="491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- Maximum age is 64 and minimum is 18.</a:t>
            </a:r>
          </a:p>
          <a:p>
            <a:pPr algn="just"/>
            <a:r>
              <a:rPr lang="en-US" dirty="0"/>
              <a:t>- it looks like uniform distribution.</a:t>
            </a:r>
          </a:p>
          <a:p>
            <a:pPr algn="just"/>
            <a:r>
              <a:rPr lang="en-US" dirty="0"/>
              <a:t>- Mean and Median are almost same</a:t>
            </a:r>
          </a:p>
          <a:p>
            <a:pPr algn="just"/>
            <a:r>
              <a:rPr lang="en-US" dirty="0"/>
              <a:t>- We do not have out layers in the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0D562-E59A-594D-ADD5-4FDADD6B9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595818"/>
            <a:ext cx="5032192" cy="328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B4ABE4-5859-BF42-AECC-3F844240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08" y="1580730"/>
            <a:ext cx="4899024" cy="322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7DC1A-1256-0D4D-9130-4EDA0F4B4263}"/>
              </a:ext>
            </a:extLst>
          </p:cNvPr>
          <p:cNvSpPr/>
          <p:nvPr/>
        </p:nvSpPr>
        <p:spPr>
          <a:xfrm>
            <a:off x="6644995" y="5037842"/>
            <a:ext cx="4671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Data is uniformly distributed</a:t>
            </a:r>
          </a:p>
          <a:p>
            <a:r>
              <a:rPr lang="en-US" dirty="0"/>
              <a:t>- Mean and Median is almost same</a:t>
            </a:r>
          </a:p>
          <a:p>
            <a:r>
              <a:rPr lang="en-US" dirty="0"/>
              <a:t>- No skewness in the data , but couple of out layers we do have</a:t>
            </a:r>
          </a:p>
        </p:txBody>
      </p:sp>
    </p:spTree>
    <p:extLst>
      <p:ext uri="{BB962C8B-B14F-4D97-AF65-F5344CB8AC3E}">
        <p14:creationId xmlns:p14="http://schemas.microsoft.com/office/powerpoint/2010/main" val="235258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3300" dirty="0"/>
              <a:t>Children                                                   Charges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A54B5-270E-2942-A8D3-E1E95A744A66}"/>
              </a:ext>
            </a:extLst>
          </p:cNvPr>
          <p:cNvSpPr/>
          <p:nvPr/>
        </p:nvSpPr>
        <p:spPr>
          <a:xfrm>
            <a:off x="1024273" y="4962436"/>
            <a:ext cx="4972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- Majority of the people does not have children</a:t>
            </a:r>
          </a:p>
          <a:p>
            <a:pPr algn="just"/>
            <a:r>
              <a:rPr lang="en-US" dirty="0"/>
              <a:t>- Max number of children is 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59A3DC-646B-514E-AAC4-CEC0FDE8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04" y="1698534"/>
            <a:ext cx="4396267" cy="291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4CEF5DC-7DC6-0E4C-ACD5-06315B9D9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83" y="1528992"/>
            <a:ext cx="4557625" cy="305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0F9B2B-4341-5045-B161-665F52DEC6CD}"/>
              </a:ext>
            </a:extLst>
          </p:cNvPr>
          <p:cNvSpPr/>
          <p:nvPr/>
        </p:nvSpPr>
        <p:spPr>
          <a:xfrm>
            <a:off x="7223202" y="4902493"/>
            <a:ext cx="4306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Data is not Normal distribution</a:t>
            </a:r>
          </a:p>
          <a:p>
            <a:r>
              <a:rPr lang="en-US" dirty="0"/>
              <a:t>- We could see lot of out layers from the box plot</a:t>
            </a:r>
          </a:p>
        </p:txBody>
      </p:sp>
    </p:spTree>
    <p:extLst>
      <p:ext uri="{BB962C8B-B14F-4D97-AF65-F5344CB8AC3E}">
        <p14:creationId xmlns:p14="http://schemas.microsoft.com/office/powerpoint/2010/main" val="118809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3300" dirty="0"/>
              <a:t>Gender  			  Smoking habit                Region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AAF91E-B02A-7240-8A7D-B888D179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1480855"/>
            <a:ext cx="3517827" cy="33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D933649-B708-3346-A5BD-85BEEEC2A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26" y="1448452"/>
            <a:ext cx="3731496" cy="34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FC6DAD-408B-B945-A266-1415CB105786}"/>
              </a:ext>
            </a:extLst>
          </p:cNvPr>
          <p:cNvSpPr/>
          <p:nvPr/>
        </p:nvSpPr>
        <p:spPr>
          <a:xfrm>
            <a:off x="2165497" y="4905384"/>
            <a:ext cx="7988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Data elements are almost equally distributed across Male and Female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People who smoke are less when compared to who do not smoke</a:t>
            </a:r>
          </a:p>
          <a:p>
            <a:pPr marL="285750" indent="-285750">
              <a:buFontTx/>
              <a:buChar char="-"/>
            </a:pPr>
            <a:r>
              <a:rPr lang="en-US" dirty="0"/>
              <a:t>Southeast region has 27% which is highest , rest all the regions has almost same amount of data 24%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0347FFD-6051-5043-85DA-F3A9F09C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922" y="1480855"/>
            <a:ext cx="3624686" cy="33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7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- </a:t>
            </a:r>
            <a:r>
              <a:rPr lang="en-US" dirty="0" err="1"/>
              <a:t>Corrrelation</a:t>
            </a:r>
            <a:br>
              <a:rPr lang="en-US" dirty="0"/>
            </a:br>
            <a:endParaRPr lang="en-US" sz="33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1625E-F980-D54C-957D-C84F052C6CD7}"/>
              </a:ext>
            </a:extLst>
          </p:cNvPr>
          <p:cNvSpPr/>
          <p:nvPr/>
        </p:nvSpPr>
        <p:spPr>
          <a:xfrm>
            <a:off x="7129248" y="941925"/>
            <a:ext cx="449669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System Font Regular"/>
              <a:buChar char="✓"/>
            </a:pPr>
            <a:r>
              <a:rPr lang="en-US" sz="2000" dirty="0"/>
              <a:t>As expected, Age and charges are correlated</a:t>
            </a:r>
          </a:p>
          <a:p>
            <a:pPr marL="342900" indent="-342900">
              <a:buFont typeface="System Font Regular"/>
              <a:buChar char="✓"/>
            </a:pPr>
            <a:r>
              <a:rPr lang="en-US" sz="2000" dirty="0"/>
              <a:t>BMI and charges are next correlated</a:t>
            </a:r>
          </a:p>
          <a:p>
            <a:pPr marL="342900" indent="-342900">
              <a:buFont typeface="System Font Regular"/>
              <a:buChar char="✓"/>
            </a:pPr>
            <a:r>
              <a:rPr lang="en-US" sz="2000" dirty="0"/>
              <a:t>No correlation between BMI and Children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DC5F06-AF43-D44A-93E1-2C54F32C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71" y="1076990"/>
            <a:ext cx="44704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700" dirty="0"/>
              <a:t>Age vs Charges                        BMI vs Charges                     Age vs Charges  </a:t>
            </a:r>
            <a:r>
              <a:rPr lang="en-US" sz="3300" dirty="0"/>
              <a:t>	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62D7A-7A74-CC4D-A54F-FA019BD19E4A}"/>
              </a:ext>
            </a:extLst>
          </p:cNvPr>
          <p:cNvSpPr/>
          <p:nvPr/>
        </p:nvSpPr>
        <p:spPr>
          <a:xfrm>
            <a:off x="1737294" y="4822762"/>
            <a:ext cx="6880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Both male and female filed charges , increased as the age is high.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Charges were filed by people across all BMI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Higher the age , more the charges are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7A0B72-313E-6945-BE12-350A7C3AB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1649753"/>
            <a:ext cx="3084623" cy="29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C55860D-C401-A740-B81B-4D93D12C2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43" y="1429466"/>
            <a:ext cx="3404561" cy="32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62C5571-7FD2-C445-B463-399954B7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53" y="1456040"/>
            <a:ext cx="3404562" cy="316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6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700" dirty="0"/>
              <a:t>Charges vs Age                         Age vs BMI                            Age vs Charges</a:t>
            </a:r>
            <a:r>
              <a:rPr lang="en-US" sz="3300" dirty="0"/>
              <a:t>	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FEC8A0-9AD0-5249-A2B4-1F162F929395}"/>
              </a:ext>
            </a:extLst>
          </p:cNvPr>
          <p:cNvSpPr/>
          <p:nvPr/>
        </p:nvSpPr>
        <p:spPr>
          <a:xfrm>
            <a:off x="2318657" y="4932402"/>
            <a:ext cx="9100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- More charges were filed by people who smoke when compared to who do not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- More charges were filed by people from southeast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- More age , higher BMI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DA6E920-DE2C-C64E-AFF6-EBB13441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1559940"/>
            <a:ext cx="3617876" cy="33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D82E4F7-827D-A64A-BC37-75DB1FCA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06" y="1556266"/>
            <a:ext cx="3392883" cy="329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CB37B6FA-7328-424D-BA96-C3137D3DA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218" y="1556266"/>
            <a:ext cx="3425731" cy="31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316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{72412709-576D-684C-8248-95779FEF2ED4}tf10001072</Template>
  <TotalTime>150</TotalTime>
  <Words>1128</Words>
  <Application>Microsoft Macintosh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Franklin Gothic Book</vt:lpstr>
      <vt:lpstr>Helvetica Neue</vt:lpstr>
      <vt:lpstr>System Font Regular</vt:lpstr>
      <vt:lpstr>Wingdings</vt:lpstr>
      <vt:lpstr>Crop</vt:lpstr>
      <vt:lpstr>Axis Insurance </vt:lpstr>
      <vt:lpstr>Objective</vt:lpstr>
      <vt:lpstr>Data Information</vt:lpstr>
      <vt:lpstr>Exploratory Data Analysis Age                                                   BMI</vt:lpstr>
      <vt:lpstr>Exploratory Data Analysis Children                                                   Charges</vt:lpstr>
      <vt:lpstr>Exploratory Data Analysis Gender       Smoking habit                Region</vt:lpstr>
      <vt:lpstr>Exploratory Data Analysis - Corrrelation </vt:lpstr>
      <vt:lpstr>Exploratory Data Analysis Age vs Charges                        BMI vs Charges                     Age vs Charges     </vt:lpstr>
      <vt:lpstr>Exploratory Data Analysis Charges vs Age                         Age vs BMI                            Age vs Charges   </vt:lpstr>
      <vt:lpstr>Exploratory Data Analysis Charges vs Age                                                     Charges vs BMI   </vt:lpstr>
      <vt:lpstr>Exploratory Data Analysis 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</dc:title>
  <dc:creator>25006</dc:creator>
  <cp:lastModifiedBy>25006</cp:lastModifiedBy>
  <cp:revision>42</cp:revision>
  <dcterms:created xsi:type="dcterms:W3CDTF">2021-03-02T19:41:48Z</dcterms:created>
  <dcterms:modified xsi:type="dcterms:W3CDTF">2021-04-16T00:49:56Z</dcterms:modified>
</cp:coreProperties>
</file>