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74" r:id="rId4"/>
    <p:sldId id="258" r:id="rId5"/>
    <p:sldId id="259" r:id="rId6"/>
    <p:sldId id="263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4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353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2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5228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3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0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50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0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8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18C5-7C80-A74E-ADDB-3224584F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928" y="1494540"/>
            <a:ext cx="8361229" cy="606403"/>
          </a:xfrm>
        </p:spPr>
        <p:txBody>
          <a:bodyPr/>
          <a:lstStyle/>
          <a:p>
            <a:pPr algn="just"/>
            <a:r>
              <a:rPr lang="en-US" sz="4000" dirty="0"/>
              <a:t>Cars4U</a:t>
            </a:r>
          </a:p>
        </p:txBody>
      </p:sp>
      <p:pic>
        <p:nvPicPr>
          <p:cNvPr id="3" name="Picture 2" descr="Here Are The Coolest New Cars For 2020">
            <a:extLst>
              <a:ext uri="{FF2B5EF4-FFF2-40B4-BE49-F238E27FC236}">
                <a16:creationId xmlns:a16="http://schemas.microsoft.com/office/drawing/2014/main" id="{DDF76F7F-AB74-A147-9A22-36DB2C87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3" y="2891472"/>
            <a:ext cx="3316597" cy="186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77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700" dirty="0"/>
              <a:t>Fuel Type vs Price                                            Year vs Price</a:t>
            </a:r>
            <a:r>
              <a:rPr lang="en-US" sz="3300" dirty="0"/>
              <a:t>	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EC8A0-9AD0-5249-A2B4-1F162F929395}"/>
              </a:ext>
            </a:extLst>
          </p:cNvPr>
          <p:cNvSpPr/>
          <p:nvPr/>
        </p:nvSpPr>
        <p:spPr>
          <a:xfrm>
            <a:off x="2970298" y="4984953"/>
            <a:ext cx="6972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- Diesel and Electric cars are bit costly when compared to other cars.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- LPG is less when compared to all other.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- High the year , more the price of the car.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- 2019 cars has highest price in the given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D1CCF-C3B7-E942-9256-07DA8098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61" y="1350670"/>
            <a:ext cx="3300249" cy="335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82660B-D085-2042-94BB-FF625AF34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157" y="1321545"/>
            <a:ext cx="3389214" cy="33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3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200" dirty="0"/>
              <a:t>Year vs Kilometer driven                                                     Price vs Seats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3EE46-F0BD-1449-8974-5D55039C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59" y="1323410"/>
            <a:ext cx="3393419" cy="32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D23C69A-94B0-4849-BC3D-2E34D522B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4263"/>
            <a:ext cx="5276193" cy="283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A7CD85-A9B2-A64F-928E-B89D74B1DA85}"/>
              </a:ext>
            </a:extLst>
          </p:cNvPr>
          <p:cNvSpPr/>
          <p:nvPr/>
        </p:nvSpPr>
        <p:spPr>
          <a:xfrm>
            <a:off x="1524000" y="4813572"/>
            <a:ext cx="9743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Cars with 2015 and greater , drove less miles when compared to others.</a:t>
            </a:r>
          </a:p>
          <a:p>
            <a:r>
              <a:rPr lang="en-US" dirty="0"/>
              <a:t>- Diesel cars drove more miles when compared to all other cars</a:t>
            </a:r>
          </a:p>
          <a:p>
            <a:r>
              <a:rPr lang="en-US" dirty="0"/>
              <a:t>- Petrol cars with 2 seats are costly when compared to all others , maybe these are sports cars.</a:t>
            </a:r>
          </a:p>
          <a:p>
            <a:r>
              <a:rPr lang="en-US" dirty="0"/>
              <a:t>- Diesel cars with 4 seats are next in line.</a:t>
            </a:r>
          </a:p>
        </p:txBody>
      </p:sp>
    </p:spTree>
    <p:extLst>
      <p:ext uri="{BB962C8B-B14F-4D97-AF65-F5344CB8AC3E}">
        <p14:creationId xmlns:p14="http://schemas.microsoft.com/office/powerpoint/2010/main" val="112368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73B1-DF0B-BC47-9760-756EC533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87" y="1435396"/>
            <a:ext cx="10860030" cy="35149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Car Price come out to be very significant, as expected. variables - New Price and Name of the car is not required to predict the price of the car.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Higher the mileage , Price of the car is less.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Year 2015 and high has less number of kilometers when compared to others as expected.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Less the mileage of the car , more price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For majority of the cars , mileage is from 10 to 30 just for few cars mileage is more than 30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CNG cars have more mileage when compared to all others , after that LPG and Diesel has almost same mileage when compare to all other Petrol has less mileage.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Diesel and Electric cars are a bit costly, LPG is less when compared to all others.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Cars with 2015 and greater year, drove less miles when compared to others.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Diesel cars drove more miles when compared to all other cars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Petrol cars with 2 seats are costly when compared to all others , maybe these are sports cars. Diesel cars with 4 seats are next in line.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Power and New Price are correlated. Maybe one variable can be removed.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Power and Engine has correlation value of 86% , which means to say they also correlated.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+mj-lt"/>
                <a:ea typeface="+mj-ea"/>
                <a:cs typeface="+mj-cs"/>
              </a:rPr>
              <a:t>Less number of Years , less mileage cars has more value.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4A2E2C-AD24-9546-BA03-45AAA92E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43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08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21D5-FC3C-F84D-8DBA-8799BC91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345"/>
            <a:ext cx="9601200" cy="64901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Performance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E96-C82B-9341-B5FC-551FB3AD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27841"/>
            <a:ext cx="9601200" cy="4201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b="1" dirty="0"/>
              <a:t>Linear regression</a:t>
            </a:r>
            <a:r>
              <a:rPr lang="en-US" dirty="0"/>
              <a:t> attempts to model the relationship between two variables by fitting a </a:t>
            </a:r>
            <a:r>
              <a:rPr lang="en-US" b="1" dirty="0"/>
              <a:t>linear</a:t>
            </a:r>
            <a:r>
              <a:rPr lang="en-US" dirty="0"/>
              <a:t> equation to observed data.</a:t>
            </a:r>
            <a:r>
              <a:rPr lang="en-US" sz="1800" dirty="0"/>
              <a:t> Regression Model was performed on the data provided with assumptions of Linear Model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Missing values were replaced with Median.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Out layers were treated to get better accuracy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Data was split into 70 and 30 percent ratio.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Root Mean Square error of the model is 0.11 with Absolute mean value of 0.08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Highest accuracy of the model so far is 74% , Using R</a:t>
            </a:r>
            <a:r>
              <a:rPr lang="en-US" sz="1800" baseline="30000" dirty="0"/>
              <a:t>2 </a:t>
            </a:r>
            <a:r>
              <a:rPr lang="en-US" sz="1800" dirty="0"/>
              <a:t>accuracy was evaluated.</a:t>
            </a:r>
          </a:p>
          <a:p>
            <a:pPr marL="530352" lvl="1" indent="0">
              <a:spcAft>
                <a:spcPts val="0"/>
              </a:spcAft>
              <a:buNone/>
            </a:pPr>
            <a:r>
              <a:rPr lang="en-US" sz="1800" dirty="0"/>
              <a:t>1. Mean of residuals is ZERO</a:t>
            </a:r>
          </a:p>
          <a:p>
            <a:pPr marL="530352" lvl="1" indent="0">
              <a:spcAft>
                <a:spcPts val="0"/>
              </a:spcAft>
              <a:buNone/>
            </a:pPr>
            <a:r>
              <a:rPr lang="en-US" sz="1800" dirty="0"/>
              <a:t>2. Linearity of variables</a:t>
            </a:r>
          </a:p>
          <a:p>
            <a:pPr marL="530352" lvl="1" indent="0">
              <a:spcAft>
                <a:spcPts val="0"/>
              </a:spcAft>
              <a:buNone/>
            </a:pPr>
            <a:r>
              <a:rPr lang="en-US" sz="1800" dirty="0"/>
              <a:t>3. Normality of error terms</a:t>
            </a:r>
          </a:p>
          <a:p>
            <a:pPr marL="530352" lvl="1" indent="0">
              <a:spcAft>
                <a:spcPts val="0"/>
              </a:spcAft>
              <a:buNone/>
            </a:pPr>
            <a:r>
              <a:rPr lang="en-US" sz="1800" dirty="0"/>
              <a:t>4. No </a:t>
            </a:r>
            <a:r>
              <a:rPr lang="en-US" sz="1800" dirty="0" err="1"/>
              <a:t>Heteroscedacity</a:t>
            </a:r>
            <a:endParaRPr lang="en-US" sz="1800" dirty="0"/>
          </a:p>
          <a:p>
            <a:pPr marL="530352" lvl="1" indent="0">
              <a:buNone/>
            </a:pPr>
            <a:endParaRPr lang="en-US" sz="1800" dirty="0"/>
          </a:p>
          <a:p>
            <a:pPr marL="530352" lvl="1" indent="0">
              <a:buNone/>
            </a:pPr>
            <a:endParaRPr lang="en-US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D0A9FA-9215-574F-B8A0-2C1063FF0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715845"/>
              </p:ext>
            </p:extLst>
          </p:nvPr>
        </p:nvGraphicFramePr>
        <p:xfrm>
          <a:off x="1371600" y="543384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4061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3377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on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9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on 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820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34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21D5-FC3C-F84D-8DBA-8799BC91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3345"/>
            <a:ext cx="9601200" cy="649014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E96-C82B-9341-B5FC-551FB3AD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45931"/>
            <a:ext cx="9601200" cy="3983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b="1" dirty="0"/>
              <a:t>Using model we can predict car price for almost 74% accuracy.</a:t>
            </a:r>
          </a:p>
          <a:p>
            <a:pPr>
              <a:spcAft>
                <a:spcPts val="0"/>
              </a:spcAft>
            </a:pPr>
            <a:r>
              <a:rPr lang="en-US" sz="1800" b="1" dirty="0"/>
              <a:t>Rather then Linear Regression , random forest model might have provided some more high accuracy. 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Coefficients of the equation are: [ 6.12289782e-04 4.80148904e+02 -1.36196508e-01 -1.22280577e-01 -3.09944308e-02 -1.21222387e-02 9.28298060e-01 1.16250943e+00 -2.40227134e-04 -1.21375435e-01]</a:t>
            </a:r>
          </a:p>
          <a:p>
            <a:pPr marL="530352" lvl="1" indent="0">
              <a:buNone/>
            </a:pPr>
            <a:endParaRPr lang="en-US" sz="1800" dirty="0"/>
          </a:p>
          <a:p>
            <a:pPr marL="530352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00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494A-7DB8-5940-AA99-06909C32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973" y="4162097"/>
            <a:ext cx="9601200" cy="859971"/>
          </a:xfrm>
        </p:spPr>
        <p:txBody>
          <a:bodyPr>
            <a:normAutofit/>
          </a:bodyPr>
          <a:lstStyle/>
          <a:p>
            <a:r>
              <a:rPr lang="en-US" sz="32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56A8-FB6D-2E47-9BB5-0443FE2F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55" y="5245504"/>
            <a:ext cx="10233698" cy="9787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Explore and visualize the dataset.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Build a linear regression model to predict the prices of used cars.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Generate a set of insights and recommendations that will help the business.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4B4D0D-5E4C-3949-AB28-B311A753B898}"/>
              </a:ext>
            </a:extLst>
          </p:cNvPr>
          <p:cNvSpPr txBox="1">
            <a:spLocks/>
          </p:cNvSpPr>
          <p:nvPr/>
        </p:nvSpPr>
        <p:spPr>
          <a:xfrm>
            <a:off x="1295400" y="339431"/>
            <a:ext cx="9601200" cy="3822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Contents</a:t>
            </a:r>
          </a:p>
          <a:p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Huge demand for used cars in the Indian Market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Sales of new cars have slowed down in the recent past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Demand is shifting towards the pre-owned market.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Used cars are very different beasts with huge uncertainty in both pricing and supply.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Pricing scheme of these used cars becomes important in order to grow in the market.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687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494A-7DB8-5940-AA99-06909C32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297" y="451946"/>
            <a:ext cx="9601200" cy="859971"/>
          </a:xfrm>
        </p:spPr>
        <p:txBody>
          <a:bodyPr>
            <a:normAutofit/>
          </a:bodyPr>
          <a:lstStyle/>
          <a:p>
            <a:r>
              <a:rPr lang="e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56A8-FB6D-2E47-9BB5-0443FE2F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669" y="1311917"/>
            <a:ext cx="10233698" cy="3236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Cars4U is a budding tech start-up that aims to find </a:t>
            </a:r>
            <a:r>
              <a:rPr lang="en-US" dirty="0" err="1"/>
              <a:t>footholes</a:t>
            </a:r>
            <a:r>
              <a:rPr lang="en-US" dirty="0"/>
              <a:t> in this market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Linear Regression Model we shall use , to predict the price of used cars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Help the business in devising profitable strategies using differential pricing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Liner Regression Model will help to understand the independent variables required to predict the price. </a:t>
            </a:r>
          </a:p>
        </p:txBody>
      </p:sp>
    </p:spTree>
    <p:extLst>
      <p:ext uri="{BB962C8B-B14F-4D97-AF65-F5344CB8AC3E}">
        <p14:creationId xmlns:p14="http://schemas.microsoft.com/office/powerpoint/2010/main" val="20555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6DB-8A2D-6545-9175-350A9EE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433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E896-F5F7-2142-9906-12F4C78B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944" y="1556657"/>
            <a:ext cx="9888279" cy="303636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S. No. : Serial Number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Name : Name of the car which includes Brand name and Model name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Location : The location in which the car is being sold or is available for purchase Cities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Year : Manufacturing year of the car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Kilometers driven : The total kilometers driven in the car by the previous owner(s) in KM.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Fuel Type : The type of fuel used by the car. (Petrol, Diesel, Electric, CNG, LPG)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Transmission : The type of transmission used by the car. (Automatic / Manual)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Owner : Type of ownership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Mileage : The standard mileage offered by the car company in kmpl or km/kg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Engine : The displacement volume of the engine in CC.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Power : The maximum power of the engine in bhp.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Seats : The number of seats in the car.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New Price : The price of a new car of the same model in INR Lakhs.(1 Lakh = 100, 000)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- Price : The price of the used car in INR Lakhs (1 Lakh = 100, 000)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EF527-E0EE-5F48-A917-31FF2E36E26C}"/>
              </a:ext>
            </a:extLst>
          </p:cNvPr>
          <p:cNvSpPr/>
          <p:nvPr/>
        </p:nvSpPr>
        <p:spPr>
          <a:xfrm>
            <a:off x="3837709" y="4326010"/>
            <a:ext cx="7523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Key Points – </a:t>
            </a:r>
            <a:endParaRPr lang="en-US" sz="1600" b="1" u="sng" dirty="0"/>
          </a:p>
          <a:p>
            <a:pPr marL="285750" indent="-285750">
              <a:buFontTx/>
              <a:buChar char="-"/>
            </a:pPr>
            <a:r>
              <a:rPr lang="en-US" sz="1600" dirty="0"/>
              <a:t>In the data set we have 7253 rows and 13 columns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In the given dataset we do not have duplicate values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We do have null values in the dataset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Preprocessing is required for couple of variables.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Out layers are supposed to be processed.</a:t>
            </a:r>
          </a:p>
        </p:txBody>
      </p:sp>
    </p:spTree>
    <p:extLst>
      <p:ext uri="{BB962C8B-B14F-4D97-AF65-F5344CB8AC3E}">
        <p14:creationId xmlns:p14="http://schemas.microsoft.com/office/powerpoint/2010/main" val="364961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3300" dirty="0"/>
              <a:t>Year                                                   Seats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7DC1A-1256-0D4D-9130-4EDA0F4B4263}"/>
              </a:ext>
            </a:extLst>
          </p:cNvPr>
          <p:cNvSpPr/>
          <p:nvPr/>
        </p:nvSpPr>
        <p:spPr>
          <a:xfrm>
            <a:off x="6644995" y="5037842"/>
            <a:ext cx="46712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   Distribution of the data looks very normal.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Majority of the cars has 5 seats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looks like we do have 2 seat cars , some may be are sports cars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815BC-A99D-C641-A8B1-96EBE201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30" y="1525916"/>
            <a:ext cx="5046170" cy="33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F3BBE6-B611-5149-899A-A64A26EE8AC8}"/>
              </a:ext>
            </a:extLst>
          </p:cNvPr>
          <p:cNvSpPr/>
          <p:nvPr/>
        </p:nvSpPr>
        <p:spPr>
          <a:xfrm>
            <a:off x="1156138" y="5172643"/>
            <a:ext cx="4939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Majority of the cars are from 2014 and 2015</a:t>
            </a:r>
          </a:p>
          <a:p>
            <a:r>
              <a:rPr lang="en-US" dirty="0"/>
              <a:t>- Year has left skew , lot of data points are towards the left side.</a:t>
            </a:r>
          </a:p>
          <a:p>
            <a:r>
              <a:rPr lang="en-US" dirty="0"/>
              <a:t>- Data transformation is required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58BB70C-1589-8E48-A712-8D029335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95" y="1525916"/>
            <a:ext cx="5046170" cy="33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58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3300" dirty="0"/>
              <a:t>Mileage                                                   Engine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0F9B2B-4341-5045-B161-665F52DEC6CD}"/>
              </a:ext>
            </a:extLst>
          </p:cNvPr>
          <p:cNvSpPr/>
          <p:nvPr/>
        </p:nvSpPr>
        <p:spPr>
          <a:xfrm>
            <a:off x="3895447" y="5336197"/>
            <a:ext cx="6716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Mileage looks normal distribution.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Engine do have right skew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4E6791-4D67-E544-A1B7-9E49E3AB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405536"/>
            <a:ext cx="4972756" cy="32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47D5D-945A-6549-8BB3-D7E16ACC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73" y="1405536"/>
            <a:ext cx="5044803" cy="32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0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3300" dirty="0"/>
              <a:t>Location  			  Fuel Type                    Transmission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FC6DAD-408B-B945-A266-1415CB105786}"/>
              </a:ext>
            </a:extLst>
          </p:cNvPr>
          <p:cNvSpPr/>
          <p:nvPr/>
        </p:nvSpPr>
        <p:spPr>
          <a:xfrm>
            <a:off x="2165497" y="4905384"/>
            <a:ext cx="7988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Mumbai has highest number of cars and Ahmedabad has lowest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Majority of the cars belongs to Diesel and Petrol.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Manuals cars are double when compared to Automatic cars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546315-1232-9247-B83F-33AA66AD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65" y="1480855"/>
            <a:ext cx="3003940" cy="304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8F3DDD8-2E59-5547-9D42-25B69C6B1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359" y="1480854"/>
            <a:ext cx="3015420" cy="30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FDC673D-7BE2-1D44-B6DE-DCD4CFBF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674" y="1480854"/>
            <a:ext cx="301542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7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- Correlation</a:t>
            </a:r>
            <a:br>
              <a:rPr lang="en-US" dirty="0"/>
            </a:br>
            <a:endParaRPr lang="en-US" sz="33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1625E-F980-D54C-957D-C84F052C6CD7}"/>
              </a:ext>
            </a:extLst>
          </p:cNvPr>
          <p:cNvSpPr/>
          <p:nvPr/>
        </p:nvSpPr>
        <p:spPr>
          <a:xfrm>
            <a:off x="6824448" y="1688160"/>
            <a:ext cx="449669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System Font Regular"/>
              <a:buChar char="✓"/>
            </a:pPr>
            <a:r>
              <a:rPr lang="en-US" sz="2000" dirty="0"/>
              <a:t>- Majority of the variables are not correlated.</a:t>
            </a:r>
          </a:p>
          <a:p>
            <a:pPr marL="342900" indent="-342900">
              <a:buFont typeface="System Font Regular"/>
              <a:buChar char="✓"/>
            </a:pPr>
            <a:r>
              <a:rPr lang="en-US" sz="2000" dirty="0"/>
              <a:t>- Power and New Price are correlated. Maybe one variable can be removed.</a:t>
            </a:r>
          </a:p>
          <a:p>
            <a:pPr marL="342900" indent="-342900">
              <a:buFont typeface="System Font Regular"/>
              <a:buChar char="✓"/>
            </a:pPr>
            <a:r>
              <a:rPr lang="en-US" sz="2000" dirty="0"/>
              <a:t>- Power and Engine has correlation value of 86% , which means to say they are correlated.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525D5-6AC0-8046-A8FC-5C06D028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65" y="1116099"/>
            <a:ext cx="5359291" cy="46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5EA-5986-6141-AD24-93DF834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1" y="261257"/>
            <a:ext cx="9601200" cy="48985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700" dirty="0"/>
              <a:t>Price vs Mileage                                              Fuel Type vs Mileage</a:t>
            </a:r>
            <a:r>
              <a:rPr lang="en-US" sz="3300" dirty="0"/>
              <a:t>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62D7A-7A74-CC4D-A54F-FA019BD19E4A}"/>
              </a:ext>
            </a:extLst>
          </p:cNvPr>
          <p:cNvSpPr/>
          <p:nvPr/>
        </p:nvSpPr>
        <p:spPr>
          <a:xfrm>
            <a:off x="3442137" y="5162969"/>
            <a:ext cx="69473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 Less the mileage of the car , more price</a:t>
            </a:r>
          </a:p>
          <a:p>
            <a:r>
              <a:rPr lang="en-US" sz="1400" dirty="0"/>
              <a:t>- For majority of the cars , mileage is from 10 to 30.</a:t>
            </a:r>
          </a:p>
          <a:p>
            <a:r>
              <a:rPr lang="en-US" sz="1400" dirty="0"/>
              <a:t>- Only for couple of car's mileage is more than 30</a:t>
            </a:r>
          </a:p>
          <a:p>
            <a:r>
              <a:rPr lang="en-US" sz="1400" dirty="0"/>
              <a:t>- We do have incomplete values in the dataset , due to that couple of cars has 0 mileage</a:t>
            </a:r>
          </a:p>
          <a:p>
            <a:r>
              <a:rPr lang="en-US" sz="1400" dirty="0"/>
              <a:t>- CNG cars have more mileage when compared to all others.</a:t>
            </a:r>
          </a:p>
          <a:p>
            <a:r>
              <a:rPr lang="en-US" sz="1400" dirty="0"/>
              <a:t>- LPG and Diesel has almost same mileage</a:t>
            </a:r>
          </a:p>
          <a:p>
            <a:r>
              <a:rPr lang="en-US" sz="1400" dirty="0"/>
              <a:t>- Petrol has less mileage when compared to other fuel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D1D46-9704-3D40-8177-4A5798D6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20" y="1248072"/>
            <a:ext cx="3972912" cy="38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164D8F9-C51E-0D47-A934-EF015D37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06" y="1248071"/>
            <a:ext cx="3743875" cy="38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695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{72412709-576D-684C-8248-95779FEF2ED4}tf10001072</Template>
  <TotalTime>347</TotalTime>
  <Words>1250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Franklin Gothic Book</vt:lpstr>
      <vt:lpstr>System Font Regular</vt:lpstr>
      <vt:lpstr>Wingdings</vt:lpstr>
      <vt:lpstr>Crop</vt:lpstr>
      <vt:lpstr>Cars4U</vt:lpstr>
      <vt:lpstr>Objective</vt:lpstr>
      <vt:lpstr>Business Problem Overview and Solution Approach</vt:lpstr>
      <vt:lpstr>Data Overview</vt:lpstr>
      <vt:lpstr>Exploratory Data Analysis Year                                                   Seats</vt:lpstr>
      <vt:lpstr>Exploratory Data Analysis Mileage                                                   Engine</vt:lpstr>
      <vt:lpstr>Exploratory Data Analysis Location       Fuel Type                    Transmission</vt:lpstr>
      <vt:lpstr>Exploratory Data Analysis - Correlation </vt:lpstr>
      <vt:lpstr>Exploratory Data Analysis Price vs Mileage                                              Fuel Type vs Mileage   </vt:lpstr>
      <vt:lpstr>Exploratory Data Analysis Fuel Type vs Price                                            Year vs Price   </vt:lpstr>
      <vt:lpstr>Exploratory Data Analysis Year vs Kilometer driven                                                     Price vs Seats   </vt:lpstr>
      <vt:lpstr>Conclusion</vt:lpstr>
      <vt:lpstr>Model Performance Summary</vt:lpstr>
      <vt:lpstr>Business 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Good Fitness</dc:title>
  <dc:creator>25006</dc:creator>
  <cp:lastModifiedBy>25006</cp:lastModifiedBy>
  <cp:revision>81</cp:revision>
  <dcterms:created xsi:type="dcterms:W3CDTF">2021-03-02T19:41:48Z</dcterms:created>
  <dcterms:modified xsi:type="dcterms:W3CDTF">2021-05-06T14:18:38Z</dcterms:modified>
</cp:coreProperties>
</file>