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61"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6281"/>
  </p:normalViewPr>
  <p:slideViewPr>
    <p:cSldViewPr snapToGrid="0" snapToObjects="1">
      <p:cViewPr varScale="1">
        <p:scale>
          <a:sx n="118" d="100"/>
          <a:sy n="118"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3/2/21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135328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4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72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71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3/2/21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52287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10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313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5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30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3/2/21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503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3/2/21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409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3/2/21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0921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8C5-7C80-A74E-ADDB-3224584F0EE0}"/>
              </a:ext>
            </a:extLst>
          </p:cNvPr>
          <p:cNvSpPr>
            <a:spLocks noGrp="1"/>
          </p:cNvSpPr>
          <p:nvPr>
            <p:ph type="ctrTitle"/>
          </p:nvPr>
        </p:nvSpPr>
        <p:spPr>
          <a:xfrm>
            <a:off x="1457928" y="1494540"/>
            <a:ext cx="8361229" cy="606403"/>
          </a:xfrm>
        </p:spPr>
        <p:txBody>
          <a:bodyPr/>
          <a:lstStyle/>
          <a:p>
            <a:pPr algn="just"/>
            <a:r>
              <a:rPr lang="en-US" sz="4000" dirty="0"/>
              <a:t>Cardio Good Fitness</a:t>
            </a:r>
          </a:p>
        </p:txBody>
      </p:sp>
      <p:pic>
        <p:nvPicPr>
          <p:cNvPr id="8" name="Picture 7">
            <a:extLst>
              <a:ext uri="{FF2B5EF4-FFF2-40B4-BE49-F238E27FC236}">
                <a16:creationId xmlns:a16="http://schemas.microsoft.com/office/drawing/2014/main" id="{2AF13BEB-E373-2443-8C8F-CDD065393E85}"/>
              </a:ext>
            </a:extLst>
          </p:cNvPr>
          <p:cNvPicPr>
            <a:picLocks noChangeAspect="1"/>
          </p:cNvPicPr>
          <p:nvPr/>
        </p:nvPicPr>
        <p:blipFill>
          <a:blip r:embed="rId2"/>
          <a:stretch>
            <a:fillRect/>
          </a:stretch>
        </p:blipFill>
        <p:spPr>
          <a:xfrm>
            <a:off x="6096000" y="2400732"/>
            <a:ext cx="2973614" cy="2973614"/>
          </a:xfrm>
          <a:prstGeom prst="rect">
            <a:avLst/>
          </a:prstGeom>
          <a:solidFill>
            <a:schemeClr val="bg2">
              <a:lumMod val="90000"/>
              <a:alpha val="55000"/>
            </a:schemeClr>
          </a:solidFill>
          <a:ln>
            <a:noFill/>
          </a:ln>
        </p:spPr>
      </p:pic>
    </p:spTree>
    <p:extLst>
      <p:ext uri="{BB962C8B-B14F-4D97-AF65-F5344CB8AC3E}">
        <p14:creationId xmlns:p14="http://schemas.microsoft.com/office/powerpoint/2010/main" val="34728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2700" dirty="0"/>
              <a:t>Income vs Age                         Fitness vs Usage                  Gender vs Miles  </a:t>
            </a:r>
            <a:r>
              <a:rPr lang="en-US" sz="3300" dirty="0"/>
              <a:t>			</a:t>
            </a:r>
          </a:p>
        </p:txBody>
      </p:sp>
      <p:pic>
        <p:nvPicPr>
          <p:cNvPr id="6" name="Picture 5">
            <a:extLst>
              <a:ext uri="{FF2B5EF4-FFF2-40B4-BE49-F238E27FC236}">
                <a16:creationId xmlns:a16="http://schemas.microsoft.com/office/drawing/2014/main" id="{10C4F9F2-A6B3-354B-8659-D4D60963A243}"/>
              </a:ext>
            </a:extLst>
          </p:cNvPr>
          <p:cNvPicPr>
            <a:picLocks noChangeAspect="1"/>
          </p:cNvPicPr>
          <p:nvPr/>
        </p:nvPicPr>
        <p:blipFill>
          <a:blip r:embed="rId2"/>
          <a:stretch>
            <a:fillRect/>
          </a:stretch>
        </p:blipFill>
        <p:spPr>
          <a:xfrm>
            <a:off x="936171" y="1306286"/>
            <a:ext cx="3586020" cy="3341915"/>
          </a:xfrm>
          <a:prstGeom prst="rect">
            <a:avLst/>
          </a:prstGeom>
        </p:spPr>
      </p:pic>
      <p:sp>
        <p:nvSpPr>
          <p:cNvPr id="9" name="Rectangle 8">
            <a:extLst>
              <a:ext uri="{FF2B5EF4-FFF2-40B4-BE49-F238E27FC236}">
                <a16:creationId xmlns:a16="http://schemas.microsoft.com/office/drawing/2014/main" id="{53FEC8A0-9AD0-5249-A2B4-1F162F929395}"/>
              </a:ext>
            </a:extLst>
          </p:cNvPr>
          <p:cNvSpPr/>
          <p:nvPr/>
        </p:nvSpPr>
        <p:spPr>
          <a:xfrm>
            <a:off x="2318657" y="4932402"/>
            <a:ext cx="9100458" cy="923330"/>
          </a:xfrm>
          <a:prstGeom prst="rect">
            <a:avLst/>
          </a:prstGeom>
        </p:spPr>
        <p:txBody>
          <a:bodyPr wrap="square">
            <a:spAutoFit/>
          </a:bodyPr>
          <a:lstStyle/>
          <a:p>
            <a:pPr marL="285750" indent="-285750">
              <a:buFont typeface="Wingdings" pitchFamily="2" charset="2"/>
              <a:buChar char="ü"/>
            </a:pPr>
            <a:r>
              <a:rPr lang="en-US" dirty="0"/>
              <a:t>As expected, Age increases, Income also increases until age of 50.</a:t>
            </a:r>
          </a:p>
          <a:p>
            <a:pPr marL="285750" indent="-285750">
              <a:buFont typeface="Wingdings" pitchFamily="2" charset="2"/>
              <a:buChar char="ü"/>
            </a:pPr>
            <a:r>
              <a:rPr lang="en-US" dirty="0"/>
              <a:t>For majority of the People with Age greater than 30 , Income is more than 40K</a:t>
            </a:r>
          </a:p>
          <a:p>
            <a:pPr marL="285750" indent="-285750">
              <a:buFont typeface="Wingdings" pitchFamily="2" charset="2"/>
              <a:buChar char="ü"/>
            </a:pPr>
            <a:r>
              <a:rPr lang="en-US" dirty="0"/>
              <a:t>Male want to make lot of miles</a:t>
            </a:r>
          </a:p>
        </p:txBody>
      </p:sp>
      <p:pic>
        <p:nvPicPr>
          <p:cNvPr id="12" name="Picture 11">
            <a:extLst>
              <a:ext uri="{FF2B5EF4-FFF2-40B4-BE49-F238E27FC236}">
                <a16:creationId xmlns:a16="http://schemas.microsoft.com/office/drawing/2014/main" id="{541C9FEE-84F9-994F-AC32-A928FC5DB6A2}"/>
              </a:ext>
            </a:extLst>
          </p:cNvPr>
          <p:cNvPicPr>
            <a:picLocks noChangeAspect="1"/>
          </p:cNvPicPr>
          <p:nvPr/>
        </p:nvPicPr>
        <p:blipFill>
          <a:blip r:embed="rId3"/>
          <a:stretch>
            <a:fillRect/>
          </a:stretch>
        </p:blipFill>
        <p:spPr>
          <a:xfrm>
            <a:off x="4645065" y="1615941"/>
            <a:ext cx="4025838" cy="2722603"/>
          </a:xfrm>
          <a:prstGeom prst="rect">
            <a:avLst/>
          </a:prstGeom>
        </p:spPr>
      </p:pic>
      <p:pic>
        <p:nvPicPr>
          <p:cNvPr id="14" name="Picture 13">
            <a:extLst>
              <a:ext uri="{FF2B5EF4-FFF2-40B4-BE49-F238E27FC236}">
                <a16:creationId xmlns:a16="http://schemas.microsoft.com/office/drawing/2014/main" id="{14FECD8B-07FA-1B4C-9C76-0551120BCAC9}"/>
              </a:ext>
            </a:extLst>
          </p:cNvPr>
          <p:cNvPicPr>
            <a:picLocks noChangeAspect="1"/>
          </p:cNvPicPr>
          <p:nvPr/>
        </p:nvPicPr>
        <p:blipFill>
          <a:blip r:embed="rId4"/>
          <a:stretch>
            <a:fillRect/>
          </a:stretch>
        </p:blipFill>
        <p:spPr>
          <a:xfrm>
            <a:off x="8670903" y="1601000"/>
            <a:ext cx="3288845" cy="2579486"/>
          </a:xfrm>
          <a:prstGeom prst="rect">
            <a:avLst/>
          </a:prstGeom>
        </p:spPr>
      </p:pic>
    </p:spTree>
    <p:extLst>
      <p:ext uri="{BB962C8B-B14F-4D97-AF65-F5344CB8AC3E}">
        <p14:creationId xmlns:p14="http://schemas.microsoft.com/office/powerpoint/2010/main" val="78073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2700" dirty="0"/>
              <a:t>Usage vs Miles                                    Product vs Miles </a:t>
            </a:r>
            <a:r>
              <a:rPr lang="en-US" sz="3300" dirty="0"/>
              <a:t>			</a:t>
            </a:r>
          </a:p>
        </p:txBody>
      </p:sp>
      <p:pic>
        <p:nvPicPr>
          <p:cNvPr id="4" name="Picture 3">
            <a:extLst>
              <a:ext uri="{FF2B5EF4-FFF2-40B4-BE49-F238E27FC236}">
                <a16:creationId xmlns:a16="http://schemas.microsoft.com/office/drawing/2014/main" id="{2EC2D0D9-714E-A74A-923D-34A8715C275D}"/>
              </a:ext>
            </a:extLst>
          </p:cNvPr>
          <p:cNvPicPr>
            <a:picLocks noChangeAspect="1"/>
          </p:cNvPicPr>
          <p:nvPr/>
        </p:nvPicPr>
        <p:blipFill>
          <a:blip r:embed="rId2"/>
          <a:stretch>
            <a:fillRect/>
          </a:stretch>
        </p:blipFill>
        <p:spPr>
          <a:xfrm>
            <a:off x="5568043" y="1240970"/>
            <a:ext cx="6359131" cy="3205843"/>
          </a:xfrm>
          <a:prstGeom prst="rect">
            <a:avLst/>
          </a:prstGeom>
        </p:spPr>
      </p:pic>
      <p:pic>
        <p:nvPicPr>
          <p:cNvPr id="7" name="Picture 6">
            <a:extLst>
              <a:ext uri="{FF2B5EF4-FFF2-40B4-BE49-F238E27FC236}">
                <a16:creationId xmlns:a16="http://schemas.microsoft.com/office/drawing/2014/main" id="{564DC90D-9ED7-E848-91BE-EC124F0F0D62}"/>
              </a:ext>
            </a:extLst>
          </p:cNvPr>
          <p:cNvPicPr>
            <a:picLocks noChangeAspect="1"/>
          </p:cNvPicPr>
          <p:nvPr/>
        </p:nvPicPr>
        <p:blipFill>
          <a:blip r:embed="rId3"/>
          <a:stretch>
            <a:fillRect/>
          </a:stretch>
        </p:blipFill>
        <p:spPr>
          <a:xfrm>
            <a:off x="627743" y="1406072"/>
            <a:ext cx="4940300" cy="3327400"/>
          </a:xfrm>
          <a:prstGeom prst="rect">
            <a:avLst/>
          </a:prstGeom>
        </p:spPr>
      </p:pic>
      <p:sp>
        <p:nvSpPr>
          <p:cNvPr id="8" name="Rectangle 7">
            <a:extLst>
              <a:ext uri="{FF2B5EF4-FFF2-40B4-BE49-F238E27FC236}">
                <a16:creationId xmlns:a16="http://schemas.microsoft.com/office/drawing/2014/main" id="{7BCB92F1-CB73-774C-9EF6-276064E18042}"/>
              </a:ext>
            </a:extLst>
          </p:cNvPr>
          <p:cNvSpPr/>
          <p:nvPr/>
        </p:nvSpPr>
        <p:spPr>
          <a:xfrm>
            <a:off x="2362199" y="5206778"/>
            <a:ext cx="8273143" cy="369332"/>
          </a:xfrm>
          <a:prstGeom prst="rect">
            <a:avLst/>
          </a:prstGeom>
        </p:spPr>
        <p:txBody>
          <a:bodyPr wrap="square">
            <a:spAutoFit/>
          </a:bodyPr>
          <a:lstStyle/>
          <a:p>
            <a:r>
              <a:rPr lang="en-US" dirty="0"/>
              <a:t>Partnered martial status want to make more miles when compared to single</a:t>
            </a:r>
          </a:p>
        </p:txBody>
      </p:sp>
    </p:spTree>
    <p:extLst>
      <p:ext uri="{BB962C8B-B14F-4D97-AF65-F5344CB8AC3E}">
        <p14:creationId xmlns:p14="http://schemas.microsoft.com/office/powerpoint/2010/main" val="112368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endParaRPr lang="en-US" sz="3300" dirty="0"/>
          </a:p>
        </p:txBody>
      </p:sp>
      <p:pic>
        <p:nvPicPr>
          <p:cNvPr id="5" name="Picture 4">
            <a:extLst>
              <a:ext uri="{FF2B5EF4-FFF2-40B4-BE49-F238E27FC236}">
                <a16:creationId xmlns:a16="http://schemas.microsoft.com/office/drawing/2014/main" id="{57398E06-0C18-174E-BBCF-573B97CAD427}"/>
              </a:ext>
            </a:extLst>
          </p:cNvPr>
          <p:cNvPicPr>
            <a:picLocks noChangeAspect="1"/>
          </p:cNvPicPr>
          <p:nvPr/>
        </p:nvPicPr>
        <p:blipFill>
          <a:blip r:embed="rId2"/>
          <a:stretch>
            <a:fillRect/>
          </a:stretch>
        </p:blipFill>
        <p:spPr>
          <a:xfrm>
            <a:off x="827313" y="1277324"/>
            <a:ext cx="11136087" cy="4204380"/>
          </a:xfrm>
          <a:prstGeom prst="rect">
            <a:avLst/>
          </a:prstGeom>
        </p:spPr>
      </p:pic>
      <p:sp>
        <p:nvSpPr>
          <p:cNvPr id="6" name="Rectangle 5">
            <a:extLst>
              <a:ext uri="{FF2B5EF4-FFF2-40B4-BE49-F238E27FC236}">
                <a16:creationId xmlns:a16="http://schemas.microsoft.com/office/drawing/2014/main" id="{BD84ED34-0BB0-FA40-BA46-916728B592DD}"/>
              </a:ext>
            </a:extLst>
          </p:cNvPr>
          <p:cNvSpPr/>
          <p:nvPr/>
        </p:nvSpPr>
        <p:spPr>
          <a:xfrm>
            <a:off x="2317521" y="5823247"/>
            <a:ext cx="6098272" cy="369332"/>
          </a:xfrm>
          <a:prstGeom prst="rect">
            <a:avLst/>
          </a:prstGeom>
        </p:spPr>
        <p:txBody>
          <a:bodyPr wrap="none">
            <a:spAutoFit/>
          </a:bodyPr>
          <a:lstStyle/>
          <a:p>
            <a:r>
              <a:rPr lang="en-US" dirty="0"/>
              <a:t>- Maximum usage of treadmill is by people from age 40 to 20</a:t>
            </a:r>
          </a:p>
        </p:txBody>
      </p:sp>
    </p:spTree>
    <p:extLst>
      <p:ext uri="{BB962C8B-B14F-4D97-AF65-F5344CB8AC3E}">
        <p14:creationId xmlns:p14="http://schemas.microsoft.com/office/powerpoint/2010/main" val="295574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F09-8508-1F4F-96C0-434BE9A6F9C1}"/>
              </a:ext>
            </a:extLst>
          </p:cNvPr>
          <p:cNvSpPr>
            <a:spLocks noGrp="1"/>
          </p:cNvSpPr>
          <p:nvPr>
            <p:ph type="title"/>
          </p:nvPr>
        </p:nvSpPr>
        <p:spPr>
          <a:xfrm>
            <a:off x="1077685" y="247650"/>
            <a:ext cx="9601200" cy="1485900"/>
          </a:xfrm>
        </p:spPr>
        <p:txBody>
          <a:bodyPr>
            <a:normAutofit fontScale="90000"/>
          </a:bodyPr>
          <a:lstStyle/>
          <a:p>
            <a:r>
              <a:rPr lang="en-US" dirty="0"/>
              <a:t>Conclusion </a:t>
            </a:r>
            <a:br>
              <a:rPr lang="en-US" dirty="0"/>
            </a:br>
            <a:r>
              <a:rPr lang="en-US" dirty="0"/>
              <a:t>	</a:t>
            </a:r>
            <a:r>
              <a:rPr lang="en-US" sz="2000" dirty="0"/>
              <a:t>We analyzed a dataset of 180 customers of the treadmill product(s) of a retail store. Data is spanned across all Ages of people with their Fitness and Usage levels. Using the income, Gender and Martial Status of people we can identify potential customers. Thus we determine the factors that affect treadmill product sale.</a:t>
            </a:r>
            <a:br>
              <a:rPr lang="en-US" sz="2000" dirty="0"/>
            </a:br>
            <a:endParaRPr lang="en-US" sz="2000" dirty="0"/>
          </a:p>
        </p:txBody>
      </p:sp>
      <p:sp>
        <p:nvSpPr>
          <p:cNvPr id="3" name="Content Placeholder 2">
            <a:extLst>
              <a:ext uri="{FF2B5EF4-FFF2-40B4-BE49-F238E27FC236}">
                <a16:creationId xmlns:a16="http://schemas.microsoft.com/office/drawing/2014/main" id="{A13373B1-DF0B-BC47-9760-756EC5331E26}"/>
              </a:ext>
            </a:extLst>
          </p:cNvPr>
          <p:cNvSpPr>
            <a:spLocks noGrp="1"/>
          </p:cNvSpPr>
          <p:nvPr>
            <p:ph idx="1"/>
          </p:nvPr>
        </p:nvSpPr>
        <p:spPr>
          <a:xfrm>
            <a:off x="1393371" y="2307770"/>
            <a:ext cx="9601200" cy="4169229"/>
          </a:xfrm>
        </p:spPr>
        <p:txBody>
          <a:bodyPr>
            <a:noAutofit/>
          </a:bodyPr>
          <a:lstStyle/>
          <a:p>
            <a:pPr>
              <a:lnSpc>
                <a:spcPct val="100000"/>
              </a:lnSpc>
            </a:pPr>
            <a:r>
              <a:rPr lang="en-US" sz="1400" dirty="0">
                <a:latin typeface="+mj-lt"/>
                <a:ea typeface="+mj-ea"/>
                <a:cs typeface="+mj-cs"/>
              </a:rPr>
              <a:t>As expected, Age and Miles has less correlation, people will high age may not be able to run more miles. This is in line with our intuitive understanding.</a:t>
            </a:r>
          </a:p>
          <a:p>
            <a:pPr>
              <a:lnSpc>
                <a:spcPct val="100000"/>
              </a:lnSpc>
            </a:pPr>
            <a:r>
              <a:rPr lang="en-US" sz="1400" dirty="0">
                <a:latin typeface="+mj-lt"/>
                <a:ea typeface="+mj-ea"/>
                <a:cs typeface="+mj-cs"/>
              </a:rPr>
              <a:t>Higher the Usage of treadmill , fitness of the person is high.</a:t>
            </a:r>
          </a:p>
          <a:p>
            <a:pPr>
              <a:lnSpc>
                <a:spcPct val="100000"/>
              </a:lnSpc>
            </a:pPr>
            <a:r>
              <a:rPr lang="en-US" sz="1400" dirty="0">
                <a:latin typeface="+mj-lt"/>
                <a:ea typeface="+mj-ea"/>
                <a:cs typeface="+mj-cs"/>
              </a:rPr>
              <a:t>People with age less than 35 want to make lot of miles</a:t>
            </a:r>
          </a:p>
          <a:p>
            <a:pPr>
              <a:lnSpc>
                <a:spcPct val="100000"/>
              </a:lnSpc>
            </a:pPr>
            <a:r>
              <a:rPr lang="en-US" sz="1400" dirty="0">
                <a:latin typeface="+mj-lt"/>
                <a:ea typeface="+mj-ea"/>
                <a:cs typeface="+mj-cs"/>
              </a:rPr>
              <a:t>People with age less than 20 , like product TM195 and TM498</a:t>
            </a:r>
          </a:p>
          <a:p>
            <a:pPr>
              <a:lnSpc>
                <a:spcPct val="100000"/>
              </a:lnSpc>
            </a:pPr>
            <a:r>
              <a:rPr lang="en-US" sz="1400" dirty="0">
                <a:latin typeface="+mj-lt"/>
                <a:ea typeface="+mj-ea"/>
                <a:cs typeface="+mj-cs"/>
              </a:rPr>
              <a:t>Male want to use the treadmill more when compare to female , they have more fitness when compared to female</a:t>
            </a:r>
          </a:p>
          <a:p>
            <a:pPr>
              <a:lnSpc>
                <a:spcPct val="100000"/>
              </a:lnSpc>
            </a:pPr>
            <a:r>
              <a:rPr lang="en-US" sz="1400" dirty="0">
                <a:latin typeface="+mj-lt"/>
                <a:ea typeface="+mj-ea"/>
                <a:cs typeface="+mj-cs"/>
              </a:rPr>
              <a:t>As expected, Age increases, Income also increases until age of 50.</a:t>
            </a:r>
          </a:p>
          <a:p>
            <a:pPr>
              <a:lnSpc>
                <a:spcPct val="100000"/>
              </a:lnSpc>
            </a:pPr>
            <a:r>
              <a:rPr lang="en-US" sz="1400" dirty="0">
                <a:latin typeface="+mj-lt"/>
                <a:ea typeface="+mj-ea"/>
                <a:cs typeface="+mj-cs"/>
              </a:rPr>
              <a:t>For majority of the People with Age greater than 30 , Income is more than 40K</a:t>
            </a:r>
          </a:p>
          <a:p>
            <a:pPr>
              <a:lnSpc>
                <a:spcPct val="100000"/>
              </a:lnSpc>
            </a:pPr>
            <a:r>
              <a:rPr lang="en-US" sz="1400" dirty="0">
                <a:latin typeface="+mj-lt"/>
                <a:ea typeface="+mj-ea"/>
                <a:cs typeface="+mj-cs"/>
              </a:rPr>
              <a:t>Married people has more income when compared to single</a:t>
            </a:r>
          </a:p>
          <a:p>
            <a:pPr>
              <a:lnSpc>
                <a:spcPct val="100000"/>
              </a:lnSpc>
            </a:pPr>
            <a:r>
              <a:rPr lang="en-US" sz="1400" dirty="0">
                <a:latin typeface="+mj-lt"/>
                <a:ea typeface="+mj-ea"/>
                <a:cs typeface="+mj-cs"/>
              </a:rPr>
              <a:t>Married couple want to make more miles when compared to single</a:t>
            </a:r>
          </a:p>
          <a:p>
            <a:pPr>
              <a:lnSpc>
                <a:spcPct val="100000"/>
              </a:lnSpc>
            </a:pPr>
            <a:r>
              <a:rPr lang="en-US" sz="1400" dirty="0">
                <a:latin typeface="+mj-lt"/>
                <a:ea typeface="+mj-ea"/>
                <a:cs typeface="+mj-cs"/>
              </a:rPr>
              <a:t>Product TM798 has more Fitness and Usage when compare to others</a:t>
            </a:r>
          </a:p>
          <a:p>
            <a:pPr>
              <a:lnSpc>
                <a:spcPct val="100000"/>
              </a:lnSpc>
            </a:pPr>
            <a:r>
              <a:rPr lang="en-US" sz="1400" dirty="0">
                <a:latin typeface="+mj-lt"/>
                <a:ea typeface="+mj-ea"/>
                <a:cs typeface="+mj-cs"/>
              </a:rPr>
              <a:t>Average income of people who use  TM798 is 75K , that means to say people with high income has TM798</a:t>
            </a:r>
          </a:p>
        </p:txBody>
      </p:sp>
    </p:spTree>
    <p:extLst>
      <p:ext uri="{BB962C8B-B14F-4D97-AF65-F5344CB8AC3E}">
        <p14:creationId xmlns:p14="http://schemas.microsoft.com/office/powerpoint/2010/main" val="59757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F09-8508-1F4F-96C0-434BE9A6F9C1}"/>
              </a:ext>
            </a:extLst>
          </p:cNvPr>
          <p:cNvSpPr>
            <a:spLocks noGrp="1"/>
          </p:cNvSpPr>
          <p:nvPr>
            <p:ph type="title"/>
          </p:nvPr>
        </p:nvSpPr>
        <p:spPr>
          <a:xfrm>
            <a:off x="1077685" y="247650"/>
            <a:ext cx="9601200" cy="1485900"/>
          </a:xfrm>
        </p:spPr>
        <p:txBody>
          <a:bodyPr>
            <a:normAutofit/>
          </a:bodyPr>
          <a:lstStyle/>
          <a:p>
            <a:r>
              <a:rPr lang="en-US" dirty="0"/>
              <a:t>Recommendations </a:t>
            </a:r>
            <a:br>
              <a:rPr lang="en-US" dirty="0"/>
            </a:br>
            <a:r>
              <a:rPr lang="en-US" dirty="0"/>
              <a:t>	</a:t>
            </a:r>
            <a:endParaRPr lang="en-US" sz="2000" dirty="0"/>
          </a:p>
        </p:txBody>
      </p:sp>
      <p:sp>
        <p:nvSpPr>
          <p:cNvPr id="3" name="Content Placeholder 2">
            <a:extLst>
              <a:ext uri="{FF2B5EF4-FFF2-40B4-BE49-F238E27FC236}">
                <a16:creationId xmlns:a16="http://schemas.microsoft.com/office/drawing/2014/main" id="{A13373B1-DF0B-BC47-9760-756EC5331E26}"/>
              </a:ext>
            </a:extLst>
          </p:cNvPr>
          <p:cNvSpPr>
            <a:spLocks noGrp="1"/>
          </p:cNvSpPr>
          <p:nvPr>
            <p:ph idx="1"/>
          </p:nvPr>
        </p:nvSpPr>
        <p:spPr>
          <a:xfrm>
            <a:off x="2111829" y="955222"/>
            <a:ext cx="9601200" cy="4169229"/>
          </a:xfrm>
        </p:spPr>
        <p:txBody>
          <a:bodyPr>
            <a:noAutofit/>
          </a:bodyPr>
          <a:lstStyle/>
          <a:p>
            <a:pPr>
              <a:lnSpc>
                <a:spcPct val="100000"/>
              </a:lnSpc>
            </a:pPr>
            <a:r>
              <a:rPr lang="en-US" sz="1400" dirty="0">
                <a:latin typeface="+mj-lt"/>
                <a:ea typeface="+mj-ea"/>
                <a:cs typeface="+mj-cs"/>
              </a:rPr>
              <a:t>Product TM195 is the popular product and has high potential , many people may be willing to buy this.</a:t>
            </a:r>
          </a:p>
          <a:p>
            <a:pPr>
              <a:lnSpc>
                <a:spcPct val="100000"/>
              </a:lnSpc>
            </a:pPr>
            <a:r>
              <a:rPr lang="en-US" sz="1400" dirty="0">
                <a:latin typeface="+mj-lt"/>
                <a:ea typeface="+mj-ea"/>
                <a:cs typeface="+mj-cs"/>
              </a:rPr>
              <a:t>People with income more than 75K , might be interested to by TM798 product.</a:t>
            </a:r>
          </a:p>
          <a:p>
            <a:pPr>
              <a:lnSpc>
                <a:spcPct val="100000"/>
              </a:lnSpc>
            </a:pPr>
            <a:r>
              <a:rPr lang="en-US" sz="1400" dirty="0">
                <a:latin typeface="+mj-lt"/>
                <a:ea typeface="+mj-ea"/>
                <a:cs typeface="+mj-cs"/>
              </a:rPr>
              <a:t>Male and Married people want to use treadmill more when compared to others.</a:t>
            </a:r>
          </a:p>
          <a:p>
            <a:pPr>
              <a:lnSpc>
                <a:spcPct val="100000"/>
              </a:lnSpc>
            </a:pPr>
            <a:r>
              <a:rPr lang="en-US" sz="1400" dirty="0">
                <a:latin typeface="+mj-lt"/>
                <a:ea typeface="+mj-ea"/>
                <a:cs typeface="+mj-cs"/>
              </a:rPr>
              <a:t>Customers in the age group 40 to 20 has high potential to buy a treadmill</a:t>
            </a:r>
          </a:p>
          <a:p>
            <a:pPr>
              <a:lnSpc>
                <a:spcPct val="100000"/>
              </a:lnSpc>
            </a:pPr>
            <a:r>
              <a:rPr lang="en-US" sz="1400" dirty="0">
                <a:latin typeface="+mj-lt"/>
                <a:ea typeface="+mj-ea"/>
                <a:cs typeface="+mj-cs"/>
              </a:rPr>
              <a:t>Married couple also has high potential to buy a product , Usage is more when compared to single.</a:t>
            </a:r>
          </a:p>
          <a:p>
            <a:pPr>
              <a:lnSpc>
                <a:spcPct val="100000"/>
              </a:lnSpc>
            </a:pPr>
            <a:r>
              <a:rPr lang="en-US" sz="1400" dirty="0">
                <a:latin typeface="+mj-lt"/>
                <a:ea typeface="+mj-ea"/>
                <a:cs typeface="+mj-cs"/>
              </a:rPr>
              <a:t>People with income less than 50K , has TM195 and TM498</a:t>
            </a:r>
          </a:p>
        </p:txBody>
      </p:sp>
    </p:spTree>
    <p:extLst>
      <p:ext uri="{BB962C8B-B14F-4D97-AF65-F5344CB8AC3E}">
        <p14:creationId xmlns:p14="http://schemas.microsoft.com/office/powerpoint/2010/main" val="424149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94A-7DB8-5940-AA99-06909C32B4CE}"/>
              </a:ext>
            </a:extLst>
          </p:cNvPr>
          <p:cNvSpPr>
            <a:spLocks noGrp="1"/>
          </p:cNvSpPr>
          <p:nvPr>
            <p:ph type="title"/>
          </p:nvPr>
        </p:nvSpPr>
        <p:spPr>
          <a:xfrm>
            <a:off x="1371600" y="685800"/>
            <a:ext cx="9601200" cy="859971"/>
          </a:xfrm>
        </p:spPr>
        <p:txBody>
          <a:bodyPr/>
          <a:lstStyle/>
          <a:p>
            <a:r>
              <a:rPr lang="en-US" dirty="0"/>
              <a:t>Objective</a:t>
            </a:r>
          </a:p>
        </p:txBody>
      </p:sp>
      <p:sp>
        <p:nvSpPr>
          <p:cNvPr id="3" name="Content Placeholder 2">
            <a:extLst>
              <a:ext uri="{FF2B5EF4-FFF2-40B4-BE49-F238E27FC236}">
                <a16:creationId xmlns:a16="http://schemas.microsoft.com/office/drawing/2014/main" id="{154556A8-FB6D-2E47-9BB5-0443FE2F15B5}"/>
              </a:ext>
            </a:extLst>
          </p:cNvPr>
          <p:cNvSpPr>
            <a:spLocks noGrp="1"/>
          </p:cNvSpPr>
          <p:nvPr>
            <p:ph idx="1"/>
          </p:nvPr>
        </p:nvSpPr>
        <p:spPr>
          <a:xfrm>
            <a:off x="2188029" y="1638300"/>
            <a:ext cx="9601200" cy="3581400"/>
          </a:xfrm>
        </p:spPr>
        <p:txBody>
          <a:bodyPr/>
          <a:lstStyle/>
          <a:p>
            <a:r>
              <a:rPr lang="en-US" dirty="0"/>
              <a:t>Preliminary Data Analysis. Explore the dataset and practice extracting basic observations about the data. The idea is for you to get comfortable working in Python.</a:t>
            </a:r>
          </a:p>
          <a:p>
            <a:r>
              <a:rPr lang="en-US" dirty="0"/>
              <a:t>You are expected to do the following :</a:t>
            </a:r>
          </a:p>
          <a:p>
            <a:r>
              <a:rPr lang="en-US" dirty="0"/>
              <a:t>Come up with a customer profile (characteristics of a customer) of the different products</a:t>
            </a:r>
          </a:p>
          <a:p>
            <a:r>
              <a:rPr lang="en-US" dirty="0"/>
              <a:t>Perform </a:t>
            </a:r>
            <a:r>
              <a:rPr lang="en-US" dirty="0" err="1"/>
              <a:t>uni</a:t>
            </a:r>
            <a:r>
              <a:rPr lang="en-US" dirty="0"/>
              <a:t>-variate and multi-variate analyses</a:t>
            </a:r>
          </a:p>
          <a:p>
            <a:r>
              <a:rPr lang="en-US" dirty="0"/>
              <a:t>Generate a set of insights and recommendations that will help the company in targeting new customers</a:t>
            </a:r>
          </a:p>
          <a:p>
            <a:endParaRPr lang="en-US" dirty="0"/>
          </a:p>
        </p:txBody>
      </p:sp>
    </p:spTree>
    <p:extLst>
      <p:ext uri="{BB962C8B-B14F-4D97-AF65-F5344CB8AC3E}">
        <p14:creationId xmlns:p14="http://schemas.microsoft.com/office/powerpoint/2010/main" val="409687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A6DB-8A2D-6545-9175-350A9EE32D75}"/>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51BDE896-F5F7-2142-9906-12F4C78BE1A5}"/>
              </a:ext>
            </a:extLst>
          </p:cNvPr>
          <p:cNvSpPr>
            <a:spLocks noGrp="1"/>
          </p:cNvSpPr>
          <p:nvPr>
            <p:ph idx="1"/>
          </p:nvPr>
        </p:nvSpPr>
        <p:spPr>
          <a:xfrm>
            <a:off x="1812471" y="1556657"/>
            <a:ext cx="7326086" cy="3581400"/>
          </a:xfrm>
        </p:spPr>
        <p:txBody>
          <a:bodyPr>
            <a:normAutofit/>
          </a:bodyPr>
          <a:lstStyle/>
          <a:p>
            <a:r>
              <a:rPr lang="en-US" sz="1700" dirty="0"/>
              <a:t>Product - the model no. of the treadmill</a:t>
            </a:r>
          </a:p>
          <a:p>
            <a:r>
              <a:rPr lang="en-US" sz="1700" dirty="0"/>
              <a:t>Age - in no of years, of the customer</a:t>
            </a:r>
          </a:p>
          <a:p>
            <a:r>
              <a:rPr lang="en-US" sz="1700" dirty="0"/>
              <a:t>Gender - of the customer</a:t>
            </a:r>
          </a:p>
          <a:p>
            <a:r>
              <a:rPr lang="en-US" sz="1700" dirty="0"/>
              <a:t>Education - in no. of years, of the customer</a:t>
            </a:r>
          </a:p>
          <a:p>
            <a:r>
              <a:rPr lang="en-US" sz="1700" dirty="0"/>
              <a:t>Marital Status - of the customer</a:t>
            </a:r>
          </a:p>
          <a:p>
            <a:r>
              <a:rPr lang="en-US" sz="1700" dirty="0"/>
              <a:t>Usage - Avg. # times the customer wants to use the treadmill every week</a:t>
            </a:r>
          </a:p>
          <a:p>
            <a:r>
              <a:rPr lang="en-US" sz="1700" dirty="0"/>
              <a:t>Fitness - Self rated fitness score of the customer (5 - very fit, 1 - very unfit)</a:t>
            </a:r>
          </a:p>
          <a:p>
            <a:r>
              <a:rPr lang="en-US" sz="1700" dirty="0"/>
              <a:t>Income - of the customer</a:t>
            </a:r>
          </a:p>
          <a:p>
            <a:r>
              <a:rPr lang="en-US" sz="1700" dirty="0"/>
              <a:t>Miles- expected to run</a:t>
            </a:r>
          </a:p>
          <a:p>
            <a:endParaRPr lang="en-US" dirty="0"/>
          </a:p>
        </p:txBody>
      </p:sp>
      <p:sp>
        <p:nvSpPr>
          <p:cNvPr id="4" name="Rectangle 3">
            <a:extLst>
              <a:ext uri="{FF2B5EF4-FFF2-40B4-BE49-F238E27FC236}">
                <a16:creationId xmlns:a16="http://schemas.microsoft.com/office/drawing/2014/main" id="{6C4EF527-E0EE-5F48-A917-31FF2E36E26C}"/>
              </a:ext>
            </a:extLst>
          </p:cNvPr>
          <p:cNvSpPr/>
          <p:nvPr/>
        </p:nvSpPr>
        <p:spPr>
          <a:xfrm>
            <a:off x="5889172" y="4686301"/>
            <a:ext cx="5343001" cy="1754326"/>
          </a:xfrm>
          <a:prstGeom prst="rect">
            <a:avLst/>
          </a:prstGeom>
        </p:spPr>
        <p:txBody>
          <a:bodyPr wrap="none">
            <a:spAutoFit/>
          </a:bodyPr>
          <a:lstStyle/>
          <a:p>
            <a:r>
              <a:rPr lang="en-US" sz="2800" b="1" dirty="0"/>
              <a:t>Key Points – </a:t>
            </a:r>
          </a:p>
          <a:p>
            <a:endParaRPr lang="en-US" sz="1600" b="1" u="sng" dirty="0"/>
          </a:p>
          <a:p>
            <a:pPr marL="285750" indent="-285750">
              <a:buFontTx/>
              <a:buChar char="-"/>
            </a:pPr>
            <a:r>
              <a:rPr lang="en-US" sz="1600" dirty="0"/>
              <a:t>In the data set we have 180 rows and 9 columns.</a:t>
            </a:r>
          </a:p>
          <a:p>
            <a:pPr marL="285750" indent="-285750">
              <a:buFontTx/>
              <a:buChar char="-"/>
            </a:pPr>
            <a:r>
              <a:rPr lang="en-US" sz="1600" dirty="0"/>
              <a:t>In the given dataset we do not have any duplicate values</a:t>
            </a:r>
          </a:p>
          <a:p>
            <a:pPr marL="285750" indent="-285750">
              <a:buFontTx/>
              <a:buChar char="-"/>
            </a:pPr>
            <a:r>
              <a:rPr lang="en-US" sz="1600" dirty="0"/>
              <a:t>No null values in the dataset</a:t>
            </a:r>
          </a:p>
          <a:p>
            <a:pPr marL="285750" indent="-285750">
              <a:buFontTx/>
              <a:buChar char="-"/>
            </a:pPr>
            <a:r>
              <a:rPr lang="en-US" sz="1600" dirty="0"/>
              <a:t>3 Unique treadmill data is available in the dataset.</a:t>
            </a:r>
          </a:p>
        </p:txBody>
      </p:sp>
    </p:spTree>
    <p:extLst>
      <p:ext uri="{BB962C8B-B14F-4D97-AF65-F5344CB8AC3E}">
        <p14:creationId xmlns:p14="http://schemas.microsoft.com/office/powerpoint/2010/main" val="364961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Age                                                   Education</a:t>
            </a:r>
          </a:p>
        </p:txBody>
      </p:sp>
      <p:pic>
        <p:nvPicPr>
          <p:cNvPr id="5" name="Content Placeholder 4">
            <a:extLst>
              <a:ext uri="{FF2B5EF4-FFF2-40B4-BE49-F238E27FC236}">
                <a16:creationId xmlns:a16="http://schemas.microsoft.com/office/drawing/2014/main" id="{2E6FB933-6803-934F-868F-50E7262A284C}"/>
              </a:ext>
            </a:extLst>
          </p:cNvPr>
          <p:cNvPicPr>
            <a:picLocks noGrp="1" noChangeAspect="1"/>
          </p:cNvPicPr>
          <p:nvPr>
            <p:ph idx="1"/>
          </p:nvPr>
        </p:nvPicPr>
        <p:blipFill>
          <a:blip r:embed="rId2"/>
          <a:stretch>
            <a:fillRect/>
          </a:stretch>
        </p:blipFill>
        <p:spPr>
          <a:xfrm>
            <a:off x="1262743" y="1654627"/>
            <a:ext cx="4814841" cy="3172194"/>
          </a:xfrm>
        </p:spPr>
      </p:pic>
      <p:sp>
        <p:nvSpPr>
          <p:cNvPr id="6" name="Rectangle 5">
            <a:extLst>
              <a:ext uri="{FF2B5EF4-FFF2-40B4-BE49-F238E27FC236}">
                <a16:creationId xmlns:a16="http://schemas.microsoft.com/office/drawing/2014/main" id="{00BE9560-C8E2-C14E-AED7-D6F6C9BF7289}"/>
              </a:ext>
            </a:extLst>
          </p:cNvPr>
          <p:cNvSpPr/>
          <p:nvPr/>
        </p:nvSpPr>
        <p:spPr>
          <a:xfrm>
            <a:off x="1262743" y="5203373"/>
            <a:ext cx="6096000" cy="923330"/>
          </a:xfrm>
          <a:prstGeom prst="rect">
            <a:avLst/>
          </a:prstGeom>
        </p:spPr>
        <p:txBody>
          <a:bodyPr>
            <a:spAutoFit/>
          </a:bodyPr>
          <a:lstStyle/>
          <a:p>
            <a:pPr algn="just"/>
            <a:r>
              <a:rPr lang="en-US" dirty="0"/>
              <a:t>- Age has out layers , with positive skew</a:t>
            </a:r>
          </a:p>
          <a:p>
            <a:pPr algn="just"/>
            <a:r>
              <a:rPr lang="en-US" dirty="0"/>
              <a:t>- Average Age of the customer is 29 , Median 26</a:t>
            </a:r>
          </a:p>
          <a:p>
            <a:pPr algn="just"/>
            <a:r>
              <a:rPr lang="en-US" dirty="0"/>
              <a:t>- Maximum age is 50 </a:t>
            </a:r>
          </a:p>
        </p:txBody>
      </p:sp>
      <p:pic>
        <p:nvPicPr>
          <p:cNvPr id="8" name="Picture 7">
            <a:extLst>
              <a:ext uri="{FF2B5EF4-FFF2-40B4-BE49-F238E27FC236}">
                <a16:creationId xmlns:a16="http://schemas.microsoft.com/office/drawing/2014/main" id="{5ED50D6A-92E9-6046-A856-92C9F03EC826}"/>
              </a:ext>
            </a:extLst>
          </p:cNvPr>
          <p:cNvPicPr>
            <a:picLocks noChangeAspect="1"/>
          </p:cNvPicPr>
          <p:nvPr/>
        </p:nvPicPr>
        <p:blipFill>
          <a:blip r:embed="rId3"/>
          <a:stretch>
            <a:fillRect/>
          </a:stretch>
        </p:blipFill>
        <p:spPr>
          <a:xfrm>
            <a:off x="6266475" y="1654627"/>
            <a:ext cx="4782526" cy="3172194"/>
          </a:xfrm>
          <a:prstGeom prst="rect">
            <a:avLst/>
          </a:prstGeom>
        </p:spPr>
      </p:pic>
      <p:sp>
        <p:nvSpPr>
          <p:cNvPr id="9" name="Rectangle 8">
            <a:extLst>
              <a:ext uri="{FF2B5EF4-FFF2-40B4-BE49-F238E27FC236}">
                <a16:creationId xmlns:a16="http://schemas.microsoft.com/office/drawing/2014/main" id="{444D066C-80F1-5343-8174-935D76A36101}"/>
              </a:ext>
            </a:extLst>
          </p:cNvPr>
          <p:cNvSpPr/>
          <p:nvPr/>
        </p:nvSpPr>
        <p:spPr>
          <a:xfrm>
            <a:off x="6593047" y="5203373"/>
            <a:ext cx="4553925" cy="1200329"/>
          </a:xfrm>
          <a:prstGeom prst="rect">
            <a:avLst/>
          </a:prstGeom>
        </p:spPr>
        <p:txBody>
          <a:bodyPr wrap="square">
            <a:spAutoFit/>
          </a:bodyPr>
          <a:lstStyle/>
          <a:p>
            <a:pPr algn="just"/>
            <a:r>
              <a:rPr lang="en-US" dirty="0"/>
              <a:t>- Minimum Education of the client is 12 and maximum is 21</a:t>
            </a:r>
          </a:p>
          <a:p>
            <a:pPr algn="just"/>
            <a:r>
              <a:rPr lang="en-US" dirty="0"/>
              <a:t>- We do have out layers , indicates some customers are well educated</a:t>
            </a:r>
          </a:p>
        </p:txBody>
      </p:sp>
    </p:spTree>
    <p:extLst>
      <p:ext uri="{BB962C8B-B14F-4D97-AF65-F5344CB8AC3E}">
        <p14:creationId xmlns:p14="http://schemas.microsoft.com/office/powerpoint/2010/main" val="235258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Usage                                                   Fitness</a:t>
            </a:r>
          </a:p>
        </p:txBody>
      </p:sp>
      <p:pic>
        <p:nvPicPr>
          <p:cNvPr id="10" name="Picture 9">
            <a:extLst>
              <a:ext uri="{FF2B5EF4-FFF2-40B4-BE49-F238E27FC236}">
                <a16:creationId xmlns:a16="http://schemas.microsoft.com/office/drawing/2014/main" id="{141EEAAC-744E-BE48-95CB-93BD5D8740E9}"/>
              </a:ext>
            </a:extLst>
          </p:cNvPr>
          <p:cNvPicPr>
            <a:picLocks noChangeAspect="1"/>
          </p:cNvPicPr>
          <p:nvPr/>
        </p:nvPicPr>
        <p:blipFill>
          <a:blip r:embed="rId2"/>
          <a:stretch>
            <a:fillRect/>
          </a:stretch>
        </p:blipFill>
        <p:spPr>
          <a:xfrm>
            <a:off x="1024273" y="1295399"/>
            <a:ext cx="4972756" cy="3298371"/>
          </a:xfrm>
          <a:prstGeom prst="rect">
            <a:avLst/>
          </a:prstGeom>
        </p:spPr>
      </p:pic>
      <p:sp>
        <p:nvSpPr>
          <p:cNvPr id="11" name="Rectangle 10">
            <a:extLst>
              <a:ext uri="{FF2B5EF4-FFF2-40B4-BE49-F238E27FC236}">
                <a16:creationId xmlns:a16="http://schemas.microsoft.com/office/drawing/2014/main" id="{BFCA54B5-270E-2942-A8D3-E1E95A744A66}"/>
              </a:ext>
            </a:extLst>
          </p:cNvPr>
          <p:cNvSpPr/>
          <p:nvPr/>
        </p:nvSpPr>
        <p:spPr>
          <a:xfrm>
            <a:off x="1024273" y="4962436"/>
            <a:ext cx="4972756" cy="1200329"/>
          </a:xfrm>
          <a:prstGeom prst="rect">
            <a:avLst/>
          </a:prstGeom>
        </p:spPr>
        <p:txBody>
          <a:bodyPr wrap="square">
            <a:spAutoFit/>
          </a:bodyPr>
          <a:lstStyle/>
          <a:p>
            <a:pPr algn="just"/>
            <a:r>
              <a:rPr lang="en-US" dirty="0"/>
              <a:t>- Minimum Usage of the treadmill by the client is 2 and maximum is 7</a:t>
            </a:r>
          </a:p>
          <a:p>
            <a:pPr algn="just"/>
            <a:r>
              <a:rPr lang="en-US" dirty="0"/>
              <a:t>- We do have out layers , indicates some customers want to use treadmill very high</a:t>
            </a:r>
          </a:p>
        </p:txBody>
      </p:sp>
      <p:pic>
        <p:nvPicPr>
          <p:cNvPr id="13" name="Picture 12">
            <a:extLst>
              <a:ext uri="{FF2B5EF4-FFF2-40B4-BE49-F238E27FC236}">
                <a16:creationId xmlns:a16="http://schemas.microsoft.com/office/drawing/2014/main" id="{E7D07741-F027-3447-BDD6-B75FB37E29F5}"/>
              </a:ext>
            </a:extLst>
          </p:cNvPr>
          <p:cNvPicPr>
            <a:picLocks noChangeAspect="1"/>
          </p:cNvPicPr>
          <p:nvPr/>
        </p:nvPicPr>
        <p:blipFill>
          <a:blip r:embed="rId3"/>
          <a:stretch>
            <a:fillRect/>
          </a:stretch>
        </p:blipFill>
        <p:spPr>
          <a:xfrm>
            <a:off x="7022283" y="1295399"/>
            <a:ext cx="4972758" cy="3298372"/>
          </a:xfrm>
          <a:prstGeom prst="rect">
            <a:avLst/>
          </a:prstGeom>
        </p:spPr>
      </p:pic>
      <p:sp>
        <p:nvSpPr>
          <p:cNvPr id="14" name="Rectangle 13">
            <a:extLst>
              <a:ext uri="{FF2B5EF4-FFF2-40B4-BE49-F238E27FC236}">
                <a16:creationId xmlns:a16="http://schemas.microsoft.com/office/drawing/2014/main" id="{86828511-8E75-9644-97BF-5E601045FF58}"/>
              </a:ext>
            </a:extLst>
          </p:cNvPr>
          <p:cNvSpPr/>
          <p:nvPr/>
        </p:nvSpPr>
        <p:spPr>
          <a:xfrm>
            <a:off x="7097483" y="4823936"/>
            <a:ext cx="4897558" cy="1200329"/>
          </a:xfrm>
          <a:prstGeom prst="rect">
            <a:avLst/>
          </a:prstGeom>
        </p:spPr>
        <p:txBody>
          <a:bodyPr wrap="square">
            <a:spAutoFit/>
          </a:bodyPr>
          <a:lstStyle/>
          <a:p>
            <a:r>
              <a:rPr lang="en-US" dirty="0"/>
              <a:t>- Minimum Fitness of the customer is 1 and maximum is 5</a:t>
            </a:r>
          </a:p>
          <a:p>
            <a:r>
              <a:rPr lang="en-US" dirty="0"/>
              <a:t>- We do have out layers which are less than 25% of the data, indicates some customers are not fit</a:t>
            </a:r>
          </a:p>
        </p:txBody>
      </p:sp>
    </p:spTree>
    <p:extLst>
      <p:ext uri="{BB962C8B-B14F-4D97-AF65-F5344CB8AC3E}">
        <p14:creationId xmlns:p14="http://schemas.microsoft.com/office/powerpoint/2010/main" val="118809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Income                                                   Miles</a:t>
            </a:r>
          </a:p>
        </p:txBody>
      </p:sp>
      <p:pic>
        <p:nvPicPr>
          <p:cNvPr id="4" name="Picture 3">
            <a:extLst>
              <a:ext uri="{FF2B5EF4-FFF2-40B4-BE49-F238E27FC236}">
                <a16:creationId xmlns:a16="http://schemas.microsoft.com/office/drawing/2014/main" id="{AFF6B8B0-7FCD-1142-B269-B5590C925E70}"/>
              </a:ext>
            </a:extLst>
          </p:cNvPr>
          <p:cNvPicPr>
            <a:picLocks noChangeAspect="1"/>
          </p:cNvPicPr>
          <p:nvPr/>
        </p:nvPicPr>
        <p:blipFill>
          <a:blip r:embed="rId2"/>
          <a:stretch>
            <a:fillRect/>
          </a:stretch>
        </p:blipFill>
        <p:spPr>
          <a:xfrm>
            <a:off x="936171" y="1426029"/>
            <a:ext cx="5169698" cy="3429000"/>
          </a:xfrm>
          <a:prstGeom prst="rect">
            <a:avLst/>
          </a:prstGeom>
        </p:spPr>
      </p:pic>
      <p:sp>
        <p:nvSpPr>
          <p:cNvPr id="5" name="Rectangle 4">
            <a:extLst>
              <a:ext uri="{FF2B5EF4-FFF2-40B4-BE49-F238E27FC236}">
                <a16:creationId xmlns:a16="http://schemas.microsoft.com/office/drawing/2014/main" id="{9B6BE821-1478-8C44-B9F7-5186F99B44C9}"/>
              </a:ext>
            </a:extLst>
          </p:cNvPr>
          <p:cNvSpPr/>
          <p:nvPr/>
        </p:nvSpPr>
        <p:spPr>
          <a:xfrm>
            <a:off x="816428" y="5119415"/>
            <a:ext cx="6096000" cy="1477328"/>
          </a:xfrm>
          <a:prstGeom prst="rect">
            <a:avLst/>
          </a:prstGeom>
        </p:spPr>
        <p:txBody>
          <a:bodyPr>
            <a:spAutoFit/>
          </a:bodyPr>
          <a:lstStyle/>
          <a:p>
            <a:r>
              <a:rPr lang="en-US" dirty="0"/>
              <a:t>- Minimum Income of the customer is 29K and maximum is 104K</a:t>
            </a:r>
          </a:p>
          <a:p>
            <a:r>
              <a:rPr lang="en-US" dirty="0"/>
              <a:t>- Average Income is 50K.</a:t>
            </a:r>
          </a:p>
          <a:p>
            <a:r>
              <a:rPr lang="en-US" dirty="0"/>
              <a:t>- We do have positive out layers , which means to say customer with high income are available</a:t>
            </a:r>
          </a:p>
        </p:txBody>
      </p:sp>
      <p:pic>
        <p:nvPicPr>
          <p:cNvPr id="7" name="Picture 6">
            <a:extLst>
              <a:ext uri="{FF2B5EF4-FFF2-40B4-BE49-F238E27FC236}">
                <a16:creationId xmlns:a16="http://schemas.microsoft.com/office/drawing/2014/main" id="{1D3113FD-FD5D-7B4F-B6AF-22685C2845DB}"/>
              </a:ext>
            </a:extLst>
          </p:cNvPr>
          <p:cNvPicPr>
            <a:picLocks noChangeAspect="1"/>
          </p:cNvPicPr>
          <p:nvPr/>
        </p:nvPicPr>
        <p:blipFill>
          <a:blip r:embed="rId3"/>
          <a:stretch>
            <a:fillRect/>
          </a:stretch>
        </p:blipFill>
        <p:spPr>
          <a:xfrm>
            <a:off x="6455987" y="1426029"/>
            <a:ext cx="5245380" cy="3429000"/>
          </a:xfrm>
          <a:prstGeom prst="rect">
            <a:avLst/>
          </a:prstGeom>
        </p:spPr>
      </p:pic>
      <p:sp>
        <p:nvSpPr>
          <p:cNvPr id="8" name="Rectangle 7">
            <a:extLst>
              <a:ext uri="{FF2B5EF4-FFF2-40B4-BE49-F238E27FC236}">
                <a16:creationId xmlns:a16="http://schemas.microsoft.com/office/drawing/2014/main" id="{723F03D9-E353-1346-9DBB-638D26147736}"/>
              </a:ext>
            </a:extLst>
          </p:cNvPr>
          <p:cNvSpPr/>
          <p:nvPr/>
        </p:nvSpPr>
        <p:spPr>
          <a:xfrm>
            <a:off x="6792684" y="5089887"/>
            <a:ext cx="4908683" cy="1477328"/>
          </a:xfrm>
          <a:prstGeom prst="rect">
            <a:avLst/>
          </a:prstGeom>
        </p:spPr>
        <p:txBody>
          <a:bodyPr wrap="square">
            <a:spAutoFit/>
          </a:bodyPr>
          <a:lstStyle/>
          <a:p>
            <a:pPr algn="just"/>
            <a:r>
              <a:rPr lang="en-US" dirty="0"/>
              <a:t>- Minimum miles customer want to run is 21 and maximum is 360.</a:t>
            </a:r>
          </a:p>
          <a:p>
            <a:pPr algn="just"/>
            <a:r>
              <a:rPr lang="en-US" dirty="0"/>
              <a:t>- Average miles is 103.</a:t>
            </a:r>
          </a:p>
          <a:p>
            <a:pPr algn="just"/>
            <a:r>
              <a:rPr lang="en-US" dirty="0"/>
              <a:t>- We do have positive out layers , average miles customer want to run is very high</a:t>
            </a:r>
          </a:p>
        </p:txBody>
      </p:sp>
    </p:spTree>
    <p:extLst>
      <p:ext uri="{BB962C8B-B14F-4D97-AF65-F5344CB8AC3E}">
        <p14:creationId xmlns:p14="http://schemas.microsoft.com/office/powerpoint/2010/main" val="284254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Product    			Gender		       Martial Status</a:t>
            </a:r>
          </a:p>
        </p:txBody>
      </p:sp>
      <p:pic>
        <p:nvPicPr>
          <p:cNvPr id="6" name="Picture 5">
            <a:extLst>
              <a:ext uri="{FF2B5EF4-FFF2-40B4-BE49-F238E27FC236}">
                <a16:creationId xmlns:a16="http://schemas.microsoft.com/office/drawing/2014/main" id="{AB6A1BA3-EBCB-7A40-AB4F-6F5F5AEF3D5E}"/>
              </a:ext>
            </a:extLst>
          </p:cNvPr>
          <p:cNvPicPr>
            <a:picLocks noChangeAspect="1"/>
          </p:cNvPicPr>
          <p:nvPr/>
        </p:nvPicPr>
        <p:blipFill>
          <a:blip r:embed="rId2"/>
          <a:stretch>
            <a:fillRect/>
          </a:stretch>
        </p:blipFill>
        <p:spPr>
          <a:xfrm>
            <a:off x="810985" y="1306285"/>
            <a:ext cx="3297360" cy="3199493"/>
          </a:xfrm>
          <a:prstGeom prst="rect">
            <a:avLst/>
          </a:prstGeom>
        </p:spPr>
      </p:pic>
      <p:pic>
        <p:nvPicPr>
          <p:cNvPr id="10" name="Picture 9">
            <a:extLst>
              <a:ext uri="{FF2B5EF4-FFF2-40B4-BE49-F238E27FC236}">
                <a16:creationId xmlns:a16="http://schemas.microsoft.com/office/drawing/2014/main" id="{1BF3C15E-EF8D-0844-ACDB-4F3D09B97177}"/>
              </a:ext>
            </a:extLst>
          </p:cNvPr>
          <p:cNvPicPr>
            <a:picLocks noChangeAspect="1"/>
          </p:cNvPicPr>
          <p:nvPr/>
        </p:nvPicPr>
        <p:blipFill>
          <a:blip r:embed="rId3"/>
          <a:stretch>
            <a:fillRect/>
          </a:stretch>
        </p:blipFill>
        <p:spPr>
          <a:xfrm>
            <a:off x="4415509" y="1306285"/>
            <a:ext cx="3360982" cy="3199493"/>
          </a:xfrm>
          <a:prstGeom prst="rect">
            <a:avLst/>
          </a:prstGeom>
        </p:spPr>
      </p:pic>
      <p:pic>
        <p:nvPicPr>
          <p:cNvPr id="12" name="Picture 11">
            <a:extLst>
              <a:ext uri="{FF2B5EF4-FFF2-40B4-BE49-F238E27FC236}">
                <a16:creationId xmlns:a16="http://schemas.microsoft.com/office/drawing/2014/main" id="{4AD54914-5696-CE4B-BD1E-1B9370D15BE5}"/>
              </a:ext>
            </a:extLst>
          </p:cNvPr>
          <p:cNvPicPr>
            <a:picLocks noChangeAspect="1"/>
          </p:cNvPicPr>
          <p:nvPr/>
        </p:nvPicPr>
        <p:blipFill>
          <a:blip r:embed="rId4"/>
          <a:stretch>
            <a:fillRect/>
          </a:stretch>
        </p:blipFill>
        <p:spPr>
          <a:xfrm>
            <a:off x="8277126" y="1328056"/>
            <a:ext cx="3338111" cy="3177722"/>
          </a:xfrm>
          <a:prstGeom prst="rect">
            <a:avLst/>
          </a:prstGeom>
        </p:spPr>
      </p:pic>
      <p:sp>
        <p:nvSpPr>
          <p:cNvPr id="13" name="Rectangle 12">
            <a:extLst>
              <a:ext uri="{FF2B5EF4-FFF2-40B4-BE49-F238E27FC236}">
                <a16:creationId xmlns:a16="http://schemas.microsoft.com/office/drawing/2014/main" id="{0D3C496D-D460-244E-B45F-ADB534F8CCAF}"/>
              </a:ext>
            </a:extLst>
          </p:cNvPr>
          <p:cNvSpPr/>
          <p:nvPr/>
        </p:nvSpPr>
        <p:spPr>
          <a:xfrm>
            <a:off x="1948543" y="4905384"/>
            <a:ext cx="9437914" cy="923330"/>
          </a:xfrm>
          <a:prstGeom prst="rect">
            <a:avLst/>
          </a:prstGeom>
        </p:spPr>
        <p:txBody>
          <a:bodyPr wrap="square">
            <a:spAutoFit/>
          </a:bodyPr>
          <a:lstStyle/>
          <a:p>
            <a:pPr marL="285750" indent="-285750">
              <a:buFontTx/>
              <a:buChar char="-"/>
            </a:pPr>
            <a:r>
              <a:rPr lang="en-US" dirty="0"/>
              <a:t>44% of the data is about TM195 , 33% is about TM498 and 22% is about TM798 product</a:t>
            </a:r>
          </a:p>
          <a:p>
            <a:pPr marL="285750" indent="-285750">
              <a:buFontTx/>
              <a:buChar char="-"/>
            </a:pPr>
            <a:r>
              <a:rPr lang="en-US" dirty="0"/>
              <a:t>42% of the data is talking about Female and 58% of the data is about Male</a:t>
            </a:r>
          </a:p>
          <a:p>
            <a:r>
              <a:rPr lang="en-US" dirty="0"/>
              <a:t>-    In the data set we have 59% of Partnered people and 41% of Single</a:t>
            </a:r>
          </a:p>
        </p:txBody>
      </p:sp>
    </p:spTree>
    <p:extLst>
      <p:ext uri="{BB962C8B-B14F-4D97-AF65-F5344CB8AC3E}">
        <p14:creationId xmlns:p14="http://schemas.microsoft.com/office/powerpoint/2010/main" val="3993578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 - </a:t>
            </a:r>
            <a:r>
              <a:rPr lang="en-US" dirty="0" err="1"/>
              <a:t>Corrrelation</a:t>
            </a:r>
            <a:br>
              <a:rPr lang="en-US" dirty="0"/>
            </a:br>
            <a:endParaRPr lang="en-US" sz="3300" dirty="0"/>
          </a:p>
        </p:txBody>
      </p:sp>
      <p:pic>
        <p:nvPicPr>
          <p:cNvPr id="4" name="Picture 3">
            <a:extLst>
              <a:ext uri="{FF2B5EF4-FFF2-40B4-BE49-F238E27FC236}">
                <a16:creationId xmlns:a16="http://schemas.microsoft.com/office/drawing/2014/main" id="{3885AF71-7882-1440-97B0-D4CE760CB4A0}"/>
              </a:ext>
            </a:extLst>
          </p:cNvPr>
          <p:cNvPicPr>
            <a:picLocks noChangeAspect="1"/>
          </p:cNvPicPr>
          <p:nvPr/>
        </p:nvPicPr>
        <p:blipFill>
          <a:blip r:embed="rId2"/>
          <a:stretch>
            <a:fillRect/>
          </a:stretch>
        </p:blipFill>
        <p:spPr>
          <a:xfrm>
            <a:off x="1196521" y="1099456"/>
            <a:ext cx="5660596" cy="4822373"/>
          </a:xfrm>
          <a:prstGeom prst="rect">
            <a:avLst/>
          </a:prstGeom>
        </p:spPr>
      </p:pic>
      <p:sp>
        <p:nvSpPr>
          <p:cNvPr id="5" name="Rectangle 4">
            <a:extLst>
              <a:ext uri="{FF2B5EF4-FFF2-40B4-BE49-F238E27FC236}">
                <a16:creationId xmlns:a16="http://schemas.microsoft.com/office/drawing/2014/main" id="{59C1625E-F980-D54C-957D-C84F052C6CD7}"/>
              </a:ext>
            </a:extLst>
          </p:cNvPr>
          <p:cNvSpPr/>
          <p:nvPr/>
        </p:nvSpPr>
        <p:spPr>
          <a:xfrm>
            <a:off x="7129248" y="941925"/>
            <a:ext cx="4496695" cy="5293757"/>
          </a:xfrm>
          <a:prstGeom prst="rect">
            <a:avLst/>
          </a:prstGeom>
        </p:spPr>
        <p:txBody>
          <a:bodyPr wrap="square">
            <a:spAutoFit/>
          </a:bodyPr>
          <a:lstStyle/>
          <a:p>
            <a:endParaRPr lang="en-US" dirty="0"/>
          </a:p>
          <a:p>
            <a:pPr marL="342900" indent="-342900">
              <a:buFont typeface="System Font Regular"/>
              <a:buChar char="✓"/>
            </a:pPr>
            <a:r>
              <a:rPr lang="en-US" sz="2000" dirty="0"/>
              <a:t>As expected, Age and Miles has less correlation, people will high age may not be able to run more miles. This is in line with our intuitive understanding.</a:t>
            </a:r>
          </a:p>
          <a:p>
            <a:pPr marL="342900" indent="-342900">
              <a:buFont typeface="System Font Regular"/>
              <a:buChar char="✓"/>
            </a:pPr>
            <a:r>
              <a:rPr lang="en-US" sz="2000" dirty="0"/>
              <a:t>Miles and Usage has positive correlation</a:t>
            </a:r>
          </a:p>
          <a:p>
            <a:pPr marL="342900" indent="-342900">
              <a:buFont typeface="System Font Regular"/>
              <a:buChar char="✓"/>
            </a:pPr>
            <a:r>
              <a:rPr lang="en-US" sz="2000" dirty="0"/>
              <a:t>No negative correlation among the features</a:t>
            </a:r>
          </a:p>
          <a:p>
            <a:pPr marL="342900" indent="-342900">
              <a:buFont typeface="System Font Regular"/>
              <a:buChar char="✓"/>
            </a:pPr>
            <a:r>
              <a:rPr lang="en-US" sz="2000" dirty="0"/>
              <a:t>Miles and Fitness has positive correlation</a:t>
            </a:r>
          </a:p>
          <a:p>
            <a:pPr marL="342900" indent="-342900">
              <a:buFont typeface="System Font Regular"/>
              <a:buChar char="✓"/>
            </a:pPr>
            <a:r>
              <a:rPr lang="en-US" sz="2000" dirty="0"/>
              <a:t>There does not seems to be no high correlation between Miles, Usage and Fitness</a:t>
            </a:r>
          </a:p>
          <a:p>
            <a:pPr marL="342900" indent="-342900">
              <a:buFont typeface="System Font Regular"/>
              <a:buChar char="✓"/>
            </a:pPr>
            <a:r>
              <a:rPr lang="en-US" sz="2000" dirty="0"/>
              <a:t>Fitness and Usage has positive correlation</a:t>
            </a:r>
          </a:p>
        </p:txBody>
      </p:sp>
    </p:spTree>
    <p:extLst>
      <p:ext uri="{BB962C8B-B14F-4D97-AF65-F5344CB8AC3E}">
        <p14:creationId xmlns:p14="http://schemas.microsoft.com/office/powerpoint/2010/main" val="35163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2700" dirty="0"/>
              <a:t>Age vs Miles                           Age vs Usage                           Product vs Age   </a:t>
            </a:r>
            <a:r>
              <a:rPr lang="en-US" sz="3300" dirty="0"/>
              <a:t>			</a:t>
            </a:r>
          </a:p>
        </p:txBody>
      </p:sp>
      <p:pic>
        <p:nvPicPr>
          <p:cNvPr id="4" name="Picture 3">
            <a:extLst>
              <a:ext uri="{FF2B5EF4-FFF2-40B4-BE49-F238E27FC236}">
                <a16:creationId xmlns:a16="http://schemas.microsoft.com/office/drawing/2014/main" id="{268122AB-B73C-0B40-BB01-6FE3EF73F7C2}"/>
              </a:ext>
            </a:extLst>
          </p:cNvPr>
          <p:cNvPicPr>
            <a:picLocks noChangeAspect="1"/>
          </p:cNvPicPr>
          <p:nvPr/>
        </p:nvPicPr>
        <p:blipFill>
          <a:blip r:embed="rId2"/>
          <a:stretch>
            <a:fillRect/>
          </a:stretch>
        </p:blipFill>
        <p:spPr>
          <a:xfrm>
            <a:off x="936171" y="1302513"/>
            <a:ext cx="3396343" cy="3075703"/>
          </a:xfrm>
          <a:prstGeom prst="rect">
            <a:avLst/>
          </a:prstGeom>
        </p:spPr>
      </p:pic>
      <p:sp>
        <p:nvSpPr>
          <p:cNvPr id="5" name="Rectangle 4">
            <a:extLst>
              <a:ext uri="{FF2B5EF4-FFF2-40B4-BE49-F238E27FC236}">
                <a16:creationId xmlns:a16="http://schemas.microsoft.com/office/drawing/2014/main" id="{64C62D7A-7A74-CC4D-A54F-FA019BD19E4A}"/>
              </a:ext>
            </a:extLst>
          </p:cNvPr>
          <p:cNvSpPr/>
          <p:nvPr/>
        </p:nvSpPr>
        <p:spPr>
          <a:xfrm>
            <a:off x="1737294" y="4822762"/>
            <a:ext cx="6542497" cy="923330"/>
          </a:xfrm>
          <a:prstGeom prst="rect">
            <a:avLst/>
          </a:prstGeom>
        </p:spPr>
        <p:txBody>
          <a:bodyPr wrap="none">
            <a:spAutoFit/>
          </a:bodyPr>
          <a:lstStyle/>
          <a:p>
            <a:pPr marL="285750" indent="-285750">
              <a:buFontTx/>
              <a:buChar char="-"/>
            </a:pPr>
            <a:r>
              <a:rPr lang="en-US" dirty="0"/>
              <a:t>People with age less than 35 want to make lot of miles</a:t>
            </a:r>
          </a:p>
          <a:p>
            <a:pPr marL="285750" indent="-285750">
              <a:buFontTx/>
              <a:buChar char="-"/>
            </a:pPr>
            <a:r>
              <a:rPr lang="en-US" dirty="0"/>
              <a:t>People with age less than 20 , like product TM195 and TM498</a:t>
            </a:r>
          </a:p>
          <a:p>
            <a:pPr marL="285750" indent="-285750">
              <a:buFontTx/>
              <a:buChar char="-"/>
            </a:pPr>
            <a:r>
              <a:rPr lang="en-US" dirty="0"/>
              <a:t>Male want to use the treadmill more when compare to female</a:t>
            </a:r>
          </a:p>
        </p:txBody>
      </p:sp>
      <p:pic>
        <p:nvPicPr>
          <p:cNvPr id="8" name="Picture 7">
            <a:extLst>
              <a:ext uri="{FF2B5EF4-FFF2-40B4-BE49-F238E27FC236}">
                <a16:creationId xmlns:a16="http://schemas.microsoft.com/office/drawing/2014/main" id="{90B6DC46-5E7E-DC46-93DA-F9CF2795FEC1}"/>
              </a:ext>
            </a:extLst>
          </p:cNvPr>
          <p:cNvPicPr>
            <a:picLocks noChangeAspect="1"/>
          </p:cNvPicPr>
          <p:nvPr/>
        </p:nvPicPr>
        <p:blipFill>
          <a:blip r:embed="rId3"/>
          <a:stretch>
            <a:fillRect/>
          </a:stretch>
        </p:blipFill>
        <p:spPr>
          <a:xfrm>
            <a:off x="4810635" y="1302513"/>
            <a:ext cx="3191493" cy="3075702"/>
          </a:xfrm>
          <a:prstGeom prst="rect">
            <a:avLst/>
          </a:prstGeom>
        </p:spPr>
      </p:pic>
      <p:pic>
        <p:nvPicPr>
          <p:cNvPr id="11" name="Picture 10">
            <a:extLst>
              <a:ext uri="{FF2B5EF4-FFF2-40B4-BE49-F238E27FC236}">
                <a16:creationId xmlns:a16="http://schemas.microsoft.com/office/drawing/2014/main" id="{CBE8A5C1-AD28-E54B-AEFC-624F7F00FF39}"/>
              </a:ext>
            </a:extLst>
          </p:cNvPr>
          <p:cNvPicPr>
            <a:picLocks noChangeAspect="1"/>
          </p:cNvPicPr>
          <p:nvPr/>
        </p:nvPicPr>
        <p:blipFill>
          <a:blip r:embed="rId4"/>
          <a:stretch>
            <a:fillRect/>
          </a:stretch>
        </p:blipFill>
        <p:spPr>
          <a:xfrm>
            <a:off x="8480249" y="1249086"/>
            <a:ext cx="3053942" cy="3075704"/>
          </a:xfrm>
          <a:prstGeom prst="rect">
            <a:avLst/>
          </a:prstGeom>
        </p:spPr>
      </p:pic>
    </p:spTree>
    <p:extLst>
      <p:ext uri="{BB962C8B-B14F-4D97-AF65-F5344CB8AC3E}">
        <p14:creationId xmlns:p14="http://schemas.microsoft.com/office/powerpoint/2010/main" val="22702695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{72412709-576D-684C-8248-95779FEF2ED4}tf10001072</Template>
  <TotalTime>90</TotalTime>
  <Words>1037</Words>
  <Application>Microsoft Macintosh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Franklin Gothic Book</vt:lpstr>
      <vt:lpstr>System Font Regular</vt:lpstr>
      <vt:lpstr>Wingdings</vt:lpstr>
      <vt:lpstr>Crop</vt:lpstr>
      <vt:lpstr>Cardio Good Fitness</vt:lpstr>
      <vt:lpstr>Objective</vt:lpstr>
      <vt:lpstr>Data Information</vt:lpstr>
      <vt:lpstr>Exploratory Data Analysis Age                                                   Education</vt:lpstr>
      <vt:lpstr>Exploratory Data Analysis Usage                                                   Fitness</vt:lpstr>
      <vt:lpstr>Exploratory Data Analysis Income                                                   Miles</vt:lpstr>
      <vt:lpstr>Exploratory Data Analysis Product       Gender         Martial Status</vt:lpstr>
      <vt:lpstr>Exploratory Data Analysis - Corrrelation </vt:lpstr>
      <vt:lpstr>Exploratory Data Analysis Age vs Miles                           Age vs Usage                           Product vs Age      </vt:lpstr>
      <vt:lpstr>Exploratory Data Analysis Income vs Age                         Fitness vs Usage                  Gender vs Miles     </vt:lpstr>
      <vt:lpstr>Exploratory Data Analysis Usage vs Miles                                    Product vs Miles    </vt:lpstr>
      <vt:lpstr>Exploratory Data Analysis </vt:lpstr>
      <vt:lpstr>Conclusion   We analyzed a dataset of 180 customers of the treadmill product(s) of a retail store. Data is spanned across all Ages of people with their Fitness and Usage levels. Using the income, Gender and Martial Status of people we can identify potential customers. Thus we determine the factors that affect treadmill product sale.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dc:title>
  <dc:creator>25006</dc:creator>
  <cp:lastModifiedBy>25006</cp:lastModifiedBy>
  <cp:revision>18</cp:revision>
  <dcterms:created xsi:type="dcterms:W3CDTF">2021-03-02T19:41:48Z</dcterms:created>
  <dcterms:modified xsi:type="dcterms:W3CDTF">2021-03-02T21:12:24Z</dcterms:modified>
</cp:coreProperties>
</file>