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2" r:id="rId1"/>
  </p:sldMasterIdLst>
  <p:sldIdLst>
    <p:sldId id="256" r:id="rId2"/>
    <p:sldId id="257" r:id="rId3"/>
    <p:sldId id="274" r:id="rId4"/>
    <p:sldId id="258" r:id="rId5"/>
    <p:sldId id="259" r:id="rId6"/>
    <p:sldId id="263" r:id="rId7"/>
    <p:sldId id="276" r:id="rId8"/>
    <p:sldId id="265" r:id="rId9"/>
    <p:sldId id="266" r:id="rId10"/>
    <p:sldId id="267" r:id="rId11"/>
    <p:sldId id="268" r:id="rId12"/>
    <p:sldId id="272" r:id="rId13"/>
    <p:sldId id="273"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92"/>
    <p:restoredTop sz="96281"/>
  </p:normalViewPr>
  <p:slideViewPr>
    <p:cSldViewPr snapToGrid="0" snapToObjects="1">
      <p:cViewPr varScale="1">
        <p:scale>
          <a:sx n="131" d="100"/>
          <a:sy n="131"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t>6/2/21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135328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493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972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471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t>6/2/21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522879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10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313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5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030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6/2/21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5030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pPr/>
              <a:t>6/2/21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409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pPr/>
              <a:t>6/2/21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80921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8C5-7C80-A74E-ADDB-3224584F0EE0}"/>
              </a:ext>
            </a:extLst>
          </p:cNvPr>
          <p:cNvSpPr>
            <a:spLocks noGrp="1"/>
          </p:cNvSpPr>
          <p:nvPr>
            <p:ph type="ctrTitle"/>
          </p:nvPr>
        </p:nvSpPr>
        <p:spPr>
          <a:xfrm>
            <a:off x="1457928" y="1494540"/>
            <a:ext cx="8361229" cy="606403"/>
          </a:xfrm>
        </p:spPr>
        <p:txBody>
          <a:bodyPr/>
          <a:lstStyle/>
          <a:p>
            <a:pPr algn="just"/>
            <a:r>
              <a:rPr lang="en-US" sz="3200" dirty="0"/>
              <a:t>Personal Loan Campaign</a:t>
            </a:r>
          </a:p>
        </p:txBody>
      </p:sp>
      <p:pic>
        <p:nvPicPr>
          <p:cNvPr id="1026" name="Picture 2" descr="What Is The Significance Of Instant Personal Loan? | Tasteful Space">
            <a:extLst>
              <a:ext uri="{FF2B5EF4-FFF2-40B4-BE49-F238E27FC236}">
                <a16:creationId xmlns:a16="http://schemas.microsoft.com/office/drawing/2014/main" id="{F2A70434-4066-A244-AB00-635A49CB2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473" y="3005846"/>
            <a:ext cx="2495145" cy="1663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87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a:t>
            </a:r>
            <a:br>
              <a:rPr lang="en-US" dirty="0"/>
            </a:br>
            <a:r>
              <a:rPr lang="en-US" sz="3100" dirty="0"/>
              <a:t>Income vs Mortgage</a:t>
            </a:r>
            <a:r>
              <a:rPr lang="en-US" sz="2700" dirty="0"/>
              <a:t>        Age vs Mortgage</a:t>
            </a:r>
            <a:r>
              <a:rPr lang="en-US" sz="3300" dirty="0"/>
              <a:t>        </a:t>
            </a:r>
            <a:r>
              <a:rPr lang="en-US" sz="2700" dirty="0"/>
              <a:t>Experience vs Income</a:t>
            </a:r>
            <a:r>
              <a:rPr lang="en-US" sz="3300" dirty="0"/>
              <a:t>		</a:t>
            </a:r>
          </a:p>
        </p:txBody>
      </p:sp>
      <p:pic>
        <p:nvPicPr>
          <p:cNvPr id="8194" name="Picture 2">
            <a:extLst>
              <a:ext uri="{FF2B5EF4-FFF2-40B4-BE49-F238E27FC236}">
                <a16:creationId xmlns:a16="http://schemas.microsoft.com/office/drawing/2014/main" id="{CAF2C25B-8F94-C14E-84A2-06C6E8FDD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679" y="1477641"/>
            <a:ext cx="3258767" cy="313678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68455D39-55C3-F745-AA44-747F9FE0C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893" y="1540755"/>
            <a:ext cx="3258767" cy="316783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0C000EE4-2A3F-6D4B-A80B-C4D2E9AFF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3107" y="1520063"/>
            <a:ext cx="3382325" cy="32879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07225EA-3E07-754C-9146-8583A6F4039E}"/>
              </a:ext>
            </a:extLst>
          </p:cNvPr>
          <p:cNvSpPr/>
          <p:nvPr/>
        </p:nvSpPr>
        <p:spPr>
          <a:xfrm>
            <a:off x="1118679" y="4997487"/>
            <a:ext cx="10680972" cy="1323439"/>
          </a:xfrm>
          <a:prstGeom prst="rect">
            <a:avLst/>
          </a:prstGeom>
        </p:spPr>
        <p:txBody>
          <a:bodyPr wrap="square">
            <a:spAutoFit/>
          </a:bodyPr>
          <a:lstStyle/>
          <a:p>
            <a:pPr marL="285750" indent="-285750">
              <a:buFontTx/>
              <a:buChar char="-"/>
            </a:pPr>
            <a:r>
              <a:rPr lang="en-US" sz="1600" dirty="0"/>
              <a:t>As income increases , Mortgage also increased.</a:t>
            </a:r>
          </a:p>
          <a:p>
            <a:pPr marL="285750" indent="-285750">
              <a:buFontTx/>
              <a:buChar char="-"/>
            </a:pPr>
            <a:r>
              <a:rPr lang="en-US" sz="1600" dirty="0"/>
              <a:t>Loan distributed across all the ages.</a:t>
            </a:r>
          </a:p>
          <a:p>
            <a:pPr marL="285750" indent="-285750">
              <a:buFontTx/>
              <a:buChar char="-"/>
            </a:pPr>
            <a:r>
              <a:rPr lang="en-US" sz="1600" dirty="0"/>
              <a:t>people with income more than 140K took personal loan</a:t>
            </a:r>
          </a:p>
          <a:p>
            <a:pPr marL="285750" indent="-285750">
              <a:buFontTx/>
              <a:buChar char="-"/>
            </a:pPr>
            <a:r>
              <a:rPr lang="en-US" sz="1600" dirty="0"/>
              <a:t>Family with 1 and 2 people did not take any personal loan , So they are potential customers</a:t>
            </a:r>
          </a:p>
          <a:p>
            <a:pPr marL="285750" indent="-285750">
              <a:buFontTx/>
              <a:buChar char="-"/>
            </a:pPr>
            <a:r>
              <a:rPr lang="en-US" sz="1600" dirty="0"/>
              <a:t>Majority of the people with income less than 100K did not take personal loan , So they are potential customers as well.</a:t>
            </a:r>
          </a:p>
        </p:txBody>
      </p:sp>
    </p:spTree>
    <p:extLst>
      <p:ext uri="{BB962C8B-B14F-4D97-AF65-F5344CB8AC3E}">
        <p14:creationId xmlns:p14="http://schemas.microsoft.com/office/powerpoint/2010/main" val="2270269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a:t>
            </a:r>
            <a:br>
              <a:rPr lang="en-US" dirty="0"/>
            </a:br>
            <a:r>
              <a:rPr lang="en-US" sz="2700" dirty="0"/>
              <a:t>Income vs Family                                 Income vs Experience</a:t>
            </a:r>
            <a:r>
              <a:rPr lang="en-US" sz="3300" dirty="0"/>
              <a:t>			</a:t>
            </a:r>
          </a:p>
        </p:txBody>
      </p:sp>
      <p:sp>
        <p:nvSpPr>
          <p:cNvPr id="9" name="Rectangle 8">
            <a:extLst>
              <a:ext uri="{FF2B5EF4-FFF2-40B4-BE49-F238E27FC236}">
                <a16:creationId xmlns:a16="http://schemas.microsoft.com/office/drawing/2014/main" id="{53FEC8A0-9AD0-5249-A2B4-1F162F929395}"/>
              </a:ext>
            </a:extLst>
          </p:cNvPr>
          <p:cNvSpPr/>
          <p:nvPr/>
        </p:nvSpPr>
        <p:spPr>
          <a:xfrm>
            <a:off x="2970298" y="4984953"/>
            <a:ext cx="6972488" cy="369332"/>
          </a:xfrm>
          <a:prstGeom prst="rect">
            <a:avLst/>
          </a:prstGeom>
        </p:spPr>
        <p:txBody>
          <a:bodyPr wrap="square">
            <a:spAutoFit/>
          </a:bodyPr>
          <a:lstStyle/>
          <a:p>
            <a:pPr marL="285750" indent="-285750">
              <a:buFont typeface="Wingdings" pitchFamily="2" charset="2"/>
              <a:buChar char="ü"/>
            </a:pPr>
            <a:r>
              <a:rPr lang="en-US" dirty="0"/>
              <a:t>Family with income less than 50K , did not take any personal loan.</a:t>
            </a:r>
          </a:p>
        </p:txBody>
      </p:sp>
      <p:pic>
        <p:nvPicPr>
          <p:cNvPr id="9218" name="Picture 2">
            <a:extLst>
              <a:ext uri="{FF2B5EF4-FFF2-40B4-BE49-F238E27FC236}">
                <a16:creationId xmlns:a16="http://schemas.microsoft.com/office/drawing/2014/main" id="{9BF60027-CC61-7F48-A88D-BA2B7EBA1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872" y="1332683"/>
            <a:ext cx="2898843" cy="280407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6F5FC7D-E301-2343-999D-DF67181D6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304" y="1332683"/>
            <a:ext cx="5208956" cy="278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731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3373B1-DF0B-BC47-9760-756EC5331E26}"/>
              </a:ext>
            </a:extLst>
          </p:cNvPr>
          <p:cNvSpPr>
            <a:spLocks noGrp="1"/>
          </p:cNvSpPr>
          <p:nvPr>
            <p:ph idx="1"/>
          </p:nvPr>
        </p:nvSpPr>
        <p:spPr>
          <a:xfrm>
            <a:off x="1247887" y="1435396"/>
            <a:ext cx="10860030" cy="2231932"/>
          </a:xfrm>
        </p:spPr>
        <p:txBody>
          <a:bodyPr>
            <a:noAutofit/>
          </a:bodyPr>
          <a:lstStyle/>
          <a:p>
            <a:pPr>
              <a:lnSpc>
                <a:spcPct val="100000"/>
              </a:lnSpc>
              <a:spcBef>
                <a:spcPts val="0"/>
              </a:spcBef>
              <a:spcAft>
                <a:spcPts val="0"/>
              </a:spcAft>
            </a:pPr>
            <a:r>
              <a:rPr lang="en-US" sz="1400" dirty="0">
                <a:latin typeface="+mj-lt"/>
                <a:ea typeface="+mj-ea"/>
                <a:cs typeface="+mj-cs"/>
              </a:rPr>
              <a:t>- We analyzed the "</a:t>
            </a:r>
            <a:r>
              <a:rPr lang="en-US" sz="1400" dirty="0" err="1">
                <a:latin typeface="+mj-lt"/>
                <a:ea typeface="+mj-ea"/>
                <a:cs typeface="+mj-cs"/>
              </a:rPr>
              <a:t>AllLife</a:t>
            </a:r>
            <a:r>
              <a:rPr lang="en-US" sz="1400" dirty="0">
                <a:latin typeface="+mj-lt"/>
                <a:ea typeface="+mj-ea"/>
                <a:cs typeface="+mj-cs"/>
              </a:rPr>
              <a:t> Bank" using different techniques , Logistic Regression and Decision Tree Classifier were used to build a predictive model for the same.</a:t>
            </a:r>
          </a:p>
          <a:p>
            <a:pPr>
              <a:lnSpc>
                <a:spcPct val="100000"/>
              </a:lnSpc>
              <a:spcBef>
                <a:spcPts val="0"/>
              </a:spcBef>
              <a:spcAft>
                <a:spcPts val="0"/>
              </a:spcAft>
            </a:pPr>
            <a:r>
              <a:rPr lang="en-US" sz="1400" dirty="0">
                <a:latin typeface="+mj-lt"/>
                <a:ea typeface="+mj-ea"/>
                <a:cs typeface="+mj-cs"/>
              </a:rPr>
              <a:t>- The model built can be used to predict if a customer is going to buy a personal loan or not.</a:t>
            </a:r>
          </a:p>
          <a:p>
            <a:pPr>
              <a:lnSpc>
                <a:spcPct val="100000"/>
              </a:lnSpc>
              <a:spcBef>
                <a:spcPts val="0"/>
              </a:spcBef>
              <a:spcAft>
                <a:spcPts val="0"/>
              </a:spcAft>
            </a:pPr>
            <a:r>
              <a:rPr lang="en-US" sz="1400" dirty="0">
                <a:latin typeface="+mj-lt"/>
                <a:ea typeface="+mj-ea"/>
                <a:cs typeface="+mj-cs"/>
              </a:rPr>
              <a:t>- We visualized different trees and their confusion matrix to get a better understanding of the model. Easy interpretation is one of the key benefits of Decision Trees.</a:t>
            </a:r>
          </a:p>
          <a:p>
            <a:pPr>
              <a:lnSpc>
                <a:spcPct val="100000"/>
              </a:lnSpc>
              <a:spcBef>
                <a:spcPts val="0"/>
              </a:spcBef>
              <a:spcAft>
                <a:spcPts val="0"/>
              </a:spcAft>
            </a:pPr>
            <a:r>
              <a:rPr lang="en-US" sz="1400" dirty="0">
                <a:latin typeface="+mj-lt"/>
                <a:ea typeface="+mj-ea"/>
                <a:cs typeface="+mj-cs"/>
              </a:rPr>
              <a:t>- We verified the fact that how much less data preparation is needed for Decision Trees and such a simple model gave good results even with outliers and imbalanced classes which shows the robustness of Decision Trees.</a:t>
            </a:r>
          </a:p>
          <a:p>
            <a:pPr>
              <a:lnSpc>
                <a:spcPct val="100000"/>
              </a:lnSpc>
              <a:spcBef>
                <a:spcPts val="0"/>
              </a:spcBef>
              <a:spcAft>
                <a:spcPts val="0"/>
              </a:spcAft>
            </a:pPr>
            <a:r>
              <a:rPr lang="en-US" sz="1400" dirty="0">
                <a:latin typeface="+mj-lt"/>
                <a:ea typeface="+mj-ea"/>
                <a:cs typeface="+mj-cs"/>
              </a:rPr>
              <a:t>- Income , Education , Family , CC Avg are the most important variable in predicting the customers that will buy a personal loan</a:t>
            </a:r>
          </a:p>
          <a:p>
            <a:pPr>
              <a:lnSpc>
                <a:spcPct val="100000"/>
              </a:lnSpc>
              <a:spcBef>
                <a:spcPts val="0"/>
              </a:spcBef>
              <a:spcAft>
                <a:spcPts val="0"/>
              </a:spcAft>
            </a:pPr>
            <a:r>
              <a:rPr lang="en-US" sz="1400" dirty="0">
                <a:latin typeface="+mj-lt"/>
                <a:ea typeface="+mj-ea"/>
                <a:cs typeface="+mj-cs"/>
              </a:rPr>
              <a:t>- We established the importance of hyper-parameters/ pruning to reduce overfitting.</a:t>
            </a:r>
          </a:p>
        </p:txBody>
      </p:sp>
      <p:sp>
        <p:nvSpPr>
          <p:cNvPr id="4" name="Title 3">
            <a:extLst>
              <a:ext uri="{FF2B5EF4-FFF2-40B4-BE49-F238E27FC236}">
                <a16:creationId xmlns:a16="http://schemas.microsoft.com/office/drawing/2014/main" id="{824A2E2C-AD24-9546-BA03-45AAA92E70AC}"/>
              </a:ext>
            </a:extLst>
          </p:cNvPr>
          <p:cNvSpPr>
            <a:spLocks noGrp="1"/>
          </p:cNvSpPr>
          <p:nvPr>
            <p:ph type="title"/>
          </p:nvPr>
        </p:nvSpPr>
        <p:spPr>
          <a:xfrm>
            <a:off x="1371600" y="685800"/>
            <a:ext cx="9601200" cy="696433"/>
          </a:xfrm>
        </p:spPr>
        <p:txBody>
          <a:bodyPr/>
          <a:lstStyle/>
          <a:p>
            <a:r>
              <a:rPr lang="en-US" dirty="0"/>
              <a:t>Conclusion</a:t>
            </a:r>
          </a:p>
        </p:txBody>
      </p:sp>
    </p:spTree>
    <p:extLst>
      <p:ext uri="{BB962C8B-B14F-4D97-AF65-F5344CB8AC3E}">
        <p14:creationId xmlns:p14="http://schemas.microsoft.com/office/powerpoint/2010/main" val="22808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21D5-FC3C-F84D-8DBA-8799BC91D63C}"/>
              </a:ext>
            </a:extLst>
          </p:cNvPr>
          <p:cNvSpPr>
            <a:spLocks noGrp="1"/>
          </p:cNvSpPr>
          <p:nvPr>
            <p:ph type="title"/>
          </p:nvPr>
        </p:nvSpPr>
        <p:spPr>
          <a:xfrm>
            <a:off x="1371600" y="223345"/>
            <a:ext cx="9601200" cy="649014"/>
          </a:xfrm>
        </p:spPr>
        <p:txBody>
          <a:bodyPr>
            <a:normAutofit fontScale="90000"/>
          </a:bodyPr>
          <a:lstStyle/>
          <a:p>
            <a:r>
              <a:rPr lang="en-US" dirty="0"/>
              <a:t>Model Performance Summary</a:t>
            </a:r>
          </a:p>
        </p:txBody>
      </p:sp>
      <p:pic>
        <p:nvPicPr>
          <p:cNvPr id="7" name="Picture 6">
            <a:extLst>
              <a:ext uri="{FF2B5EF4-FFF2-40B4-BE49-F238E27FC236}">
                <a16:creationId xmlns:a16="http://schemas.microsoft.com/office/drawing/2014/main" id="{96D4A23D-276F-9541-966E-5A9C5446C7B7}"/>
              </a:ext>
            </a:extLst>
          </p:cNvPr>
          <p:cNvPicPr>
            <a:picLocks noChangeAspect="1"/>
          </p:cNvPicPr>
          <p:nvPr/>
        </p:nvPicPr>
        <p:blipFill>
          <a:blip r:embed="rId2"/>
          <a:stretch>
            <a:fillRect/>
          </a:stretch>
        </p:blipFill>
        <p:spPr>
          <a:xfrm>
            <a:off x="1219200" y="1830136"/>
            <a:ext cx="8865140" cy="1163550"/>
          </a:xfrm>
          <a:prstGeom prst="rect">
            <a:avLst/>
          </a:prstGeom>
        </p:spPr>
      </p:pic>
      <p:sp>
        <p:nvSpPr>
          <p:cNvPr id="8" name="TextBox 7">
            <a:extLst>
              <a:ext uri="{FF2B5EF4-FFF2-40B4-BE49-F238E27FC236}">
                <a16:creationId xmlns:a16="http://schemas.microsoft.com/office/drawing/2014/main" id="{CBA41700-D0B3-934C-9D34-E5D77A153F59}"/>
              </a:ext>
            </a:extLst>
          </p:cNvPr>
          <p:cNvSpPr txBox="1"/>
          <p:nvPr/>
        </p:nvSpPr>
        <p:spPr>
          <a:xfrm>
            <a:off x="846306" y="1094323"/>
            <a:ext cx="2061013" cy="369332"/>
          </a:xfrm>
          <a:prstGeom prst="rect">
            <a:avLst/>
          </a:prstGeom>
          <a:noFill/>
        </p:spPr>
        <p:txBody>
          <a:bodyPr wrap="none" rtlCol="0">
            <a:spAutoFit/>
          </a:bodyPr>
          <a:lstStyle/>
          <a:p>
            <a:r>
              <a:rPr lang="en-US" dirty="0"/>
              <a:t>Logistic Regression</a:t>
            </a:r>
          </a:p>
        </p:txBody>
      </p:sp>
      <p:sp>
        <p:nvSpPr>
          <p:cNvPr id="9" name="TextBox 8">
            <a:extLst>
              <a:ext uri="{FF2B5EF4-FFF2-40B4-BE49-F238E27FC236}">
                <a16:creationId xmlns:a16="http://schemas.microsoft.com/office/drawing/2014/main" id="{5462AEF4-508C-7742-ACFD-5CCB60224E8E}"/>
              </a:ext>
            </a:extLst>
          </p:cNvPr>
          <p:cNvSpPr txBox="1"/>
          <p:nvPr/>
        </p:nvSpPr>
        <p:spPr>
          <a:xfrm>
            <a:off x="846305" y="3429000"/>
            <a:ext cx="1490088" cy="369332"/>
          </a:xfrm>
          <a:prstGeom prst="rect">
            <a:avLst/>
          </a:prstGeom>
          <a:noFill/>
        </p:spPr>
        <p:txBody>
          <a:bodyPr wrap="none" rtlCol="0">
            <a:spAutoFit/>
          </a:bodyPr>
          <a:lstStyle/>
          <a:p>
            <a:r>
              <a:rPr lang="en-US" dirty="0"/>
              <a:t>Decision Tree</a:t>
            </a:r>
          </a:p>
        </p:txBody>
      </p:sp>
      <p:pic>
        <p:nvPicPr>
          <p:cNvPr id="13" name="Picture 12">
            <a:extLst>
              <a:ext uri="{FF2B5EF4-FFF2-40B4-BE49-F238E27FC236}">
                <a16:creationId xmlns:a16="http://schemas.microsoft.com/office/drawing/2014/main" id="{8DB41575-3117-2546-92AC-FF893DE56635}"/>
              </a:ext>
            </a:extLst>
          </p:cNvPr>
          <p:cNvPicPr>
            <a:picLocks noChangeAspect="1"/>
          </p:cNvPicPr>
          <p:nvPr/>
        </p:nvPicPr>
        <p:blipFill>
          <a:blip r:embed="rId3"/>
          <a:stretch>
            <a:fillRect/>
          </a:stretch>
        </p:blipFill>
        <p:spPr>
          <a:xfrm>
            <a:off x="1219200" y="4004226"/>
            <a:ext cx="6337300" cy="2197100"/>
          </a:xfrm>
          <a:prstGeom prst="rect">
            <a:avLst/>
          </a:prstGeom>
        </p:spPr>
      </p:pic>
    </p:spTree>
    <p:extLst>
      <p:ext uri="{BB962C8B-B14F-4D97-AF65-F5344CB8AC3E}">
        <p14:creationId xmlns:p14="http://schemas.microsoft.com/office/powerpoint/2010/main" val="239534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21D5-FC3C-F84D-8DBA-8799BC91D63C}"/>
              </a:ext>
            </a:extLst>
          </p:cNvPr>
          <p:cNvSpPr>
            <a:spLocks noGrp="1"/>
          </p:cNvSpPr>
          <p:nvPr>
            <p:ph type="title"/>
          </p:nvPr>
        </p:nvSpPr>
        <p:spPr>
          <a:xfrm>
            <a:off x="1371600" y="223345"/>
            <a:ext cx="9601200" cy="649014"/>
          </a:xfrm>
        </p:spPr>
        <p:txBody>
          <a:bodyPr>
            <a:normAutofit fontScale="90000"/>
          </a:bodyPr>
          <a:lstStyle/>
          <a:p>
            <a:r>
              <a:rPr lang="en" dirty="0">
                <a:solidFill>
                  <a:srgbClr val="000000"/>
                </a:solidFill>
                <a:latin typeface="Arial"/>
                <a:ea typeface="Arial"/>
                <a:cs typeface="Arial"/>
                <a:sym typeface="Arial"/>
              </a:rPr>
              <a:t>Business Insights and Recommendations</a:t>
            </a:r>
            <a:endParaRPr lang="en-US" dirty="0"/>
          </a:p>
        </p:txBody>
      </p:sp>
      <p:sp>
        <p:nvSpPr>
          <p:cNvPr id="4" name="Rectangle 3">
            <a:extLst>
              <a:ext uri="{FF2B5EF4-FFF2-40B4-BE49-F238E27FC236}">
                <a16:creationId xmlns:a16="http://schemas.microsoft.com/office/drawing/2014/main" id="{221414FD-A5D0-3647-BA60-0F3CD276B8D9}"/>
              </a:ext>
            </a:extLst>
          </p:cNvPr>
          <p:cNvSpPr/>
          <p:nvPr/>
        </p:nvSpPr>
        <p:spPr>
          <a:xfrm>
            <a:off x="2522707" y="889843"/>
            <a:ext cx="6096000" cy="5078313"/>
          </a:xfrm>
          <a:prstGeom prst="rect">
            <a:avLst/>
          </a:prstGeom>
        </p:spPr>
        <p:txBody>
          <a:bodyPr>
            <a:spAutoFit/>
          </a:bodyPr>
          <a:lstStyle/>
          <a:p>
            <a:r>
              <a:rPr lang="en-US" dirty="0"/>
              <a:t>* According to both the models it looks like making customer to buy a product is not an easy task.</a:t>
            </a:r>
          </a:p>
          <a:p>
            <a:endParaRPr lang="en-US" dirty="0"/>
          </a:p>
          <a:p>
            <a:r>
              <a:rPr lang="en-US" dirty="0"/>
              <a:t>* People who does not have mortgage can buy a personal loan.</a:t>
            </a:r>
          </a:p>
          <a:p>
            <a:endParaRPr lang="en-US" dirty="0"/>
          </a:p>
          <a:p>
            <a:r>
              <a:rPr lang="en-US" dirty="0"/>
              <a:t>* Family with 1 and 2 people did not take any personal loan , So they are potential customers</a:t>
            </a:r>
          </a:p>
          <a:p>
            <a:endParaRPr lang="en-US" dirty="0"/>
          </a:p>
          <a:p>
            <a:r>
              <a:rPr lang="en-US" dirty="0"/>
              <a:t>* Customer retention - Member Loyalty programs initiatives like special discounts, coupons, </a:t>
            </a:r>
            <a:r>
              <a:rPr lang="en-US" dirty="0" err="1"/>
              <a:t>etc</a:t>
            </a:r>
            <a:r>
              <a:rPr lang="en-US" dirty="0"/>
              <a:t> can be provided.</a:t>
            </a:r>
          </a:p>
          <a:p>
            <a:endParaRPr lang="en-US" dirty="0"/>
          </a:p>
          <a:p>
            <a:r>
              <a:rPr lang="en-US" dirty="0"/>
              <a:t>* Majority of the people with income less than 100K did not take personal loan , So they are potential customers as well.</a:t>
            </a:r>
          </a:p>
          <a:p>
            <a:endParaRPr lang="en-US" dirty="0"/>
          </a:p>
          <a:p>
            <a:r>
              <a:rPr lang="en-US" dirty="0"/>
              <a:t>* Family with income less than 50K , did not take any personal loan. Those people can be targeted too to buy personal loan</a:t>
            </a:r>
          </a:p>
        </p:txBody>
      </p:sp>
    </p:spTree>
    <p:extLst>
      <p:ext uri="{BB962C8B-B14F-4D97-AF65-F5344CB8AC3E}">
        <p14:creationId xmlns:p14="http://schemas.microsoft.com/office/powerpoint/2010/main" val="35900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494A-7DB8-5940-AA99-06909C32B4CE}"/>
              </a:ext>
            </a:extLst>
          </p:cNvPr>
          <p:cNvSpPr>
            <a:spLocks noGrp="1"/>
          </p:cNvSpPr>
          <p:nvPr>
            <p:ph type="title"/>
          </p:nvPr>
        </p:nvSpPr>
        <p:spPr>
          <a:xfrm>
            <a:off x="1453055" y="4043292"/>
            <a:ext cx="9601200" cy="859971"/>
          </a:xfrm>
        </p:spPr>
        <p:txBody>
          <a:bodyPr>
            <a:normAutofit/>
          </a:bodyPr>
          <a:lstStyle/>
          <a:p>
            <a:r>
              <a:rPr lang="en-US" sz="3200" dirty="0"/>
              <a:t>Objective</a:t>
            </a:r>
          </a:p>
        </p:txBody>
      </p:sp>
      <p:sp>
        <p:nvSpPr>
          <p:cNvPr id="3" name="Content Placeholder 2">
            <a:extLst>
              <a:ext uri="{FF2B5EF4-FFF2-40B4-BE49-F238E27FC236}">
                <a16:creationId xmlns:a16="http://schemas.microsoft.com/office/drawing/2014/main" id="{154556A8-FB6D-2E47-9BB5-0443FE2F15B5}"/>
              </a:ext>
            </a:extLst>
          </p:cNvPr>
          <p:cNvSpPr>
            <a:spLocks noGrp="1"/>
          </p:cNvSpPr>
          <p:nvPr>
            <p:ph idx="1"/>
          </p:nvPr>
        </p:nvSpPr>
        <p:spPr>
          <a:xfrm>
            <a:off x="1453055" y="5012040"/>
            <a:ext cx="10233698" cy="978776"/>
          </a:xfrm>
        </p:spPr>
        <p:txBody>
          <a:bodyPr>
            <a:normAutofit/>
          </a:bodyPr>
          <a:lstStyle/>
          <a:p>
            <a:pPr>
              <a:spcBef>
                <a:spcPts val="0"/>
              </a:spcBef>
              <a:spcAft>
                <a:spcPts val="0"/>
              </a:spcAft>
            </a:pPr>
            <a:r>
              <a:rPr lang="en-US" dirty="0"/>
              <a:t>To predict whether a liability customer will buy a personal loan or not.</a:t>
            </a:r>
          </a:p>
          <a:p>
            <a:pPr>
              <a:spcBef>
                <a:spcPts val="0"/>
              </a:spcBef>
              <a:spcAft>
                <a:spcPts val="0"/>
              </a:spcAft>
            </a:pPr>
            <a:r>
              <a:rPr lang="en-US" dirty="0"/>
              <a:t>Which variables are most significant.</a:t>
            </a:r>
          </a:p>
          <a:p>
            <a:pPr>
              <a:spcBef>
                <a:spcPts val="0"/>
              </a:spcBef>
              <a:spcAft>
                <a:spcPts val="0"/>
              </a:spcAft>
            </a:pPr>
            <a:r>
              <a:rPr lang="en-US" dirty="0"/>
              <a:t>Which segment of customers should be targeted more.</a:t>
            </a:r>
          </a:p>
        </p:txBody>
      </p:sp>
      <p:sp>
        <p:nvSpPr>
          <p:cNvPr id="4" name="Title 1">
            <a:extLst>
              <a:ext uri="{FF2B5EF4-FFF2-40B4-BE49-F238E27FC236}">
                <a16:creationId xmlns:a16="http://schemas.microsoft.com/office/drawing/2014/main" id="{9B4B4D0D-5E4C-3949-AB28-B311A753B898}"/>
              </a:ext>
            </a:extLst>
          </p:cNvPr>
          <p:cNvSpPr txBox="1">
            <a:spLocks/>
          </p:cNvSpPr>
          <p:nvPr/>
        </p:nvSpPr>
        <p:spPr>
          <a:xfrm>
            <a:off x="1295400" y="339431"/>
            <a:ext cx="9601200" cy="3502995"/>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500" dirty="0"/>
              <a:t>Contents</a:t>
            </a:r>
          </a:p>
          <a:p>
            <a:endParaRPr lang="en-US" dirty="0"/>
          </a:p>
          <a:p>
            <a:pPr marL="342900" indent="-342900">
              <a:buFont typeface="Wingdings" pitchFamily="2" charset="2"/>
              <a:buChar char="ü"/>
            </a:pPr>
            <a:r>
              <a:rPr lang="en-US" sz="2400" dirty="0"/>
              <a:t>All Life Bank is a US bank that has a growing customer base. The majority of these customers are liability customers (depositors) with varying sizes of deposits. The number of customers who are also borrowers (asset customers) is quite small, and the bank is interested in expanding this base rapidly to bring in more loan business and in the process, earn more through the interest on loans. In particular, the management wants to explore ways of converting its liability customers to personal loan customers (while retaining them as depositors).</a:t>
            </a:r>
          </a:p>
          <a:p>
            <a:pPr marL="342900" indent="-342900">
              <a:buFont typeface="Wingdings" pitchFamily="2" charset="2"/>
              <a:buChar char="ü"/>
            </a:pPr>
            <a:endParaRPr lang="en-US" sz="2400" dirty="0"/>
          </a:p>
          <a:p>
            <a:pPr marL="342900" indent="-342900">
              <a:buFont typeface="Wingdings" pitchFamily="2" charset="2"/>
              <a:buChar char="ü"/>
            </a:pPr>
            <a:r>
              <a:rPr lang="en-US" sz="2400" dirty="0"/>
              <a:t>A campaign that the bank ran last year for liability customers showed a healthy conversion rate of over 9% success. This has encouraged the retail marketing department to devise campaigns with better target marketing to increase the success ratio.</a:t>
            </a:r>
          </a:p>
          <a:p>
            <a:pPr marL="342900" indent="-342900">
              <a:buFont typeface="Wingdings" pitchFamily="2" charset="2"/>
              <a:buChar char="ü"/>
            </a:pPr>
            <a:endParaRPr lang="en-US" sz="2400" dirty="0"/>
          </a:p>
          <a:p>
            <a:pPr marL="342900" indent="-342900">
              <a:buFont typeface="Wingdings" pitchFamily="2" charset="2"/>
              <a:buChar char="ü"/>
            </a:pPr>
            <a:r>
              <a:rPr lang="en-US" sz="2400" dirty="0"/>
              <a:t>You as a Data scientist at All Life bank have to build a model that will help the marketing department to identify the potential customers who have a higher probability of purchasing the loan.</a:t>
            </a:r>
            <a:endParaRPr lang="en-US" sz="2600" dirty="0"/>
          </a:p>
        </p:txBody>
      </p:sp>
    </p:spTree>
    <p:extLst>
      <p:ext uri="{BB962C8B-B14F-4D97-AF65-F5344CB8AC3E}">
        <p14:creationId xmlns:p14="http://schemas.microsoft.com/office/powerpoint/2010/main" val="409687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494A-7DB8-5940-AA99-06909C32B4CE}"/>
              </a:ext>
            </a:extLst>
          </p:cNvPr>
          <p:cNvSpPr>
            <a:spLocks noGrp="1"/>
          </p:cNvSpPr>
          <p:nvPr>
            <p:ph type="title"/>
          </p:nvPr>
        </p:nvSpPr>
        <p:spPr>
          <a:xfrm>
            <a:off x="1190297" y="451946"/>
            <a:ext cx="9601200" cy="859971"/>
          </a:xfrm>
        </p:spPr>
        <p:txBody>
          <a:bodyPr>
            <a:normAutofit/>
          </a:bodyPr>
          <a:lstStyle/>
          <a:p>
            <a:r>
              <a:rPr lang="en" sz="3200" dirty="0">
                <a:solidFill>
                  <a:srgbClr val="000000"/>
                </a:solidFill>
                <a:latin typeface="Arial"/>
                <a:ea typeface="Arial"/>
                <a:cs typeface="Arial"/>
                <a:sym typeface="Arial"/>
              </a:rPr>
              <a:t>Business Problem Overview and Solution Approach</a:t>
            </a:r>
            <a:endParaRPr lang="en-US" sz="3200" dirty="0"/>
          </a:p>
        </p:txBody>
      </p:sp>
      <p:sp>
        <p:nvSpPr>
          <p:cNvPr id="3" name="Content Placeholder 2">
            <a:extLst>
              <a:ext uri="{FF2B5EF4-FFF2-40B4-BE49-F238E27FC236}">
                <a16:creationId xmlns:a16="http://schemas.microsoft.com/office/drawing/2014/main" id="{154556A8-FB6D-2E47-9BB5-0443FE2F15B5}"/>
              </a:ext>
            </a:extLst>
          </p:cNvPr>
          <p:cNvSpPr>
            <a:spLocks noGrp="1"/>
          </p:cNvSpPr>
          <p:nvPr>
            <p:ph idx="1"/>
          </p:nvPr>
        </p:nvSpPr>
        <p:spPr>
          <a:xfrm>
            <a:off x="1568669" y="1311917"/>
            <a:ext cx="10233698" cy="3236343"/>
          </a:xfrm>
        </p:spPr>
        <p:txBody>
          <a:bodyPr>
            <a:normAutofit/>
          </a:bodyPr>
          <a:lstStyle/>
          <a:p>
            <a:pPr>
              <a:lnSpc>
                <a:spcPct val="150000"/>
              </a:lnSpc>
              <a:spcBef>
                <a:spcPts val="0"/>
              </a:spcBef>
              <a:spcAft>
                <a:spcPts val="0"/>
              </a:spcAft>
            </a:pPr>
            <a:r>
              <a:rPr lang="en-US" dirty="0" err="1"/>
              <a:t>AllLife</a:t>
            </a:r>
            <a:r>
              <a:rPr lang="en-US" dirty="0"/>
              <a:t> Bank want to identify potential customers who want to buy a personal loan. </a:t>
            </a:r>
          </a:p>
          <a:p>
            <a:pPr>
              <a:lnSpc>
                <a:spcPct val="150000"/>
              </a:lnSpc>
              <a:spcBef>
                <a:spcPts val="0"/>
              </a:spcBef>
              <a:spcAft>
                <a:spcPts val="0"/>
              </a:spcAft>
            </a:pPr>
            <a:r>
              <a:rPr lang="en-US" dirty="0"/>
              <a:t>Logistic Regression and Decision Tree Model we shall use , to predict the price of used cars </a:t>
            </a:r>
          </a:p>
          <a:p>
            <a:pPr>
              <a:lnSpc>
                <a:spcPct val="150000"/>
              </a:lnSpc>
              <a:spcBef>
                <a:spcPts val="0"/>
              </a:spcBef>
              <a:spcAft>
                <a:spcPts val="0"/>
              </a:spcAft>
            </a:pPr>
            <a:r>
              <a:rPr lang="en-US" dirty="0"/>
              <a:t>Help the business in identifying potential customer , such that the overall profit of the bank will increase through the interest on the loan</a:t>
            </a:r>
          </a:p>
          <a:p>
            <a:pPr>
              <a:lnSpc>
                <a:spcPct val="150000"/>
              </a:lnSpc>
              <a:spcBef>
                <a:spcPts val="0"/>
              </a:spcBef>
              <a:spcAft>
                <a:spcPts val="0"/>
              </a:spcAft>
            </a:pPr>
            <a:r>
              <a:rPr lang="en-US" dirty="0"/>
              <a:t>Logistic regression model will help us to identify the coefficients.</a:t>
            </a:r>
          </a:p>
        </p:txBody>
      </p:sp>
    </p:spTree>
    <p:extLst>
      <p:ext uri="{BB962C8B-B14F-4D97-AF65-F5344CB8AC3E}">
        <p14:creationId xmlns:p14="http://schemas.microsoft.com/office/powerpoint/2010/main" val="205553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A6DB-8A2D-6545-9175-350A9EE32D75}"/>
              </a:ext>
            </a:extLst>
          </p:cNvPr>
          <p:cNvSpPr>
            <a:spLocks noGrp="1"/>
          </p:cNvSpPr>
          <p:nvPr>
            <p:ph type="title"/>
          </p:nvPr>
        </p:nvSpPr>
        <p:spPr>
          <a:xfrm>
            <a:off x="1371600" y="685800"/>
            <a:ext cx="9601200" cy="696433"/>
          </a:xfrm>
        </p:spPr>
        <p:txBody>
          <a:bodyPr/>
          <a:lstStyle/>
          <a:p>
            <a:r>
              <a:rPr lang="en-US" dirty="0"/>
              <a:t>Data Overview</a:t>
            </a:r>
          </a:p>
        </p:txBody>
      </p:sp>
      <p:sp>
        <p:nvSpPr>
          <p:cNvPr id="3" name="Content Placeholder 2">
            <a:extLst>
              <a:ext uri="{FF2B5EF4-FFF2-40B4-BE49-F238E27FC236}">
                <a16:creationId xmlns:a16="http://schemas.microsoft.com/office/drawing/2014/main" id="{51BDE896-F5F7-2142-9906-12F4C78BE1A5}"/>
              </a:ext>
            </a:extLst>
          </p:cNvPr>
          <p:cNvSpPr>
            <a:spLocks noGrp="1"/>
          </p:cNvSpPr>
          <p:nvPr>
            <p:ph idx="1"/>
          </p:nvPr>
        </p:nvSpPr>
        <p:spPr>
          <a:xfrm>
            <a:off x="1679944" y="1556657"/>
            <a:ext cx="9888279" cy="2769353"/>
          </a:xfrm>
        </p:spPr>
        <p:txBody>
          <a:bodyPr>
            <a:noAutofit/>
          </a:bodyPr>
          <a:lstStyle/>
          <a:p>
            <a:pPr algn="just">
              <a:lnSpc>
                <a:spcPct val="100000"/>
              </a:lnSpc>
              <a:spcBef>
                <a:spcPts val="0"/>
              </a:spcBef>
              <a:spcAft>
                <a:spcPts val="0"/>
              </a:spcAft>
            </a:pPr>
            <a:r>
              <a:rPr lang="en-US" sz="1200" dirty="0"/>
              <a:t>* ID: Customer ID</a:t>
            </a:r>
          </a:p>
          <a:p>
            <a:pPr algn="just">
              <a:lnSpc>
                <a:spcPct val="100000"/>
              </a:lnSpc>
              <a:spcBef>
                <a:spcPts val="0"/>
              </a:spcBef>
              <a:spcAft>
                <a:spcPts val="0"/>
              </a:spcAft>
            </a:pPr>
            <a:r>
              <a:rPr lang="en-US" sz="1200" dirty="0"/>
              <a:t>* Age: Customer’s age in completed years</a:t>
            </a:r>
          </a:p>
          <a:p>
            <a:pPr algn="just">
              <a:lnSpc>
                <a:spcPct val="100000"/>
              </a:lnSpc>
              <a:spcBef>
                <a:spcPts val="0"/>
              </a:spcBef>
              <a:spcAft>
                <a:spcPts val="0"/>
              </a:spcAft>
            </a:pPr>
            <a:r>
              <a:rPr lang="en-US" sz="1200" dirty="0"/>
              <a:t>* Experience: #years of professional experience</a:t>
            </a:r>
          </a:p>
          <a:p>
            <a:pPr algn="just">
              <a:lnSpc>
                <a:spcPct val="100000"/>
              </a:lnSpc>
              <a:spcBef>
                <a:spcPts val="0"/>
              </a:spcBef>
              <a:spcAft>
                <a:spcPts val="0"/>
              </a:spcAft>
            </a:pPr>
            <a:r>
              <a:rPr lang="en-US" sz="1200" dirty="0"/>
              <a:t>* Income: Annual income of the customer (in thousand dollars)</a:t>
            </a:r>
          </a:p>
          <a:p>
            <a:pPr algn="just">
              <a:lnSpc>
                <a:spcPct val="100000"/>
              </a:lnSpc>
              <a:spcBef>
                <a:spcPts val="0"/>
              </a:spcBef>
              <a:spcAft>
                <a:spcPts val="0"/>
              </a:spcAft>
            </a:pPr>
            <a:r>
              <a:rPr lang="en-US" sz="1200" dirty="0"/>
              <a:t>* ZIP Code: Home Address ZIP code.</a:t>
            </a:r>
          </a:p>
          <a:p>
            <a:pPr algn="just">
              <a:lnSpc>
                <a:spcPct val="100000"/>
              </a:lnSpc>
              <a:spcBef>
                <a:spcPts val="0"/>
              </a:spcBef>
              <a:spcAft>
                <a:spcPts val="0"/>
              </a:spcAft>
            </a:pPr>
            <a:r>
              <a:rPr lang="en-US" sz="1200" dirty="0"/>
              <a:t>* Family: the Family size of the customer</a:t>
            </a:r>
          </a:p>
          <a:p>
            <a:pPr algn="just">
              <a:lnSpc>
                <a:spcPct val="100000"/>
              </a:lnSpc>
              <a:spcBef>
                <a:spcPts val="0"/>
              </a:spcBef>
              <a:spcAft>
                <a:spcPts val="0"/>
              </a:spcAft>
            </a:pPr>
            <a:r>
              <a:rPr lang="en-US" sz="1200" dirty="0"/>
              <a:t>* </a:t>
            </a:r>
            <a:r>
              <a:rPr lang="en-US" sz="1200" dirty="0" err="1"/>
              <a:t>CCAvg</a:t>
            </a:r>
            <a:r>
              <a:rPr lang="en-US" sz="1200" dirty="0"/>
              <a:t>: Average spending on credit cards per month (in thousand dollars)</a:t>
            </a:r>
          </a:p>
          <a:p>
            <a:pPr algn="just">
              <a:lnSpc>
                <a:spcPct val="100000"/>
              </a:lnSpc>
              <a:spcBef>
                <a:spcPts val="0"/>
              </a:spcBef>
              <a:spcAft>
                <a:spcPts val="0"/>
              </a:spcAft>
            </a:pPr>
            <a:r>
              <a:rPr lang="en-US" sz="1200" dirty="0"/>
              <a:t>* Education: Education Level. 1: Undergrad; 2: Graduate;3: Advanced/Professional</a:t>
            </a:r>
          </a:p>
          <a:p>
            <a:pPr algn="just">
              <a:lnSpc>
                <a:spcPct val="100000"/>
              </a:lnSpc>
              <a:spcBef>
                <a:spcPts val="0"/>
              </a:spcBef>
              <a:spcAft>
                <a:spcPts val="0"/>
              </a:spcAft>
            </a:pPr>
            <a:r>
              <a:rPr lang="en-US" sz="1200" dirty="0"/>
              <a:t>* Mortgage: Value of house mortgage if any. (in thousand dollars)</a:t>
            </a:r>
          </a:p>
          <a:p>
            <a:pPr algn="just">
              <a:lnSpc>
                <a:spcPct val="100000"/>
              </a:lnSpc>
              <a:spcBef>
                <a:spcPts val="0"/>
              </a:spcBef>
              <a:spcAft>
                <a:spcPts val="0"/>
              </a:spcAft>
            </a:pPr>
            <a:r>
              <a:rPr lang="en-US" sz="1200" dirty="0"/>
              <a:t>* </a:t>
            </a:r>
            <a:r>
              <a:rPr lang="en-US" sz="1200" dirty="0" err="1"/>
              <a:t>Personal_Loan</a:t>
            </a:r>
            <a:r>
              <a:rPr lang="en-US" sz="1200" dirty="0"/>
              <a:t>: Did this customer accept the personal loan offered in the last campaign?</a:t>
            </a:r>
          </a:p>
          <a:p>
            <a:pPr algn="just">
              <a:lnSpc>
                <a:spcPct val="100000"/>
              </a:lnSpc>
              <a:spcBef>
                <a:spcPts val="0"/>
              </a:spcBef>
              <a:spcAft>
                <a:spcPts val="0"/>
              </a:spcAft>
            </a:pPr>
            <a:r>
              <a:rPr lang="en-US" sz="1200" dirty="0"/>
              <a:t>* </a:t>
            </a:r>
            <a:r>
              <a:rPr lang="en-US" sz="1200" dirty="0" err="1"/>
              <a:t>Securities_Account</a:t>
            </a:r>
            <a:r>
              <a:rPr lang="en-US" sz="1200" dirty="0"/>
              <a:t>: Does the customer have securities account with the bank?</a:t>
            </a:r>
          </a:p>
          <a:p>
            <a:pPr algn="just">
              <a:lnSpc>
                <a:spcPct val="100000"/>
              </a:lnSpc>
              <a:spcBef>
                <a:spcPts val="0"/>
              </a:spcBef>
              <a:spcAft>
                <a:spcPts val="0"/>
              </a:spcAft>
            </a:pPr>
            <a:r>
              <a:rPr lang="en-US" sz="1200" dirty="0"/>
              <a:t>* </a:t>
            </a:r>
            <a:r>
              <a:rPr lang="en-US" sz="1200" dirty="0" err="1"/>
              <a:t>CD_Account</a:t>
            </a:r>
            <a:r>
              <a:rPr lang="en-US" sz="1200" dirty="0"/>
              <a:t>: Does the customer have a certificate of deposit (CD) account with the bank?</a:t>
            </a:r>
          </a:p>
          <a:p>
            <a:pPr algn="just">
              <a:lnSpc>
                <a:spcPct val="100000"/>
              </a:lnSpc>
              <a:spcBef>
                <a:spcPts val="0"/>
              </a:spcBef>
              <a:spcAft>
                <a:spcPts val="0"/>
              </a:spcAft>
            </a:pPr>
            <a:r>
              <a:rPr lang="en-US" sz="1200" dirty="0"/>
              <a:t>* Online: Do customers use internet banking facilities?</a:t>
            </a:r>
          </a:p>
          <a:p>
            <a:pPr algn="just">
              <a:lnSpc>
                <a:spcPct val="100000"/>
              </a:lnSpc>
              <a:spcBef>
                <a:spcPts val="0"/>
              </a:spcBef>
              <a:spcAft>
                <a:spcPts val="0"/>
              </a:spcAft>
            </a:pPr>
            <a:r>
              <a:rPr lang="en-US" sz="1200" dirty="0"/>
              <a:t>* </a:t>
            </a:r>
            <a:r>
              <a:rPr lang="en-US" sz="1200" dirty="0" err="1"/>
              <a:t>CreditCard</a:t>
            </a:r>
            <a:r>
              <a:rPr lang="en-US" sz="1200" dirty="0"/>
              <a:t>: Does the customer use a credit card issued by any other Bank (excluding All life Bank)?</a:t>
            </a:r>
          </a:p>
        </p:txBody>
      </p:sp>
      <p:sp>
        <p:nvSpPr>
          <p:cNvPr id="4" name="Rectangle 3">
            <a:extLst>
              <a:ext uri="{FF2B5EF4-FFF2-40B4-BE49-F238E27FC236}">
                <a16:creationId xmlns:a16="http://schemas.microsoft.com/office/drawing/2014/main" id="{6C4EF527-E0EE-5F48-A917-31FF2E36E26C}"/>
              </a:ext>
            </a:extLst>
          </p:cNvPr>
          <p:cNvSpPr/>
          <p:nvPr/>
        </p:nvSpPr>
        <p:spPr>
          <a:xfrm>
            <a:off x="3837709" y="4326010"/>
            <a:ext cx="7523974" cy="1754326"/>
          </a:xfrm>
          <a:prstGeom prst="rect">
            <a:avLst/>
          </a:prstGeom>
        </p:spPr>
        <p:txBody>
          <a:bodyPr wrap="square">
            <a:spAutoFit/>
          </a:bodyPr>
          <a:lstStyle/>
          <a:p>
            <a:r>
              <a:rPr lang="en-US" sz="2800" b="1" dirty="0"/>
              <a:t>Key Points – </a:t>
            </a:r>
            <a:endParaRPr lang="en-US" sz="1600" b="1" u="sng" dirty="0"/>
          </a:p>
          <a:p>
            <a:pPr marL="285750" indent="-285750">
              <a:buFontTx/>
              <a:buChar char="-"/>
            </a:pPr>
            <a:r>
              <a:rPr lang="en-US" sz="1600" dirty="0"/>
              <a:t>In the data set we have 5000 rows and 13 columns</a:t>
            </a:r>
          </a:p>
          <a:p>
            <a:pPr marL="285750" indent="-285750">
              <a:buFontTx/>
              <a:buChar char="-"/>
            </a:pPr>
            <a:r>
              <a:rPr lang="en-US" sz="1600" dirty="0"/>
              <a:t>In the given dataset we do not have duplicate values</a:t>
            </a:r>
          </a:p>
          <a:p>
            <a:pPr marL="285750" indent="-285750">
              <a:buFontTx/>
              <a:buChar char="-"/>
            </a:pPr>
            <a:r>
              <a:rPr lang="en-US" sz="1600" dirty="0"/>
              <a:t>We do not have any null values in the dataset</a:t>
            </a:r>
          </a:p>
          <a:p>
            <a:pPr marL="285750" indent="-285750">
              <a:buFontTx/>
              <a:buChar char="-"/>
            </a:pPr>
            <a:r>
              <a:rPr lang="en-US" sz="1600" dirty="0"/>
              <a:t>Data Preprocessing is required for couple of variables like experience</a:t>
            </a:r>
          </a:p>
          <a:p>
            <a:pPr marL="285750" indent="-285750">
              <a:buFontTx/>
              <a:buChar char="-"/>
            </a:pPr>
            <a:r>
              <a:rPr lang="en-US" sz="1600" dirty="0"/>
              <a:t>Out layers are supposed to be processed for better Recall and Accuracy values</a:t>
            </a:r>
          </a:p>
        </p:txBody>
      </p:sp>
    </p:spTree>
    <p:extLst>
      <p:ext uri="{BB962C8B-B14F-4D97-AF65-F5344CB8AC3E}">
        <p14:creationId xmlns:p14="http://schemas.microsoft.com/office/powerpoint/2010/main" val="3649612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a:t>
            </a:r>
            <a:br>
              <a:rPr lang="en-US" dirty="0"/>
            </a:br>
            <a:r>
              <a:rPr lang="en-US" sz="3300" dirty="0"/>
              <a:t>Age                                                  Experience</a:t>
            </a:r>
          </a:p>
        </p:txBody>
      </p:sp>
      <p:sp>
        <p:nvSpPr>
          <p:cNvPr id="7" name="Rectangle 6">
            <a:extLst>
              <a:ext uri="{FF2B5EF4-FFF2-40B4-BE49-F238E27FC236}">
                <a16:creationId xmlns:a16="http://schemas.microsoft.com/office/drawing/2014/main" id="{2907DC1A-1256-0D4D-9130-4EDA0F4B4263}"/>
              </a:ext>
            </a:extLst>
          </p:cNvPr>
          <p:cNvSpPr/>
          <p:nvPr/>
        </p:nvSpPr>
        <p:spPr>
          <a:xfrm>
            <a:off x="6644995" y="5037842"/>
            <a:ext cx="4671237" cy="1200329"/>
          </a:xfrm>
          <a:prstGeom prst="rect">
            <a:avLst/>
          </a:prstGeom>
        </p:spPr>
        <p:txBody>
          <a:bodyPr wrap="square">
            <a:spAutoFit/>
          </a:bodyPr>
          <a:lstStyle/>
          <a:p>
            <a:r>
              <a:rPr lang="en-US" dirty="0"/>
              <a:t>-  Mean experience is 20 , In the given dataset we do have negative value those are supposed to be pre processed</a:t>
            </a:r>
          </a:p>
          <a:p>
            <a:r>
              <a:rPr lang="en-US" dirty="0"/>
              <a:t>- Max is 43 , date is not normally distributed.</a:t>
            </a:r>
          </a:p>
        </p:txBody>
      </p:sp>
      <p:sp>
        <p:nvSpPr>
          <p:cNvPr id="4" name="Rectangle 3">
            <a:extLst>
              <a:ext uri="{FF2B5EF4-FFF2-40B4-BE49-F238E27FC236}">
                <a16:creationId xmlns:a16="http://schemas.microsoft.com/office/drawing/2014/main" id="{ABF3BBE6-B611-5149-899A-A64A26EE8AC8}"/>
              </a:ext>
            </a:extLst>
          </p:cNvPr>
          <p:cNvSpPr/>
          <p:nvPr/>
        </p:nvSpPr>
        <p:spPr>
          <a:xfrm>
            <a:off x="1156138" y="5172643"/>
            <a:ext cx="4939862" cy="923330"/>
          </a:xfrm>
          <a:prstGeom prst="rect">
            <a:avLst/>
          </a:prstGeom>
        </p:spPr>
        <p:txBody>
          <a:bodyPr wrap="square">
            <a:spAutoFit/>
          </a:bodyPr>
          <a:lstStyle/>
          <a:p>
            <a:r>
              <a:rPr lang="en-US" dirty="0"/>
              <a:t>- Minimum Age is 23 , where as maximum is 67</a:t>
            </a:r>
          </a:p>
          <a:p>
            <a:r>
              <a:rPr lang="en-US" dirty="0"/>
              <a:t>- Distribution of data does not look normal.</a:t>
            </a:r>
          </a:p>
          <a:p>
            <a:r>
              <a:rPr lang="en-US" dirty="0"/>
              <a:t>- Data transformation is required</a:t>
            </a:r>
          </a:p>
        </p:txBody>
      </p:sp>
      <p:pic>
        <p:nvPicPr>
          <p:cNvPr id="2050" name="Picture 2">
            <a:extLst>
              <a:ext uri="{FF2B5EF4-FFF2-40B4-BE49-F238E27FC236}">
                <a16:creationId xmlns:a16="http://schemas.microsoft.com/office/drawing/2014/main" id="{818655AD-9863-3143-B6E5-E899C9F79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489" y="1525916"/>
            <a:ext cx="4939862" cy="3229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DA249D7-5AB1-5E49-B8E4-55D872C51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4995" y="1525916"/>
            <a:ext cx="4939864" cy="322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585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a:t>
            </a:r>
            <a:br>
              <a:rPr lang="en-US" dirty="0"/>
            </a:br>
            <a:r>
              <a:rPr lang="en-US" sz="3300" dirty="0"/>
              <a:t>CC Avg                                                   Education</a:t>
            </a:r>
          </a:p>
        </p:txBody>
      </p:sp>
      <p:pic>
        <p:nvPicPr>
          <p:cNvPr id="3074" name="Picture 2">
            <a:extLst>
              <a:ext uri="{FF2B5EF4-FFF2-40B4-BE49-F238E27FC236}">
                <a16:creationId xmlns:a16="http://schemas.microsoft.com/office/drawing/2014/main" id="{D9BB2EB1-4D2D-2D40-8812-FAB32690F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352" y="1697295"/>
            <a:ext cx="5081974" cy="33708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01D95BF-CE32-034F-B868-B6F557E6D645}"/>
              </a:ext>
            </a:extLst>
          </p:cNvPr>
          <p:cNvSpPr/>
          <p:nvPr/>
        </p:nvSpPr>
        <p:spPr>
          <a:xfrm>
            <a:off x="1014919" y="5185286"/>
            <a:ext cx="4714672" cy="923330"/>
          </a:xfrm>
          <a:prstGeom prst="rect">
            <a:avLst/>
          </a:prstGeom>
        </p:spPr>
        <p:txBody>
          <a:bodyPr wrap="square">
            <a:spAutoFit/>
          </a:bodyPr>
          <a:lstStyle/>
          <a:p>
            <a:r>
              <a:rPr lang="en-US" dirty="0"/>
              <a:t>- Average spending on credit card is 1.9 K , Max value is 10K</a:t>
            </a:r>
          </a:p>
          <a:p>
            <a:r>
              <a:rPr lang="en-US" dirty="0"/>
              <a:t>- Data is left skewed</a:t>
            </a:r>
          </a:p>
        </p:txBody>
      </p:sp>
      <p:pic>
        <p:nvPicPr>
          <p:cNvPr id="3078" name="Picture 6">
            <a:extLst>
              <a:ext uri="{FF2B5EF4-FFF2-40B4-BE49-F238E27FC236}">
                <a16:creationId xmlns:a16="http://schemas.microsoft.com/office/drawing/2014/main" id="{7024DBA3-3AB1-BA4D-941E-5DA529A6B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697295"/>
            <a:ext cx="5261922" cy="34667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AE4F77B-ED9D-2C47-8AE7-B356CE4A0AD9}"/>
              </a:ext>
            </a:extLst>
          </p:cNvPr>
          <p:cNvSpPr txBox="1"/>
          <p:nvPr/>
        </p:nvSpPr>
        <p:spPr>
          <a:xfrm>
            <a:off x="6935822" y="5396414"/>
            <a:ext cx="4542817" cy="1200329"/>
          </a:xfrm>
          <a:prstGeom prst="rect">
            <a:avLst/>
          </a:prstGeom>
          <a:noFill/>
        </p:spPr>
        <p:txBody>
          <a:bodyPr wrap="square" rtlCol="0">
            <a:spAutoFit/>
          </a:bodyPr>
          <a:lstStyle/>
          <a:p>
            <a:r>
              <a:rPr lang="en-US" dirty="0"/>
              <a:t>- Minimum education is Undergrad</a:t>
            </a:r>
          </a:p>
          <a:p>
            <a:r>
              <a:rPr lang="en-US" dirty="0"/>
              <a:t>- People with Advanced/Professional degree are also available in the given dataset , but their volume is less.</a:t>
            </a:r>
          </a:p>
        </p:txBody>
      </p:sp>
    </p:spTree>
    <p:extLst>
      <p:ext uri="{BB962C8B-B14F-4D97-AF65-F5344CB8AC3E}">
        <p14:creationId xmlns:p14="http://schemas.microsoft.com/office/powerpoint/2010/main" val="118809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a:t>
            </a:r>
            <a:br>
              <a:rPr lang="en-US" dirty="0"/>
            </a:br>
            <a:r>
              <a:rPr lang="en-US" sz="3300" dirty="0"/>
              <a:t>Mortgage                                                   Online</a:t>
            </a:r>
          </a:p>
        </p:txBody>
      </p:sp>
      <p:sp>
        <p:nvSpPr>
          <p:cNvPr id="6" name="Rectangle 5">
            <a:extLst>
              <a:ext uri="{FF2B5EF4-FFF2-40B4-BE49-F238E27FC236}">
                <a16:creationId xmlns:a16="http://schemas.microsoft.com/office/drawing/2014/main" id="{F01D95BF-CE32-034F-B868-B6F557E6D645}"/>
              </a:ext>
            </a:extLst>
          </p:cNvPr>
          <p:cNvSpPr/>
          <p:nvPr/>
        </p:nvSpPr>
        <p:spPr>
          <a:xfrm>
            <a:off x="1022099" y="5435768"/>
            <a:ext cx="4714672" cy="646331"/>
          </a:xfrm>
          <a:prstGeom prst="rect">
            <a:avLst/>
          </a:prstGeom>
        </p:spPr>
        <p:txBody>
          <a:bodyPr wrap="square">
            <a:spAutoFit/>
          </a:bodyPr>
          <a:lstStyle/>
          <a:p>
            <a:r>
              <a:rPr lang="en-US" dirty="0"/>
              <a:t>- Mean mortgage is 56.4K , Max is 635K </a:t>
            </a:r>
          </a:p>
          <a:p>
            <a:r>
              <a:rPr lang="en-US" dirty="0"/>
              <a:t>- We do have out layers in the dataset</a:t>
            </a:r>
          </a:p>
        </p:txBody>
      </p:sp>
      <p:sp>
        <p:nvSpPr>
          <p:cNvPr id="7" name="TextBox 6">
            <a:extLst>
              <a:ext uri="{FF2B5EF4-FFF2-40B4-BE49-F238E27FC236}">
                <a16:creationId xmlns:a16="http://schemas.microsoft.com/office/drawing/2014/main" id="{BAE4F77B-ED9D-2C47-8AE7-B356CE4A0AD9}"/>
              </a:ext>
            </a:extLst>
          </p:cNvPr>
          <p:cNvSpPr txBox="1"/>
          <p:nvPr/>
        </p:nvSpPr>
        <p:spPr>
          <a:xfrm>
            <a:off x="6935822" y="5396414"/>
            <a:ext cx="4542817" cy="1200329"/>
          </a:xfrm>
          <a:prstGeom prst="rect">
            <a:avLst/>
          </a:prstGeom>
          <a:noFill/>
        </p:spPr>
        <p:txBody>
          <a:bodyPr wrap="square" rtlCol="0">
            <a:spAutoFit/>
          </a:bodyPr>
          <a:lstStyle/>
          <a:p>
            <a:r>
              <a:rPr lang="en-US" dirty="0"/>
              <a:t>- Minimum education is Undergrad</a:t>
            </a:r>
          </a:p>
          <a:p>
            <a:r>
              <a:rPr lang="en-US" dirty="0"/>
              <a:t>- People with Advanced/Professional degree are also available in the given dataset , but their volume is less.</a:t>
            </a:r>
          </a:p>
        </p:txBody>
      </p:sp>
      <p:pic>
        <p:nvPicPr>
          <p:cNvPr id="5122" name="Picture 2">
            <a:extLst>
              <a:ext uri="{FF2B5EF4-FFF2-40B4-BE49-F238E27FC236}">
                <a16:creationId xmlns:a16="http://schemas.microsoft.com/office/drawing/2014/main" id="{492E209A-7A37-5A4B-95EF-F6CA3FD7A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180" y="2008757"/>
            <a:ext cx="4821412" cy="31765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DADDECD-504D-7A48-9957-C727C7199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678" y="1682885"/>
            <a:ext cx="5221172" cy="350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445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a:t>
            </a:r>
            <a:br>
              <a:rPr lang="en-US" dirty="0"/>
            </a:br>
            <a:r>
              <a:rPr lang="en-US" sz="3300" dirty="0"/>
              <a:t>Family  		    Securities Account             CD Account </a:t>
            </a:r>
          </a:p>
        </p:txBody>
      </p:sp>
      <p:pic>
        <p:nvPicPr>
          <p:cNvPr id="6146" name="Picture 2">
            <a:extLst>
              <a:ext uri="{FF2B5EF4-FFF2-40B4-BE49-F238E27FC236}">
                <a16:creationId xmlns:a16="http://schemas.microsoft.com/office/drawing/2014/main" id="{3D32160D-FA46-D44D-9809-004883479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567" y="1419596"/>
            <a:ext cx="3061722" cy="29127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0E5FFCAE-8B97-2B44-8DBC-98E9461B73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273" y="1419596"/>
            <a:ext cx="2902608" cy="2761331"/>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15BA6C96-DDF1-6946-950F-405973178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2789" y="1419596"/>
            <a:ext cx="2902608" cy="27613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EA936FE-18FA-794B-AC4B-82D353979AA4}"/>
              </a:ext>
            </a:extLst>
          </p:cNvPr>
          <p:cNvSpPr/>
          <p:nvPr/>
        </p:nvSpPr>
        <p:spPr>
          <a:xfrm>
            <a:off x="1293779" y="4332296"/>
            <a:ext cx="10680970" cy="1754326"/>
          </a:xfrm>
          <a:prstGeom prst="rect">
            <a:avLst/>
          </a:prstGeom>
        </p:spPr>
        <p:txBody>
          <a:bodyPr wrap="square">
            <a:spAutoFit/>
          </a:bodyPr>
          <a:lstStyle/>
          <a:p>
            <a:r>
              <a:rPr lang="en-US" dirty="0"/>
              <a:t>- 70% of the people do use credit card issues by other bank and only 29.4% use the credit card of All Life Bank</a:t>
            </a:r>
          </a:p>
          <a:p>
            <a:r>
              <a:rPr lang="en-US" dirty="0"/>
              <a:t>- Internet banking is used by 60% of the people and 40% does not use internet banking</a:t>
            </a:r>
          </a:p>
          <a:p>
            <a:r>
              <a:rPr lang="en-US" dirty="0"/>
              <a:t>- 94% of the people does not have certificate of deposit and 6% only has CD.</a:t>
            </a:r>
          </a:p>
          <a:p>
            <a:r>
              <a:rPr lang="en-US" dirty="0"/>
              <a:t>- Almost 90% does not have securities account and only 10% has.</a:t>
            </a:r>
          </a:p>
          <a:p>
            <a:r>
              <a:rPr lang="en-US" dirty="0"/>
              <a:t>- Lot of scope on Personal Loan section as well , 90% did not take personal loan.</a:t>
            </a:r>
          </a:p>
        </p:txBody>
      </p:sp>
    </p:spTree>
    <p:extLst>
      <p:ext uri="{BB962C8B-B14F-4D97-AF65-F5344CB8AC3E}">
        <p14:creationId xmlns:p14="http://schemas.microsoft.com/office/powerpoint/2010/main" val="399357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F5EA-5986-6141-AD24-93DF8343BDF6}"/>
              </a:ext>
            </a:extLst>
          </p:cNvPr>
          <p:cNvSpPr>
            <a:spLocks noGrp="1"/>
          </p:cNvSpPr>
          <p:nvPr>
            <p:ph type="title"/>
          </p:nvPr>
        </p:nvSpPr>
        <p:spPr>
          <a:xfrm>
            <a:off x="936171" y="261257"/>
            <a:ext cx="9601200" cy="489858"/>
          </a:xfrm>
        </p:spPr>
        <p:txBody>
          <a:bodyPr>
            <a:normAutofit fontScale="90000"/>
          </a:bodyPr>
          <a:lstStyle/>
          <a:p>
            <a:r>
              <a:rPr lang="en-US" dirty="0"/>
              <a:t>Exploratory Data Analysis - Correlation</a:t>
            </a:r>
            <a:br>
              <a:rPr lang="en-US" dirty="0"/>
            </a:br>
            <a:endParaRPr lang="en-US" sz="3300" dirty="0"/>
          </a:p>
        </p:txBody>
      </p:sp>
      <p:sp>
        <p:nvSpPr>
          <p:cNvPr id="5" name="Rectangle 4">
            <a:extLst>
              <a:ext uri="{FF2B5EF4-FFF2-40B4-BE49-F238E27FC236}">
                <a16:creationId xmlns:a16="http://schemas.microsoft.com/office/drawing/2014/main" id="{59C1625E-F980-D54C-957D-C84F052C6CD7}"/>
              </a:ext>
            </a:extLst>
          </p:cNvPr>
          <p:cNvSpPr/>
          <p:nvPr/>
        </p:nvSpPr>
        <p:spPr>
          <a:xfrm>
            <a:off x="6824448" y="1688160"/>
            <a:ext cx="4496695" cy="2523768"/>
          </a:xfrm>
          <a:prstGeom prst="rect">
            <a:avLst/>
          </a:prstGeom>
        </p:spPr>
        <p:txBody>
          <a:bodyPr wrap="square">
            <a:spAutoFit/>
          </a:bodyPr>
          <a:lstStyle/>
          <a:p>
            <a:endParaRPr lang="en-US" dirty="0"/>
          </a:p>
          <a:p>
            <a:pPr marL="342900" indent="-342900">
              <a:buFont typeface="System Font Regular"/>
              <a:buChar char="✓"/>
            </a:pPr>
            <a:r>
              <a:rPr lang="en-US" sz="2000" dirty="0"/>
              <a:t>Majority of the variables are not correlated.</a:t>
            </a:r>
          </a:p>
          <a:p>
            <a:pPr marL="342900" indent="-342900">
              <a:buFont typeface="System Font Regular"/>
              <a:buChar char="✓"/>
            </a:pPr>
            <a:r>
              <a:rPr lang="en-US" sz="2000" dirty="0"/>
              <a:t>Income and Credit Card Average are correlated with a value of 0.65</a:t>
            </a:r>
          </a:p>
          <a:p>
            <a:pPr marL="342900" indent="-342900">
              <a:buFont typeface="System Font Regular"/>
              <a:buChar char="✓"/>
            </a:pPr>
            <a:r>
              <a:rPr lang="en-US" sz="2000" dirty="0"/>
              <a:t>No need to remove any variable from the model , we do not have any variable with value more than 0.8.</a:t>
            </a:r>
          </a:p>
        </p:txBody>
      </p:sp>
      <p:pic>
        <p:nvPicPr>
          <p:cNvPr id="7170" name="Picture 2">
            <a:extLst>
              <a:ext uri="{FF2B5EF4-FFF2-40B4-BE49-F238E27FC236}">
                <a16:creationId xmlns:a16="http://schemas.microsoft.com/office/drawing/2014/main" id="{EC3E08EF-1C28-564D-AC76-D11678B99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57" y="903662"/>
            <a:ext cx="5636947" cy="5856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332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{72412709-576D-684C-8248-95779FEF2ED4}tf10001072</Template>
  <TotalTime>427</TotalTime>
  <Words>1250</Words>
  <Application>Microsoft Macintosh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Franklin Gothic Book</vt:lpstr>
      <vt:lpstr>System Font Regular</vt:lpstr>
      <vt:lpstr>Wingdings</vt:lpstr>
      <vt:lpstr>Crop</vt:lpstr>
      <vt:lpstr>Personal Loan Campaign</vt:lpstr>
      <vt:lpstr>Objective</vt:lpstr>
      <vt:lpstr>Business Problem Overview and Solution Approach</vt:lpstr>
      <vt:lpstr>Data Overview</vt:lpstr>
      <vt:lpstr>Exploratory Data Analysis Age                                                  Experience</vt:lpstr>
      <vt:lpstr>Exploratory Data Analysis CC Avg                                                   Education</vt:lpstr>
      <vt:lpstr>Exploratory Data Analysis Mortgage                                                   Online</vt:lpstr>
      <vt:lpstr>Exploratory Data Analysis Family        Securities Account             CD Account </vt:lpstr>
      <vt:lpstr>Exploratory Data Analysis - Correlation </vt:lpstr>
      <vt:lpstr>Exploratory Data Analysis Income vs Mortgage        Age vs Mortgage        Experience vs Income  </vt:lpstr>
      <vt:lpstr>Exploratory Data Analysis Income vs Family                                 Income vs Experience   </vt:lpstr>
      <vt:lpstr>Conclusion</vt:lpstr>
      <vt:lpstr>Model Performance Summary</vt:lpstr>
      <vt:lpstr>Business Insights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Good Fitness</dc:title>
  <dc:creator>25006</dc:creator>
  <cp:lastModifiedBy>25006</cp:lastModifiedBy>
  <cp:revision>91</cp:revision>
  <dcterms:created xsi:type="dcterms:W3CDTF">2021-03-02T19:41:48Z</dcterms:created>
  <dcterms:modified xsi:type="dcterms:W3CDTF">2021-06-02T21:33:13Z</dcterms:modified>
</cp:coreProperties>
</file>