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unknown"/>
  <Override PartName="/ppt/media/image4.jpg" ContentType="image/unknown"/>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E4A42-D095-4653-8E95-F669273EE782}"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2B27A-EA2C-4697-9079-F7AE67B73BD6}" type="slidenum">
              <a:rPr lang="en-IN" smtClean="0"/>
              <a:t>‹#›</a:t>
            </a:fld>
            <a:endParaRPr lang="en-IN"/>
          </a:p>
        </p:txBody>
      </p:sp>
    </p:spTree>
    <p:extLst>
      <p:ext uri="{BB962C8B-B14F-4D97-AF65-F5344CB8AC3E}">
        <p14:creationId xmlns:p14="http://schemas.microsoft.com/office/powerpoint/2010/main" val="335529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52B27A-EA2C-4697-9079-F7AE67B73BD6}" type="slidenum">
              <a:rPr lang="en-IN" smtClean="0"/>
              <a:t>11</a:t>
            </a:fld>
            <a:endParaRPr lang="en-IN"/>
          </a:p>
        </p:txBody>
      </p:sp>
    </p:spTree>
    <p:extLst>
      <p:ext uri="{BB962C8B-B14F-4D97-AF65-F5344CB8AC3E}">
        <p14:creationId xmlns:p14="http://schemas.microsoft.com/office/powerpoint/2010/main" val="257232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4/28/2022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4/28/2022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4/28/2022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4/28/2022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4/28/2022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94C0-943C-894A-87FA-5547F5586F12}"/>
              </a:ext>
            </a:extLst>
          </p:cNvPr>
          <p:cNvSpPr>
            <a:spLocks noGrp="1"/>
          </p:cNvSpPr>
          <p:nvPr>
            <p:ph type="ctrTitle"/>
          </p:nvPr>
        </p:nvSpPr>
        <p:spPr/>
        <p:txBody>
          <a:bodyPr/>
          <a:lstStyle/>
          <a:p>
            <a:r>
              <a:rPr lang="en-IN" sz="3600" dirty="0"/>
              <a:t>Breast cancer detection using machine learning algorithms</a:t>
            </a:r>
            <a:br>
              <a:rPr lang="en-IN" sz="3600" dirty="0"/>
            </a:br>
            <a:endParaRPr lang="en-US" sz="3600" dirty="0"/>
          </a:p>
        </p:txBody>
      </p:sp>
      <p:sp>
        <p:nvSpPr>
          <p:cNvPr id="3" name="Subtitle 2">
            <a:extLst>
              <a:ext uri="{FF2B5EF4-FFF2-40B4-BE49-F238E27FC236}">
                <a16:creationId xmlns:a16="http://schemas.microsoft.com/office/drawing/2014/main" id="{A3CBEA44-E692-884A-B3C4-894DECDD83DF}"/>
              </a:ext>
            </a:extLst>
          </p:cNvPr>
          <p:cNvSpPr>
            <a:spLocks noGrp="1"/>
          </p:cNvSpPr>
          <p:nvPr>
            <p:ph type="subTitle" idx="1"/>
          </p:nvPr>
        </p:nvSpPr>
        <p:spPr/>
        <p:txBody>
          <a:bodyPr/>
          <a:lstStyle/>
          <a:p>
            <a:r>
              <a:rPr lang="en-IN" dirty="0"/>
              <a:t>D SUNDER RAJ,</a:t>
            </a:r>
            <a:r>
              <a:rPr lang="en-IN" sz="1800" b="1" dirty="0">
                <a:effectLst/>
                <a:latin typeface="Arial" panose="020B0604020202020204" pitchFamily="34" charset="0"/>
              </a:rPr>
              <a:t> 112015042</a:t>
            </a:r>
            <a:endParaRPr lang="en-US" dirty="0"/>
          </a:p>
        </p:txBody>
      </p:sp>
    </p:spTree>
    <p:extLst>
      <p:ext uri="{BB962C8B-B14F-4D97-AF65-F5344CB8AC3E}">
        <p14:creationId xmlns:p14="http://schemas.microsoft.com/office/powerpoint/2010/main" val="12752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17F5-1CF7-4DA8-8E7C-9B0AFB9F030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D97ABD3-E383-4059-8DDC-6FA548ED727B}"/>
              </a:ext>
            </a:extLst>
          </p:cNvPr>
          <p:cNvSpPr>
            <a:spLocks noGrp="1"/>
          </p:cNvSpPr>
          <p:nvPr>
            <p:ph idx="1"/>
          </p:nvPr>
        </p:nvSpPr>
        <p:spPr/>
        <p:txBody>
          <a:bodyPr/>
          <a:lstStyle/>
          <a:p>
            <a:pPr marL="0" indent="0" algn="l">
              <a:buNone/>
            </a:pPr>
            <a:r>
              <a:rPr lang="en-IN" sz="1400" dirty="0">
                <a:effectLst/>
                <a:latin typeface="Arial" panose="020B0604020202020204" pitchFamily="34" charset="0"/>
                <a:cs typeface="Arial" panose="020B0604020202020204" pitchFamily="34" charset="0"/>
              </a:rPr>
              <a:t> </a:t>
            </a:r>
            <a:r>
              <a:rPr lang="en-IN" sz="1400" b="0" i="0" dirty="0">
                <a:solidFill>
                  <a:srgbClr val="000000"/>
                </a:solidFill>
                <a:effectLst/>
                <a:latin typeface="Arial" panose="020B0604020202020204" pitchFamily="34" charset="0"/>
                <a:cs typeface="Arial" panose="020B0604020202020204" pitchFamily="34" charset="0"/>
              </a:rPr>
              <a:t>1. The Performance of K-Nearest </a:t>
            </a:r>
            <a:r>
              <a:rPr lang="en-IN" sz="1400" b="0" i="0" dirty="0" err="1">
                <a:solidFill>
                  <a:srgbClr val="000000"/>
                </a:solidFill>
                <a:effectLst/>
                <a:latin typeface="Arial" panose="020B0604020202020204" pitchFamily="34" charset="0"/>
                <a:cs typeface="Arial" panose="020B0604020202020204" pitchFamily="34" charset="0"/>
              </a:rPr>
              <a:t>Neighbors</a:t>
            </a:r>
            <a:r>
              <a:rPr lang="en-IN" sz="1400" b="0" i="0" dirty="0">
                <a:solidFill>
                  <a:srgbClr val="000000"/>
                </a:solidFill>
                <a:effectLst/>
                <a:latin typeface="Arial" panose="020B0604020202020204" pitchFamily="34" charset="0"/>
                <a:cs typeface="Arial" panose="020B0604020202020204" pitchFamily="34" charset="0"/>
              </a:rPr>
              <a:t> on Malignant and Benign Classes, </a:t>
            </a:r>
            <a:r>
              <a:rPr lang="en-IN" sz="1400" b="0" i="0" dirty="0" err="1">
                <a:solidFill>
                  <a:srgbClr val="000000"/>
                </a:solidFill>
                <a:effectLst/>
                <a:latin typeface="Arial" panose="020B0604020202020204" pitchFamily="34" charset="0"/>
                <a:cs typeface="Arial" panose="020B0604020202020204" pitchFamily="34" charset="0"/>
              </a:rPr>
              <a:t>Arash</a:t>
            </a:r>
            <a:r>
              <a:rPr lang="en-IN" sz="1400" b="0" i="0" dirty="0">
                <a:solidFill>
                  <a:srgbClr val="000000"/>
                </a:solidFill>
                <a:effectLst/>
                <a:latin typeface="Arial" panose="020B0604020202020204" pitchFamily="34" charset="0"/>
                <a:cs typeface="Arial" panose="020B0604020202020204" pitchFamily="34" charset="0"/>
              </a:rPr>
              <a:t> </a:t>
            </a:r>
            <a:r>
              <a:rPr lang="en-IN" sz="1400" b="0" i="0" dirty="0" err="1">
                <a:solidFill>
                  <a:srgbClr val="000000"/>
                </a:solidFill>
                <a:effectLst/>
                <a:latin typeface="Arial" panose="020B0604020202020204" pitchFamily="34" charset="0"/>
                <a:cs typeface="Arial" panose="020B0604020202020204" pitchFamily="34" charset="0"/>
              </a:rPr>
              <a:t>Roshanpoor</a:t>
            </a:r>
            <a:r>
              <a:rPr lang="en-IN" sz="1400" b="0" i="0" dirty="0">
                <a:solidFill>
                  <a:srgbClr val="000000"/>
                </a:solidFill>
                <a:effectLst/>
                <a:latin typeface="Arial" panose="020B0604020202020204" pitchFamily="34" charset="0"/>
                <a:cs typeface="Arial" panose="020B0604020202020204" pitchFamily="34" charset="0"/>
              </a:rPr>
              <a:t>, Reza </a:t>
            </a:r>
            <a:r>
              <a:rPr lang="en-IN" sz="1400" b="0" i="0" dirty="0" err="1">
                <a:solidFill>
                  <a:srgbClr val="000000"/>
                </a:solidFill>
                <a:effectLst/>
                <a:latin typeface="Arial" panose="020B0604020202020204" pitchFamily="34" charset="0"/>
                <a:cs typeface="Arial" panose="020B0604020202020204" pitchFamily="34" charset="0"/>
              </a:rPr>
              <a:t>Safdari</a:t>
            </a:r>
            <a:r>
              <a:rPr lang="en-IN" sz="1400" b="0" i="0" dirty="0">
                <a:solidFill>
                  <a:srgbClr val="000000"/>
                </a:solidFill>
                <a:effectLst/>
                <a:latin typeface="Arial" panose="020B0604020202020204" pitchFamily="34" charset="0"/>
                <a:cs typeface="Arial" panose="020B0604020202020204" pitchFamily="34" charset="0"/>
              </a:rPr>
              <a:t> [2017]</a:t>
            </a:r>
          </a:p>
          <a:p>
            <a:pPr marL="0" indent="0" algn="l">
              <a:buNone/>
            </a:pPr>
            <a:r>
              <a:rPr lang="en-IN" sz="1400" dirty="0">
                <a:solidFill>
                  <a:srgbClr val="000000"/>
                </a:solidFill>
                <a:latin typeface="Arial" panose="020B0604020202020204" pitchFamily="34" charset="0"/>
                <a:cs typeface="Arial" panose="020B0604020202020204" pitchFamily="34" charset="0"/>
              </a:rPr>
              <a:t> </a:t>
            </a:r>
            <a:r>
              <a:rPr lang="en-IN" sz="1400" b="0" i="0" dirty="0">
                <a:solidFill>
                  <a:srgbClr val="000000"/>
                </a:solidFill>
                <a:effectLst/>
                <a:latin typeface="Arial" panose="020B0604020202020204" pitchFamily="34" charset="0"/>
                <a:cs typeface="Arial" panose="020B0604020202020204" pitchFamily="34" charset="0"/>
              </a:rPr>
              <a:t>2. Cancer Prediction Using </a:t>
            </a:r>
            <a:r>
              <a:rPr lang="en-IN" sz="1400" b="0" i="0" dirty="0" err="1">
                <a:solidFill>
                  <a:srgbClr val="000000"/>
                </a:solidFill>
                <a:effectLst/>
                <a:latin typeface="Arial" panose="020B0604020202020204" pitchFamily="34" charset="0"/>
                <a:cs typeface="Arial" panose="020B0604020202020204" pitchFamily="34" charset="0"/>
              </a:rPr>
              <a:t>KNN,Dheeraj</a:t>
            </a:r>
            <a:r>
              <a:rPr lang="en-IN" sz="1400" b="0" i="0" dirty="0">
                <a:solidFill>
                  <a:srgbClr val="000000"/>
                </a:solidFill>
                <a:effectLst/>
                <a:latin typeface="Arial" panose="020B0604020202020204" pitchFamily="34" charset="0"/>
                <a:cs typeface="Arial" panose="020B0604020202020204" pitchFamily="34" charset="0"/>
              </a:rPr>
              <a:t>. R ,</a:t>
            </a:r>
            <a:r>
              <a:rPr lang="en-IN" sz="1400" b="0" i="0" dirty="0" err="1">
                <a:solidFill>
                  <a:srgbClr val="000000"/>
                </a:solidFill>
                <a:effectLst/>
                <a:latin typeface="Arial" panose="020B0604020202020204" pitchFamily="34" charset="0"/>
                <a:cs typeface="Arial" panose="020B0604020202020204" pitchFamily="34" charset="0"/>
              </a:rPr>
              <a:t>Hariprasath.R</a:t>
            </a:r>
            <a:r>
              <a:rPr lang="en-IN" sz="1400" b="0" i="0" dirty="0">
                <a:solidFill>
                  <a:srgbClr val="000000"/>
                </a:solidFill>
                <a:effectLst/>
                <a:latin typeface="Arial" panose="020B0604020202020204" pitchFamily="34" charset="0"/>
                <a:cs typeface="Arial" panose="020B0604020202020204" pitchFamily="34" charset="0"/>
              </a:rPr>
              <a:t>,  </a:t>
            </a:r>
            <a:r>
              <a:rPr lang="en-IN" sz="1400" b="0" i="0" dirty="0" err="1">
                <a:solidFill>
                  <a:srgbClr val="000000"/>
                </a:solidFill>
                <a:effectLst/>
                <a:latin typeface="Arial" panose="020B0604020202020204" pitchFamily="34" charset="0"/>
                <a:cs typeface="Arial" panose="020B0604020202020204" pitchFamily="34" charset="0"/>
              </a:rPr>
              <a:t>Akshay</a:t>
            </a:r>
            <a:r>
              <a:rPr lang="en-IN" sz="1400" b="0" i="0" dirty="0">
                <a:solidFill>
                  <a:srgbClr val="000000"/>
                </a:solidFill>
                <a:effectLst/>
                <a:latin typeface="Arial" panose="020B0604020202020204" pitchFamily="34" charset="0"/>
                <a:cs typeface="Arial" panose="020B0604020202020204" pitchFamily="34" charset="0"/>
              </a:rPr>
              <a:t> </a:t>
            </a:r>
            <a:r>
              <a:rPr lang="en-IN" sz="1400" b="0" i="0" dirty="0" err="1">
                <a:solidFill>
                  <a:srgbClr val="000000"/>
                </a:solidFill>
                <a:effectLst/>
                <a:latin typeface="Arial" panose="020B0604020202020204" pitchFamily="34" charset="0"/>
                <a:cs typeface="Arial" panose="020B0604020202020204" pitchFamily="34" charset="0"/>
              </a:rPr>
              <a:t>Kannan.V</a:t>
            </a:r>
            <a:r>
              <a:rPr lang="en-IN" sz="1400" b="0" i="0" dirty="0">
                <a:solidFill>
                  <a:srgbClr val="000000"/>
                </a:solidFill>
                <a:effectLst/>
                <a:latin typeface="Arial" panose="020B0604020202020204" pitchFamily="34" charset="0"/>
                <a:cs typeface="Arial" panose="020B0604020202020204" pitchFamily="34" charset="0"/>
              </a:rPr>
              <a:t> , </a:t>
            </a:r>
            <a:r>
              <a:rPr lang="en-IN" sz="1400" b="0" i="0" dirty="0" err="1">
                <a:solidFill>
                  <a:srgbClr val="000000"/>
                </a:solidFill>
                <a:effectLst/>
                <a:latin typeface="Arial" panose="020B0604020202020204" pitchFamily="34" charset="0"/>
                <a:cs typeface="Arial" panose="020B0604020202020204" pitchFamily="34" charset="0"/>
              </a:rPr>
              <a:t>NishanthKumar.S</a:t>
            </a:r>
            <a:r>
              <a:rPr lang="en-IN" sz="1400" b="0" i="0" dirty="0">
                <a:solidFill>
                  <a:srgbClr val="000000"/>
                </a:solidFill>
                <a:effectLst/>
                <a:latin typeface="Arial" panose="020B0604020202020204" pitchFamily="34" charset="0"/>
                <a:cs typeface="Arial" panose="020B0604020202020204" pitchFamily="34" charset="0"/>
              </a:rPr>
              <a:t> [2018]</a:t>
            </a:r>
          </a:p>
          <a:p>
            <a:pPr marL="0" indent="0" algn="l">
              <a:buNone/>
            </a:pPr>
            <a:r>
              <a:rPr lang="en-IN" sz="1400" b="0" i="0" dirty="0">
                <a:solidFill>
                  <a:srgbClr val="000000"/>
                </a:solidFill>
                <a:effectLst/>
                <a:latin typeface="Arial" panose="020B0604020202020204" pitchFamily="34" charset="0"/>
                <a:cs typeface="Arial" panose="020B0604020202020204" pitchFamily="34" charset="0"/>
              </a:rPr>
              <a:t>3. Breast Cancer Detection Using K-Nearest </a:t>
            </a:r>
            <a:r>
              <a:rPr lang="en-IN" sz="1400" b="0" i="0" dirty="0" err="1">
                <a:solidFill>
                  <a:srgbClr val="000000"/>
                </a:solidFill>
                <a:effectLst/>
                <a:latin typeface="Arial" panose="020B0604020202020204" pitchFamily="34" charset="0"/>
                <a:cs typeface="Arial" panose="020B0604020202020204" pitchFamily="34" charset="0"/>
              </a:rPr>
              <a:t>Neighbor</a:t>
            </a:r>
            <a:r>
              <a:rPr lang="en-IN" sz="1400" b="0" i="0" dirty="0">
                <a:solidFill>
                  <a:srgbClr val="000000"/>
                </a:solidFill>
                <a:effectLst/>
                <a:latin typeface="Arial" panose="020B0604020202020204" pitchFamily="34" charset="0"/>
                <a:cs typeface="Arial" panose="020B0604020202020204" pitchFamily="34" charset="0"/>
              </a:rPr>
              <a:t> Machine Learning Algorithm, </a:t>
            </a:r>
            <a:r>
              <a:rPr lang="en-IN" sz="1400" b="0" i="0" dirty="0" err="1">
                <a:solidFill>
                  <a:srgbClr val="000000"/>
                </a:solidFill>
                <a:effectLst/>
                <a:latin typeface="Arial" panose="020B0604020202020204" pitchFamily="34" charset="0"/>
                <a:cs typeface="Arial" panose="020B0604020202020204" pitchFamily="34" charset="0"/>
              </a:rPr>
              <a:t>Moh'dRasoul</a:t>
            </a:r>
            <a:r>
              <a:rPr lang="en-IN" sz="1400" b="0" i="0" dirty="0">
                <a:solidFill>
                  <a:srgbClr val="000000"/>
                </a:solidFill>
                <a:effectLst/>
                <a:latin typeface="Arial" panose="020B0604020202020204" pitchFamily="34" charset="0"/>
                <a:cs typeface="Arial" panose="020B0604020202020204" pitchFamily="34" charset="0"/>
              </a:rPr>
              <a:t> Al-</a:t>
            </a:r>
            <a:r>
              <a:rPr lang="en-IN" sz="1400" b="0" i="0" dirty="0" err="1">
                <a:solidFill>
                  <a:srgbClr val="000000"/>
                </a:solidFill>
                <a:effectLst/>
                <a:latin typeface="Arial" panose="020B0604020202020204" pitchFamily="34" charset="0"/>
                <a:cs typeface="Arial" panose="020B0604020202020204" pitchFamily="34" charset="0"/>
              </a:rPr>
              <a:t>Hadidi</a:t>
            </a:r>
            <a:r>
              <a:rPr lang="en-IN" sz="1400" b="0" i="0" dirty="0">
                <a:solidFill>
                  <a:srgbClr val="000000"/>
                </a:solidFill>
                <a:effectLst/>
                <a:latin typeface="Arial" panose="020B0604020202020204" pitchFamily="34" charset="0"/>
                <a:cs typeface="Arial" panose="020B0604020202020204" pitchFamily="34" charset="0"/>
              </a:rPr>
              <a:t>, Abdulsalam </a:t>
            </a:r>
            <a:r>
              <a:rPr lang="en-IN" sz="1400" b="0" i="0" dirty="0" err="1">
                <a:solidFill>
                  <a:srgbClr val="000000"/>
                </a:solidFill>
                <a:effectLst/>
                <a:latin typeface="Arial" panose="020B0604020202020204" pitchFamily="34" charset="0"/>
                <a:cs typeface="Arial" panose="020B0604020202020204" pitchFamily="34" charset="0"/>
              </a:rPr>
              <a:t>Alarabeyyat</a:t>
            </a:r>
            <a:r>
              <a:rPr lang="en-IN" sz="1400" b="0" i="0" dirty="0">
                <a:solidFill>
                  <a:srgbClr val="000000"/>
                </a:solidFill>
                <a:effectLst/>
                <a:latin typeface="Arial" panose="020B0604020202020204" pitchFamily="34" charset="0"/>
                <a:cs typeface="Arial" panose="020B0604020202020204" pitchFamily="34" charset="0"/>
              </a:rPr>
              <a:t>, </a:t>
            </a:r>
            <a:r>
              <a:rPr lang="en-IN" sz="1400" b="0" i="0" dirty="0" err="1">
                <a:solidFill>
                  <a:srgbClr val="000000"/>
                </a:solidFill>
                <a:effectLst/>
                <a:latin typeface="Arial" panose="020B0604020202020204" pitchFamily="34" charset="0"/>
                <a:cs typeface="Arial" panose="020B0604020202020204" pitchFamily="34" charset="0"/>
              </a:rPr>
              <a:t>Mohannad</a:t>
            </a:r>
            <a:r>
              <a:rPr lang="en-IN" sz="1400" b="0" i="0" dirty="0">
                <a:solidFill>
                  <a:srgbClr val="000000"/>
                </a:solidFill>
                <a:effectLst/>
                <a:latin typeface="Arial" panose="020B0604020202020204" pitchFamily="34" charset="0"/>
                <a:cs typeface="Arial" panose="020B0604020202020204" pitchFamily="34" charset="0"/>
              </a:rPr>
              <a:t> </a:t>
            </a:r>
            <a:r>
              <a:rPr lang="en-IN" sz="1400" b="0" i="0" dirty="0" err="1">
                <a:solidFill>
                  <a:srgbClr val="000000"/>
                </a:solidFill>
                <a:effectLst/>
                <a:latin typeface="Arial" panose="020B0604020202020204" pitchFamily="34" charset="0"/>
                <a:cs typeface="Arial" panose="020B0604020202020204" pitchFamily="34" charset="0"/>
              </a:rPr>
              <a:t>Alhanahnah</a:t>
            </a:r>
            <a:r>
              <a:rPr lang="en-IN" sz="1400" b="0" i="0" dirty="0">
                <a:solidFill>
                  <a:srgbClr val="000000"/>
                </a:solidFill>
                <a:effectLst/>
                <a:latin typeface="Arial" panose="020B0604020202020204" pitchFamily="34" charset="0"/>
                <a:cs typeface="Arial" panose="020B0604020202020204" pitchFamily="34" charset="0"/>
              </a:rPr>
              <a:t> [2016] </a:t>
            </a:r>
          </a:p>
          <a:p>
            <a:pPr marL="0" indent="0" algn="l">
              <a:buNone/>
            </a:pPr>
            <a:r>
              <a:rPr lang="en-IN" sz="1400" b="0" i="0" dirty="0">
                <a:solidFill>
                  <a:srgbClr val="000000"/>
                </a:solidFill>
                <a:effectLst/>
                <a:latin typeface="Arial" panose="020B0604020202020204" pitchFamily="34" charset="0"/>
                <a:cs typeface="Arial" panose="020B0604020202020204" pitchFamily="34" charset="0"/>
              </a:rPr>
              <a:t>4. Breast Cancer Diagnosis by using k-Nearest </a:t>
            </a:r>
            <a:r>
              <a:rPr lang="en-IN" sz="1400" b="0" i="0" dirty="0" err="1">
                <a:solidFill>
                  <a:srgbClr val="000000"/>
                </a:solidFill>
                <a:effectLst/>
                <a:latin typeface="Arial" panose="020B0604020202020204" pitchFamily="34" charset="0"/>
                <a:cs typeface="Arial" panose="020B0604020202020204" pitchFamily="34" charset="0"/>
              </a:rPr>
              <a:t>Neighbor</a:t>
            </a:r>
            <a:r>
              <a:rPr lang="en-IN" sz="1400" b="0" i="0" dirty="0">
                <a:solidFill>
                  <a:srgbClr val="000000"/>
                </a:solidFill>
                <a:effectLst/>
                <a:latin typeface="Arial" panose="020B0604020202020204" pitchFamily="34" charset="0"/>
                <a:cs typeface="Arial" panose="020B0604020202020204" pitchFamily="34" charset="0"/>
              </a:rPr>
              <a:t> with Different Distances </a:t>
            </a:r>
            <a:r>
              <a:rPr lang="en-IN" sz="1400" b="0" i="0" dirty="0" err="1">
                <a:solidFill>
                  <a:srgbClr val="000000"/>
                </a:solidFill>
                <a:effectLst/>
                <a:latin typeface="Arial" panose="020B0604020202020204" pitchFamily="34" charset="0"/>
                <a:cs typeface="Arial" panose="020B0604020202020204" pitchFamily="34" charset="0"/>
              </a:rPr>
              <a:t>andClassification</a:t>
            </a:r>
            <a:r>
              <a:rPr lang="en-IN" sz="1400" b="0" i="0" dirty="0">
                <a:solidFill>
                  <a:srgbClr val="000000"/>
                </a:solidFill>
                <a:effectLst/>
                <a:latin typeface="Arial" panose="020B0604020202020204" pitchFamily="34" charset="0"/>
                <a:cs typeface="Arial" panose="020B0604020202020204" pitchFamily="34" charset="0"/>
              </a:rPr>
              <a:t> Rules s Ahmed </a:t>
            </a:r>
            <a:r>
              <a:rPr lang="en-IN" sz="1400" b="0" i="0" dirty="0" err="1">
                <a:solidFill>
                  <a:srgbClr val="000000"/>
                </a:solidFill>
                <a:effectLst/>
                <a:latin typeface="Arial" panose="020B0604020202020204" pitchFamily="34" charset="0"/>
                <a:cs typeface="Arial" panose="020B0604020202020204" pitchFamily="34" charset="0"/>
              </a:rPr>
              <a:t>Medjahed</a:t>
            </a:r>
            <a:r>
              <a:rPr lang="en-IN" sz="1400" b="0" i="0" dirty="0">
                <a:solidFill>
                  <a:srgbClr val="000000"/>
                </a:solidFill>
                <a:effectLst/>
                <a:latin typeface="Arial" panose="020B0604020202020204" pitchFamily="34" charset="0"/>
                <a:cs typeface="Arial" panose="020B0604020202020204" pitchFamily="34" charset="0"/>
              </a:rPr>
              <a:t>, </a:t>
            </a:r>
            <a:r>
              <a:rPr lang="en-IN" sz="1400" b="0" i="0" dirty="0" err="1">
                <a:solidFill>
                  <a:srgbClr val="000000"/>
                </a:solidFill>
                <a:effectLst/>
                <a:latin typeface="Arial" panose="020B0604020202020204" pitchFamily="34" charset="0"/>
                <a:cs typeface="Arial" panose="020B0604020202020204" pitchFamily="34" charset="0"/>
              </a:rPr>
              <a:t>Tamazouzt</a:t>
            </a:r>
            <a:r>
              <a:rPr lang="en-IN" sz="1400" b="0" i="0" dirty="0">
                <a:solidFill>
                  <a:srgbClr val="000000"/>
                </a:solidFill>
                <a:effectLst/>
                <a:latin typeface="Arial" panose="020B0604020202020204" pitchFamily="34" charset="0"/>
                <a:cs typeface="Arial" panose="020B0604020202020204" pitchFamily="34" charset="0"/>
              </a:rPr>
              <a:t> Ait </a:t>
            </a:r>
            <a:r>
              <a:rPr lang="en-IN" sz="1400" b="0" i="0" dirty="0" err="1">
                <a:solidFill>
                  <a:srgbClr val="000000"/>
                </a:solidFill>
                <a:effectLst/>
                <a:latin typeface="Arial" panose="020B0604020202020204" pitchFamily="34" charset="0"/>
                <a:cs typeface="Arial" panose="020B0604020202020204" pitchFamily="34" charset="0"/>
              </a:rPr>
              <a:t>Saadi</a:t>
            </a:r>
            <a:r>
              <a:rPr lang="en-IN" sz="1400" b="0" i="0" dirty="0">
                <a:solidFill>
                  <a:srgbClr val="000000"/>
                </a:solidFill>
                <a:effectLst/>
                <a:latin typeface="Arial" panose="020B0604020202020204" pitchFamily="34" charset="0"/>
                <a:cs typeface="Arial" panose="020B0604020202020204" pitchFamily="34" charset="0"/>
              </a:rPr>
              <a:t>, Abdelkader </a:t>
            </a:r>
            <a:r>
              <a:rPr lang="en-IN" sz="1400" b="0" i="0" dirty="0" err="1">
                <a:solidFill>
                  <a:srgbClr val="000000"/>
                </a:solidFill>
                <a:effectLst/>
                <a:latin typeface="Arial" panose="020B0604020202020204" pitchFamily="34" charset="0"/>
                <a:cs typeface="Arial" panose="020B0604020202020204" pitchFamily="34" charset="0"/>
              </a:rPr>
              <a:t>Benyettou</a:t>
            </a:r>
            <a:endParaRPr lang="en-IN" sz="1400" b="0" i="0" dirty="0">
              <a:solidFill>
                <a:srgbClr val="000000"/>
              </a:solidFill>
              <a:effectLst/>
              <a:latin typeface="Arial" panose="020B0604020202020204" pitchFamily="34" charset="0"/>
              <a:cs typeface="Arial" panose="020B0604020202020204" pitchFamily="34" charset="0"/>
            </a:endParaRPr>
          </a:p>
          <a:p>
            <a:pPr marL="0" indent="0" algn="l">
              <a:buNone/>
            </a:pPr>
            <a:r>
              <a:rPr lang="en-IN" sz="1400" b="0" i="0" dirty="0">
                <a:solidFill>
                  <a:srgbClr val="000000"/>
                </a:solidFill>
                <a:effectLst/>
                <a:latin typeface="Arial" panose="020B0604020202020204" pitchFamily="34" charset="0"/>
                <a:cs typeface="Arial" panose="020B0604020202020204" pitchFamily="34" charset="0"/>
              </a:rPr>
              <a:t>5. H. Zhang, T. Arslan, B. Flynn, A Single Antenna Based microwave System for </a:t>
            </a:r>
            <a:r>
              <a:rPr lang="en-IN" sz="1400" b="0" i="0" dirty="0" err="1">
                <a:solidFill>
                  <a:srgbClr val="000000"/>
                </a:solidFill>
                <a:effectLst/>
                <a:latin typeface="Arial" panose="020B0604020202020204" pitchFamily="34" charset="0"/>
                <a:cs typeface="Arial" panose="020B0604020202020204" pitchFamily="34" charset="0"/>
              </a:rPr>
              <a:t>BreastCancer</a:t>
            </a:r>
            <a:r>
              <a:rPr lang="en-IN" sz="1400" b="0" i="0" dirty="0">
                <a:solidFill>
                  <a:srgbClr val="000000"/>
                </a:solidFill>
                <a:effectLst/>
                <a:latin typeface="Arial" panose="020B0604020202020204" pitchFamily="34" charset="0"/>
                <a:cs typeface="Arial" panose="020B0604020202020204" pitchFamily="34" charset="0"/>
              </a:rPr>
              <a:t> Detection: Experimental Results, IEEE, 2013. </a:t>
            </a:r>
          </a:p>
          <a:p>
            <a:pPr marL="0" indent="0" algn="l">
              <a:buNone/>
            </a:pPr>
            <a:r>
              <a:rPr lang="en-IN" sz="1400" b="0" i="0" dirty="0">
                <a:solidFill>
                  <a:srgbClr val="000000"/>
                </a:solidFill>
                <a:effectLst/>
                <a:latin typeface="Arial" panose="020B0604020202020204" pitchFamily="34" charset="0"/>
                <a:cs typeface="Arial" panose="020B0604020202020204" pitchFamily="34" charset="0"/>
              </a:rPr>
              <a:t>6.Medjahed SA, </a:t>
            </a:r>
            <a:r>
              <a:rPr lang="en-IN" sz="1400" b="0" i="0" dirty="0" err="1">
                <a:solidFill>
                  <a:srgbClr val="000000"/>
                </a:solidFill>
                <a:effectLst/>
                <a:latin typeface="Arial" panose="020B0604020202020204" pitchFamily="34" charset="0"/>
                <a:cs typeface="Arial" panose="020B0604020202020204" pitchFamily="34" charset="0"/>
              </a:rPr>
              <a:t>Saadi</a:t>
            </a:r>
            <a:r>
              <a:rPr lang="en-IN" sz="1400" b="0" i="0" dirty="0">
                <a:solidFill>
                  <a:srgbClr val="000000"/>
                </a:solidFill>
                <a:effectLst/>
                <a:latin typeface="Arial" panose="020B0604020202020204" pitchFamily="34" charset="0"/>
                <a:cs typeface="Arial" panose="020B0604020202020204" pitchFamily="34" charset="0"/>
              </a:rPr>
              <a:t> TA, </a:t>
            </a:r>
            <a:r>
              <a:rPr lang="en-IN" sz="1400" b="0" i="0" dirty="0" err="1">
                <a:solidFill>
                  <a:srgbClr val="000000"/>
                </a:solidFill>
                <a:effectLst/>
                <a:latin typeface="Arial" panose="020B0604020202020204" pitchFamily="34" charset="0"/>
                <a:cs typeface="Arial" panose="020B0604020202020204" pitchFamily="34" charset="0"/>
              </a:rPr>
              <a:t>Benyettou</a:t>
            </a:r>
            <a:r>
              <a:rPr lang="en-IN" sz="1400" b="0" i="0" dirty="0">
                <a:solidFill>
                  <a:srgbClr val="000000"/>
                </a:solidFill>
                <a:effectLst/>
                <a:latin typeface="Arial" panose="020B0604020202020204" pitchFamily="34" charset="0"/>
                <a:cs typeface="Arial" panose="020B0604020202020204" pitchFamily="34" charset="0"/>
              </a:rPr>
              <a:t> A. Breast Cancer Diagnosis by using k-Nearest </a:t>
            </a:r>
            <a:r>
              <a:rPr lang="en-IN" sz="1400" b="0" i="0" dirty="0" err="1">
                <a:solidFill>
                  <a:srgbClr val="000000"/>
                </a:solidFill>
                <a:effectLst/>
                <a:latin typeface="Arial" panose="020B0604020202020204" pitchFamily="34" charset="0"/>
                <a:cs typeface="Arial" panose="020B0604020202020204" pitchFamily="34" charset="0"/>
              </a:rPr>
              <a:t>Neighbor</a:t>
            </a:r>
            <a:r>
              <a:rPr lang="en-IN" sz="1400" b="0" i="0" dirty="0">
                <a:solidFill>
                  <a:srgbClr val="000000"/>
                </a:solidFill>
                <a:effectLst/>
                <a:latin typeface="Arial" panose="020B0604020202020204" pitchFamily="34" charset="0"/>
                <a:cs typeface="Arial" panose="020B0604020202020204" pitchFamily="34" charset="0"/>
              </a:rPr>
              <a:t> with Different Distances and Classification Rules. Int J </a:t>
            </a:r>
            <a:r>
              <a:rPr lang="en-IN" sz="1400" b="0" i="0" dirty="0" err="1">
                <a:solidFill>
                  <a:srgbClr val="000000"/>
                </a:solidFill>
                <a:effectLst/>
                <a:latin typeface="Arial" panose="020B0604020202020204" pitchFamily="34" charset="0"/>
                <a:cs typeface="Arial" panose="020B0604020202020204" pitchFamily="34" charset="0"/>
              </a:rPr>
              <a:t>Comput</a:t>
            </a:r>
            <a:r>
              <a:rPr lang="en-IN" sz="1400" b="0" i="0" dirty="0">
                <a:solidFill>
                  <a:srgbClr val="000000"/>
                </a:solidFill>
                <a:effectLst/>
                <a:latin typeface="Arial" panose="020B0604020202020204" pitchFamily="34" charset="0"/>
                <a:cs typeface="Arial" panose="020B0604020202020204" pitchFamily="34" charset="0"/>
              </a:rPr>
              <a:t> Appl. 2013;62</a:t>
            </a:r>
          </a:p>
          <a:p>
            <a:pPr marL="0" indent="0" algn="l">
              <a:buNone/>
            </a:pPr>
            <a:r>
              <a:rPr lang="en-IN" sz="1400" b="0" i="0" dirty="0">
                <a:solidFill>
                  <a:srgbClr val="000000"/>
                </a:solidFill>
                <a:effectLst/>
                <a:latin typeface="Arial" panose="020B0604020202020204" pitchFamily="34" charset="0"/>
                <a:cs typeface="Arial" panose="020B0604020202020204" pitchFamily="34" charset="0"/>
              </a:rPr>
              <a:t>7. Gupta S, Kumar D, Sharma A. Data Mining Classification Techniques Applied For Breast Cancer Diagnosis And Prognosis</a:t>
            </a:r>
          </a:p>
          <a:p>
            <a:pPr marL="0" indent="0">
              <a:buNone/>
            </a:pPr>
            <a:endParaRPr lang="en-IN" dirty="0"/>
          </a:p>
        </p:txBody>
      </p:sp>
    </p:spTree>
    <p:extLst>
      <p:ext uri="{BB962C8B-B14F-4D97-AF65-F5344CB8AC3E}">
        <p14:creationId xmlns:p14="http://schemas.microsoft.com/office/powerpoint/2010/main" val="101172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0883-9181-4C9E-B5D9-963F98FD1914}"/>
              </a:ext>
            </a:extLst>
          </p:cNvPr>
          <p:cNvSpPr>
            <a:spLocks noGrp="1"/>
          </p:cNvSpPr>
          <p:nvPr>
            <p:ph type="title"/>
          </p:nvPr>
        </p:nvSpPr>
        <p:spPr/>
        <p:txBody>
          <a:bodyPr/>
          <a:lstStyle/>
          <a:p>
            <a:r>
              <a:rPr lang="en-US" dirty="0">
                <a:latin typeface="CommercialScript BT" panose="03030803040807090C04" pitchFamily="66" charset="0"/>
              </a:rPr>
              <a:t>THANK YOU</a:t>
            </a:r>
            <a:endParaRPr lang="en-IN" dirty="0">
              <a:latin typeface="CommercialScript BT" panose="03030803040807090C04" pitchFamily="66" charset="0"/>
            </a:endParaRPr>
          </a:p>
        </p:txBody>
      </p:sp>
      <p:sp>
        <p:nvSpPr>
          <p:cNvPr id="3" name="Text Placeholder 2">
            <a:extLst>
              <a:ext uri="{FF2B5EF4-FFF2-40B4-BE49-F238E27FC236}">
                <a16:creationId xmlns:a16="http://schemas.microsoft.com/office/drawing/2014/main" id="{71A19BA2-2D59-4448-977C-1969A1DED660}"/>
              </a:ext>
            </a:extLst>
          </p:cNvPr>
          <p:cNvSpPr>
            <a:spLocks noGrp="1"/>
          </p:cNvSpPr>
          <p:nvPr>
            <p:ph type="body" idx="1"/>
          </p:nvPr>
        </p:nvSpPr>
        <p:spPr/>
        <p:txBody>
          <a:bodyPr/>
          <a:lstStyle/>
          <a:p>
            <a:r>
              <a:rPr lang="en-US" dirty="0" err="1"/>
              <a:t>everone</a:t>
            </a:r>
            <a:endParaRPr lang="en-IN" dirty="0"/>
          </a:p>
        </p:txBody>
      </p:sp>
    </p:spTree>
    <p:extLst>
      <p:ext uri="{BB962C8B-B14F-4D97-AF65-F5344CB8AC3E}">
        <p14:creationId xmlns:p14="http://schemas.microsoft.com/office/powerpoint/2010/main" val="105765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7A88-0BD1-8448-ACA8-35CE7F5CF1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F4E1E0B-46E7-CD47-981C-D55123258A19}"/>
              </a:ext>
            </a:extLst>
          </p:cNvPr>
          <p:cNvSpPr>
            <a:spLocks noGrp="1"/>
          </p:cNvSpPr>
          <p:nvPr>
            <p:ph idx="1"/>
          </p:nvPr>
        </p:nvSpPr>
        <p:spPr/>
        <p:txBody>
          <a:bodyPr>
            <a:normAutofit fontScale="70000" lnSpcReduction="20000"/>
          </a:bodyPr>
          <a:lstStyle/>
          <a:p>
            <a:pPr>
              <a:lnSpc>
                <a:spcPct val="115000"/>
              </a:lnSpc>
            </a:pPr>
            <a:r>
              <a:rPr lang="en-IN" sz="22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Breast cancer (BC) is the most common cancer in women, affecting about 10% of all women at some stages of their life. Over the past few decades, ML techniques have been widely used in intelligent healthcare systems, especially for breast cancer (BC) detection and </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diagnosis. </a:t>
            </a:r>
            <a:r>
              <a:rPr lang="en-IN" sz="22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has been identified that one of the leading causes of death in developing countries </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 breast cancer. Earlier detection of cancer can reduce the death rate and reduce the treatment phase. To </a:t>
            </a:r>
            <a:r>
              <a:rPr lang="en-IN" sz="22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make the process much simpler computer aided tools are adopted. The objective of this work </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to classify the given data set into different types of breast cancer i.e. Benign or Malignant.</a:t>
            </a:r>
            <a:endParaRPr lang="en-IN" sz="2200" dirty="0">
              <a:effectLst/>
              <a:latin typeface="Arial" panose="020B0604020202020204" pitchFamily="34" charset="0"/>
              <a:ea typeface="PMingLiU" panose="02020500000000000000" pitchFamily="18" charset="-120"/>
              <a:cs typeface="Arial" panose="020B0604020202020204" pitchFamily="34" charset="0"/>
            </a:endParaRPr>
          </a:p>
          <a:p>
            <a:pPr>
              <a:lnSpc>
                <a:spcPct val="115000"/>
              </a:lnSpc>
            </a:pP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mass of abnormal tissue is known as </a:t>
            </a:r>
            <a:r>
              <a:rPr lang="en-IN"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tumor</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Breast cancer </a:t>
            </a:r>
            <a:r>
              <a:rPr lang="en-IN"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tumors</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are classified into two types,1. Benign, those that are non-cancerous, and Malignant, those that are cancerous.</a:t>
            </a:r>
            <a:endParaRPr lang="en-IN" sz="2200" dirty="0">
              <a:effectLst/>
              <a:latin typeface="Arial" panose="020B0604020202020204" pitchFamily="34" charset="0"/>
              <a:ea typeface="PMingLiU" panose="02020500000000000000" pitchFamily="18" charset="-120"/>
              <a:cs typeface="Arial" panose="020B0604020202020204" pitchFamily="34" charset="0"/>
            </a:endParaRPr>
          </a:p>
          <a:p>
            <a:pPr>
              <a:lnSpc>
                <a:spcPct val="115000"/>
              </a:lnSpc>
            </a:pPr>
            <a:r>
              <a:rPr lang="en-IN" sz="2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Benign </a:t>
            </a:r>
            <a:r>
              <a:rPr lang="en-IN" sz="22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Tumors</a:t>
            </a:r>
            <a:endParaRPr lang="en-IN" sz="2200" dirty="0">
              <a:effectLst/>
              <a:latin typeface="Arial" panose="020B0604020202020204" pitchFamily="34" charset="0"/>
              <a:ea typeface="PMingLiU" panose="02020500000000000000" pitchFamily="18" charset="-120"/>
              <a:cs typeface="Arial" panose="020B0604020202020204" pitchFamily="34" charset="0"/>
            </a:endParaRPr>
          </a:p>
          <a:p>
            <a:pPr>
              <a:lnSpc>
                <a:spcPct val="115000"/>
              </a:lnSpc>
            </a:pP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Generally, these </a:t>
            </a:r>
            <a:r>
              <a:rPr lang="en-IN"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tumors</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are not aggressive toward surrounding tissue, they </a:t>
            </a:r>
            <a:r>
              <a:rPr lang="en-IN" sz="22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may continue to grow occasionally.</a:t>
            </a:r>
            <a:endParaRPr lang="en-IN" sz="2200" dirty="0">
              <a:effectLst/>
              <a:latin typeface="Arial" panose="020B0604020202020204" pitchFamily="34" charset="0"/>
              <a:ea typeface="PMingLiU" panose="02020500000000000000" pitchFamily="18" charset="-120"/>
              <a:cs typeface="Arial" panose="020B0604020202020204" pitchFamily="34" charset="0"/>
            </a:endParaRPr>
          </a:p>
          <a:p>
            <a:pPr>
              <a:lnSpc>
                <a:spcPct val="115000"/>
              </a:lnSpc>
            </a:pPr>
            <a:r>
              <a:rPr lang="en-IN" sz="2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Malignant </a:t>
            </a:r>
            <a:r>
              <a:rPr lang="en-IN" sz="22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Tumors</a:t>
            </a:r>
            <a:endParaRPr lang="en-IN" sz="2200" dirty="0">
              <a:effectLst/>
              <a:latin typeface="Arial" panose="020B0604020202020204" pitchFamily="34" charset="0"/>
              <a:ea typeface="PMingLiU" panose="02020500000000000000" pitchFamily="18" charset="-120"/>
              <a:cs typeface="Arial" panose="020B0604020202020204" pitchFamily="34" charset="0"/>
            </a:endParaRPr>
          </a:p>
          <a:p>
            <a:pPr>
              <a:lnSpc>
                <a:spcPct val="115000"/>
              </a:lnSpc>
            </a:pP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Malignant </a:t>
            </a:r>
            <a:r>
              <a:rPr lang="en-IN"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tumors</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are cancerous and aggressive because they invade and damage surrounding tissue. `K-Nearest </a:t>
            </a:r>
            <a:r>
              <a:rPr lang="en-IN"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Neighbors</a:t>
            </a: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(K-NN) is one of the most prominent classification algorithms because it is simple, effective and more accurate than many other classification algorithms. This algorithm does not require any assumption for detection</a:t>
            </a:r>
            <a:endParaRPr lang="en-IN" sz="2200" dirty="0">
              <a:effectLst/>
              <a:latin typeface="Arial" panose="020B0604020202020204" pitchFamily="34" charset="0"/>
              <a:ea typeface="PMingLiU" panose="02020500000000000000" pitchFamily="18" charset="-12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62531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B947-A9CF-4EB1-9882-E8322E576491}"/>
              </a:ext>
            </a:extLst>
          </p:cNvPr>
          <p:cNvSpPr>
            <a:spLocks noGrp="1"/>
          </p:cNvSpPr>
          <p:nvPr>
            <p:ph type="title"/>
          </p:nvPr>
        </p:nvSpPr>
        <p:spPr/>
        <p:txBody>
          <a:bodyPr>
            <a:normAutofit fontScale="90000"/>
          </a:bodyPr>
          <a:lstStyle/>
          <a:p>
            <a:r>
              <a:rPr lang="en-US" sz="5300" dirty="0">
                <a:effectLst/>
                <a:latin typeface="Times New Roman" panose="02020603050405020304" pitchFamily="18" charset="0"/>
                <a:ea typeface="PMingLiU" panose="02020500000000000000" pitchFamily="18" charset="-120"/>
                <a:cs typeface="Times New Roman" panose="02020603050405020304" pitchFamily="18" charset="0"/>
              </a:rPr>
              <a:t>Objective</a:t>
            </a:r>
            <a:br>
              <a:rPr lang="en-IN" sz="1800" dirty="0">
                <a:effectLst/>
                <a:latin typeface="PMingLiU" panose="02020500000000000000" pitchFamily="18" charset="-120"/>
                <a:ea typeface="PMingLiU" panose="02020500000000000000" pitchFamily="18" charset="-120"/>
                <a:cs typeface="PMingLiU" panose="02020500000000000000" pitchFamily="18" charset="-120"/>
              </a:rPr>
            </a:br>
            <a:endParaRPr lang="en-IN" dirty="0"/>
          </a:p>
        </p:txBody>
      </p:sp>
      <p:sp>
        <p:nvSpPr>
          <p:cNvPr id="3" name="Content Placeholder 2">
            <a:extLst>
              <a:ext uri="{FF2B5EF4-FFF2-40B4-BE49-F238E27FC236}">
                <a16:creationId xmlns:a16="http://schemas.microsoft.com/office/drawing/2014/main" id="{5347CF5E-7109-43BD-809D-8D24D9B70985}"/>
              </a:ext>
            </a:extLst>
          </p:cNvPr>
          <p:cNvSpPr>
            <a:spLocks noGrp="1"/>
          </p:cNvSpPr>
          <p:nvPr>
            <p:ph idx="1"/>
          </p:nvPr>
        </p:nvSpPr>
        <p:spPr/>
        <p:txBody>
          <a:bodyPr>
            <a:normAutofit/>
          </a:bodyPr>
          <a:lstStyle/>
          <a:p>
            <a:r>
              <a:rPr lang="en-IN" sz="1800" spc="-75"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main </a:t>
            </a:r>
            <a:r>
              <a:rPr lang="en-IN" sz="1800" u="sng" spc="-75"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objective</a:t>
            </a:r>
            <a:r>
              <a:rPr lang="en-IN" sz="1800" spc="-75"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behind this project is to help women by helping them diagnose Breast Cancer (BC) using their cell reports and detect about the type of breast cancer, if it non-</a:t>
            </a:r>
            <a:r>
              <a:rPr lang="en-IN"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dangerous and can be treated or dangerous so as to help them know what measures they can </a:t>
            </a:r>
            <a:r>
              <a:rPr lang="en-IN" sz="1800" spc="-75"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take at an early stage</a:t>
            </a:r>
          </a:p>
          <a:p>
            <a:pPr>
              <a:lnSpc>
                <a:spcPct val="150000"/>
              </a:lnSpc>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help women diagnose cancer type we are making an application which</a:t>
            </a:r>
            <a:r>
              <a:rPr lang="en-IN" dirty="0">
                <a:latin typeface="Arial" panose="020B0604020202020204" pitchFamily="34" charset="0"/>
                <a:ea typeface="PMingLiU" panose="02020500000000000000" pitchFamily="18" charset="-120"/>
                <a:cs typeface="Arial" panose="020B0604020202020204" pitchFamily="34" charset="0"/>
              </a:rPr>
              <a:t>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will help women to identify the cancer type using machine learning techniques so as they can get to check in at early stages of disease just by putting the credentials asked on application with </a:t>
            </a:r>
            <a:r>
              <a:rPr lang="en-IN" sz="18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help of their reports and identify type, which can decrease the death rate due to breast cancer</a:t>
            </a:r>
            <a:endParaRPr lang="en-IN" sz="1800" spc="-75"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42765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E54E-935E-4EF3-B9C9-C80EE58A8ED4}"/>
              </a:ext>
            </a:extLst>
          </p:cNvPr>
          <p:cNvSpPr>
            <a:spLocks noGrp="1"/>
          </p:cNvSpPr>
          <p:nvPr>
            <p:ph type="title"/>
          </p:nvPr>
        </p:nvSpPr>
        <p:spPr/>
        <p:txBody>
          <a:bodyPr>
            <a:normAutofit fontScale="90000"/>
          </a:bodyPr>
          <a:lstStyle/>
          <a:p>
            <a:r>
              <a:rPr lang="en-IN" b="0" i="0" dirty="0">
                <a:solidFill>
                  <a:schemeClr val="tx1"/>
                </a:solidFill>
                <a:effectLst/>
                <a:latin typeface="Times New Roman" panose="02020603050405020304" pitchFamily="18" charset="0"/>
                <a:cs typeface="Times New Roman" panose="02020603050405020304" pitchFamily="18" charset="0"/>
              </a:rPr>
              <a:t>Misconception </a:t>
            </a:r>
            <a:br>
              <a:rPr lang="en-US" dirty="0"/>
            </a:br>
            <a:endParaRPr lang="en-IN" dirty="0"/>
          </a:p>
        </p:txBody>
      </p:sp>
      <p:sp>
        <p:nvSpPr>
          <p:cNvPr id="3" name="Content Placeholder 2">
            <a:extLst>
              <a:ext uri="{FF2B5EF4-FFF2-40B4-BE49-F238E27FC236}">
                <a16:creationId xmlns:a16="http://schemas.microsoft.com/office/drawing/2014/main" id="{4B4CE787-4D1F-4E8B-9719-9BAD1822231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Men do not get breast cancer it affects women only is a myth</a:t>
            </a:r>
          </a:p>
          <a:p>
            <a:r>
              <a:rPr lang="en-US" b="0" i="0" dirty="0">
                <a:effectLst/>
                <a:latin typeface="Arial" panose="020B0604020202020204" pitchFamily="34" charset="0"/>
                <a:cs typeface="Arial" panose="020B0604020202020204" pitchFamily="34" charset="0"/>
              </a:rPr>
              <a:t>The American Cancer Society estimates for breast cancer in men in the United States for 2022 are: About 2,710 new cases of invasive breast cancer will be diagnosed. </a:t>
            </a:r>
            <a:r>
              <a:rPr lang="en-US" b="1" i="0" dirty="0">
                <a:effectLst/>
                <a:latin typeface="Arial" panose="020B0604020202020204" pitchFamily="34" charset="0"/>
                <a:cs typeface="Arial" panose="020B0604020202020204" pitchFamily="34" charset="0"/>
              </a:rPr>
              <a:t>About 530</a:t>
            </a:r>
            <a:r>
              <a:rPr lang="en-US" b="0" i="0" dirty="0">
                <a:effectLst/>
                <a:latin typeface="Arial" panose="020B0604020202020204" pitchFamily="34" charset="0"/>
                <a:cs typeface="Arial" panose="020B0604020202020204" pitchFamily="34" charset="0"/>
              </a:rPr>
              <a:t> men will die from breast cancer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87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CC63-8293-43AB-9AE1-886226F57B1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57E7023-D28B-4562-AD07-B5BA79A1D1D0}"/>
              </a:ext>
            </a:extLst>
          </p:cNvPr>
          <p:cNvSpPr>
            <a:spLocks noGrp="1"/>
          </p:cNvSpPr>
          <p:nvPr>
            <p:ph idx="1"/>
          </p:nvPr>
        </p:nvSpPr>
        <p:spPr/>
        <p:txBody>
          <a:bodyPr/>
          <a:lstStyle/>
          <a:p>
            <a:r>
              <a:rPr lang="en-US" dirty="0">
                <a:latin typeface="Arial" panose="020B0604020202020204" pitchFamily="34" charset="0"/>
              </a:rPr>
              <a:t>Predicting person’s </a:t>
            </a:r>
            <a:r>
              <a:rPr lang="en-US" dirty="0" err="1">
                <a:latin typeface="Arial" panose="020B0604020202020204" pitchFamily="34" charset="0"/>
              </a:rPr>
              <a:t>Tumour</a:t>
            </a:r>
            <a:r>
              <a:rPr lang="en-US" dirty="0">
                <a:latin typeface="Arial" panose="020B0604020202020204" pitchFamily="34" charset="0"/>
              </a:rPr>
              <a:t> (malignant or benign) based up on his or her </a:t>
            </a:r>
            <a:r>
              <a:rPr lang="en-US" dirty="0" err="1">
                <a:latin typeface="Arial" panose="020B0604020202020204" pitchFamily="34" charset="0"/>
              </a:rPr>
              <a:t>tumour</a:t>
            </a:r>
            <a:r>
              <a:rPr lang="en-US" dirty="0">
                <a:latin typeface="Arial" panose="020B0604020202020204" pitchFamily="34" charset="0"/>
              </a:rPr>
              <a:t> features and cell report</a:t>
            </a:r>
          </a:p>
          <a:p>
            <a:pPr algn="l"/>
            <a:r>
              <a:rPr lang="en-US" b="0" i="0" dirty="0">
                <a:solidFill>
                  <a:srgbClr val="333333"/>
                </a:solidFill>
                <a:effectLst/>
                <a:latin typeface="Arial" panose="020B0604020202020204" pitchFamily="34" charset="0"/>
                <a:cs typeface="Arial" panose="020B0604020202020204" pitchFamily="34" charset="0"/>
              </a:rPr>
              <a:t>the machine learning algorithm can help to diagnose it. </a:t>
            </a:r>
          </a:p>
          <a:p>
            <a:pPr algn="l"/>
            <a:r>
              <a:rPr lang="en-US" dirty="0">
                <a:solidFill>
                  <a:srgbClr val="333333"/>
                </a:solidFill>
                <a:latin typeface="Arial" panose="020B0604020202020204" pitchFamily="34" charset="0"/>
                <a:cs typeface="Arial" panose="020B0604020202020204" pitchFamily="34" charset="0"/>
              </a:rPr>
              <a:t>I have used K-NN algorithm could be used for this problem statement </a:t>
            </a:r>
          </a:p>
          <a:p>
            <a:pPr marL="0" indent="0">
              <a:buNone/>
            </a:pPr>
            <a:br>
              <a:rPr lang="en-US" b="0" i="0" dirty="0">
                <a:solidFill>
                  <a:srgbClr val="000000"/>
                </a:solidFill>
                <a:effectLst/>
                <a:latin typeface="Source Sans Pro" panose="020B0503030403020204" pitchFamily="34" charset="0"/>
              </a:rPr>
            </a:br>
            <a:endParaRPr lang="en-US" sz="1800" dirty="0">
              <a:effectLst/>
              <a:latin typeface="Arial" panose="020B0604020202020204" pitchFamily="34" charset="0"/>
            </a:endParaRPr>
          </a:p>
        </p:txBody>
      </p:sp>
    </p:spTree>
    <p:extLst>
      <p:ext uri="{BB962C8B-B14F-4D97-AF65-F5344CB8AC3E}">
        <p14:creationId xmlns:p14="http://schemas.microsoft.com/office/powerpoint/2010/main" val="91915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D302-AF39-4F4E-9C5A-FEEA42E950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0F7EFF48-E6EC-4170-9DEC-3C97A1C12EE3}"/>
              </a:ext>
            </a:extLst>
          </p:cNvPr>
          <p:cNvSpPr>
            <a:spLocks noGrp="1"/>
          </p:cNvSpPr>
          <p:nvPr>
            <p:ph idx="1"/>
          </p:nvPr>
        </p:nvSpPr>
        <p:spPr/>
        <p:txBody>
          <a:bodyPr/>
          <a:lstStyle/>
          <a:p>
            <a:pPr marL="0" indent="0">
              <a:buNone/>
            </a:pPr>
            <a:r>
              <a:rPr lang="en-IN" sz="14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proposed methodology is shown in Figure. The main idea is to use k-NN algorithm to</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predict the class labels in the test set. Then for each classifier, the con formal prediction </a:t>
            </a:r>
            <a:r>
              <a:rPr lang="en-IN" sz="14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algorithm is applied to calculate the non-con formality score for each prediction and use it to </a:t>
            </a: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calculate the confidence. The con-formal prediction algorithm is fully described.</a:t>
            </a:r>
            <a:r>
              <a:rPr lang="en-IN" sz="1400" spc="-7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endParaRPr lang="en-IN" sz="1400" dirty="0">
              <a:effectLst/>
              <a:latin typeface="PMingLiU" panose="02020500000000000000" pitchFamily="18" charset="-120"/>
              <a:ea typeface="PMingLiU" panose="02020500000000000000" pitchFamily="18" charset="-120"/>
              <a:cs typeface="PMingLiU" panose="02020500000000000000" pitchFamily="18" charset="-120"/>
            </a:endParaRPr>
          </a:p>
          <a:p>
            <a:pPr marL="0" indent="0">
              <a:buNone/>
            </a:pPr>
            <a:r>
              <a:rPr lang="en-IN" b="1" dirty="0">
                <a:latin typeface="Arial" panose="020B0604020202020204" pitchFamily="34" charset="0"/>
                <a:cs typeface="Arial" panose="020B0604020202020204" pitchFamily="34" charset="0"/>
              </a:rPr>
              <a:t>We can predict the </a:t>
            </a:r>
          </a:p>
          <a:p>
            <a:pPr marL="0" indent="0">
              <a:buNone/>
            </a:pPr>
            <a:r>
              <a:rPr lang="en-IN" b="1" dirty="0" err="1">
                <a:latin typeface="Arial" panose="020B0604020202020204" pitchFamily="34" charset="0"/>
                <a:cs typeface="Arial" panose="020B0604020202020204" pitchFamily="34" charset="0"/>
              </a:rPr>
              <a:t>Bc</a:t>
            </a:r>
            <a:r>
              <a:rPr lang="en-IN" b="1" dirty="0">
                <a:latin typeface="Arial" panose="020B0604020202020204" pitchFamily="34" charset="0"/>
                <a:cs typeface="Arial" panose="020B0604020202020204" pitchFamily="34" charset="0"/>
              </a:rPr>
              <a:t> type based on the </a:t>
            </a:r>
          </a:p>
          <a:p>
            <a:pPr marL="0" indent="0">
              <a:buNone/>
            </a:pPr>
            <a:r>
              <a:rPr lang="en-IN" b="1" dirty="0">
                <a:latin typeface="Arial" panose="020B0604020202020204" pitchFamily="34" charset="0"/>
                <a:cs typeface="Arial" panose="020B0604020202020204" pitchFamily="34" charset="0"/>
              </a:rPr>
              <a:t>Information available in</a:t>
            </a:r>
          </a:p>
          <a:p>
            <a:pPr marL="0" indent="0">
              <a:buNone/>
            </a:pPr>
            <a:r>
              <a:rPr lang="en-IN" b="1" dirty="0">
                <a:latin typeface="Arial" panose="020B0604020202020204" pitchFamily="34" charset="0"/>
                <a:cs typeface="Arial" panose="020B0604020202020204" pitchFamily="34" charset="0"/>
              </a:rPr>
              <a:t>The data set using </a:t>
            </a:r>
          </a:p>
          <a:p>
            <a:pPr marL="0" indent="0">
              <a:buNone/>
            </a:pPr>
            <a:r>
              <a:rPr lang="en-IN" b="1" dirty="0">
                <a:latin typeface="Arial" panose="020B0604020202020204" pitchFamily="34" charset="0"/>
                <a:cs typeface="Arial" panose="020B0604020202020204" pitchFamily="34" charset="0"/>
              </a:rPr>
              <a:t>KNN algorithm</a:t>
            </a:r>
          </a:p>
          <a:p>
            <a:endParaRPr lang="en-IN" dirty="0"/>
          </a:p>
        </p:txBody>
      </p:sp>
      <p:pic>
        <p:nvPicPr>
          <p:cNvPr id="11" name="Picture 10">
            <a:extLst>
              <a:ext uri="{FF2B5EF4-FFF2-40B4-BE49-F238E27FC236}">
                <a16:creationId xmlns:a16="http://schemas.microsoft.com/office/drawing/2014/main" id="{B8CDBD9C-6FCD-4BB0-9750-4D3CC69A38A0}"/>
              </a:ext>
            </a:extLst>
          </p:cNvPr>
          <p:cNvPicPr>
            <a:picLocks noChangeAspect="1"/>
          </p:cNvPicPr>
          <p:nvPr/>
        </p:nvPicPr>
        <p:blipFill rotWithShape="1">
          <a:blip r:embed="rId2"/>
          <a:srcRect l="112924" t="-3892" r="-114983" b="42809"/>
          <a:stretch/>
        </p:blipFill>
        <p:spPr>
          <a:xfrm>
            <a:off x="5892801" y="3203050"/>
            <a:ext cx="2516014" cy="2232550"/>
          </a:xfrm>
          <a:prstGeom prst="rect">
            <a:avLst/>
          </a:prstGeom>
        </p:spPr>
      </p:pic>
      <p:pic>
        <p:nvPicPr>
          <p:cNvPr id="13" name="Picture 12">
            <a:extLst>
              <a:ext uri="{FF2B5EF4-FFF2-40B4-BE49-F238E27FC236}">
                <a16:creationId xmlns:a16="http://schemas.microsoft.com/office/drawing/2014/main" id="{8B5B3F37-49CD-4FD9-AD13-3A76FE0842F1}"/>
              </a:ext>
            </a:extLst>
          </p:cNvPr>
          <p:cNvPicPr>
            <a:picLocks noChangeAspect="1"/>
          </p:cNvPicPr>
          <p:nvPr/>
        </p:nvPicPr>
        <p:blipFill rotWithShape="1">
          <a:blip r:embed="rId2"/>
          <a:srcRect l="-5391" t="-5038" r="5272" b="47704"/>
          <a:stretch/>
        </p:blipFill>
        <p:spPr>
          <a:xfrm>
            <a:off x="3576321" y="2499360"/>
            <a:ext cx="4631128" cy="3931920"/>
          </a:xfrm>
          <a:prstGeom prst="rect">
            <a:avLst/>
          </a:prstGeom>
        </p:spPr>
      </p:pic>
    </p:spTree>
    <p:extLst>
      <p:ext uri="{BB962C8B-B14F-4D97-AF65-F5344CB8AC3E}">
        <p14:creationId xmlns:p14="http://schemas.microsoft.com/office/powerpoint/2010/main" val="7034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E088-B1DC-49BF-8EEF-03657104786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Proposed solution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D7F9A9B-4FCA-4E03-A446-031C240B1D30}"/>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 Wisconsin breast cancer dataset (WBCD) from UCI respiratory is taken and </a:t>
            </a:r>
            <a:r>
              <a:rPr lang="en-US" dirty="0">
                <a:solidFill>
                  <a:srgbClr val="000000"/>
                </a:solidFill>
                <a:latin typeface="Arial" panose="020B0604020202020204" pitchFamily="34" charset="0"/>
                <a:cs typeface="Arial" panose="020B0604020202020204" pitchFamily="34" charset="0"/>
              </a:rPr>
              <a:t>t</a:t>
            </a:r>
            <a:r>
              <a:rPr lang="en-US" b="0" i="0" dirty="0">
                <a:solidFill>
                  <a:srgbClr val="000000"/>
                </a:solidFill>
                <a:effectLst/>
                <a:latin typeface="Arial" panose="020B0604020202020204" pitchFamily="34" charset="0"/>
                <a:cs typeface="Arial" panose="020B0604020202020204" pitchFamily="34" charset="0"/>
              </a:rPr>
              <a:t>his dataset has 699 clinical cases, each one labeled as malignant (cancerous) or benign (non-cancerous). The number of malignant and benign cases are 241(24.5%) and 458(65.5%), respectively.</a:t>
            </a:r>
          </a:p>
          <a:p>
            <a:r>
              <a:rPr lang="en-US" b="0" i="0" dirty="0">
                <a:solidFill>
                  <a:srgbClr val="000000"/>
                </a:solidFill>
                <a:effectLst/>
                <a:latin typeface="Arial" panose="020B0604020202020204" pitchFamily="34" charset="0"/>
                <a:cs typeface="Arial" panose="020B0604020202020204" pitchFamily="34" charset="0"/>
              </a:rPr>
              <a:t>The user will input the parameters of the cell mentioned in the report prepared using the information from the imported data set. These parameters will decide the type of cancer using KNN Algorithm prediction </a:t>
            </a:r>
          </a:p>
          <a:p>
            <a:r>
              <a:rPr lang="en-US" b="0" i="0" dirty="0">
                <a:solidFill>
                  <a:srgbClr val="000000"/>
                </a:solidFill>
                <a:effectLst/>
                <a:latin typeface="Arial" panose="020B0604020202020204" pitchFamily="34" charset="0"/>
                <a:cs typeface="Arial" panose="020B0604020202020204" pitchFamily="34" charset="0"/>
              </a:rPr>
              <a:t>At first, the values given by the user specificity, the accuracy for different values of K between 1 and 614(from the data set) is reported to show the individual performance of the classifier on positive and negative classes. After that, the maximum values, minimum values, and standard deviations of positive and negative classes are examined to show the stability of classifier over positive and negative classes. Then the system detects the cancer type depending upon the training dataset and user dataset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78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0A29-9144-4C40-BA4C-0D47B3FEFCDA}"/>
              </a:ext>
            </a:extLst>
          </p:cNvPr>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                             Data flow diagram</a:t>
            </a:r>
            <a:endParaRPr lang="en-IN" sz="3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2B50BF95-5BD5-480F-8062-2AC6192D3F98}"/>
              </a:ext>
            </a:extLst>
          </p:cNvPr>
          <p:cNvPicPr>
            <a:picLocks noGrp="1" noChangeAspect="1"/>
          </p:cNvPicPr>
          <p:nvPr>
            <p:ph idx="1"/>
          </p:nvPr>
        </p:nvPicPr>
        <p:blipFill>
          <a:blip r:embed="rId2"/>
          <a:stretch>
            <a:fillRect/>
          </a:stretch>
        </p:blipFill>
        <p:spPr>
          <a:xfrm>
            <a:off x="2895600" y="1737360"/>
            <a:ext cx="6400799" cy="4298315"/>
          </a:xfrm>
        </p:spPr>
      </p:pic>
    </p:spTree>
    <p:extLst>
      <p:ext uri="{BB962C8B-B14F-4D97-AF65-F5344CB8AC3E}">
        <p14:creationId xmlns:p14="http://schemas.microsoft.com/office/powerpoint/2010/main" val="205647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A7FA-A6C4-41E9-9E64-EE55D9D221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1A2FE2-6A62-458F-8778-E7BB4176537F}"/>
              </a:ext>
            </a:extLst>
          </p:cNvPr>
          <p:cNvSpPr>
            <a:spLocks noGrp="1"/>
          </p:cNvSpPr>
          <p:nvPr>
            <p:ph idx="1"/>
          </p:nvPr>
        </p:nvSpPr>
        <p:spPr/>
        <p:txBody>
          <a:bodyPr/>
          <a:lstStyle/>
          <a:p>
            <a:pPr marL="274320" marR="75565" indent="0">
              <a:lnSpc>
                <a:spcPct val="150000"/>
              </a:lnSpc>
              <a:spcBef>
                <a:spcPts val="15"/>
              </a:spcBef>
              <a:spcAft>
                <a:spcPts val="0"/>
              </a:spcAft>
              <a:buNone/>
            </a:pPr>
            <a:r>
              <a:rPr lang="en-US" sz="1800" spc="-75" dirty="0">
                <a:solidFill>
                  <a:srgbClr val="000000"/>
                </a:solidFill>
                <a:effectLst/>
                <a:latin typeface="Comic Sans MS" panose="030F0702030302020204" pitchFamily="66" charset="0"/>
                <a:ea typeface="PMingLiU" panose="02020500000000000000" pitchFamily="18" charset="-120"/>
                <a:cs typeface="PMingLiU" panose="02020500000000000000" pitchFamily="18" charset="-120"/>
              </a:rPr>
              <a:t> </a:t>
            </a:r>
            <a:endParaRPr lang="en-IN" sz="1800" dirty="0">
              <a:effectLst/>
              <a:latin typeface="PMingLiU" panose="02020500000000000000" pitchFamily="18" charset="-120"/>
              <a:ea typeface="PMingLiU" panose="02020500000000000000" pitchFamily="18" charset="-120"/>
              <a:cs typeface="PMingLiU" panose="02020500000000000000" pitchFamily="18" charset="-120"/>
            </a:endParaRPr>
          </a:p>
          <a:p>
            <a:pPr marL="274320" marR="75565" indent="0">
              <a:lnSpc>
                <a:spcPct val="150000"/>
              </a:lnSpc>
              <a:spcBef>
                <a:spcPts val="15"/>
              </a:spcBef>
              <a:spcAft>
                <a:spcPts val="0"/>
              </a:spcAft>
              <a:buNone/>
            </a:pPr>
            <a:r>
              <a:rPr lang="en-US" sz="2000" spc="-75" dirty="0">
                <a:solidFill>
                  <a:srgbClr val="000000"/>
                </a:solidFill>
                <a:effectLst/>
                <a:latin typeface="Arial" panose="020B0604020202020204" pitchFamily="34" charset="0"/>
                <a:ea typeface="PMingLiU" panose="02020500000000000000" pitchFamily="18" charset="-120"/>
                <a:cs typeface="Arial" panose="020B0604020202020204" pitchFamily="34" charset="0"/>
              </a:rPr>
              <a:t>We have proposed Breast Cancer Detection System Based on KNN Algorithm which is a machine learning technology. This approach increases the chances of detecting breast cancer in </a:t>
            </a:r>
            <a:r>
              <a:rPr lang="en-US" sz="2000" dirty="0">
                <a:solidFill>
                  <a:srgbClr val="000000"/>
                </a:solidFill>
                <a:effectLst/>
                <a:latin typeface="Arial" panose="020B0604020202020204" pitchFamily="34" charset="0"/>
                <a:ea typeface="PMingLiU" panose="02020500000000000000" pitchFamily="18" charset="-120"/>
                <a:cs typeface="Arial" panose="020B0604020202020204" pitchFamily="34" charset="0"/>
              </a:rPr>
              <a:t>early stages so as women can start treatment to be cured or decrease the chances of death in </a:t>
            </a:r>
            <a:r>
              <a:rPr lang="en-US" sz="2000" spc="-75" dirty="0">
                <a:solidFill>
                  <a:srgbClr val="000000"/>
                </a:solidFill>
                <a:effectLst/>
                <a:latin typeface="Arial" panose="020B0604020202020204" pitchFamily="34" charset="0"/>
                <a:ea typeface="PMingLiU" panose="02020500000000000000" pitchFamily="18" charset="-120"/>
                <a:cs typeface="Arial" panose="020B0604020202020204" pitchFamily="34" charset="0"/>
              </a:rPr>
              <a:t>this cases. This will in turn increase the mortality rate and help women to spread awareness </a:t>
            </a:r>
            <a:r>
              <a:rPr lang="en-US" sz="2000" dirty="0">
                <a:solidFill>
                  <a:srgbClr val="000000"/>
                </a:solidFill>
                <a:effectLst/>
                <a:latin typeface="Arial" panose="020B0604020202020204" pitchFamily="34" charset="0"/>
                <a:ea typeface="PMingLiU" panose="02020500000000000000" pitchFamily="18" charset="-120"/>
                <a:cs typeface="Arial" panose="020B0604020202020204" pitchFamily="34" charset="0"/>
              </a:rPr>
              <a:t>regarding breast cancer diagnosis</a:t>
            </a:r>
            <a:endParaRPr lang="en-IN" sz="2000" dirty="0">
              <a:effectLst/>
              <a:latin typeface="Arial" panose="020B060402020202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2715870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991</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PMingLiU</vt:lpstr>
      <vt:lpstr>Arial</vt:lpstr>
      <vt:lpstr>Calibri</vt:lpstr>
      <vt:lpstr>Century Gothic</vt:lpstr>
      <vt:lpstr>Comic Sans MS</vt:lpstr>
      <vt:lpstr>CommercialScript BT</vt:lpstr>
      <vt:lpstr>Garamond</vt:lpstr>
      <vt:lpstr>Source Sans Pro</vt:lpstr>
      <vt:lpstr>Times New Roman</vt:lpstr>
      <vt:lpstr>Savon</vt:lpstr>
      <vt:lpstr>Breast cancer detection using machine learning algorithms </vt:lpstr>
      <vt:lpstr>introduction</vt:lpstr>
      <vt:lpstr>Objective </vt:lpstr>
      <vt:lpstr>Misconception  </vt:lpstr>
      <vt:lpstr>Problem statement</vt:lpstr>
      <vt:lpstr>Methodology</vt:lpstr>
      <vt:lpstr>Proposed solution </vt:lpstr>
      <vt:lpstr>                             Data flow diagram</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BASED MUSIC REcOMmENDATION</dc:title>
  <dc:creator>D Sunder raj</dc:creator>
  <cp:lastModifiedBy>dsunderraj37@gmail.com</cp:lastModifiedBy>
  <cp:revision>8</cp:revision>
  <dcterms:created xsi:type="dcterms:W3CDTF">2022-04-28T07:38:15Z</dcterms:created>
  <dcterms:modified xsi:type="dcterms:W3CDTF">2022-04-28T13:26:55Z</dcterms:modified>
</cp:coreProperties>
</file>