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2"/>
  </p:notesMasterIdLst>
  <p:sldIdLst>
    <p:sldId id="256" r:id="rId2"/>
    <p:sldId id="257" r:id="rId3"/>
    <p:sldId id="258" r:id="rId4"/>
    <p:sldId id="269" r:id="rId5"/>
    <p:sldId id="270" r:id="rId6"/>
    <p:sldId id="259" r:id="rId7"/>
    <p:sldId id="261" r:id="rId8"/>
    <p:sldId id="265" r:id="rId9"/>
    <p:sldId id="263" r:id="rId10"/>
    <p:sldId id="264" r:id="rId11"/>
    <p:sldId id="276" r:id="rId12"/>
    <p:sldId id="266" r:id="rId13"/>
    <p:sldId id="267" r:id="rId14"/>
    <p:sldId id="268" r:id="rId15"/>
    <p:sldId id="272" r:id="rId16"/>
    <p:sldId id="273" r:id="rId17"/>
    <p:sldId id="274" r:id="rId18"/>
    <p:sldId id="262" r:id="rId19"/>
    <p:sldId id="27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p:scale>
          <a:sx n="75" d="100"/>
          <a:sy n="75" d="100"/>
        </p:scale>
        <p:origin x="1397"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F6E1-1390-4770-AE08-1BB97773AD08}"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FD26C-6390-476B-9AD3-FD12D9074060}" type="slidenum">
              <a:rPr lang="en-IN" smtClean="0"/>
              <a:t>‹#›</a:t>
            </a:fld>
            <a:endParaRPr lang="en-IN"/>
          </a:p>
        </p:txBody>
      </p:sp>
    </p:spTree>
    <p:extLst>
      <p:ext uri="{BB962C8B-B14F-4D97-AF65-F5344CB8AC3E}">
        <p14:creationId xmlns:p14="http://schemas.microsoft.com/office/powerpoint/2010/main" val="200870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6FD26C-6390-476B-9AD3-FD12D9074060}" type="slidenum">
              <a:rPr lang="en-IN" smtClean="0"/>
              <a:t>2</a:t>
            </a:fld>
            <a:endParaRPr lang="en-IN"/>
          </a:p>
        </p:txBody>
      </p:sp>
    </p:spTree>
    <p:extLst>
      <p:ext uri="{BB962C8B-B14F-4D97-AF65-F5344CB8AC3E}">
        <p14:creationId xmlns:p14="http://schemas.microsoft.com/office/powerpoint/2010/main" val="251112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BC60-A0F2-CA9D-6CF6-4F4078DD6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341765-5111-4D06-ECA7-B44BE69FC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499472-E099-F49D-652F-343E668D3CB5}"/>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5" name="Footer Placeholder 4">
            <a:extLst>
              <a:ext uri="{FF2B5EF4-FFF2-40B4-BE49-F238E27FC236}">
                <a16:creationId xmlns:a16="http://schemas.microsoft.com/office/drawing/2014/main" id="{61CD562F-A425-B970-8A4D-DDC5C8A75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40BFAF-FA41-45D4-B640-91913157680E}"/>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235866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8C0A-2CD3-5D0D-D79A-2CB4A9781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6B0730-B63C-7F84-C1DD-4C69C790E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E922F-4D62-C365-B624-FF936179BA34}"/>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5" name="Footer Placeholder 4">
            <a:extLst>
              <a:ext uri="{FF2B5EF4-FFF2-40B4-BE49-F238E27FC236}">
                <a16:creationId xmlns:a16="http://schemas.microsoft.com/office/drawing/2014/main" id="{71EC7E08-6B74-9D5F-86F4-9F17D3BE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00036-DB80-3470-C58B-A93A0809965E}"/>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416757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05B6B-7301-DCD1-8F02-F2A07713F8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5AB34E-047F-4C34-A3B3-D7F7654F8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1A85D-E69B-3F70-829F-2B707AF9E224}"/>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5" name="Footer Placeholder 4">
            <a:extLst>
              <a:ext uri="{FF2B5EF4-FFF2-40B4-BE49-F238E27FC236}">
                <a16:creationId xmlns:a16="http://schemas.microsoft.com/office/drawing/2014/main" id="{4C181DD8-B1A2-CACE-794C-A1A47825A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03194-DED2-B21E-A14E-C652AC0DA8C4}"/>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66970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B4E5-DFE5-DAC7-5E61-1709E70994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605A21-968A-13B8-12AE-ABE0E3B747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1B779-4D8D-A447-019E-F34690952312}"/>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5" name="Footer Placeholder 4">
            <a:extLst>
              <a:ext uri="{FF2B5EF4-FFF2-40B4-BE49-F238E27FC236}">
                <a16:creationId xmlns:a16="http://schemas.microsoft.com/office/drawing/2014/main" id="{D8445FC8-8D2C-1510-555B-B2266F08E5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AC01C-7795-1739-2959-D23A1A1B4CBA}"/>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263847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A4DD-35A3-12CE-E148-C74F37B07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EA5068-929C-4515-592A-DBE0D1A07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882A5-52EC-15C5-9934-6367927A285F}"/>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5" name="Footer Placeholder 4">
            <a:extLst>
              <a:ext uri="{FF2B5EF4-FFF2-40B4-BE49-F238E27FC236}">
                <a16:creationId xmlns:a16="http://schemas.microsoft.com/office/drawing/2014/main" id="{B5D321E0-1C36-644B-B08D-A3120DD3C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C85FA-09C6-EE38-EB3B-8C6150CDD103}"/>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118068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D9D3-758D-C099-2178-38CAB883CF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1C4A35-E054-86EB-4AAE-1B0D514AC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BAEB37-1650-FEA4-8C31-7B86050379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B40EBE-6AD6-16ED-E3D6-42670925737D}"/>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6" name="Footer Placeholder 5">
            <a:extLst>
              <a:ext uri="{FF2B5EF4-FFF2-40B4-BE49-F238E27FC236}">
                <a16:creationId xmlns:a16="http://schemas.microsoft.com/office/drawing/2014/main" id="{8C8CAC41-FF43-2FB6-1802-C68B9CA102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EF0FEA-C9DE-7570-4E31-849E7A17AF88}"/>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181987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D278-6342-1F7B-56ED-5BCFC1AB8B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1173ED-51F7-5008-3393-3173D0EBE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9921D-FC9D-2ED9-00F2-E8290133DF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1303F-328B-7102-6767-BC1C863B3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BA7C4-DEE3-7683-B757-16EC7D422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9E9BAB-0FB8-93DC-52F2-DFF71641C6BF}"/>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8" name="Footer Placeholder 7">
            <a:extLst>
              <a:ext uri="{FF2B5EF4-FFF2-40B4-BE49-F238E27FC236}">
                <a16:creationId xmlns:a16="http://schemas.microsoft.com/office/drawing/2014/main" id="{C6E6C8E4-AC37-4599-B77C-5AE4FBED5C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A0FE9D-740B-ED45-6858-0E143077CC15}"/>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55185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23B7-6F15-CF4D-A53A-81F6253E17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87AD5-139D-9362-7DEE-5CC66D95D294}"/>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4" name="Footer Placeholder 3">
            <a:extLst>
              <a:ext uri="{FF2B5EF4-FFF2-40B4-BE49-F238E27FC236}">
                <a16:creationId xmlns:a16="http://schemas.microsoft.com/office/drawing/2014/main" id="{18B2A077-8E62-9487-DB62-8F03D959DB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2FCFE9-CA90-CF9C-8F83-46400A16C5E4}"/>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336601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53181-EA18-BC48-1AB2-A78049792A95}"/>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3" name="Footer Placeholder 2">
            <a:extLst>
              <a:ext uri="{FF2B5EF4-FFF2-40B4-BE49-F238E27FC236}">
                <a16:creationId xmlns:a16="http://schemas.microsoft.com/office/drawing/2014/main" id="{73830B07-C8F9-3AC8-9C0E-147BC00AC1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FA5054-0F22-5A23-89CE-70043907AEB3}"/>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287026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0C3A-3560-AF8E-93B6-204874054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A2B85A-19DB-EF08-731D-4C79E1367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A35B32-00E5-CADE-12E1-EAB2D5726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FAE15-64C6-30D9-0A3C-7D9B2F6E9684}"/>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6" name="Footer Placeholder 5">
            <a:extLst>
              <a:ext uri="{FF2B5EF4-FFF2-40B4-BE49-F238E27FC236}">
                <a16:creationId xmlns:a16="http://schemas.microsoft.com/office/drawing/2014/main" id="{D54BB1FE-B20E-E38D-61F4-C4A4EFAB43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19440-DD13-6E92-1E30-F9EDD6732AF7}"/>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188458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4664-2340-2E03-B668-C37C7F93F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2B87F1-3279-3A85-F075-70EFC33C2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B7CFE1-0AD6-6A41-AAE8-5E41CE409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F45F9-7CD7-6F86-7813-C2330B58EF0A}"/>
              </a:ext>
            </a:extLst>
          </p:cNvPr>
          <p:cNvSpPr>
            <a:spLocks noGrp="1"/>
          </p:cNvSpPr>
          <p:nvPr>
            <p:ph type="dt" sz="half" idx="10"/>
          </p:nvPr>
        </p:nvSpPr>
        <p:spPr/>
        <p:txBody>
          <a:bodyPr/>
          <a:lstStyle/>
          <a:p>
            <a:fld id="{5345AB6C-51CE-4AED-BBAD-0641C53C4510}" type="datetimeFigureOut">
              <a:rPr lang="en-IN" smtClean="0"/>
              <a:t>20-04-2025</a:t>
            </a:fld>
            <a:endParaRPr lang="en-IN"/>
          </a:p>
        </p:txBody>
      </p:sp>
      <p:sp>
        <p:nvSpPr>
          <p:cNvPr id="6" name="Footer Placeholder 5">
            <a:extLst>
              <a:ext uri="{FF2B5EF4-FFF2-40B4-BE49-F238E27FC236}">
                <a16:creationId xmlns:a16="http://schemas.microsoft.com/office/drawing/2014/main" id="{4223C895-AAAF-EA66-229B-454C342EA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22F8F-2BBE-9A5C-058F-8E6C1A918F97}"/>
              </a:ext>
            </a:extLst>
          </p:cNvPr>
          <p:cNvSpPr>
            <a:spLocks noGrp="1"/>
          </p:cNvSpPr>
          <p:nvPr>
            <p:ph type="sldNum" sz="quarter" idx="12"/>
          </p:nvPr>
        </p:nvSpPr>
        <p:spPr/>
        <p:txBody>
          <a:bodyPr/>
          <a:lstStyle/>
          <a:p>
            <a:fld id="{4B8462B5-67B3-49F1-8600-3EBA6F03B4ED}" type="slidenum">
              <a:rPr lang="en-IN" smtClean="0"/>
              <a:t>‹#›</a:t>
            </a:fld>
            <a:endParaRPr lang="en-IN"/>
          </a:p>
        </p:txBody>
      </p:sp>
    </p:spTree>
    <p:extLst>
      <p:ext uri="{BB962C8B-B14F-4D97-AF65-F5344CB8AC3E}">
        <p14:creationId xmlns:p14="http://schemas.microsoft.com/office/powerpoint/2010/main" val="3325124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D89C8-6D21-B15D-BD72-B85AAA8F2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F97E3-FCC6-81D1-14B4-A6E74CE1A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B83BFB-8690-AD4F-B636-714DFC7641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5AB6C-51CE-4AED-BBAD-0641C53C4510}" type="datetimeFigureOut">
              <a:rPr lang="en-IN" smtClean="0"/>
              <a:t>20-04-2025</a:t>
            </a:fld>
            <a:endParaRPr lang="en-IN"/>
          </a:p>
        </p:txBody>
      </p:sp>
      <p:sp>
        <p:nvSpPr>
          <p:cNvPr id="5" name="Footer Placeholder 4">
            <a:extLst>
              <a:ext uri="{FF2B5EF4-FFF2-40B4-BE49-F238E27FC236}">
                <a16:creationId xmlns:a16="http://schemas.microsoft.com/office/drawing/2014/main" id="{36C19151-9AA8-CE45-9D91-FDAB4B44B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1590E3-B95A-4AAE-8ECD-CA9B43970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462B5-67B3-49F1-8600-3EBA6F03B4ED}" type="slidenum">
              <a:rPr lang="en-IN" smtClean="0"/>
              <a:t>‹#›</a:t>
            </a:fld>
            <a:endParaRPr lang="en-IN"/>
          </a:p>
        </p:txBody>
      </p:sp>
    </p:spTree>
    <p:extLst>
      <p:ext uri="{BB962C8B-B14F-4D97-AF65-F5344CB8AC3E}">
        <p14:creationId xmlns:p14="http://schemas.microsoft.com/office/powerpoint/2010/main" val="22998244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5B71-1629-61AE-B04C-ABC1DEB57255}"/>
              </a:ext>
            </a:extLst>
          </p:cNvPr>
          <p:cNvSpPr>
            <a:spLocks noGrp="1"/>
          </p:cNvSpPr>
          <p:nvPr>
            <p:ph type="ctrTitle"/>
          </p:nvPr>
        </p:nvSpPr>
        <p:spPr>
          <a:xfrm>
            <a:off x="1524000" y="1331459"/>
            <a:ext cx="9144000" cy="1483185"/>
          </a:xfrm>
        </p:spPr>
        <p:txBody>
          <a:bodyPr>
            <a:normAutofit fontScale="90000"/>
          </a:bodyPr>
          <a:lstStyle/>
          <a:p>
            <a:r>
              <a:rPr lang="en-IN" sz="3200" b="1" dirty="0">
                <a:latin typeface="Arial" panose="020B0604020202020204" pitchFamily="34" charset="0"/>
                <a:cs typeface="Arial" panose="020B0604020202020204" pitchFamily="34" charset="0"/>
              </a:rPr>
              <a:t>DEPARTMENT OF INFORMATION TECHNOLOGY</a:t>
            </a:r>
            <a:br>
              <a:rPr lang="en-IN" sz="6000" dirty="0"/>
            </a:br>
            <a:endParaRPr lang="en-IN" dirty="0"/>
          </a:p>
        </p:txBody>
      </p:sp>
      <p:sp>
        <p:nvSpPr>
          <p:cNvPr id="3" name="Subtitle 2">
            <a:extLst>
              <a:ext uri="{FF2B5EF4-FFF2-40B4-BE49-F238E27FC236}">
                <a16:creationId xmlns:a16="http://schemas.microsoft.com/office/drawing/2014/main" id="{5CBCD41C-DFB6-788A-40AF-66DE274D0AEB}"/>
              </a:ext>
            </a:extLst>
          </p:cNvPr>
          <p:cNvSpPr>
            <a:spLocks noGrp="1"/>
          </p:cNvSpPr>
          <p:nvPr>
            <p:ph type="subTitle" idx="1"/>
          </p:nvPr>
        </p:nvSpPr>
        <p:spPr>
          <a:xfrm>
            <a:off x="2803504" y="2687407"/>
            <a:ext cx="6584991" cy="1483185"/>
          </a:xfrm>
        </p:spPr>
        <p:txBody>
          <a:bodyPr>
            <a:normAutofit/>
          </a:bodyPr>
          <a:lstStyle/>
          <a:p>
            <a:r>
              <a:rPr lang="en-US" sz="3200" b="1" dirty="0">
                <a:latin typeface="Arial" panose="020B0604020202020204" pitchFamily="34" charset="0"/>
                <a:cs typeface="Arial" panose="020B0604020202020204" pitchFamily="34" charset="0"/>
              </a:rPr>
              <a:t>PASSWORD GENERATOR AND MANAGEMENT</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FD8784F-39A6-2E9C-6B89-C20054847BFD}"/>
              </a:ext>
            </a:extLst>
          </p:cNvPr>
          <p:cNvPicPr>
            <a:picLocks noChangeAspect="1"/>
          </p:cNvPicPr>
          <p:nvPr/>
        </p:nvPicPr>
        <p:blipFill>
          <a:blip r:embed="rId2"/>
          <a:stretch>
            <a:fillRect/>
          </a:stretch>
        </p:blipFill>
        <p:spPr>
          <a:xfrm>
            <a:off x="146098" y="0"/>
            <a:ext cx="3255863" cy="950689"/>
          </a:xfrm>
          <a:prstGeom prst="rect">
            <a:avLst/>
          </a:prstGeom>
        </p:spPr>
      </p:pic>
      <p:pic>
        <p:nvPicPr>
          <p:cNvPr id="5" name="Picture 4">
            <a:extLst>
              <a:ext uri="{FF2B5EF4-FFF2-40B4-BE49-F238E27FC236}">
                <a16:creationId xmlns:a16="http://schemas.microsoft.com/office/drawing/2014/main" id="{DC53F473-618E-E928-4B6D-8A6BD27C5549}"/>
              </a:ext>
            </a:extLst>
          </p:cNvPr>
          <p:cNvPicPr>
            <a:picLocks noChangeAspect="1"/>
          </p:cNvPicPr>
          <p:nvPr/>
        </p:nvPicPr>
        <p:blipFill>
          <a:blip r:embed="rId3"/>
          <a:stretch>
            <a:fillRect/>
          </a:stretch>
        </p:blipFill>
        <p:spPr>
          <a:xfrm>
            <a:off x="7687440" y="21813"/>
            <a:ext cx="4504560" cy="928876"/>
          </a:xfrm>
          <a:prstGeom prst="rect">
            <a:avLst/>
          </a:prstGeom>
        </p:spPr>
      </p:pic>
      <p:sp>
        <p:nvSpPr>
          <p:cNvPr id="6" name="TextBox 5">
            <a:extLst>
              <a:ext uri="{FF2B5EF4-FFF2-40B4-BE49-F238E27FC236}">
                <a16:creationId xmlns:a16="http://schemas.microsoft.com/office/drawing/2014/main" id="{E5AF595B-EA26-2585-2B35-1D2E426A4C0A}"/>
              </a:ext>
            </a:extLst>
          </p:cNvPr>
          <p:cNvSpPr txBox="1"/>
          <p:nvPr/>
        </p:nvSpPr>
        <p:spPr>
          <a:xfrm>
            <a:off x="680719" y="4338319"/>
            <a:ext cx="4155441" cy="2215991"/>
          </a:xfrm>
          <a:prstGeom prst="rect">
            <a:avLst/>
          </a:prstGeom>
          <a:noFill/>
        </p:spPr>
        <p:txBody>
          <a:bodyPr wrap="square" rtlCol="0">
            <a:spAutoFit/>
          </a:bodyPr>
          <a:lstStyle/>
          <a:p>
            <a:pPr algn="ctr"/>
            <a:endParaRPr lang="en-US" sz="1200" b="1" dirty="0"/>
          </a:p>
          <a:p>
            <a:pPr algn="ctr"/>
            <a:r>
              <a:rPr lang="en-US" sz="2000" b="1" dirty="0">
                <a:latin typeface="Arial" panose="020B0604020202020204" pitchFamily="34" charset="0"/>
                <a:cs typeface="Arial" panose="020B0604020202020204" pitchFamily="34" charset="0"/>
              </a:rPr>
              <a:t>Guided by:</a:t>
            </a:r>
          </a:p>
          <a:p>
            <a:pPr algn="ctr"/>
            <a:r>
              <a:rPr lang="en-US" sz="2000" b="1" dirty="0" err="1">
                <a:latin typeface="Arial" panose="020B0604020202020204" pitchFamily="34" charset="0"/>
                <a:cs typeface="Arial" panose="020B0604020202020204" pitchFamily="34" charset="0"/>
              </a:rPr>
              <a:t>Dr.S.KARTHIK</a:t>
            </a:r>
            <a:r>
              <a:rPr lang="en-IN" sz="2000" dirty="0"/>
              <a:t>.</a:t>
            </a:r>
            <a:r>
              <a:rPr lang="en-IN" sz="1400" b="1" dirty="0" err="1">
                <a:latin typeface="Arial" panose="020B0604020202020204" pitchFamily="34" charset="0"/>
                <a:cs typeface="Arial" panose="020B0604020202020204" pitchFamily="34" charset="0"/>
              </a:rPr>
              <a:t>MCA,M.PHIL,Ph.D</a:t>
            </a:r>
            <a:r>
              <a:rPr lang="en-IN" sz="1400" b="1" dirty="0">
                <a:latin typeface="Arial" panose="020B0604020202020204" pitchFamily="34" charset="0"/>
                <a:cs typeface="Arial" panose="020B0604020202020204" pitchFamily="34" charset="0"/>
              </a:rPr>
              <a:t>, GIAN(IITM).</a:t>
            </a:r>
            <a:endParaRPr lang="en-US" sz="1400" b="1" dirty="0">
              <a:latin typeface="Arial" panose="020B0604020202020204" pitchFamily="34" charset="0"/>
              <a:cs typeface="Arial" panose="020B0604020202020204" pitchFamily="34" charset="0"/>
            </a:endParaRPr>
          </a:p>
          <a:p>
            <a:pPr algn="ctr"/>
            <a:r>
              <a:rPr lang="en-IN" sz="1800" b="1" dirty="0">
                <a:latin typeface="Arial" panose="020B0604020202020204" pitchFamily="34" charset="0"/>
                <a:cs typeface="Arial" panose="020B0604020202020204" pitchFamily="34" charset="0"/>
              </a:rPr>
              <a:t>SUPERVISOR CSE Department, </a:t>
            </a:r>
          </a:p>
          <a:p>
            <a:pPr algn="ctr"/>
            <a:r>
              <a:rPr lang="en-IN" sz="1800" b="1" dirty="0" err="1">
                <a:latin typeface="Arial" panose="020B0604020202020204" pitchFamily="34" charset="0"/>
                <a:cs typeface="Arial" panose="020B0604020202020204" pitchFamily="34" charset="0"/>
              </a:rPr>
              <a:t>AssistantProfessor</a:t>
            </a:r>
            <a:r>
              <a:rPr lang="en-IN" sz="1800" b="1" dirty="0">
                <a:latin typeface="Arial" panose="020B0604020202020204" pitchFamily="34" charset="0"/>
                <a:cs typeface="Arial" panose="020B0604020202020204" pitchFamily="34" charset="0"/>
              </a:rPr>
              <a:t>/ CSE Departmen</a:t>
            </a:r>
            <a:r>
              <a:rPr lang="en-IN" sz="1800" b="1" dirty="0"/>
              <a:t>t.</a:t>
            </a:r>
            <a:endParaRPr lang="en-US" b="1" dirty="0"/>
          </a:p>
          <a:p>
            <a:endParaRPr lang="en-IN" dirty="0"/>
          </a:p>
        </p:txBody>
      </p:sp>
      <p:sp>
        <p:nvSpPr>
          <p:cNvPr id="7" name="TextBox 6">
            <a:extLst>
              <a:ext uri="{FF2B5EF4-FFF2-40B4-BE49-F238E27FC236}">
                <a16:creationId xmlns:a16="http://schemas.microsoft.com/office/drawing/2014/main" id="{BF5FA21B-E852-2857-59E6-7BC989FE8C61}"/>
              </a:ext>
            </a:extLst>
          </p:cNvPr>
          <p:cNvSpPr txBox="1"/>
          <p:nvPr/>
        </p:nvSpPr>
        <p:spPr>
          <a:xfrm>
            <a:off x="7613079" y="4510877"/>
            <a:ext cx="4155441"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	Presented By:</a:t>
            </a:r>
          </a:p>
          <a:p>
            <a:pPr algn="just"/>
            <a:r>
              <a:rPr lang="en-US" sz="2000" b="1" dirty="0">
                <a:latin typeface="Arial" panose="020B0604020202020204" pitchFamily="34" charset="0"/>
                <a:cs typeface="Arial" panose="020B0604020202020204" pitchFamily="34" charset="0"/>
              </a:rPr>
              <a:t>Sundhar </a:t>
            </a:r>
            <a:r>
              <a:rPr lang="en-US" sz="2000" b="1" dirty="0" err="1">
                <a:latin typeface="Arial" panose="020B0604020202020204" pitchFamily="34" charset="0"/>
                <a:cs typeface="Arial" panose="020B0604020202020204" pitchFamily="34" charset="0"/>
              </a:rPr>
              <a:t>Natarajan.K</a:t>
            </a:r>
            <a:r>
              <a:rPr lang="en-US" sz="2000" b="1" dirty="0">
                <a:latin typeface="Arial" panose="020B0604020202020204" pitchFamily="34" charset="0"/>
                <a:cs typeface="Arial" panose="020B0604020202020204" pitchFamily="34" charset="0"/>
              </a:rPr>
              <a:t>(351221002)</a:t>
            </a:r>
          </a:p>
          <a:p>
            <a:r>
              <a:rPr lang="en-US" sz="2000" b="1" dirty="0">
                <a:latin typeface="Arial" panose="020B0604020202020204" pitchFamily="34" charset="0"/>
                <a:cs typeface="Arial" panose="020B0604020202020204" pitchFamily="34" charset="0"/>
              </a:rPr>
              <a:t>Dhashna </a:t>
            </a:r>
            <a:r>
              <a:rPr lang="en-US" sz="2000" b="1" dirty="0" err="1">
                <a:latin typeface="Arial" panose="020B0604020202020204" pitchFamily="34" charset="0"/>
                <a:cs typeface="Arial" panose="020B0604020202020204" pitchFamily="34" charset="0"/>
              </a:rPr>
              <a:t>Nathan.V</a:t>
            </a:r>
            <a:r>
              <a:rPr lang="en-US" sz="2000" b="1" dirty="0">
                <a:latin typeface="Arial" panose="020B0604020202020204" pitchFamily="34" charset="0"/>
                <a:cs typeface="Arial" panose="020B0604020202020204" pitchFamily="34" charset="0"/>
              </a:rPr>
              <a:t>(3512210007)</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660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E811-8810-FB0E-D44A-B9F529F88BF0}"/>
              </a:ext>
            </a:extLst>
          </p:cNvPr>
          <p:cNvSpPr>
            <a:spLocks noGrp="1"/>
          </p:cNvSpPr>
          <p:nvPr>
            <p:ph type="title"/>
          </p:nvPr>
        </p:nvSpPr>
        <p:spPr>
          <a:xfrm>
            <a:off x="1141412" y="0"/>
            <a:ext cx="9905998" cy="1478570"/>
          </a:xfrm>
        </p:spPr>
        <p:txBody>
          <a:bodyPr/>
          <a:lstStyle/>
          <a:p>
            <a:r>
              <a:rPr lang="en-IN" b="1" i="0" dirty="0">
                <a:solidFill>
                  <a:srgbClr val="F8FAFF"/>
                </a:solidFill>
                <a:effectLst/>
                <a:latin typeface="Rockwell" panose="02060603020205020403" pitchFamily="18" charset="0"/>
              </a:rPr>
              <a:t>			</a:t>
            </a:r>
            <a:r>
              <a:rPr lang="en-IN" sz="3600" i="0" dirty="0">
                <a:effectLst/>
                <a:latin typeface="Arial" panose="020B0604020202020204" pitchFamily="34" charset="0"/>
                <a:cs typeface="Arial" panose="020B0604020202020204" pitchFamily="34" charset="0"/>
              </a:rPr>
              <a:t>Security Analysis</a:t>
            </a:r>
            <a:br>
              <a:rPr lang="en-IN" b="0" i="0" dirty="0">
                <a:solidFill>
                  <a:srgbClr val="F8FAFF"/>
                </a:solidFill>
                <a:effectLst/>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81FAA1-B063-1D72-5766-0F83E792C531}"/>
              </a:ext>
            </a:extLst>
          </p:cNvPr>
          <p:cNvSpPr>
            <a:spLocks noGrp="1"/>
          </p:cNvSpPr>
          <p:nvPr>
            <p:ph idx="1"/>
          </p:nvPr>
        </p:nvSpPr>
        <p:spPr>
          <a:xfrm>
            <a:off x="467360" y="762000"/>
            <a:ext cx="11369040" cy="5577840"/>
          </a:xfrm>
        </p:spPr>
        <p:txBody>
          <a:bodyPr>
            <a:noAutofit/>
          </a:bodyPr>
          <a:lstStyle/>
          <a:p>
            <a:pPr algn="just"/>
            <a:r>
              <a:rPr lang="en-US" sz="2000" b="0" i="0" dirty="0">
                <a:effectLst/>
                <a:latin typeface="Arial" panose="020B0604020202020204" pitchFamily="34" charset="0"/>
                <a:cs typeface="Arial" panose="020B0604020202020204" pitchFamily="34" charset="0"/>
              </a:rPr>
              <a:t>A robust password generator must withstand various security threats while ensuring cryptographic integrity.</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 primary risks include </a:t>
            </a:r>
            <a:r>
              <a:rPr lang="en-US" sz="2000" i="0" dirty="0">
                <a:effectLst/>
                <a:latin typeface="Arial" panose="020B0604020202020204" pitchFamily="34" charset="0"/>
                <a:cs typeface="Arial" panose="020B0604020202020204" pitchFamily="34" charset="0"/>
              </a:rPr>
              <a:t>brute-force attacks, dictionary attacks, pattern</a:t>
            </a:r>
            <a:r>
              <a:rPr lang="en-US" sz="2000" b="1" i="0" dirty="0">
                <a:effectLst/>
                <a:latin typeface="Arial" panose="020B0604020202020204" pitchFamily="34" charset="0"/>
                <a:cs typeface="Arial" panose="020B0604020202020204" pitchFamily="34" charset="0"/>
              </a:rPr>
              <a:t> </a:t>
            </a:r>
            <a:r>
              <a:rPr lang="en-US" sz="2000" i="0" dirty="0">
                <a:effectLst/>
                <a:latin typeface="Arial" panose="020B0604020202020204" pitchFamily="34" charset="0"/>
                <a:cs typeface="Arial" panose="020B0604020202020204" pitchFamily="34" charset="0"/>
              </a:rPr>
              <a:t>prediction, and entropy weaknesses</a:t>
            </a:r>
            <a:r>
              <a:rPr lang="en-US" sz="2000" b="1" i="0" dirty="0">
                <a:effectLst/>
                <a:latin typeface="Arial" panose="020B0604020202020204" pitchFamily="34" charset="0"/>
                <a:cs typeface="Arial" panose="020B0604020202020204" pitchFamily="34" charset="0"/>
              </a:rPr>
              <a:t>.</a:t>
            </a:r>
          </a:p>
          <a:p>
            <a:pPr algn="just"/>
            <a:endParaRPr lang="en-US" sz="2000" b="1"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 generator avoids </a:t>
            </a:r>
            <a:r>
              <a:rPr lang="en-US" sz="2000" i="0" dirty="0">
                <a:effectLst/>
                <a:latin typeface="Arial" panose="020B0604020202020204" pitchFamily="34" charset="0"/>
                <a:cs typeface="Arial" panose="020B0604020202020204" pitchFamily="34" charset="0"/>
              </a:rPr>
              <a:t>sequential/repeating characters and dictionary words in random mode, while passphrase modes use large wordlists (e.g., EFF’s </a:t>
            </a:r>
            <a:r>
              <a:rPr lang="en-US" sz="2000" i="0" dirty="0" err="1">
                <a:effectLst/>
                <a:latin typeface="Arial" panose="020B0604020202020204" pitchFamily="34" charset="0"/>
                <a:cs typeface="Arial" panose="020B0604020202020204" pitchFamily="34" charset="0"/>
              </a:rPr>
              <a:t>Diceware</a:t>
            </a:r>
            <a:r>
              <a:rPr lang="en-US" sz="2000" i="0" dirty="0">
                <a:effectLst/>
                <a:latin typeface="Arial" panose="020B0604020202020204" pitchFamily="34" charset="0"/>
                <a:cs typeface="Arial" panose="020B0604020202020204" pitchFamily="34" charset="0"/>
              </a:rPr>
              <a:t>) to prevent guessing.</a:t>
            </a:r>
          </a:p>
          <a:p>
            <a:pPr algn="just"/>
            <a:endParaRPr lang="en-US" sz="2000" i="0" dirty="0">
              <a:effectLst/>
              <a:latin typeface="Arial" panose="020B0604020202020204" pitchFamily="34" charset="0"/>
              <a:cs typeface="Arial" panose="020B0604020202020204" pitchFamily="34" charset="0"/>
            </a:endParaRPr>
          </a:p>
          <a:p>
            <a:pPr algn="just"/>
            <a:r>
              <a:rPr lang="en-US" sz="2000" i="0" dirty="0">
                <a:effectLst/>
                <a:latin typeface="Arial" panose="020B0604020202020204" pitchFamily="34" charset="0"/>
                <a:cs typeface="Arial" panose="020B0604020202020204" pitchFamily="34" charset="0"/>
              </a:rPr>
              <a:t>Entropy analysis </a:t>
            </a:r>
            <a:r>
              <a:rPr lang="en-US" sz="2000" b="0" i="0" dirty="0">
                <a:effectLst/>
                <a:latin typeface="Arial" panose="020B0604020202020204" pitchFamily="34" charset="0"/>
                <a:cs typeface="Arial" panose="020B0604020202020204" pitchFamily="34" charset="0"/>
              </a:rPr>
              <a:t>confirms strength, with passwords meeting or exceeding </a:t>
            </a:r>
            <a:r>
              <a:rPr lang="en-US" sz="2000" b="1" i="0" dirty="0">
                <a:effectLst/>
                <a:latin typeface="Arial" panose="020B0604020202020204" pitchFamily="34" charset="0"/>
                <a:cs typeface="Arial" panose="020B0604020202020204" pitchFamily="34" charset="0"/>
              </a:rPr>
              <a:t>80 </a:t>
            </a:r>
            <a:r>
              <a:rPr lang="en-US" sz="2000" i="0" dirty="0">
                <a:effectLst/>
                <a:latin typeface="Arial" panose="020B0604020202020204" pitchFamily="34" charset="0"/>
                <a:cs typeface="Arial" panose="020B0604020202020204" pitchFamily="34" charset="0"/>
              </a:rPr>
              <a:t>bits of entropy </a:t>
            </a:r>
            <a:r>
              <a:rPr lang="en-US" sz="2000" b="0" i="0" dirty="0">
                <a:effectLst/>
                <a:latin typeface="Arial" panose="020B0604020202020204" pitchFamily="34" charset="0"/>
                <a:cs typeface="Arial" panose="020B0604020202020204" pitchFamily="34" charset="0"/>
              </a:rPr>
              <a:t>(e.g., a 12-character password with mixed cases, numbers, and symbols provides ~82 bits).</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 User Practices: Even with a strong generator, users must avoid reusing passwords across multiple accounts and should use encrypted connections when entering passwords.</a:t>
            </a:r>
          </a:p>
          <a:p>
            <a:endParaRPr lang="en-US" sz="2000" b="0" i="0" dirty="0">
              <a:effectLst/>
              <a:latin typeface="Arial" panose="020B0604020202020204" pitchFamily="34" charset="0"/>
              <a:cs typeface="Arial" panose="020B0604020202020204" pitchFamily="34" charset="0"/>
            </a:endParaRPr>
          </a:p>
          <a:p>
            <a:endParaRPr lang="en-US" sz="2000" b="0" i="0" dirty="0">
              <a:effectLst/>
              <a:latin typeface="Rockwell" panose="02060603020205020403" pitchFamily="18" charset="0"/>
            </a:endParaRPr>
          </a:p>
          <a:p>
            <a:endParaRPr lang="en-US" sz="2000" b="0" i="0" dirty="0">
              <a:effectLst/>
              <a:latin typeface="Rockwell" panose="02060603020205020403" pitchFamily="18" charset="0"/>
            </a:endParaRPr>
          </a:p>
          <a:p>
            <a:endParaRPr lang="en-US" sz="2000" i="0" dirty="0">
              <a:effectLst/>
              <a:latin typeface="Rockwell" panose="02060603020205020403" pitchFamily="18" charset="0"/>
            </a:endParaRPr>
          </a:p>
          <a:p>
            <a:endParaRPr lang="en-US" sz="2000" i="0" dirty="0">
              <a:effectLst/>
              <a:latin typeface="Rockwell" panose="02060603020205020403" pitchFamily="18" charset="0"/>
            </a:endParaRPr>
          </a:p>
          <a:p>
            <a:endParaRPr lang="en-IN" sz="2000" dirty="0">
              <a:latin typeface="Rockwell" panose="02060603020205020403" pitchFamily="18" charset="0"/>
            </a:endParaRPr>
          </a:p>
        </p:txBody>
      </p:sp>
    </p:spTree>
    <p:extLst>
      <p:ext uri="{BB962C8B-B14F-4D97-AF65-F5344CB8AC3E}">
        <p14:creationId xmlns:p14="http://schemas.microsoft.com/office/powerpoint/2010/main" val="39515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630523-FBB4-BCB2-99DC-A9FDD4AEF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960" y="1230376"/>
            <a:ext cx="6065520" cy="4987544"/>
          </a:xfrm>
          <a:prstGeom prst="rect">
            <a:avLst/>
          </a:prstGeom>
        </p:spPr>
      </p:pic>
      <p:sp>
        <p:nvSpPr>
          <p:cNvPr id="5" name="TextBox 4">
            <a:extLst>
              <a:ext uri="{FF2B5EF4-FFF2-40B4-BE49-F238E27FC236}">
                <a16:creationId xmlns:a16="http://schemas.microsoft.com/office/drawing/2014/main" id="{F7073839-984D-EAA5-E730-716105FA132B}"/>
              </a:ext>
            </a:extLst>
          </p:cNvPr>
          <p:cNvSpPr txBox="1"/>
          <p:nvPr/>
        </p:nvSpPr>
        <p:spPr>
          <a:xfrm>
            <a:off x="3556000" y="294640"/>
            <a:ext cx="4450080" cy="646331"/>
          </a:xfrm>
          <a:prstGeom prst="rect">
            <a:avLst/>
          </a:prstGeom>
          <a:noFill/>
        </p:spPr>
        <p:txBody>
          <a:bodyPr wrap="square" rtlCol="0">
            <a:spAutoFit/>
          </a:bodyPr>
          <a:lstStyle/>
          <a:p>
            <a:pPr algn="ctr"/>
            <a:r>
              <a:rPr lang="en-US" sz="3600" dirty="0">
                <a:latin typeface="Rockwell" panose="02060603020205020403" pitchFamily="18" charset="0"/>
              </a:rPr>
              <a:t> </a:t>
            </a:r>
            <a:r>
              <a:rPr lang="en-US" sz="3600" dirty="0">
                <a:latin typeface="Arial" panose="020B0604020202020204" pitchFamily="34" charset="0"/>
                <a:cs typeface="Arial" panose="020B0604020202020204" pitchFamily="34" charset="0"/>
              </a:rPr>
              <a:t>Flowchart Diagram</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69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D9D6-ADBE-B979-EDCE-17A9009C52A9}"/>
              </a:ext>
            </a:extLst>
          </p:cNvPr>
          <p:cNvSpPr>
            <a:spLocks noGrp="1"/>
          </p:cNvSpPr>
          <p:nvPr>
            <p:ph type="title"/>
          </p:nvPr>
        </p:nvSpPr>
        <p:spPr>
          <a:xfrm>
            <a:off x="1141413" y="0"/>
            <a:ext cx="9905998" cy="1478570"/>
          </a:xfrm>
        </p:spPr>
        <p:txBody>
          <a:bodyPr/>
          <a:lstStyle/>
          <a:p>
            <a:r>
              <a:rPr lang="en-US" dirty="0"/>
              <a:t>			  </a:t>
            </a:r>
            <a:r>
              <a:rPr lang="en-US" sz="3600" dirty="0">
                <a:latin typeface="Arial" panose="020B0604020202020204" pitchFamily="34" charset="0"/>
                <a:cs typeface="Arial" panose="020B0604020202020204" pitchFamily="34" charset="0"/>
              </a:rPr>
              <a:t>Implementation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BD9A74-2633-B1FB-AA7D-7BDD772E302A}"/>
              </a:ext>
            </a:extLst>
          </p:cNvPr>
          <p:cNvSpPr>
            <a:spLocks noGrp="1"/>
          </p:cNvSpPr>
          <p:nvPr>
            <p:ph idx="1"/>
          </p:nvPr>
        </p:nvSpPr>
        <p:spPr>
          <a:xfrm>
            <a:off x="670560" y="1158240"/>
            <a:ext cx="11023600" cy="5415280"/>
          </a:xfrm>
        </p:spPr>
        <p:txBody>
          <a:bodyPr>
            <a:normAutofit/>
          </a:bodyPr>
          <a:lstStyle/>
          <a:p>
            <a:pPr algn="just"/>
            <a:r>
              <a:rPr lang="en-US" sz="2000" b="0" i="0" dirty="0">
                <a:effectLst/>
                <a:latin typeface="Arial" panose="020B0604020202020204" pitchFamily="34" charset="0"/>
                <a:cs typeface="Arial" panose="020B0604020202020204" pitchFamily="34" charset="0"/>
              </a:rPr>
              <a:t>The implementation of our secure password generator follows a carefully designed architecture that prioritizes cryptographic security while maintaining user flexibility.</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 generation process begins by constructing a dynamic character pool based on user preferences, supporting all standard character categories including uppercase and lowercase letters, digits, and special symbols.</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Security protections permeate every aspect of the implementation. All operations occur in volatile memory with careful zeroing of buffers post-use, and the system maintains a strict no-logging policy that prevents any password persistence.</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This implementation represents a careful balance between uncompromising security and practical usability, providing users with trustworthy password generation across all platforms and use cases.</a:t>
            </a:r>
          </a:p>
          <a:p>
            <a:pPr algn="just"/>
            <a:endParaRPr lang="en-US" sz="2000" b="0" i="0" dirty="0">
              <a:effectLst/>
              <a:latin typeface="Rockwell" panose="02060603020205020403" pitchFamily="18" charset="0"/>
            </a:endParaRPr>
          </a:p>
          <a:p>
            <a:pPr algn="just"/>
            <a:endParaRPr lang="en-IN" sz="2000" dirty="0">
              <a:latin typeface="Rockwell" panose="02060603020205020403" pitchFamily="18" charset="0"/>
            </a:endParaRPr>
          </a:p>
        </p:txBody>
      </p:sp>
    </p:spTree>
    <p:extLst>
      <p:ext uri="{BB962C8B-B14F-4D97-AF65-F5344CB8AC3E}">
        <p14:creationId xmlns:p14="http://schemas.microsoft.com/office/powerpoint/2010/main" val="426607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02BA-7A9C-1CB8-6174-0CC43C3E5155}"/>
              </a:ext>
            </a:extLst>
          </p:cNvPr>
          <p:cNvSpPr>
            <a:spLocks noGrp="1"/>
          </p:cNvSpPr>
          <p:nvPr>
            <p:ph type="title"/>
          </p:nvPr>
        </p:nvSpPr>
        <p:spPr>
          <a:xfrm>
            <a:off x="1143001" y="75910"/>
            <a:ext cx="9905998" cy="1478570"/>
          </a:xfrm>
        </p:spPr>
        <p:txBody>
          <a:bodyPr/>
          <a:lstStyle/>
          <a:p>
            <a:r>
              <a:rPr lang="en-US" dirty="0"/>
              <a:t>		</a:t>
            </a:r>
            <a:r>
              <a:rPr lang="en-US" sz="3600" dirty="0">
                <a:latin typeface="Rockwell" panose="02060603020205020403" pitchFamily="18" charset="0"/>
              </a:rPr>
              <a:t>           </a:t>
            </a:r>
            <a:r>
              <a:rPr lang="en-US" sz="3600" dirty="0">
                <a:latin typeface="Arial" panose="020B0604020202020204" pitchFamily="34" charset="0"/>
                <a:cs typeface="Arial" panose="020B0604020202020204" pitchFamily="34" charset="0"/>
              </a:rPr>
              <a:t>sample output</a:t>
            </a:r>
            <a:endParaRPr lang="en-IN" sz="36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935E70B-24BD-A1C2-1E71-22EF2BAA5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7280" y="1554480"/>
            <a:ext cx="4714240" cy="3645376"/>
          </a:xfrm>
        </p:spPr>
      </p:pic>
      <p:sp>
        <p:nvSpPr>
          <p:cNvPr id="6" name="TextBox 5">
            <a:extLst>
              <a:ext uri="{FF2B5EF4-FFF2-40B4-BE49-F238E27FC236}">
                <a16:creationId xmlns:a16="http://schemas.microsoft.com/office/drawing/2014/main" id="{145E08F5-AD5A-24B6-9640-7CEE9EA846CA}"/>
              </a:ext>
            </a:extLst>
          </p:cNvPr>
          <p:cNvSpPr txBox="1"/>
          <p:nvPr/>
        </p:nvSpPr>
        <p:spPr>
          <a:xfrm>
            <a:off x="3850640" y="5275766"/>
            <a:ext cx="4500880" cy="369332"/>
          </a:xfrm>
          <a:prstGeom prst="rect">
            <a:avLst/>
          </a:prstGeom>
          <a:noFill/>
        </p:spPr>
        <p:txBody>
          <a:bodyPr wrap="square" rtlCol="0">
            <a:spAutoFit/>
          </a:bodyPr>
          <a:lstStyle/>
          <a:p>
            <a:r>
              <a:rPr lang="en-US" dirty="0"/>
              <a:t>	</a:t>
            </a:r>
            <a:r>
              <a:rPr lang="en-US" dirty="0">
                <a:latin typeface="Rockwell" panose="02060603020205020403" pitchFamily="18" charset="0"/>
              </a:rPr>
              <a:t> </a:t>
            </a:r>
            <a:r>
              <a:rPr lang="en-US" dirty="0">
                <a:latin typeface="Arial" panose="020B0604020202020204" pitchFamily="34" charset="0"/>
                <a:cs typeface="Arial" panose="020B0604020202020204" pitchFamily="34" charset="0"/>
              </a:rPr>
              <a:t>Figure1:Login page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76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305-888D-04A2-9FF6-4334C7856DB8}"/>
              </a:ext>
            </a:extLst>
          </p:cNvPr>
          <p:cNvSpPr>
            <a:spLocks noGrp="1"/>
          </p:cNvSpPr>
          <p:nvPr>
            <p:ph type="title"/>
          </p:nvPr>
        </p:nvSpPr>
        <p:spPr>
          <a:xfrm>
            <a:off x="899161" y="0"/>
            <a:ext cx="9905998" cy="1478570"/>
          </a:xfrm>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887887CA-C6D6-953A-B23F-46A586B89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81" y="802640"/>
            <a:ext cx="9040018" cy="4724400"/>
          </a:xfrm>
        </p:spPr>
      </p:pic>
      <p:sp>
        <p:nvSpPr>
          <p:cNvPr id="6" name="TextBox 5">
            <a:extLst>
              <a:ext uri="{FF2B5EF4-FFF2-40B4-BE49-F238E27FC236}">
                <a16:creationId xmlns:a16="http://schemas.microsoft.com/office/drawing/2014/main" id="{1C58C44C-DDEE-E975-2598-D02CBFDB0DF6}"/>
              </a:ext>
            </a:extLst>
          </p:cNvPr>
          <p:cNvSpPr txBox="1"/>
          <p:nvPr/>
        </p:nvSpPr>
        <p:spPr>
          <a:xfrm>
            <a:off x="3342640" y="5577840"/>
            <a:ext cx="5191760" cy="369332"/>
          </a:xfrm>
          <a:prstGeom prst="rect">
            <a:avLst/>
          </a:prstGeom>
          <a:noFill/>
        </p:spPr>
        <p:txBody>
          <a:bodyPr wrap="square" rtlCol="0">
            <a:spAutoFit/>
          </a:bodyPr>
          <a:lstStyle/>
          <a:p>
            <a:r>
              <a:rPr lang="en-US" dirty="0"/>
              <a:t>	</a:t>
            </a:r>
            <a:r>
              <a:rPr lang="en-US" dirty="0">
                <a:latin typeface="Arial" panose="020B0604020202020204" pitchFamily="34" charset="0"/>
                <a:cs typeface="Arial" panose="020B0604020202020204" pitchFamily="34" charset="0"/>
              </a:rPr>
              <a:t>Figure2:Generating Password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750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8FBF31-65BD-0F90-6984-E0B03F883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066800"/>
            <a:ext cx="10184287" cy="4051777"/>
          </a:xfrm>
        </p:spPr>
      </p:pic>
      <p:sp>
        <p:nvSpPr>
          <p:cNvPr id="7" name="TextBox 6">
            <a:extLst>
              <a:ext uri="{FF2B5EF4-FFF2-40B4-BE49-F238E27FC236}">
                <a16:creationId xmlns:a16="http://schemas.microsoft.com/office/drawing/2014/main" id="{CD5ADA25-B8A9-FAB3-5D86-12E19F178C88}"/>
              </a:ext>
            </a:extLst>
          </p:cNvPr>
          <p:cNvSpPr txBox="1"/>
          <p:nvPr/>
        </p:nvSpPr>
        <p:spPr>
          <a:xfrm>
            <a:off x="3627120" y="5252720"/>
            <a:ext cx="4521200" cy="369332"/>
          </a:xfrm>
          <a:prstGeom prst="rect">
            <a:avLst/>
          </a:prstGeom>
          <a:noFill/>
        </p:spPr>
        <p:txBody>
          <a:bodyPr wrap="square" rtlCol="0">
            <a:spAutoFit/>
          </a:bodyPr>
          <a:lstStyle/>
          <a:p>
            <a:r>
              <a:rPr lang="en-US" dirty="0">
                <a:latin typeface="Rockwell" panose="02060603020205020403" pitchFamily="18" charset="0"/>
              </a:rPr>
              <a:t>	</a:t>
            </a:r>
            <a:r>
              <a:rPr lang="en-US" dirty="0">
                <a:latin typeface="Arial" panose="020B0604020202020204" pitchFamily="34" charset="0"/>
                <a:cs typeface="Arial" panose="020B0604020202020204" pitchFamily="34" charset="0"/>
              </a:rPr>
              <a:t>Figure3:Storing Password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39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64BC15-5B2F-89F0-2130-C1DE5BD4C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750" y="1188720"/>
            <a:ext cx="10316570" cy="4277360"/>
          </a:xfrm>
        </p:spPr>
      </p:pic>
      <p:sp>
        <p:nvSpPr>
          <p:cNvPr id="6" name="TextBox 5">
            <a:extLst>
              <a:ext uri="{FF2B5EF4-FFF2-40B4-BE49-F238E27FC236}">
                <a16:creationId xmlns:a16="http://schemas.microsoft.com/office/drawing/2014/main" id="{93997A52-DAE4-C389-E235-E12D04EC402D}"/>
              </a:ext>
            </a:extLst>
          </p:cNvPr>
          <p:cNvSpPr txBox="1"/>
          <p:nvPr/>
        </p:nvSpPr>
        <p:spPr>
          <a:xfrm>
            <a:off x="5633720"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BB261DB0-A4C0-11CD-BCF9-2FF0307EFE0D}"/>
              </a:ext>
            </a:extLst>
          </p:cNvPr>
          <p:cNvSpPr txBox="1"/>
          <p:nvPr/>
        </p:nvSpPr>
        <p:spPr>
          <a:xfrm>
            <a:off x="4246880" y="5577840"/>
            <a:ext cx="30378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Figure4:View Password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13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B05F-BCE5-23BF-5673-CE9AF46390EE}"/>
              </a:ext>
            </a:extLst>
          </p:cNvPr>
          <p:cNvSpPr>
            <a:spLocks noGrp="1"/>
          </p:cNvSpPr>
          <p:nvPr>
            <p:ph type="title"/>
          </p:nvPr>
        </p:nvSpPr>
        <p:spPr>
          <a:xfrm>
            <a:off x="1283653" y="90198"/>
            <a:ext cx="9905998" cy="1478570"/>
          </a:xfrm>
        </p:spPr>
        <p:txBody>
          <a:bodyPr/>
          <a:lstStyle/>
          <a:p>
            <a:r>
              <a:rPr lang="en-US" dirty="0"/>
              <a:t>				</a:t>
            </a:r>
            <a:r>
              <a:rPr lang="en-US" sz="3600" dirty="0">
                <a:latin typeface="Arial" panose="020B0604020202020204" pitchFamily="34" charset="0"/>
                <a:cs typeface="Arial" panose="020B0604020202020204" pitchFamily="34" charset="0"/>
              </a:rPr>
              <a:t>RESULT</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88886FA-5B08-90C0-3905-5A5DB993E370}"/>
              </a:ext>
            </a:extLst>
          </p:cNvPr>
          <p:cNvSpPr>
            <a:spLocks noGrp="1"/>
          </p:cNvSpPr>
          <p:nvPr>
            <p:ph idx="1"/>
          </p:nvPr>
        </p:nvSpPr>
        <p:spPr>
          <a:xfrm>
            <a:off x="660400" y="1178560"/>
            <a:ext cx="10993120" cy="5242560"/>
          </a:xfrm>
        </p:spPr>
        <p:txBody>
          <a:bodyPr>
            <a:normAutofit/>
          </a:bodyPr>
          <a:lstStyle/>
          <a:p>
            <a:pPr algn="just"/>
            <a:r>
              <a:rPr lang="en-US" sz="2000" b="0" i="0" dirty="0">
                <a:effectLst/>
                <a:latin typeface="Arial" panose="020B0604020202020204" pitchFamily="34" charset="0"/>
                <a:cs typeface="Arial" panose="020B0604020202020204" pitchFamily="34" charset="0"/>
              </a:rPr>
              <a:t>The implemented password generator system has demonstrated strong performance across security, usability, and compliance metrics. </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Through extensive testing, the solution produces cryptographically robust passwords that effectively resist modern attack vectors while maintaining practical usability for end-users.</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 system consistently achieves target entropy levels of 80+ bits for standard passwords and 120+ bits for generated passphrases.</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These results confirm that the password generator successfully balances cryptographic rigor with practical usability while meeting all design objectives for security, compliance, and cross-platform functionality. The system provides enterprises and individual users with a reliable tool for creating credentials that effectively resist modern attack methods</a:t>
            </a:r>
          </a:p>
          <a:p>
            <a:pPr algn="just"/>
            <a:endParaRPr lang="en-US" sz="2000" b="0" i="0" dirty="0">
              <a:effectLst/>
              <a:latin typeface="Rockwell" panose="02060603020205020403" pitchFamily="18" charset="0"/>
            </a:endParaRPr>
          </a:p>
          <a:p>
            <a:pPr algn="just"/>
            <a:endParaRPr lang="en-IN" sz="2000" dirty="0">
              <a:latin typeface="Rockwell" panose="02060603020205020403" pitchFamily="18" charset="0"/>
            </a:endParaRPr>
          </a:p>
        </p:txBody>
      </p:sp>
    </p:spTree>
    <p:extLst>
      <p:ext uri="{BB962C8B-B14F-4D97-AF65-F5344CB8AC3E}">
        <p14:creationId xmlns:p14="http://schemas.microsoft.com/office/powerpoint/2010/main" val="46000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CF42-E3A8-7362-C73D-3613EC879AAE}"/>
              </a:ext>
            </a:extLst>
          </p:cNvPr>
          <p:cNvSpPr>
            <a:spLocks noGrp="1"/>
          </p:cNvSpPr>
          <p:nvPr>
            <p:ph type="title"/>
          </p:nvPr>
        </p:nvSpPr>
        <p:spPr>
          <a:xfrm>
            <a:off x="1141413" y="0"/>
            <a:ext cx="9905998" cy="1478570"/>
          </a:xfrm>
        </p:spPr>
        <p:txBody>
          <a:bodyPr/>
          <a:lstStyle/>
          <a:p>
            <a:r>
              <a:rPr lang="en-US" dirty="0">
                <a:latin typeface="Rockwell" panose="02060603020205020403" pitchFamily="18" charset="0"/>
              </a:rPr>
              <a:t>			   </a:t>
            </a:r>
            <a:r>
              <a:rPr lang="en-US" sz="3600" dirty="0">
                <a:latin typeface="Arial" panose="020B0604020202020204" pitchFamily="34" charset="0"/>
                <a:cs typeface="Arial" panose="020B0604020202020204" pitchFamily="34" charset="0"/>
              </a:rPr>
              <a:t>CONCLUTION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C4C37D-8C4E-4F4D-A75B-D1EF4F9E582A}"/>
              </a:ext>
            </a:extLst>
          </p:cNvPr>
          <p:cNvSpPr>
            <a:spLocks noGrp="1"/>
          </p:cNvSpPr>
          <p:nvPr>
            <p:ph idx="1"/>
          </p:nvPr>
        </p:nvSpPr>
        <p:spPr>
          <a:xfrm>
            <a:off x="701040" y="1259840"/>
            <a:ext cx="10698480" cy="5090160"/>
          </a:xfrm>
        </p:spPr>
        <p:txBody>
          <a:bodyPr>
            <a:noAutofit/>
          </a:bodyPr>
          <a:lstStyle/>
          <a:p>
            <a:pPr algn="just"/>
            <a:r>
              <a:rPr lang="en-US" sz="2000" dirty="0">
                <a:effectLst/>
                <a:latin typeface="Arial" panose="020B0604020202020204" pitchFamily="34" charset="0"/>
                <a:ea typeface="Calibri" panose="020F0502020204030204" pitchFamily="34" charset="0"/>
                <a:cs typeface="Arial" panose="020B0604020202020204" pitchFamily="34" charset="0"/>
              </a:rPr>
              <a:t>The password-generating system created by the team using the Python programming language is a valuable tool and a part of the contribution towards protecting the world’s cybersecurity.</a:t>
            </a:r>
          </a:p>
          <a:p>
            <a:pPr algn="just"/>
            <a:endParaRPr lang="en-US" sz="20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2000" dirty="0">
                <a:effectLst/>
                <a:latin typeface="Arial" panose="020B0604020202020204" pitchFamily="34" charset="0"/>
                <a:ea typeface="Calibri" panose="020F0502020204030204" pitchFamily="34" charset="0"/>
                <a:cs typeface="Arial" panose="020B0604020202020204" pitchFamily="34" charset="0"/>
              </a:rPr>
              <a:t>As a result, the system will always output the strongest unique password combination to the user. </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algn="just"/>
            <a:r>
              <a:rPr lang="en-US" sz="2000" dirty="0">
                <a:effectLst/>
                <a:latin typeface="Arial" panose="020B0604020202020204" pitchFamily="34" charset="0"/>
                <a:ea typeface="Calibri" panose="020F0502020204030204" pitchFamily="34" charset="0"/>
                <a:cs typeface="Arial" panose="020B0604020202020204" pitchFamily="34" charset="0"/>
              </a:rPr>
              <a:t>A strong password with a difficult combination will be challenging for attackers to crack.</a:t>
            </a:r>
          </a:p>
          <a:p>
            <a:pPr algn="just"/>
            <a:endParaRPr lang="en-US" sz="20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2000" dirty="0">
                <a:effectLst/>
                <a:latin typeface="Arial" panose="020B0604020202020204" pitchFamily="34" charset="0"/>
                <a:ea typeface="Calibri" panose="020F0502020204030204" pitchFamily="34" charset="0"/>
                <a:cs typeface="Arial" panose="020B0604020202020204" pitchFamily="34" charset="0"/>
              </a:rPr>
              <a:t>The users can even save the passwords that have been generated, for smooth logging in after the first login</a:t>
            </a:r>
            <a:r>
              <a:rPr lang="en-US" sz="2000" dirty="0">
                <a:latin typeface="Arial" panose="020B0604020202020204" pitchFamily="34" charset="0"/>
                <a:ea typeface="Calibri" panose="020F0502020204030204" pitchFamily="34" charset="0"/>
                <a:cs typeface="Arial" panose="020B0604020202020204" pitchFamily="34" charset="0"/>
              </a:rPr>
              <a:t>.</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algn="just"/>
            <a:r>
              <a:rPr lang="en-US" sz="2000" dirty="0">
                <a:effectLst/>
                <a:latin typeface="Arial" panose="020B0604020202020204" pitchFamily="34" charset="0"/>
                <a:ea typeface="Calibri" panose="020F0502020204030204" pitchFamily="34" charset="0"/>
                <a:cs typeface="Arial" panose="020B0604020202020204" pitchFamily="34" charset="0"/>
              </a:rPr>
              <a:t> More such features can be worked upon in the future for better security.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50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5442DF-14ED-1A78-59BD-88EB5821A386}"/>
              </a:ext>
            </a:extLst>
          </p:cNvPr>
          <p:cNvSpPr>
            <a:spLocks noGrp="1"/>
          </p:cNvSpPr>
          <p:nvPr>
            <p:ph type="title"/>
          </p:nvPr>
        </p:nvSpPr>
        <p:spPr>
          <a:xfrm>
            <a:off x="1141412" y="80038"/>
            <a:ext cx="9905998" cy="1478570"/>
          </a:xfrm>
        </p:spPr>
        <p:txBody>
          <a:bodyPr/>
          <a:lstStyle/>
          <a:p>
            <a:r>
              <a:rPr lang="en-US" spc="5" dirty="0">
                <a:effectLst/>
                <a:latin typeface="Rockwell" panose="02060603020205020403" pitchFamily="18" charset="0"/>
                <a:ea typeface="Calibri" panose="020F0502020204030204" pitchFamily="34" charset="0"/>
                <a:cs typeface="SimSun" panose="02010600030101010101" pitchFamily="2" charset="-122"/>
              </a:rPr>
              <a:t>			</a:t>
            </a:r>
            <a:r>
              <a:rPr lang="en-US" spc="5" dirty="0">
                <a:effectLst/>
                <a:latin typeface="Arial" panose="020B0604020202020204" pitchFamily="34" charset="0"/>
                <a:ea typeface="Calibri" panose="020F0502020204030204" pitchFamily="34" charset="0"/>
                <a:cs typeface="Arial" panose="020B0604020202020204" pitchFamily="34" charset="0"/>
              </a:rPr>
              <a:t>	</a:t>
            </a:r>
            <a:r>
              <a:rPr lang="en-US" sz="3600" spc="5" dirty="0">
                <a:effectLst/>
                <a:latin typeface="Arial" panose="020B0604020202020204" pitchFamily="34" charset="0"/>
                <a:ea typeface="Calibri" panose="020F0502020204030204" pitchFamily="34" charset="0"/>
                <a:cs typeface="Arial" panose="020B0604020202020204" pitchFamily="34" charset="0"/>
              </a:rPr>
              <a:t>REFERENCES</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9" name="Content Placeholder 8">
            <a:extLst>
              <a:ext uri="{FF2B5EF4-FFF2-40B4-BE49-F238E27FC236}">
                <a16:creationId xmlns:a16="http://schemas.microsoft.com/office/drawing/2014/main" id="{F847D06D-61BC-F166-77A9-24553C25A1C3}"/>
              </a:ext>
            </a:extLst>
          </p:cNvPr>
          <p:cNvSpPr>
            <a:spLocks noGrp="1"/>
          </p:cNvSpPr>
          <p:nvPr>
            <p:ph idx="1"/>
          </p:nvPr>
        </p:nvSpPr>
        <p:spPr>
          <a:xfrm>
            <a:off x="1375092" y="1091246"/>
            <a:ext cx="9905999" cy="5207954"/>
          </a:xfrm>
        </p:spPr>
        <p:txBody>
          <a:bodyPr>
            <a:normAutofit fontScale="85000" lnSpcReduction="20000"/>
          </a:bodyPr>
          <a:lstStyle/>
          <a:p>
            <a:pPr algn="just">
              <a:lnSpc>
                <a:spcPct val="115000"/>
              </a:lnSpc>
              <a:spcAft>
                <a:spcPts val="10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[1]. D. Muthulakshmi and A. </a:t>
            </a:r>
            <a:r>
              <a:rPr lang="en-US" sz="2400" dirty="0" err="1">
                <a:effectLst/>
                <a:latin typeface="Arial" panose="020B0604020202020204" pitchFamily="34" charset="0"/>
                <a:ea typeface="Calibri" panose="020F0502020204030204" pitchFamily="34" charset="0"/>
                <a:cs typeface="Arial" panose="020B0604020202020204" pitchFamily="34" charset="0"/>
              </a:rPr>
              <a:t>Sandanasamy</a:t>
            </a:r>
            <a:r>
              <a:rPr lang="en-US" sz="2400" dirty="0">
                <a:effectLst/>
                <a:latin typeface="Arial" panose="020B0604020202020204" pitchFamily="34" charset="0"/>
                <a:ea typeface="Calibri" panose="020F0502020204030204" pitchFamily="34" charset="0"/>
                <a:cs typeface="Arial" panose="020B0604020202020204" pitchFamily="34" charset="0"/>
              </a:rPr>
              <a:t> (2014) ‘Alpha-Numerical Random Password Generator for Safeguarding the Data Assets’ – International Journal of Engineering Research and Technology (IJERT) Vol. 3, Issue 12, pp. 435-437. </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10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10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[2]. Atif </a:t>
            </a:r>
            <a:r>
              <a:rPr lang="en-US" sz="2400" dirty="0" err="1">
                <a:effectLst/>
                <a:latin typeface="Arial" panose="020B0604020202020204" pitchFamily="34" charset="0"/>
                <a:ea typeface="Calibri" panose="020F0502020204030204" pitchFamily="34" charset="0"/>
                <a:cs typeface="Arial" panose="020B0604020202020204" pitchFamily="34" charset="0"/>
              </a:rPr>
              <a:t>Ul</a:t>
            </a:r>
            <a:r>
              <a:rPr lang="en-US" sz="2400" dirty="0">
                <a:effectLst/>
                <a:latin typeface="Arial" panose="020B0604020202020204" pitchFamily="34" charset="0"/>
                <a:ea typeface="Calibri" panose="020F0502020204030204" pitchFamily="34" charset="0"/>
                <a:cs typeface="Arial" panose="020B0604020202020204" pitchFamily="34" charset="0"/>
              </a:rPr>
              <a:t> Aftab, Farhana Zaman Glory, Noman Mohammed and Olivier Tremblay-Savard (2019) ‘Strong Password Generation Based on User Inputs’ – 10th IEEE Annual Information Technology, Electronics and Mobile Communication Conference (IEMCON), pp. 417-419. </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10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10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[3]. Nitin Arora, Kamal Preet Singh and </a:t>
            </a:r>
            <a:r>
              <a:rPr lang="en-US" sz="2400" dirty="0" err="1">
                <a:effectLst/>
                <a:latin typeface="Arial" panose="020B0604020202020204" pitchFamily="34" charset="0"/>
                <a:ea typeface="Calibri" panose="020F0502020204030204" pitchFamily="34" charset="0"/>
                <a:cs typeface="Arial" panose="020B0604020202020204" pitchFamily="34" charset="0"/>
              </a:rPr>
              <a:t>Ahatsham</a:t>
            </a:r>
            <a:r>
              <a:rPr lang="en-US" sz="2400" dirty="0">
                <a:effectLst/>
                <a:latin typeface="Arial" panose="020B0604020202020204" pitchFamily="34" charset="0"/>
                <a:ea typeface="Calibri" panose="020F0502020204030204" pitchFamily="34" charset="0"/>
                <a:cs typeface="Arial" panose="020B0604020202020204" pitchFamily="34" charset="0"/>
              </a:rPr>
              <a:t> (2018) ‘User Choice-Based Secure Password Generator using Python’ – International Journal of Research in Engineering, IT and Social Sciences Vol. 8, Issue 8, pp. 150-151</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15000"/>
              </a:lnSpc>
              <a:spcAft>
                <a:spcPts val="1000"/>
              </a:spcAft>
              <a:buNone/>
            </a:pPr>
            <a:r>
              <a:rPr lang="en-US" sz="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Tree>
    <p:extLst>
      <p:ext uri="{BB962C8B-B14F-4D97-AF65-F5344CB8AC3E}">
        <p14:creationId xmlns:p14="http://schemas.microsoft.com/office/powerpoint/2010/main" val="272123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64FF-005E-A884-3FB0-3043E8827263}"/>
              </a:ext>
            </a:extLst>
          </p:cNvPr>
          <p:cNvSpPr>
            <a:spLocks noGrp="1"/>
          </p:cNvSpPr>
          <p:nvPr>
            <p:ph type="title"/>
          </p:nvPr>
        </p:nvSpPr>
        <p:spPr>
          <a:xfrm>
            <a:off x="376083" y="-127819"/>
            <a:ext cx="10515600" cy="1325563"/>
          </a:xfrm>
        </p:spPr>
        <p:txBody>
          <a:bodyPr/>
          <a:lstStyle/>
          <a:p>
            <a:r>
              <a:rPr lang="en-US" sz="4400" dirty="0">
                <a:solidFill>
                  <a:srgbClr val="000000"/>
                </a:solidFill>
                <a:latin typeface="Rockwell" panose="02060603020205020403" pitchFamily="18" charset="0"/>
                <a:ea typeface="DM Sans Medium" pitchFamily="34" charset="-122"/>
                <a:cs typeface="DM Sans Medium" pitchFamily="34" charset="-120"/>
              </a:rPr>
              <a:t>	</a:t>
            </a:r>
            <a:r>
              <a:rPr lang="en-US" sz="4400" dirty="0">
                <a:solidFill>
                  <a:srgbClr val="000000"/>
                </a:solidFill>
                <a:latin typeface="Arial" panose="020B0604020202020204" pitchFamily="34" charset="0"/>
                <a:ea typeface="DM Sans Medium" pitchFamily="34" charset="-122"/>
                <a:cs typeface="Arial" panose="020B0604020202020204" pitchFamily="34" charset="0"/>
              </a:rPr>
              <a:t>				</a:t>
            </a:r>
            <a:r>
              <a:rPr lang="en-US" sz="3600" dirty="0">
                <a:latin typeface="Arial" panose="020B0604020202020204" pitchFamily="34" charset="0"/>
                <a:ea typeface="DM Sans Medium" pitchFamily="34" charset="-122"/>
                <a:cs typeface="Arial" panose="020B0604020202020204" pitchFamily="34" charset="0"/>
              </a:rPr>
              <a:t>Abstract</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82A563-611F-EE6E-81B5-D0F7332FDE75}"/>
              </a:ext>
            </a:extLst>
          </p:cNvPr>
          <p:cNvSpPr>
            <a:spLocks noGrp="1"/>
          </p:cNvSpPr>
          <p:nvPr>
            <p:ph idx="1"/>
          </p:nvPr>
        </p:nvSpPr>
        <p:spPr>
          <a:xfrm>
            <a:off x="838200" y="1253331"/>
            <a:ext cx="10515600" cy="4351338"/>
          </a:xfrm>
        </p:spPr>
        <p:txBody>
          <a:bodyPr>
            <a:noAutofit/>
          </a:bodyPr>
          <a:lstStyle/>
          <a:p>
            <a:pPr algn="just">
              <a:lnSpc>
                <a:spcPct val="150000"/>
              </a:lnSpc>
            </a:pPr>
            <a:r>
              <a:rPr lang="en-US" sz="2000" dirty="0">
                <a:latin typeface="Arial" panose="020B0604020202020204" pitchFamily="34" charset="0"/>
                <a:cs typeface="Arial" panose="020B0604020202020204" pitchFamily="34" charset="0"/>
              </a:rPr>
              <a:t>In today's digitally connected world, the need for secure authentication systems is paramount to safeguard sensitive information from cyber threats. </a:t>
            </a:r>
          </a:p>
          <a:p>
            <a:pPr algn="just">
              <a:lnSpc>
                <a:spcPct val="150000"/>
              </a:lnSpc>
            </a:pPr>
            <a:r>
              <a:rPr lang="en-US" sz="2000" dirty="0">
                <a:latin typeface="Arial" panose="020B0604020202020204" pitchFamily="34" charset="0"/>
                <a:cs typeface="Arial" panose="020B0604020202020204" pitchFamily="34" charset="0"/>
              </a:rPr>
              <a:t>This project focuses on developing a robust password generator to assist users in creating strong, random, and unpredictable passwords</a:t>
            </a:r>
          </a:p>
          <a:p>
            <a:pPr algn="just">
              <a:lnSpc>
                <a:spcPct val="120000"/>
              </a:lnSpc>
            </a:pPr>
            <a:r>
              <a:rPr lang="en-US" sz="2000" dirty="0">
                <a:latin typeface="Arial" panose="020B0604020202020204" pitchFamily="34" charset="0"/>
                <a:cs typeface="Arial" panose="020B0604020202020204" pitchFamily="34" charset="0"/>
              </a:rPr>
              <a:t>By incorporating a mix of alphanumeric characters, symbols, and varying cases, the generator ensures high entropy and resilience against brute force attacks</a:t>
            </a:r>
            <a:endParaRPr lang="en-US" sz="2000" dirty="0">
              <a:solidFill>
                <a:srgbClr val="000000"/>
              </a:solidFill>
              <a:latin typeface="Arial" panose="020B0604020202020204" pitchFamily="34" charset="0"/>
              <a:ea typeface="Inter" pitchFamily="34" charset="-122"/>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This tool aims to promote better security practices by enabling the generation of passwords that meet stringent security standards, thereby reducing vulnerabilities and enhancing data protection.</a:t>
            </a:r>
          </a:p>
          <a:p>
            <a:pPr algn="just">
              <a:lnSpc>
                <a:spcPct val="150000"/>
              </a:lnSpc>
            </a:pPr>
            <a:endParaRPr lang="en-US" sz="2000" dirty="0">
              <a:latin typeface="Rockwell" panose="02060603020205020403" pitchFamily="18" charset="0"/>
            </a:endParaRPr>
          </a:p>
        </p:txBody>
      </p:sp>
    </p:spTree>
    <p:extLst>
      <p:ext uri="{BB962C8B-B14F-4D97-AF65-F5344CB8AC3E}">
        <p14:creationId xmlns:p14="http://schemas.microsoft.com/office/powerpoint/2010/main" val="87502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D0A9D-2FFB-7CF3-8DFA-513ABAD7DF25}"/>
              </a:ext>
            </a:extLst>
          </p:cNvPr>
          <p:cNvSpPr>
            <a:spLocks noGrp="1"/>
          </p:cNvSpPr>
          <p:nvPr>
            <p:ph idx="1"/>
          </p:nvPr>
        </p:nvSpPr>
        <p:spPr/>
        <p:txBody>
          <a:bodyPr>
            <a:normAutofit/>
          </a:bodyPr>
          <a:lstStyle/>
          <a:p>
            <a:pPr marL="0" indent="0">
              <a:buNone/>
            </a:pPr>
            <a:r>
              <a:rPr lang="en-US" sz="4000" b="1" dirty="0">
                <a:latin typeface="Rockwell" panose="02060603020205020403" pitchFamily="18" charset="0"/>
              </a:rPr>
              <a:t>			   </a:t>
            </a:r>
          </a:p>
          <a:p>
            <a:pPr marL="0" indent="0">
              <a:buNone/>
            </a:pPr>
            <a:r>
              <a:rPr lang="en-US" sz="4000" b="1" dirty="0">
                <a:latin typeface="Rockwell" panose="02060603020205020403" pitchFamily="18" charset="0"/>
              </a:rPr>
              <a:t>			   </a:t>
            </a:r>
            <a:r>
              <a:rPr lang="en-US" sz="4400" b="1" dirty="0">
                <a:latin typeface="Arial" panose="020B0604020202020204" pitchFamily="34" charset="0"/>
                <a:cs typeface="Arial" panose="020B0604020202020204" pitchFamily="34" charset="0"/>
              </a:rPr>
              <a:t>THANK YOU</a:t>
            </a:r>
            <a:endParaRPr lang="en-IN"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141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AEF2-495C-5263-1042-F7A9CE4F1ECE}"/>
              </a:ext>
            </a:extLst>
          </p:cNvPr>
          <p:cNvSpPr>
            <a:spLocks noGrp="1"/>
          </p:cNvSpPr>
          <p:nvPr>
            <p:ph type="title"/>
          </p:nvPr>
        </p:nvSpPr>
        <p:spPr>
          <a:xfrm>
            <a:off x="422787" y="1"/>
            <a:ext cx="10616380" cy="993058"/>
          </a:xfrm>
        </p:spPr>
        <p:txBody>
          <a:bodyPr>
            <a:normAutofit/>
          </a:bodyPr>
          <a:lstStyle/>
          <a:p>
            <a:pPr algn="ctr"/>
            <a:r>
              <a:rPr lang="en-US" sz="3600" dirty="0">
                <a:latin typeface="Rockwell" panose="02060603020205020403" pitchFamily="18" charset="0"/>
                <a:ea typeface="DM Sans Medium" pitchFamily="34" charset="-122"/>
                <a:cs typeface="DM Sans Medium" pitchFamily="34" charset="-120"/>
              </a:rPr>
              <a:t>	</a:t>
            </a:r>
            <a:r>
              <a:rPr lang="en-US" sz="3600" dirty="0">
                <a:latin typeface="Arial" panose="020B0604020202020204" pitchFamily="34" charset="0"/>
                <a:ea typeface="DM Sans Medium" pitchFamily="34" charset="-122"/>
                <a:cs typeface="Arial" panose="020B0604020202020204" pitchFamily="34" charset="0"/>
              </a:rPr>
              <a:t>Introduction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7CD93D6-52F3-1AD8-99F4-C071BFA85BEB}"/>
              </a:ext>
            </a:extLst>
          </p:cNvPr>
          <p:cNvSpPr>
            <a:spLocks noGrp="1"/>
          </p:cNvSpPr>
          <p:nvPr>
            <p:ph idx="1"/>
          </p:nvPr>
        </p:nvSpPr>
        <p:spPr>
          <a:xfrm>
            <a:off x="717755" y="993059"/>
            <a:ext cx="10714704" cy="5456902"/>
          </a:xfrm>
        </p:spPr>
        <p:txBody>
          <a:bodyPr>
            <a:noAutofit/>
          </a:bodyPr>
          <a:lstStyle/>
          <a:p>
            <a:pPr algn="just">
              <a:lnSpc>
                <a:spcPct val="150000"/>
              </a:lnSpc>
            </a:pPr>
            <a:r>
              <a:rPr lang="en-US" sz="2000" dirty="0">
                <a:latin typeface="Arial" panose="020B0604020202020204" pitchFamily="34" charset="0"/>
                <a:cs typeface="Arial" panose="020B0604020202020204" pitchFamily="34" charset="0"/>
              </a:rPr>
              <a:t>In the era of digital transformation, safeguarding personal and organizational data has become increasingly crucial.</a:t>
            </a:r>
          </a:p>
          <a:p>
            <a:pPr algn="just">
              <a:lnSpc>
                <a:spcPct val="150000"/>
              </a:lnSpc>
            </a:pPr>
            <a:r>
              <a:rPr lang="en-US" sz="2000" dirty="0">
                <a:latin typeface="Arial" panose="020B0604020202020204" pitchFamily="34" charset="0"/>
                <a:cs typeface="Arial" panose="020B0604020202020204" pitchFamily="34" charset="0"/>
              </a:rPr>
              <a:t>Passwords play a critical role as the first line of defense against unauthorized access. However, weak or repetitive passwords increase the risk of cyberattacks.</a:t>
            </a:r>
          </a:p>
          <a:p>
            <a:pPr algn="just">
              <a:lnSpc>
                <a:spcPct val="150000"/>
              </a:lnSpc>
            </a:pPr>
            <a:r>
              <a:rPr lang="en-US" sz="2000" dirty="0">
                <a:latin typeface="Arial" panose="020B0604020202020204" pitchFamily="34" charset="0"/>
                <a:cs typeface="Arial" panose="020B0604020202020204" pitchFamily="34" charset="0"/>
              </a:rPr>
              <a:t> This Password Generator project addresses these challenges by providing an efficient tool to create strong, random, and secure passwords. With options for customization, it ensures that users can generate passwords meeting modern security standards, fostering better cybersecurity practices and enhancing data protection.</a:t>
            </a:r>
          </a:p>
          <a:p>
            <a:pPr algn="just">
              <a:lnSpc>
                <a:spcPct val="150000"/>
              </a:lnSpc>
            </a:pPr>
            <a:r>
              <a:rPr lang="en-US" sz="2000" dirty="0">
                <a:latin typeface="Arial" panose="020B0604020202020204" pitchFamily="34" charset="0"/>
                <a:cs typeface="Arial" panose="020B0604020202020204" pitchFamily="34" charset="0"/>
              </a:rPr>
              <a:t>By integrating advanced algorithms and customizable options, the generator ensures the creation of passwords that meet modern security standards. </a:t>
            </a: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46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E2CC-7395-FD7E-8366-EB80C76CBCBB}"/>
              </a:ext>
            </a:extLst>
          </p:cNvPr>
          <p:cNvSpPr>
            <a:spLocks noGrp="1"/>
          </p:cNvSpPr>
          <p:nvPr>
            <p:ph type="title"/>
          </p:nvPr>
        </p:nvSpPr>
        <p:spPr>
          <a:xfrm>
            <a:off x="1141412" y="0"/>
            <a:ext cx="9905998" cy="1478570"/>
          </a:xfrm>
        </p:spPr>
        <p:txBody>
          <a:bodyPr/>
          <a:lstStyle/>
          <a:p>
            <a:r>
              <a:rPr lang="en-US" dirty="0"/>
              <a:t>				</a:t>
            </a:r>
            <a:r>
              <a:rPr lang="en-US" sz="3600" dirty="0">
                <a:latin typeface="Arial" panose="020B0604020202020204" pitchFamily="34" charset="0"/>
                <a:cs typeface="Arial" panose="020B0604020202020204" pitchFamily="34" charset="0"/>
              </a:rPr>
              <a:t>Objective</a:t>
            </a:r>
            <a:br>
              <a:rPr lang="en-IN" dirty="0"/>
            </a:br>
            <a:endParaRPr lang="en-IN" dirty="0"/>
          </a:p>
        </p:txBody>
      </p:sp>
      <p:sp>
        <p:nvSpPr>
          <p:cNvPr id="3" name="Content Placeholder 2">
            <a:extLst>
              <a:ext uri="{FF2B5EF4-FFF2-40B4-BE49-F238E27FC236}">
                <a16:creationId xmlns:a16="http://schemas.microsoft.com/office/drawing/2014/main" id="{D67F3F8B-19BE-05E5-FE51-EEBE7EFD9E03}"/>
              </a:ext>
            </a:extLst>
          </p:cNvPr>
          <p:cNvSpPr>
            <a:spLocks noGrp="1"/>
          </p:cNvSpPr>
          <p:nvPr>
            <p:ph idx="1"/>
          </p:nvPr>
        </p:nvSpPr>
        <p:spPr>
          <a:xfrm>
            <a:off x="1141412" y="1213166"/>
            <a:ext cx="9905999" cy="4943793"/>
          </a:xfrm>
        </p:spPr>
        <p:txBody>
          <a:bodyPr>
            <a:normAutofit/>
          </a:bodyPr>
          <a:lstStyle/>
          <a:p>
            <a:pPr algn="just"/>
            <a:r>
              <a:rPr lang="en-US" sz="2000" b="0" i="0" dirty="0">
                <a:effectLst/>
                <a:latin typeface="Arial" panose="020B0604020202020204" pitchFamily="34" charset="0"/>
                <a:cs typeface="Arial" panose="020B0604020202020204" pitchFamily="34" charset="0"/>
              </a:rPr>
              <a:t>The primary objective of a secure password generator is to create strong, unpredictable passwords that effectively resist brute-force and dictionary attacks by employing cryptographically secure random number generation while maintaining minimum entropy thresholds</a:t>
            </a:r>
          </a:p>
          <a:p>
            <a:pPr marL="0" indent="0" algn="just">
              <a:buNone/>
            </a:pPr>
            <a:endParaRPr lang="en-US" sz="2000" b="0" i="0" dirty="0">
              <a:effectLst/>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H</a:t>
            </a:r>
            <a:r>
              <a:rPr lang="en-US" sz="2000" b="0" i="0" dirty="0">
                <a:effectLst/>
                <a:latin typeface="Arial" panose="020B0604020202020204" pitchFamily="34" charset="0"/>
                <a:cs typeface="Arial" panose="020B0604020202020204" pitchFamily="34" charset="0"/>
              </a:rPr>
              <a:t>e system focuses on user experience through intuitive interfaces with copy functionality and strength indicators, while ensuring cross-platform accessibility through web, desktop, and mobile implementations with client-side execution for maximum security</a:t>
            </a:r>
          </a:p>
          <a:p>
            <a:pPr marL="0" indent="0" algn="just">
              <a:buNone/>
            </a:pPr>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 It supports integration with identity management systems and provides audit capabilities, all while educating users about proper password security practices and the risks of credential reuse.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00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7E01-8B75-BF2E-A895-B4CF620847D8}"/>
              </a:ext>
            </a:extLst>
          </p:cNvPr>
          <p:cNvSpPr>
            <a:spLocks noGrp="1"/>
          </p:cNvSpPr>
          <p:nvPr>
            <p:ph type="title"/>
          </p:nvPr>
        </p:nvSpPr>
        <p:spPr>
          <a:xfrm>
            <a:off x="1141412" y="-69058"/>
            <a:ext cx="9905998" cy="1478570"/>
          </a:xfrm>
        </p:spPr>
        <p:txBody>
          <a:bodyPr/>
          <a:lstStyle/>
          <a:p>
            <a:r>
              <a:rPr lang="en-US" dirty="0">
                <a:latin typeface="Rockwell" panose="02060603020205020403" pitchFamily="18" charset="0"/>
              </a:rPr>
              <a:t>				</a:t>
            </a:r>
            <a:br>
              <a:rPr lang="en-US" dirty="0">
                <a:latin typeface="Rockwell" panose="02060603020205020403" pitchFamily="18" charset="0"/>
              </a:rPr>
            </a:br>
            <a:r>
              <a:rPr lang="en-US" dirty="0">
                <a:latin typeface="Rockwell" panose="02060603020205020403" pitchFamily="18" charset="0"/>
              </a:rPr>
              <a:t>				</a:t>
            </a:r>
            <a:r>
              <a:rPr lang="en-US" sz="3600" dirty="0">
                <a:latin typeface="Arial" panose="020B0604020202020204" pitchFamily="34" charset="0"/>
                <a:cs typeface="Arial" panose="020B0604020202020204" pitchFamily="34" charset="0"/>
              </a:rPr>
              <a:t>SCOPE</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B4D25F-9EC8-AE77-EA5D-923E3BF4C59A}"/>
              </a:ext>
            </a:extLst>
          </p:cNvPr>
          <p:cNvSpPr>
            <a:spLocks noGrp="1"/>
          </p:cNvSpPr>
          <p:nvPr>
            <p:ph idx="1"/>
          </p:nvPr>
        </p:nvSpPr>
        <p:spPr>
          <a:xfrm>
            <a:off x="1141412" y="1404142"/>
            <a:ext cx="9905999" cy="4651217"/>
          </a:xfrm>
        </p:spPr>
        <p:txBody>
          <a:bodyPr>
            <a:normAutofit lnSpcReduction="10000"/>
          </a:bodyPr>
          <a:lstStyle/>
          <a:p>
            <a:pPr algn="just"/>
            <a:r>
              <a:rPr lang="en-US" sz="2000" b="0" i="0" dirty="0">
                <a:effectLst/>
                <a:latin typeface="Arial" panose="020B0604020202020204" pitchFamily="34" charset="0"/>
                <a:cs typeface="Arial" panose="020B0604020202020204" pitchFamily="34" charset="0"/>
              </a:rPr>
              <a:t>The password generator system is designed to create highly secure, randomized passwords and passphrases for both individual and enterprise use.</a:t>
            </a:r>
          </a:p>
          <a:p>
            <a:pPr marL="0" indent="0" algn="just">
              <a:buNone/>
            </a:pPr>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Its scope encompasses the generation of cryptographically strong credentials that meet or exceed modern security standards while maintaining usability across multiple platforms.</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he system incorporates advanced cryptographic techniques to ensure true randomness, utilizing secure algorithms to produce passwords with sufficient entropy to withstand brute-force attacks.</a:t>
            </a:r>
          </a:p>
          <a:p>
            <a:pPr marL="0" indent="0" algn="just">
              <a:buNone/>
            </a:pPr>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It supports multiple output formats including traditional complex passwords (combining uppercase, lowercase, numbers, and special characters) as well as more memorable passphrases composed of random words.</a:t>
            </a:r>
          </a:p>
          <a:p>
            <a:pPr algn="just"/>
            <a:endParaRPr lang="en-IN" sz="2000" dirty="0">
              <a:latin typeface="Rockwell" panose="02060603020205020403" pitchFamily="18" charset="0"/>
            </a:endParaRPr>
          </a:p>
        </p:txBody>
      </p:sp>
    </p:spTree>
    <p:extLst>
      <p:ext uri="{BB962C8B-B14F-4D97-AF65-F5344CB8AC3E}">
        <p14:creationId xmlns:p14="http://schemas.microsoft.com/office/powerpoint/2010/main" val="360018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4ED8-BCC0-BB99-A0F3-F72D7DE400F5}"/>
              </a:ext>
            </a:extLst>
          </p:cNvPr>
          <p:cNvSpPr>
            <a:spLocks noGrp="1"/>
          </p:cNvSpPr>
          <p:nvPr>
            <p:ph type="title"/>
          </p:nvPr>
        </p:nvSpPr>
        <p:spPr>
          <a:xfrm>
            <a:off x="1141412" y="0"/>
            <a:ext cx="9905998" cy="1465921"/>
          </a:xfrm>
        </p:spPr>
        <p:txBody>
          <a:bodyPr/>
          <a:lstStyle/>
          <a:p>
            <a:r>
              <a:rPr lang="en-US" dirty="0"/>
              <a:t>			</a:t>
            </a:r>
            <a:r>
              <a:rPr lang="en-US" sz="3600" dirty="0">
                <a:latin typeface="Arial" panose="020B0604020202020204" pitchFamily="34" charset="0"/>
                <a:cs typeface="Arial" panose="020B0604020202020204" pitchFamily="34" charset="0"/>
              </a:rPr>
              <a:t>LITERATURE REVIEW</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E71A6F-42F1-B7A9-B124-35A2C9B419C0}"/>
              </a:ext>
            </a:extLst>
          </p:cNvPr>
          <p:cNvSpPr>
            <a:spLocks noGrp="1"/>
          </p:cNvSpPr>
          <p:nvPr>
            <p:ph idx="1"/>
          </p:nvPr>
        </p:nvSpPr>
        <p:spPr>
          <a:xfrm>
            <a:off x="1016001" y="1209040"/>
            <a:ext cx="10312400" cy="5354320"/>
          </a:xfrm>
        </p:spPr>
        <p:txBody>
          <a:bodyPr>
            <a:normAutofit/>
          </a:bodyPr>
          <a:lstStyle/>
          <a:p>
            <a:pPr algn="just"/>
            <a:r>
              <a:rPr lang="en-US" sz="2000" dirty="0">
                <a:effectLst/>
                <a:latin typeface="Arial" panose="020B0604020202020204" pitchFamily="34" charset="0"/>
                <a:ea typeface="Calibri" panose="020F0502020204030204" pitchFamily="34" charset="0"/>
                <a:cs typeface="Arial" panose="020B0604020202020204" pitchFamily="34" charset="0"/>
              </a:rPr>
              <a:t>Password generators are essential tools for creating strong, unpredictable passwords that enhance cybersecurity.</a:t>
            </a:r>
          </a:p>
          <a:p>
            <a:pPr marL="0" indent="0" algn="just">
              <a:buNone/>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0000"/>
              </a:lnSpc>
            </a:pPr>
            <a:r>
              <a:rPr lang="en-US" sz="2000" dirty="0">
                <a:effectLst/>
                <a:latin typeface="Arial" panose="020B0604020202020204" pitchFamily="34" charset="0"/>
                <a:ea typeface="Calibri" panose="020F0502020204030204" pitchFamily="34" charset="0"/>
                <a:cs typeface="Arial" panose="020B0604020202020204" pitchFamily="34" charset="0"/>
              </a:rPr>
              <a:t> Weak or reused passwords remain a leading cause of data breaches, making automated password generation a critical area of research.</a:t>
            </a:r>
          </a:p>
          <a:p>
            <a:pPr algn="just"/>
            <a:r>
              <a:rPr lang="en-US" sz="2000" dirty="0">
                <a:effectLst/>
                <a:latin typeface="Arial" panose="020B0604020202020204" pitchFamily="34" charset="0"/>
                <a:ea typeface="Calibri" panose="020F0502020204030204" pitchFamily="34" charset="0"/>
                <a:cs typeface="Arial" panose="020B0604020202020204" pitchFamily="34" charset="0"/>
              </a:rPr>
              <a:t> </a:t>
            </a:r>
          </a:p>
          <a:p>
            <a:pPr algn="just"/>
            <a:r>
              <a:rPr lang="en-US" sz="2000" dirty="0">
                <a:effectLst/>
                <a:latin typeface="Arial" panose="020B0604020202020204" pitchFamily="34" charset="0"/>
                <a:ea typeface="Calibri" panose="020F0502020204030204" pitchFamily="34" charset="0"/>
                <a:cs typeface="Arial" panose="020B0604020202020204" pitchFamily="34" charset="0"/>
              </a:rPr>
              <a:t>This review explores different password generation techniques, their security implications, usability challenges, and emerging trends.</a:t>
            </a:r>
          </a:p>
          <a:p>
            <a:pPr algn="just"/>
            <a:endParaRPr lang="en-US" sz="20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security of digital systems heavily relies on strong passwords to prevent unauthorized access.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According to studies, the effectiveness of password generators lies in their ability to create high-entropy passwords that combine alphanumeric characters, symbols, and mixed-case letters.</a:t>
            </a:r>
          </a:p>
          <a:p>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IN" sz="2000" dirty="0">
              <a:effectLst/>
              <a:latin typeface="Rockwell" panose="02060603020205020403" pitchFamily="18" charset="0"/>
              <a:ea typeface="Calibri" panose="020F0502020204030204" pitchFamily="34" charset="0"/>
              <a:cs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336059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D16B-D7A2-A2C2-F12D-5C383790D13D}"/>
              </a:ext>
            </a:extLst>
          </p:cNvPr>
          <p:cNvSpPr>
            <a:spLocks noGrp="1"/>
          </p:cNvSpPr>
          <p:nvPr>
            <p:ph type="title"/>
          </p:nvPr>
        </p:nvSpPr>
        <p:spPr>
          <a:xfrm>
            <a:off x="1141412" y="195731"/>
            <a:ext cx="9905998" cy="1013637"/>
          </a:xfrm>
        </p:spPr>
        <p:txBody>
          <a:bodyPr/>
          <a:lstStyle/>
          <a:p>
            <a:r>
              <a:rPr lang="en-US" dirty="0"/>
              <a:t>				</a:t>
            </a:r>
            <a:r>
              <a:rPr lang="en-US" sz="3600" dirty="0">
                <a:latin typeface="Arial" panose="020B0604020202020204" pitchFamily="34" charset="0"/>
                <a:cs typeface="Arial" panose="020B0604020202020204" pitchFamily="34" charset="0"/>
              </a:rPr>
              <a:t>METHODOLOGY</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99FCBB2-8BD2-8612-8223-6CC728B75076}"/>
              </a:ext>
            </a:extLst>
          </p:cNvPr>
          <p:cNvSpPr>
            <a:spLocks noGrp="1"/>
          </p:cNvSpPr>
          <p:nvPr>
            <p:ph idx="1"/>
          </p:nvPr>
        </p:nvSpPr>
        <p:spPr>
          <a:xfrm>
            <a:off x="1141412" y="1282700"/>
            <a:ext cx="9905998" cy="5196840"/>
          </a:xfrm>
        </p:spPr>
        <p:txBody>
          <a:bodyPr>
            <a:normAutofit fontScale="25000" lnSpcReduction="20000"/>
          </a:bodyPr>
          <a:lstStyle/>
          <a:p>
            <a:pPr algn="just">
              <a:lnSpc>
                <a:spcPct val="120000"/>
              </a:lnSpc>
            </a:pPr>
            <a:r>
              <a:rPr lang="en-US" sz="8000" b="0" i="0" dirty="0">
                <a:effectLst/>
                <a:latin typeface="Arial" panose="020B0604020202020204" pitchFamily="34" charset="0"/>
                <a:cs typeface="Arial" panose="020B0604020202020204" pitchFamily="34" charset="0"/>
              </a:rPr>
              <a:t>To develop a secure and reliable password generator, a structured methodology must be followed to ensure strong cryptographic principles, user flexibility, and resistance against common attacks. </a:t>
            </a:r>
          </a:p>
          <a:p>
            <a:pPr algn="just"/>
            <a:endParaRPr lang="en-US" sz="8000" b="0" i="0" dirty="0">
              <a:effectLst/>
              <a:latin typeface="Arial" panose="020B0604020202020204" pitchFamily="34" charset="0"/>
              <a:cs typeface="Arial" panose="020B0604020202020204" pitchFamily="34" charset="0"/>
            </a:endParaRPr>
          </a:p>
          <a:p>
            <a:pPr algn="just"/>
            <a:r>
              <a:rPr lang="en-IN" sz="8000" i="0" dirty="0">
                <a:effectLst/>
                <a:latin typeface="Arial" panose="020B0604020202020204" pitchFamily="34" charset="0"/>
                <a:cs typeface="Arial" panose="020B0604020202020204" pitchFamily="34" charset="0"/>
              </a:rPr>
              <a:t>Requirements Analysis: </a:t>
            </a:r>
            <a:r>
              <a:rPr lang="en-US" sz="8000" b="0" i="0" dirty="0">
                <a:effectLst/>
                <a:latin typeface="Arial" panose="020B0604020202020204" pitchFamily="34" charset="0"/>
                <a:cs typeface="Arial" panose="020B0604020202020204" pitchFamily="34" charset="0"/>
              </a:rPr>
              <a:t>The first step involves identifying the security needs based on the intended use case, whether for personal, corporate, or high-compliance environments (such as PCI DSS or NIST standards).</a:t>
            </a:r>
          </a:p>
          <a:p>
            <a:pPr algn="just"/>
            <a:endParaRPr lang="en-US" sz="8000" b="0" i="0" dirty="0">
              <a:effectLst/>
              <a:latin typeface="Arial" panose="020B0604020202020204" pitchFamily="34" charset="0"/>
              <a:cs typeface="Arial" panose="020B0604020202020204" pitchFamily="34" charset="0"/>
            </a:endParaRPr>
          </a:p>
          <a:p>
            <a:pPr algn="just"/>
            <a:r>
              <a:rPr lang="en-IN" sz="8000" i="0" dirty="0">
                <a:effectLst/>
                <a:latin typeface="Arial" panose="020B0604020202020204" pitchFamily="34" charset="0"/>
                <a:cs typeface="Arial" panose="020B0604020202020204" pitchFamily="34" charset="0"/>
              </a:rPr>
              <a:t>Algorithm Design:T</a:t>
            </a:r>
            <a:r>
              <a:rPr lang="en-US" sz="8000" b="0" i="0" dirty="0">
                <a:effectLst/>
                <a:latin typeface="Arial" panose="020B0604020202020204" pitchFamily="34" charset="0"/>
                <a:cs typeface="Arial" panose="020B0604020202020204" pitchFamily="34" charset="0"/>
              </a:rPr>
              <a:t>he core generation process should rely on </a:t>
            </a:r>
            <a:r>
              <a:rPr lang="en-US" sz="8000" i="0" dirty="0">
                <a:effectLst/>
                <a:latin typeface="Arial" panose="020B0604020202020204" pitchFamily="34" charset="0"/>
                <a:cs typeface="Arial" panose="020B0604020202020204" pitchFamily="34" charset="0"/>
              </a:rPr>
              <a:t>cryptographically secure pseudo-random number generators (CSPRNGs) </a:t>
            </a:r>
            <a:r>
              <a:rPr lang="en-US" sz="8000" b="0" i="0" dirty="0">
                <a:effectLst/>
                <a:latin typeface="Arial" panose="020B0604020202020204" pitchFamily="34" charset="0"/>
                <a:cs typeface="Arial" panose="020B0604020202020204" pitchFamily="34" charset="0"/>
              </a:rPr>
              <a:t>to ensure unpredictability.</a:t>
            </a:r>
          </a:p>
          <a:p>
            <a:pPr algn="just"/>
            <a:endParaRPr lang="en-US" sz="8000" b="0" i="0" dirty="0">
              <a:effectLst/>
              <a:latin typeface="Arial" panose="020B0604020202020204" pitchFamily="34" charset="0"/>
              <a:cs typeface="Arial" panose="020B0604020202020204" pitchFamily="34" charset="0"/>
            </a:endParaRPr>
          </a:p>
          <a:p>
            <a:pPr algn="just"/>
            <a:r>
              <a:rPr lang="en-US" sz="8000" b="0" i="0" dirty="0">
                <a:effectLst/>
                <a:latin typeface="Arial" panose="020B0604020202020204" pitchFamily="34" charset="0"/>
                <a:cs typeface="Arial" panose="020B0604020202020204" pitchFamily="34" charset="0"/>
              </a:rPr>
              <a:t>The</a:t>
            </a:r>
            <a:r>
              <a:rPr lang="en-US" sz="8000" b="1" i="0" dirty="0">
                <a:effectLst/>
                <a:latin typeface="Arial" panose="020B0604020202020204" pitchFamily="34" charset="0"/>
                <a:cs typeface="Arial" panose="020B0604020202020204" pitchFamily="34" charset="0"/>
              </a:rPr>
              <a:t> </a:t>
            </a:r>
            <a:r>
              <a:rPr lang="en-US" sz="8000" i="0" dirty="0">
                <a:effectLst/>
                <a:latin typeface="Arial" panose="020B0604020202020204" pitchFamily="34" charset="0"/>
                <a:cs typeface="Arial" panose="020B0604020202020204" pitchFamily="34" charset="0"/>
              </a:rPr>
              <a:t>user interface </a:t>
            </a:r>
            <a:r>
              <a:rPr lang="en-US" sz="8000" b="0" i="0" dirty="0">
                <a:effectLst/>
                <a:latin typeface="Arial" panose="020B0604020202020204" pitchFamily="34" charset="0"/>
                <a:cs typeface="Arial" panose="020B0604020202020204" pitchFamily="34" charset="0"/>
              </a:rPr>
              <a:t>must offer customization, allowing adjustments to password length, character sets, and exclusion rules, with output options like copy-to-clipboard and masked display.</a:t>
            </a:r>
          </a:p>
          <a:p>
            <a:pPr algn="just">
              <a:lnSpc>
                <a:spcPct val="120000"/>
              </a:lnSpc>
            </a:pPr>
            <a:endParaRPr lang="en-US" sz="8000" b="0" i="0" dirty="0">
              <a:effectLst/>
              <a:latin typeface="Arial" panose="020B0604020202020204" pitchFamily="34" charset="0"/>
              <a:cs typeface="Arial" panose="020B0604020202020204" pitchFamily="34" charset="0"/>
            </a:endParaRPr>
          </a:p>
          <a:p>
            <a:pPr algn="just"/>
            <a:r>
              <a:rPr lang="en-US" sz="8000" dirty="0">
                <a:latin typeface="Arial" panose="020B0604020202020204" pitchFamily="34" charset="0"/>
                <a:cs typeface="Arial" panose="020B0604020202020204" pitchFamily="34" charset="0"/>
              </a:rPr>
              <a:t>W</a:t>
            </a:r>
            <a:r>
              <a:rPr lang="en-US" sz="8000" b="0" i="0" dirty="0">
                <a:effectLst/>
                <a:latin typeface="Arial" panose="020B0604020202020204" pitchFamily="34" charset="0"/>
                <a:cs typeface="Arial" panose="020B0604020202020204" pitchFamily="34" charset="0"/>
              </a:rPr>
              <a:t>hen a user requests a </a:t>
            </a:r>
            <a:r>
              <a:rPr lang="en-US" sz="8000" i="0" dirty="0">
                <a:effectLst/>
                <a:latin typeface="Arial" panose="020B0604020202020204" pitchFamily="34" charset="0"/>
                <a:cs typeface="Arial" panose="020B0604020202020204" pitchFamily="34" charset="0"/>
              </a:rPr>
              <a:t>12-character password </a:t>
            </a:r>
            <a:r>
              <a:rPr lang="en-US" sz="8000" b="0" i="0" dirty="0">
                <a:effectLst/>
                <a:latin typeface="Arial" panose="020B0604020202020204" pitchFamily="34" charset="0"/>
                <a:cs typeface="Arial" panose="020B0604020202020204" pitchFamily="34" charset="0"/>
              </a:rPr>
              <a:t>with mixed cases, numbers, and symbols.</a:t>
            </a:r>
          </a:p>
          <a:p>
            <a:endParaRPr lang="en-IN" sz="8000" i="0" dirty="0">
              <a:effectLst/>
              <a:latin typeface="Rockwell" panose="02060603020205020403" pitchFamily="18" charset="0"/>
            </a:endParaRPr>
          </a:p>
          <a:p>
            <a:endParaRPr lang="en-IN" sz="5000" i="0" dirty="0">
              <a:effectLst/>
              <a:latin typeface="Rockwell" panose="02060603020205020403" pitchFamily="18" charset="0"/>
            </a:endParaRPr>
          </a:p>
          <a:p>
            <a:endParaRPr lang="en-US" sz="2000" b="0" i="0" dirty="0">
              <a:effectLst/>
              <a:latin typeface="Rockwell" panose="02060603020205020403" pitchFamily="18" charset="0"/>
            </a:endParaRPr>
          </a:p>
          <a:p>
            <a:endParaRPr lang="en-US" sz="2000" dirty="0">
              <a:latin typeface="Rockwell" panose="02060603020205020403" pitchFamily="18" charset="0"/>
            </a:endParaRPr>
          </a:p>
          <a:p>
            <a:pPr marL="0" indent="0">
              <a:buNone/>
            </a:pPr>
            <a:endParaRPr lang="en-US" sz="2000" dirty="0">
              <a:latin typeface="Rockwell" panose="02060603020205020403" pitchFamily="18" charset="0"/>
            </a:endParaRPr>
          </a:p>
          <a:p>
            <a:pPr marL="0" indent="0">
              <a:buNone/>
            </a:pPr>
            <a:endParaRPr lang="en-US" sz="2000" dirty="0">
              <a:latin typeface="Rockwell" panose="02060603020205020403" pitchFamily="18" charset="0"/>
            </a:endParaRPr>
          </a:p>
          <a:p>
            <a:endParaRPr lang="en-US" sz="2000" dirty="0">
              <a:latin typeface="Rockwell" panose="02060603020205020403" pitchFamily="18" charset="0"/>
            </a:endParaRPr>
          </a:p>
          <a:p>
            <a:pPr marL="0" indent="0">
              <a:buNone/>
            </a:pPr>
            <a:br>
              <a:rPr lang="en-US" dirty="0"/>
            </a:br>
            <a:endParaRPr lang="en-US" dirty="0"/>
          </a:p>
          <a:p>
            <a:endParaRPr lang="en-IN" dirty="0"/>
          </a:p>
        </p:txBody>
      </p:sp>
    </p:spTree>
    <p:extLst>
      <p:ext uri="{BB962C8B-B14F-4D97-AF65-F5344CB8AC3E}">
        <p14:creationId xmlns:p14="http://schemas.microsoft.com/office/powerpoint/2010/main" val="144141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EDB0-8BB8-B6EA-7B79-AE681D7648EB}"/>
              </a:ext>
            </a:extLst>
          </p:cNvPr>
          <p:cNvSpPr>
            <a:spLocks noGrp="1"/>
          </p:cNvSpPr>
          <p:nvPr>
            <p:ph type="title"/>
          </p:nvPr>
        </p:nvSpPr>
        <p:spPr>
          <a:xfrm>
            <a:off x="1141413" y="-129684"/>
            <a:ext cx="9905998" cy="1478570"/>
          </a:xfrm>
        </p:spPr>
        <p:txBody>
          <a:bodyPr>
            <a:normAutofit/>
          </a:bodyPr>
          <a:lstStyle/>
          <a:p>
            <a:pPr algn="ctr"/>
            <a:r>
              <a:rPr lang="en-IN" sz="2000" cap="all" dirty="0">
                <a:effectLst/>
                <a:latin typeface="Rockwell" panose="02060603020205020403" pitchFamily="18" charset="0"/>
                <a:ea typeface="Calibri" panose="020F0502020204030204" pitchFamily="34" charset="0"/>
              </a:rPr>
              <a:t>	</a:t>
            </a:r>
            <a:r>
              <a:rPr lang="en-IN" sz="3600" cap="all" dirty="0">
                <a:effectLst/>
                <a:latin typeface="Arial" panose="020B0604020202020204" pitchFamily="34" charset="0"/>
                <a:ea typeface="Calibri" panose="020F0502020204030204" pitchFamily="34" charset="0"/>
                <a:cs typeface="Arial" panose="020B0604020202020204" pitchFamily="34" charset="0"/>
              </a:rPr>
              <a:t>Research proposal</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6F3324-0175-573D-D806-B7C13D4A4E3C}"/>
              </a:ext>
            </a:extLst>
          </p:cNvPr>
          <p:cNvSpPr>
            <a:spLocks noGrp="1"/>
          </p:cNvSpPr>
          <p:nvPr>
            <p:ph idx="1"/>
          </p:nvPr>
        </p:nvSpPr>
        <p:spPr>
          <a:xfrm>
            <a:off x="914400" y="1239520"/>
            <a:ext cx="10556240" cy="5303520"/>
          </a:xfrm>
        </p:spPr>
        <p:txBody>
          <a:bodyPr>
            <a:normAutofit/>
          </a:bodyPr>
          <a:lstStyle/>
          <a:p>
            <a:pPr algn="just"/>
            <a:r>
              <a:rPr lang="en-US" sz="2000" b="0" i="0" dirty="0">
                <a:effectLst/>
                <a:latin typeface="Arial" panose="020B0604020202020204" pitchFamily="34" charset="0"/>
                <a:cs typeface="Arial" panose="020B0604020202020204" pitchFamily="34" charset="0"/>
              </a:rPr>
              <a:t>In the modern digital landscape where password-based authentication remains predominant, the need for robust password generation mechanisms has never been more critical.</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 research will systematically investigate the effectiveness of various randomization methodologies in password generation, examining the crucial balance between security strength and memorability.</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 methodology will progress through several key phases, beginning with an extensive literature review of existing password generation techniques and their documented vulnerabilities. </a:t>
            </a:r>
          </a:p>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The research aims to make significant contributions to cybersecurity practices by advancing secure password generation methodologies while maintaining practical usability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7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BAD0-383A-A9EA-B059-015B858F77CF}"/>
              </a:ext>
            </a:extLst>
          </p:cNvPr>
          <p:cNvSpPr>
            <a:spLocks noGrp="1"/>
          </p:cNvSpPr>
          <p:nvPr>
            <p:ph type="title"/>
          </p:nvPr>
        </p:nvSpPr>
        <p:spPr>
          <a:xfrm>
            <a:off x="1141412" y="0"/>
            <a:ext cx="9905998" cy="985520"/>
          </a:xfrm>
        </p:spPr>
        <p:txBody>
          <a:bodyPr>
            <a:normAutofit fontScale="90000"/>
          </a:bodyPr>
          <a:lstStyle/>
          <a:p>
            <a:br>
              <a:rPr lang="en-US" b="1" spc="5" dirty="0">
                <a:latin typeface="Rockwell" panose="02060603020205020403" pitchFamily="18" charset="0"/>
                <a:ea typeface="Calibri" panose="020F0502020204030204" pitchFamily="34" charset="0"/>
                <a:cs typeface="SimSun" panose="02010600030101010101" pitchFamily="2" charset="-122"/>
              </a:rPr>
            </a:br>
            <a:br>
              <a:rPr lang="en-US" b="1" spc="5" dirty="0">
                <a:latin typeface="Rockwell" panose="02060603020205020403" pitchFamily="18" charset="0"/>
                <a:ea typeface="Calibri" panose="020F0502020204030204" pitchFamily="34" charset="0"/>
                <a:cs typeface="SimSun" panose="02010600030101010101" pitchFamily="2" charset="-122"/>
              </a:rPr>
            </a:br>
            <a:r>
              <a:rPr lang="en-US" b="1" spc="5" dirty="0">
                <a:latin typeface="Rockwell" panose="02060603020205020403" pitchFamily="18" charset="0"/>
                <a:ea typeface="Calibri" panose="020F0502020204030204" pitchFamily="34" charset="0"/>
                <a:cs typeface="SimSun" panose="02010600030101010101" pitchFamily="2" charset="-122"/>
              </a:rPr>
              <a:t> </a:t>
            </a:r>
            <a:br>
              <a:rPr lang="en-US" b="1" spc="5" dirty="0">
                <a:latin typeface="Rockwell" panose="02060603020205020403" pitchFamily="18" charset="0"/>
                <a:ea typeface="Calibri" panose="020F0502020204030204" pitchFamily="34" charset="0"/>
                <a:cs typeface="SimSun" panose="02010600030101010101" pitchFamily="2" charset="-122"/>
              </a:rPr>
            </a:br>
            <a:r>
              <a:rPr lang="en-US" b="1" spc="5" dirty="0">
                <a:latin typeface="Rockwell" panose="02060603020205020403" pitchFamily="18" charset="0"/>
                <a:ea typeface="Calibri" panose="020F0502020204030204" pitchFamily="34" charset="0"/>
                <a:cs typeface="SimSun" panose="02010600030101010101" pitchFamily="2" charset="-122"/>
              </a:rPr>
              <a:t>  		 </a:t>
            </a:r>
            <a:r>
              <a:rPr lang="en-US" sz="4000" spc="5" dirty="0">
                <a:effectLst/>
                <a:latin typeface="Arial" panose="020B0604020202020204" pitchFamily="34" charset="0"/>
                <a:ea typeface="Calibri" panose="020F0502020204030204" pitchFamily="34" charset="0"/>
                <a:cs typeface="Arial" panose="020B0604020202020204" pitchFamily="34" charset="0"/>
              </a:rPr>
              <a:t>SOFTWARE DESCRIPTION</a:t>
            </a:r>
            <a:br>
              <a:rPr lang="en-IN" sz="1800" dirty="0">
                <a:effectLst/>
                <a:latin typeface="Calibri" panose="020F0502020204030204" pitchFamily="34" charset="0"/>
                <a:ea typeface="Calibri" panose="020F0502020204030204" pitchFamily="34" charset="0"/>
                <a:cs typeface="SimSun" panose="02010600030101010101" pitchFamily="2" charset="-122"/>
              </a:rPr>
            </a:br>
            <a:br>
              <a:rPr lang="en-IN" sz="1800" dirty="0">
                <a:effectLst/>
                <a:latin typeface="Calibri" panose="020F0502020204030204" pitchFamily="34" charset="0"/>
                <a:ea typeface="Calibri" panose="020F0502020204030204" pitchFamily="34" charset="0"/>
                <a:cs typeface="SimSun" panose="02010600030101010101" pitchFamily="2" charset="-122"/>
              </a:rPr>
            </a:br>
            <a:br>
              <a:rPr lang="en-IN" sz="1800" dirty="0">
                <a:effectLst/>
                <a:latin typeface="Calibri" panose="020F0502020204030204" pitchFamily="34" charset="0"/>
                <a:ea typeface="Calibri" panose="020F0502020204030204" pitchFamily="34" charset="0"/>
                <a:cs typeface="SimSun" panose="02010600030101010101" pitchFamily="2" charset="-122"/>
              </a:rPr>
            </a:br>
            <a:br>
              <a:rPr lang="en-IN" sz="1800" dirty="0">
                <a:effectLst/>
                <a:latin typeface="Calibri" panose="020F0502020204030204" pitchFamily="34" charset="0"/>
                <a:ea typeface="Calibri" panose="020F0502020204030204" pitchFamily="34" charset="0"/>
                <a:cs typeface="SimSun" panose="02010600030101010101" pitchFamily="2" charset="-122"/>
              </a:rPr>
            </a:b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F77FC5F6-1E10-D56F-DC1E-EDD5DD46CB46}"/>
              </a:ext>
            </a:extLst>
          </p:cNvPr>
          <p:cNvSpPr>
            <a:spLocks noGrp="1"/>
          </p:cNvSpPr>
          <p:nvPr>
            <p:ph idx="1"/>
          </p:nvPr>
        </p:nvSpPr>
        <p:spPr>
          <a:xfrm>
            <a:off x="690880" y="985520"/>
            <a:ext cx="11094720" cy="5689600"/>
          </a:xfrm>
        </p:spPr>
        <p:txBody>
          <a:bodyPr>
            <a:normAutofit/>
          </a:bodyPr>
          <a:lstStyle/>
          <a:p>
            <a:pPr algn="just"/>
            <a:r>
              <a:rPr lang="en-IN" sz="2000" dirty="0">
                <a:effectLst/>
                <a:latin typeface="Arial" panose="020B0604020202020204" pitchFamily="34" charset="0"/>
                <a:ea typeface="Calibri" panose="020F0502020204030204" pitchFamily="34" charset="0"/>
                <a:cs typeface="Arial" panose="020B0604020202020204" pitchFamily="34" charset="0"/>
              </a:rPr>
              <a:t>Cryptographic Engine:</a:t>
            </a:r>
            <a:endParaRPr lang="en-IN" sz="2000" dirty="0">
              <a:latin typeface="Arial" panose="020B0604020202020204" pitchFamily="34" charset="0"/>
              <a:cs typeface="Arial" panose="020B0604020202020204" pitchFamily="34" charset="0"/>
            </a:endParaRP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 Utilizes Cryptographically Secure Pseudorandom Number Generation (CSPRNG) through</a:t>
            </a:r>
          </a:p>
          <a:p>
            <a:pPr algn="just"/>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Password Generation Module:</a:t>
            </a:r>
            <a:endParaRPr lang="en-IN" sz="2000" dirty="0">
              <a:latin typeface="Arial" panose="020B0604020202020204" pitchFamily="34" charset="0"/>
              <a:cs typeface="Arial" panose="020B0604020202020204" pitchFamily="34" charset="0"/>
            </a:endParaRP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Generates random strings with mixed character sets (uppercase, lowercase, numbers, symbols)</a:t>
            </a:r>
          </a:p>
          <a:p>
            <a:pPr algn="just"/>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User Interface:</a:t>
            </a:r>
            <a:endParaRPr lang="en-IN" sz="2000" dirty="0">
              <a:latin typeface="Arial" panose="020B0604020202020204" pitchFamily="34" charset="0"/>
              <a:cs typeface="Arial" panose="020B0604020202020204" pitchFamily="34" charset="0"/>
            </a:endParaRP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  Web interface built with React.js/Vue.js</a:t>
            </a: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Desktop applications using Electron framework</a:t>
            </a:r>
          </a:p>
          <a:p>
            <a:pPr algn="just"/>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Browser Compatibility:</a:t>
            </a:r>
            <a:endParaRPr lang="en-IN" sz="2000" dirty="0">
              <a:latin typeface="Arial" panose="020B0604020202020204" pitchFamily="34" charset="0"/>
              <a:ea typeface="Calibri" panose="020F0502020204030204" pitchFamily="34" charset="0"/>
              <a:cs typeface="Arial" panose="020B0604020202020204" pitchFamily="34" charset="0"/>
            </a:endParaRPr>
          </a:p>
          <a:p>
            <a:pPr algn="just"/>
            <a:r>
              <a:rPr lang="en-IN" sz="2000" dirty="0">
                <a:effectLst/>
                <a:latin typeface="Arial" panose="020B0604020202020204" pitchFamily="34" charset="0"/>
                <a:ea typeface="Calibri" panose="020F0502020204030204" pitchFamily="34" charset="0"/>
                <a:cs typeface="Arial" panose="020B0604020202020204" pitchFamily="34" charset="0"/>
              </a:rPr>
              <a:t>Chrome, Firefox, Edge, and Safari (supporting current and previous major versions)</a:t>
            </a:r>
          </a:p>
          <a:p>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a:p>
            <a:pPr lvl="1" algn="just">
              <a:lnSpc>
                <a:spcPct val="115000"/>
              </a:lnSpc>
              <a:spcAft>
                <a:spcPts val="1000"/>
              </a:spcAft>
              <a:buSzPts val="1000"/>
              <a:tabLst>
                <a:tab pos="914400" algn="l"/>
              </a:tabLst>
            </a:pPr>
            <a:endParaRPr lang="en-IN" dirty="0">
              <a:effectLst/>
              <a:latin typeface="Rockwell" panose="02060603020205020403" pitchFamily="18" charset="0"/>
              <a:ea typeface="Calibri" panose="020F0502020204030204" pitchFamily="34" charset="0"/>
              <a:cs typeface="Times New Roman" panose="02020603050405020304" pitchFamily="18" charset="0"/>
            </a:endParaRPr>
          </a:p>
          <a:p>
            <a:pPr marL="457200" lvl="1" indent="0" algn="just">
              <a:lnSpc>
                <a:spcPct val="115000"/>
              </a:lnSpc>
              <a:spcAft>
                <a:spcPts val="1000"/>
              </a:spcAft>
              <a:buSzPts val="1000"/>
              <a:buNone/>
              <a:tabLst>
                <a:tab pos="914400" algn="l"/>
              </a:tabLst>
            </a:pPr>
            <a:endParaRPr lang="en-IN" dirty="0">
              <a:effectLst/>
              <a:latin typeface="Rockwell" panose="02060603020205020403" pitchFamily="18" charset="0"/>
              <a:ea typeface="Calibri" panose="020F0502020204030204" pitchFamily="34" charset="0"/>
              <a:cs typeface="Times New Roman" panose="02020603050405020304" pitchFamily="18" charset="0"/>
            </a:endParaRPr>
          </a:p>
          <a:p>
            <a:endParaRPr lang="en-IN" sz="2000" dirty="0">
              <a:effectLst/>
              <a:latin typeface="Rockwell" panose="02060603020205020403" pitchFamily="18" charset="0"/>
              <a:ea typeface="Calibri" panose="020F0502020204030204" pitchFamily="34" charset="0"/>
              <a:cs typeface="SimSun" panose="02010600030101010101" pitchFamily="2" charset="-122"/>
            </a:endParaRPr>
          </a:p>
          <a:p>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a:p>
            <a:endParaRPr lang="en-IN" sz="2000" dirty="0">
              <a:effectLst/>
              <a:latin typeface="Rockwell" panose="02060603020205020403" pitchFamily="18" charset="0"/>
              <a:ea typeface="Calibri" panose="020F0502020204030204" pitchFamily="34" charset="0"/>
              <a:cs typeface="SimSun" panose="02010600030101010101" pitchFamily="2" charset="-122"/>
            </a:endParaRPr>
          </a:p>
          <a:p>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a:p>
            <a:endParaRPr lang="en-IN" sz="2000" dirty="0">
              <a:latin typeface="Rockwell" panose="02060603020205020403" pitchFamily="18" charset="0"/>
            </a:endParaRPr>
          </a:p>
        </p:txBody>
      </p:sp>
    </p:spTree>
    <p:extLst>
      <p:ext uri="{BB962C8B-B14F-4D97-AF65-F5344CB8AC3E}">
        <p14:creationId xmlns:p14="http://schemas.microsoft.com/office/powerpoint/2010/main" val="2282063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1579</Words>
  <Application>Microsoft Office PowerPoint</Application>
  <PresentationFormat>Widescreen</PresentationFormat>
  <Paragraphs>147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Rockwell</vt:lpstr>
      <vt:lpstr>Office Theme</vt:lpstr>
      <vt:lpstr>DEPARTMENT OF INFORMATION TECHNOLOGY </vt:lpstr>
      <vt:lpstr>     Abstract</vt:lpstr>
      <vt:lpstr> Introduction</vt:lpstr>
      <vt:lpstr>    Objective </vt:lpstr>
      <vt:lpstr>         SCOPE</vt:lpstr>
      <vt:lpstr>   LITERATURE REVIEW</vt:lpstr>
      <vt:lpstr>    METHODOLOGY</vt:lpstr>
      <vt:lpstr> Research proposal</vt:lpstr>
      <vt:lpstr>         SOFTWARE DESCRIPTION     </vt:lpstr>
      <vt:lpstr>   Security Analysis </vt:lpstr>
      <vt:lpstr>PowerPoint Presentation</vt:lpstr>
      <vt:lpstr>     Implementation</vt:lpstr>
      <vt:lpstr>             sample output</vt:lpstr>
      <vt:lpstr>                               </vt:lpstr>
      <vt:lpstr>PowerPoint Presentation</vt:lpstr>
      <vt:lpstr>PowerPoint Presentation</vt:lpstr>
      <vt:lpstr>    RESULT</vt:lpstr>
      <vt:lpstr>      CONCLUTION</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Dhashna nathan</dc:creator>
  <cp:lastModifiedBy>Dhashna nathan</cp:lastModifiedBy>
  <cp:revision>3</cp:revision>
  <dcterms:created xsi:type="dcterms:W3CDTF">2025-04-20T14:49:32Z</dcterms:created>
  <dcterms:modified xsi:type="dcterms:W3CDTF">2025-04-20T21:20:27Z</dcterms:modified>
</cp:coreProperties>
</file>