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73" autoAdjust="0"/>
  </p:normalViewPr>
  <p:slideViewPr>
    <p:cSldViewPr snapToGrid="0">
      <p:cViewPr varScale="1">
        <p:scale>
          <a:sx n="98" d="100"/>
          <a:sy n="98" d="100"/>
        </p:scale>
        <p:origin x="101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:SUNDHARAVATHANA.R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:au912421104046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Sha</a:t>
            </a:r>
            <a:r>
              <a:rPr lang="en-US" sz="1100" dirty="0" err="1">
                <a:solidFill>
                  <a:schemeClr val="tx1"/>
                </a:solidFill>
              </a:rPr>
              <a:t>nmuganathan</a:t>
            </a:r>
            <a:r>
              <a:rPr lang="en-US" sz="1100" dirty="0">
                <a:solidFill>
                  <a:schemeClr val="tx1"/>
                </a:solidFill>
              </a:rPr>
              <a:t>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94137" cy="3850792"/>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200" b="0" dirty="0">
                <a:solidFill>
                  <a:schemeClr val="tx1"/>
                </a:solidFill>
                <a:effectLst/>
                <a:latin typeface="Corbel" panose="020B0503020204020204" pitchFamily="34" charset="0"/>
              </a:rPr>
              <a:t>from </a:t>
            </a:r>
            <a:r>
              <a:rPr lang="en-IN" sz="1200" b="0" dirty="0" err="1">
                <a:solidFill>
                  <a:schemeClr val="tx1"/>
                </a:solidFill>
                <a:effectLst/>
                <a:latin typeface="Corbel" panose="020B0503020204020204" pitchFamily="34" charset="0"/>
              </a:rPr>
              <a:t>django.db</a:t>
            </a:r>
            <a:r>
              <a:rPr lang="en-IN" sz="1200" b="0" dirty="0">
                <a:solidFill>
                  <a:schemeClr val="tx1"/>
                </a:solidFill>
                <a:effectLst/>
                <a:latin typeface="Corbel" panose="020B0503020204020204" pitchFamily="34" charset="0"/>
              </a:rPr>
              <a:t> import models</a:t>
            </a:r>
            <a:br>
              <a:rPr lang="en-IN" sz="1200" b="0" dirty="0">
                <a:solidFill>
                  <a:schemeClr val="tx1"/>
                </a:solidFill>
                <a:effectLst/>
                <a:latin typeface="Corbel" panose="020B0503020204020204" pitchFamily="34" charset="0"/>
              </a:rPr>
            </a:br>
            <a:r>
              <a:rPr lang="en-IN" sz="1200" b="0" dirty="0">
                <a:solidFill>
                  <a:schemeClr val="tx1"/>
                </a:solidFill>
                <a:effectLst/>
                <a:latin typeface="Corbel" panose="020B0503020204020204" pitchFamily="34" charset="0"/>
              </a:rPr>
              <a:t># Create your models here.</a:t>
            </a:r>
            <a:br>
              <a:rPr lang="en-IN" sz="1200" b="0" dirty="0">
                <a:solidFill>
                  <a:schemeClr val="tx1"/>
                </a:solidFill>
                <a:effectLst/>
                <a:latin typeface="Corbel" panose="020B0503020204020204" pitchFamily="34" charset="0"/>
              </a:rPr>
            </a:br>
            <a:r>
              <a:rPr lang="en-IN" sz="1200" b="0" dirty="0">
                <a:solidFill>
                  <a:schemeClr val="tx1"/>
                </a:solidFill>
                <a:effectLst/>
                <a:latin typeface="Candara" panose="020E0502030303020204" pitchFamily="34" charset="0"/>
              </a:rPr>
              <a:t>class Question(</a:t>
            </a:r>
            <a:r>
              <a:rPr lang="en-IN" sz="1200" b="0" dirty="0" err="1">
                <a:solidFill>
                  <a:schemeClr val="tx1"/>
                </a:solidFill>
                <a:effectLst/>
                <a:latin typeface="Candara" panose="020E0502030303020204" pitchFamily="34" charset="0"/>
              </a:rPr>
              <a:t>models.Model</a:t>
            </a:r>
            <a:r>
              <a:rPr lang="en-IN" sz="1200" b="0" dirty="0">
                <a:solidFill>
                  <a:schemeClr val="tx1"/>
                </a:solidFill>
                <a:effectLst/>
                <a:latin typeface="Candara" panose="020E0502030303020204" pitchFamily="34" charset="0"/>
              </a:rPr>
              <a:t>):</a:t>
            </a:r>
            <a:br>
              <a:rPr lang="en-IN" sz="1200" b="0" dirty="0">
                <a:solidFill>
                  <a:schemeClr val="tx1"/>
                </a:solidFill>
                <a:effectLst/>
                <a:latin typeface="Candara" panose="020E0502030303020204" pitchFamily="34" charset="0"/>
              </a:rPr>
            </a:br>
            <a:r>
              <a:rPr lang="en-IN" sz="1200" b="0" dirty="0">
                <a:solidFill>
                  <a:schemeClr val="tx1"/>
                </a:solidFill>
                <a:effectLst/>
                <a:latin typeface="Candara" panose="020E0502030303020204" pitchFamily="34" charset="0"/>
              </a:rPr>
              <a:t>    </a:t>
            </a:r>
            <a:r>
              <a:rPr lang="en-IN" sz="1200" b="0" dirty="0" err="1">
                <a:solidFill>
                  <a:schemeClr val="tx1"/>
                </a:solidFill>
                <a:effectLst/>
                <a:latin typeface="Candara" panose="020E0502030303020204" pitchFamily="34" charset="0"/>
              </a:rPr>
              <a:t>question_text</a:t>
            </a:r>
            <a:r>
              <a:rPr lang="en-IN" sz="1200" b="0" dirty="0">
                <a:solidFill>
                  <a:schemeClr val="tx1"/>
                </a:solidFill>
                <a:effectLst/>
                <a:latin typeface="Candara" panose="020E0502030303020204" pitchFamily="34" charset="0"/>
              </a:rPr>
              <a:t> = </a:t>
            </a:r>
            <a:r>
              <a:rPr lang="en-IN" sz="1200" b="0" dirty="0" err="1">
                <a:solidFill>
                  <a:schemeClr val="tx1"/>
                </a:solidFill>
                <a:effectLst/>
                <a:latin typeface="Candara" panose="020E0502030303020204" pitchFamily="34" charset="0"/>
              </a:rPr>
              <a:t>models.CharField</a:t>
            </a:r>
            <a:r>
              <a:rPr lang="en-IN" sz="1200" b="0" dirty="0">
                <a:solidFill>
                  <a:schemeClr val="tx1"/>
                </a:solidFill>
                <a:effectLst/>
                <a:latin typeface="Candara" panose="020E0502030303020204" pitchFamily="34" charset="0"/>
              </a:rPr>
              <a:t>(</a:t>
            </a:r>
            <a:r>
              <a:rPr lang="en-IN" sz="1200" b="0" dirty="0" err="1">
                <a:solidFill>
                  <a:schemeClr val="tx1"/>
                </a:solidFill>
                <a:effectLst/>
                <a:latin typeface="Candara" panose="020E0502030303020204" pitchFamily="34" charset="0"/>
              </a:rPr>
              <a:t>max_length</a:t>
            </a:r>
            <a:r>
              <a:rPr lang="en-IN" sz="1200" b="0" dirty="0">
                <a:solidFill>
                  <a:schemeClr val="tx1"/>
                </a:solidFill>
                <a:effectLst/>
                <a:latin typeface="Candara" panose="020E0502030303020204" pitchFamily="34" charset="0"/>
              </a:rPr>
              <a:t> = 200)</a:t>
            </a:r>
            <a:br>
              <a:rPr lang="en-IN" sz="1200" b="0" dirty="0">
                <a:solidFill>
                  <a:schemeClr val="tx1"/>
                </a:solidFill>
                <a:effectLst/>
                <a:latin typeface="Candara" panose="020E0502030303020204" pitchFamily="34" charset="0"/>
              </a:rPr>
            </a:br>
            <a:r>
              <a:rPr lang="en-IN" sz="1200" b="0" dirty="0">
                <a:solidFill>
                  <a:schemeClr val="tx1"/>
                </a:solidFill>
                <a:effectLst/>
                <a:latin typeface="Candara" panose="020E0502030303020204" pitchFamily="34" charset="0"/>
              </a:rPr>
              <a:t>    </a:t>
            </a:r>
            <a:r>
              <a:rPr lang="en-IN" sz="1200" b="0" dirty="0" err="1">
                <a:solidFill>
                  <a:schemeClr val="tx1"/>
                </a:solidFill>
                <a:effectLst/>
                <a:latin typeface="Candara" panose="020E0502030303020204" pitchFamily="34" charset="0"/>
              </a:rPr>
              <a:t>pub_date</a:t>
            </a:r>
            <a:r>
              <a:rPr lang="en-IN" sz="1200" b="0" dirty="0">
                <a:solidFill>
                  <a:schemeClr val="tx1"/>
                </a:solidFill>
                <a:effectLst/>
                <a:latin typeface="Candara" panose="020E0502030303020204" pitchFamily="34" charset="0"/>
              </a:rPr>
              <a:t> = </a:t>
            </a:r>
            <a:r>
              <a:rPr lang="en-IN" sz="1200" b="0" dirty="0" err="1">
                <a:solidFill>
                  <a:schemeClr val="tx1"/>
                </a:solidFill>
                <a:effectLst/>
                <a:latin typeface="Candara" panose="020E0502030303020204" pitchFamily="34" charset="0"/>
              </a:rPr>
              <a:t>models.DateTimeField</a:t>
            </a:r>
            <a:r>
              <a:rPr lang="en-IN" sz="1200" b="0" dirty="0">
                <a:solidFill>
                  <a:schemeClr val="tx1"/>
                </a:solidFill>
                <a:effectLst/>
                <a:latin typeface="Candara" panose="020E0502030303020204" pitchFamily="34" charset="0"/>
              </a:rPr>
              <a:t>('date published')</a:t>
            </a:r>
            <a:br>
              <a:rPr lang="en-IN" sz="1200" b="0" dirty="0">
                <a:solidFill>
                  <a:schemeClr val="tx1"/>
                </a:solidFill>
                <a:effectLst/>
                <a:latin typeface="Candara" panose="020E0502030303020204" pitchFamily="34" charset="0"/>
              </a:rPr>
            </a:br>
            <a:br>
              <a:rPr lang="en-IN" sz="1200" b="0" dirty="0">
                <a:solidFill>
                  <a:schemeClr val="tx1"/>
                </a:solidFill>
                <a:effectLst/>
                <a:latin typeface="Candara" panose="020E0502030303020204" pitchFamily="34" charset="0"/>
              </a:rPr>
            </a:br>
            <a:r>
              <a:rPr lang="en-IN" sz="1200" b="0" dirty="0">
                <a:solidFill>
                  <a:schemeClr val="tx1"/>
                </a:solidFill>
                <a:effectLst/>
                <a:latin typeface="Candara" panose="020E0502030303020204" pitchFamily="34" charset="0"/>
              </a:rPr>
              <a:t>    def __str__(self):</a:t>
            </a:r>
            <a:br>
              <a:rPr lang="en-IN" sz="1200" b="0" dirty="0">
                <a:solidFill>
                  <a:schemeClr val="tx1"/>
                </a:solidFill>
                <a:effectLst/>
                <a:latin typeface="Candara" panose="020E0502030303020204" pitchFamily="34" charset="0"/>
              </a:rPr>
            </a:br>
            <a:r>
              <a:rPr lang="en-IN" sz="1200" b="0" dirty="0">
                <a:solidFill>
                  <a:schemeClr val="tx1"/>
                </a:solidFill>
                <a:effectLst/>
                <a:latin typeface="Candara" panose="020E0502030303020204" pitchFamily="34" charset="0"/>
              </a:rPr>
              <a:t>        return </a:t>
            </a:r>
            <a:r>
              <a:rPr lang="en-IN" sz="1200" b="0" dirty="0" err="1">
                <a:solidFill>
                  <a:schemeClr val="tx1"/>
                </a:solidFill>
                <a:effectLst/>
                <a:latin typeface="Candara" panose="020E0502030303020204" pitchFamily="34" charset="0"/>
              </a:rPr>
              <a:t>self.question_text</a:t>
            </a:r>
            <a:br>
              <a:rPr lang="en-IN" sz="1200" b="0" dirty="0">
                <a:solidFill>
                  <a:schemeClr val="tx1"/>
                </a:solidFill>
                <a:effectLst/>
                <a:latin typeface="Candara" panose="020E0502030303020204" pitchFamily="34" charset="0"/>
              </a:rPr>
            </a:br>
            <a:br>
              <a:rPr lang="en-IN" sz="1200" b="0" dirty="0">
                <a:solidFill>
                  <a:schemeClr val="tx1"/>
                </a:solidFill>
                <a:effectLst/>
                <a:latin typeface="Candara" panose="020E0502030303020204" pitchFamily="34" charset="0"/>
              </a:rPr>
            </a:br>
            <a:br>
              <a:rPr lang="en-IN" sz="1200" b="0" dirty="0">
                <a:solidFill>
                  <a:schemeClr val="tx1"/>
                </a:solidFill>
                <a:effectLst/>
                <a:latin typeface="Candara" panose="020E0502030303020204" pitchFamily="34" charset="0"/>
              </a:rPr>
            </a:br>
            <a:r>
              <a:rPr lang="en-IN" sz="1200" b="0" dirty="0">
                <a:solidFill>
                  <a:schemeClr val="tx1"/>
                </a:solidFill>
                <a:effectLst/>
                <a:latin typeface="Candara" panose="020E0502030303020204" pitchFamily="34" charset="0"/>
              </a:rPr>
              <a:t>class Choice(</a:t>
            </a:r>
            <a:r>
              <a:rPr lang="en-IN" sz="1200" b="0" dirty="0" err="1">
                <a:solidFill>
                  <a:schemeClr val="tx1"/>
                </a:solidFill>
                <a:effectLst/>
                <a:latin typeface="Candara" panose="020E0502030303020204" pitchFamily="34" charset="0"/>
              </a:rPr>
              <a:t>models.Model</a:t>
            </a:r>
            <a:r>
              <a:rPr lang="en-IN" sz="1200" b="0" dirty="0">
                <a:solidFill>
                  <a:schemeClr val="tx1"/>
                </a:solidFill>
                <a:effectLst/>
                <a:latin typeface="Candara" panose="020E0502030303020204" pitchFamily="34" charset="0"/>
              </a:rPr>
              <a:t>):</a:t>
            </a:r>
            <a:br>
              <a:rPr lang="en-IN" sz="1200" b="0" dirty="0">
                <a:solidFill>
                  <a:schemeClr val="tx1"/>
                </a:solidFill>
                <a:effectLst/>
                <a:latin typeface="Candara" panose="020E0502030303020204" pitchFamily="34" charset="0"/>
              </a:rPr>
            </a:br>
            <a:r>
              <a:rPr lang="en-IN" sz="1200" b="0" dirty="0">
                <a:solidFill>
                  <a:schemeClr val="tx1"/>
                </a:solidFill>
                <a:effectLst/>
                <a:latin typeface="Candara" panose="020E0502030303020204" pitchFamily="34" charset="0"/>
              </a:rPr>
              <a:t>    question = </a:t>
            </a:r>
            <a:r>
              <a:rPr lang="en-IN" sz="1200" b="0" dirty="0" err="1">
                <a:solidFill>
                  <a:schemeClr val="tx1"/>
                </a:solidFill>
                <a:effectLst/>
                <a:latin typeface="Candara" panose="020E0502030303020204" pitchFamily="34" charset="0"/>
              </a:rPr>
              <a:t>models.ForeignKey</a:t>
            </a:r>
            <a:r>
              <a:rPr lang="en-IN" sz="1200" b="0" dirty="0">
                <a:solidFill>
                  <a:schemeClr val="tx1"/>
                </a:solidFill>
                <a:effectLst/>
                <a:latin typeface="Candara" panose="020E0502030303020204" pitchFamily="34" charset="0"/>
              </a:rPr>
              <a:t>(Question, </a:t>
            </a:r>
            <a:r>
              <a:rPr lang="en-IN" sz="1200" b="0" dirty="0" err="1">
                <a:solidFill>
                  <a:schemeClr val="tx1"/>
                </a:solidFill>
                <a:effectLst/>
                <a:latin typeface="Candara" panose="020E0502030303020204" pitchFamily="34" charset="0"/>
              </a:rPr>
              <a:t>on_delete</a:t>
            </a:r>
            <a:r>
              <a:rPr lang="en-IN" sz="1200" b="0" dirty="0">
                <a:solidFill>
                  <a:schemeClr val="tx1"/>
                </a:solidFill>
                <a:effectLst/>
                <a:latin typeface="Candara" panose="020E0502030303020204" pitchFamily="34" charset="0"/>
              </a:rPr>
              <a:t> = </a:t>
            </a:r>
            <a:r>
              <a:rPr lang="en-IN" sz="1200" b="0" dirty="0" err="1">
                <a:solidFill>
                  <a:schemeClr val="tx1"/>
                </a:solidFill>
                <a:effectLst/>
                <a:latin typeface="Candara" panose="020E0502030303020204" pitchFamily="34" charset="0"/>
              </a:rPr>
              <a:t>models.CASCADE</a:t>
            </a:r>
            <a:r>
              <a:rPr lang="en-IN" sz="1200" b="0" dirty="0">
                <a:solidFill>
                  <a:schemeClr val="tx1"/>
                </a:solidFill>
                <a:effectLst/>
                <a:latin typeface="Candara" panose="020E0502030303020204" pitchFamily="34" charset="0"/>
              </a:rPr>
              <a:t>)</a:t>
            </a:r>
            <a:br>
              <a:rPr lang="en-IN" sz="1200" b="0" dirty="0">
                <a:solidFill>
                  <a:schemeClr val="tx1"/>
                </a:solidFill>
                <a:effectLst/>
                <a:latin typeface="Candara" panose="020E0502030303020204" pitchFamily="34" charset="0"/>
              </a:rPr>
            </a:br>
            <a:r>
              <a:rPr lang="en-IN" sz="1200" b="0" dirty="0">
                <a:solidFill>
                  <a:schemeClr val="tx1"/>
                </a:solidFill>
                <a:effectLst/>
                <a:latin typeface="Candara" panose="020E0502030303020204" pitchFamily="34" charset="0"/>
              </a:rPr>
              <a:t>    </a:t>
            </a:r>
            <a:r>
              <a:rPr lang="en-IN" sz="1200" b="0" dirty="0" err="1">
                <a:solidFill>
                  <a:schemeClr val="tx1"/>
                </a:solidFill>
                <a:effectLst/>
                <a:latin typeface="Candara" panose="020E0502030303020204" pitchFamily="34" charset="0"/>
              </a:rPr>
              <a:t>choice_text</a:t>
            </a:r>
            <a:r>
              <a:rPr lang="en-IN" sz="1200" b="0" dirty="0">
                <a:solidFill>
                  <a:schemeClr val="tx1"/>
                </a:solidFill>
                <a:effectLst/>
                <a:latin typeface="Candara" panose="020E0502030303020204" pitchFamily="34" charset="0"/>
              </a:rPr>
              <a:t> = </a:t>
            </a:r>
            <a:r>
              <a:rPr lang="en-IN" sz="1200" b="0" dirty="0" err="1">
                <a:solidFill>
                  <a:schemeClr val="tx1"/>
                </a:solidFill>
                <a:effectLst/>
                <a:latin typeface="Candara" panose="020E0502030303020204" pitchFamily="34" charset="0"/>
              </a:rPr>
              <a:t>models.CharField</a:t>
            </a:r>
            <a:r>
              <a:rPr lang="en-IN" sz="1200" b="0" dirty="0">
                <a:solidFill>
                  <a:schemeClr val="tx1"/>
                </a:solidFill>
                <a:effectLst/>
                <a:latin typeface="Candara" panose="020E0502030303020204" pitchFamily="34" charset="0"/>
              </a:rPr>
              <a:t>(</a:t>
            </a:r>
            <a:r>
              <a:rPr lang="en-IN" sz="1200" b="0" dirty="0" err="1">
                <a:solidFill>
                  <a:schemeClr val="tx1"/>
                </a:solidFill>
                <a:effectLst/>
                <a:latin typeface="Candara" panose="020E0502030303020204" pitchFamily="34" charset="0"/>
              </a:rPr>
              <a:t>max_length</a:t>
            </a:r>
            <a:r>
              <a:rPr lang="en-IN" sz="1200" b="0" dirty="0">
                <a:solidFill>
                  <a:schemeClr val="tx1"/>
                </a:solidFill>
                <a:effectLst/>
                <a:latin typeface="Candara" panose="020E0502030303020204" pitchFamily="34" charset="0"/>
              </a:rPr>
              <a:t> = 200)</a:t>
            </a:r>
            <a:br>
              <a:rPr lang="en-IN" sz="1200" b="0" dirty="0">
                <a:solidFill>
                  <a:schemeClr val="tx1"/>
                </a:solidFill>
                <a:effectLst/>
                <a:latin typeface="Candara" panose="020E0502030303020204" pitchFamily="34" charset="0"/>
              </a:rPr>
            </a:br>
            <a:r>
              <a:rPr lang="en-IN" sz="1200" b="0" dirty="0">
                <a:solidFill>
                  <a:schemeClr val="tx1"/>
                </a:solidFill>
                <a:effectLst/>
                <a:latin typeface="Candara" panose="020E0502030303020204" pitchFamily="34" charset="0"/>
              </a:rPr>
              <a:t>    votes = </a:t>
            </a:r>
            <a:r>
              <a:rPr lang="en-IN" sz="1200" b="0" dirty="0" err="1">
                <a:solidFill>
                  <a:schemeClr val="tx1"/>
                </a:solidFill>
                <a:effectLst/>
                <a:latin typeface="Candara" panose="020E0502030303020204" pitchFamily="34" charset="0"/>
              </a:rPr>
              <a:t>models.IntegerField</a:t>
            </a:r>
            <a:r>
              <a:rPr lang="en-IN" sz="1200" b="0" dirty="0">
                <a:solidFill>
                  <a:schemeClr val="tx1"/>
                </a:solidFill>
                <a:effectLst/>
                <a:latin typeface="Candara" panose="020E0502030303020204" pitchFamily="34" charset="0"/>
              </a:rPr>
              <a:t>(default = 0)</a:t>
            </a:r>
            <a:br>
              <a:rPr lang="en-IN" sz="1200" b="0" dirty="0">
                <a:solidFill>
                  <a:schemeClr val="tx1"/>
                </a:solidFill>
                <a:effectLst/>
                <a:latin typeface="Candara" panose="020E0502030303020204" pitchFamily="34" charset="0"/>
              </a:rPr>
            </a:br>
            <a:br>
              <a:rPr lang="en-IN" sz="1200" b="0" dirty="0">
                <a:solidFill>
                  <a:schemeClr val="tx1"/>
                </a:solidFill>
                <a:effectLst/>
                <a:latin typeface="Candara" panose="020E0502030303020204" pitchFamily="34" charset="0"/>
              </a:rPr>
            </a:br>
            <a:r>
              <a:rPr lang="en-IN" sz="1200" b="0" dirty="0">
                <a:solidFill>
                  <a:schemeClr val="tx1"/>
                </a:solidFill>
                <a:effectLst/>
                <a:latin typeface="Candara" panose="020E0502030303020204" pitchFamily="34" charset="0"/>
              </a:rPr>
              <a:t>    def __str__(self):</a:t>
            </a:r>
            <a:br>
              <a:rPr lang="en-IN" sz="1200" b="0" dirty="0">
                <a:solidFill>
                  <a:schemeClr val="tx1"/>
                </a:solidFill>
                <a:effectLst/>
                <a:latin typeface="Candara" panose="020E0502030303020204" pitchFamily="34" charset="0"/>
              </a:rPr>
            </a:br>
            <a:r>
              <a:rPr lang="en-IN" sz="1200" b="0" dirty="0">
                <a:solidFill>
                  <a:schemeClr val="tx1"/>
                </a:solidFill>
                <a:effectLst/>
                <a:latin typeface="Candara" panose="020E0502030303020204" pitchFamily="34" charset="0"/>
              </a:rPr>
              <a:t>        return </a:t>
            </a:r>
            <a:r>
              <a:rPr lang="en-IN" sz="1200" b="0" dirty="0" err="1">
                <a:solidFill>
                  <a:schemeClr val="tx1"/>
                </a:solidFill>
                <a:effectLst/>
                <a:latin typeface="Candara" panose="020E0502030303020204" pitchFamily="34" charset="0"/>
              </a:rPr>
              <a:t>self.choice_text</a:t>
            </a:r>
            <a:br>
              <a:rPr lang="en-IN" sz="1200" b="0" dirty="0">
                <a:solidFill>
                  <a:schemeClr val="tx1"/>
                </a:solidFill>
                <a:effectLst/>
                <a:latin typeface="Candara" panose="020E0502030303020204" pitchFamily="34" charset="0"/>
              </a:rPr>
            </a:br>
            <a:br>
              <a:rPr lang="en-IN" sz="2000" b="0" dirty="0">
                <a:solidFill>
                  <a:srgbClr val="CCCCCC"/>
                </a:solidFill>
                <a:effectLst/>
                <a:latin typeface="Consolas" panose="020B0609020204030204" pitchFamily="49" charset="0"/>
              </a:rPr>
            </a:br>
            <a:br>
              <a:rPr lang="en-IN" sz="2000" b="0" dirty="0">
                <a:solidFill>
                  <a:srgbClr val="CCCCCC"/>
                </a:solidFill>
                <a:effectLst/>
                <a:latin typeface="Consolas" panose="020B0609020204030204" pitchFamily="49" charset="0"/>
              </a:rPr>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REGISTERATION 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125415"/>
            <a:ext cx="8696833" cy="3443585"/>
          </a:xfrm>
        </p:spPr>
        <p:txBody>
          <a:bodyPr/>
          <a:lstStyle/>
          <a:p>
            <a:pPr marL="152396" indent="0">
              <a:buNone/>
            </a:pPr>
            <a:endParaRPr lang="en-US" dirty="0"/>
          </a:p>
        </p:txBody>
      </p:sp>
      <p:pic>
        <p:nvPicPr>
          <p:cNvPr id="7" name="Picture 6">
            <a:extLst>
              <a:ext uri="{FF2B5EF4-FFF2-40B4-BE49-F238E27FC236}">
                <a16:creationId xmlns:a16="http://schemas.microsoft.com/office/drawing/2014/main" id="{F99C44A1-2523-B346-6872-BE025F976B92}"/>
              </a:ext>
            </a:extLst>
          </p:cNvPr>
          <p:cNvPicPr>
            <a:picLocks noChangeAspect="1"/>
          </p:cNvPicPr>
          <p:nvPr/>
        </p:nvPicPr>
        <p:blipFill>
          <a:blip r:embed="rId2"/>
          <a:stretch>
            <a:fillRect/>
          </a:stretch>
        </p:blipFill>
        <p:spPr>
          <a:xfrm>
            <a:off x="311700" y="1065076"/>
            <a:ext cx="8696832" cy="358773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3"/>
            <a:ext cx="7886430" cy="493022"/>
          </a:xfrm>
        </p:spPr>
        <p:txBody>
          <a:bodyPr/>
          <a:lstStyle/>
          <a:p>
            <a:pPr algn="ctr"/>
            <a:r>
              <a:rPr lang="en-US" b="1" dirty="0"/>
              <a:t>LOGIN PAGE</a:t>
            </a:r>
          </a:p>
        </p:txBody>
      </p:sp>
      <p:pic>
        <p:nvPicPr>
          <p:cNvPr id="4" name="Picture 3">
            <a:extLst>
              <a:ext uri="{FF2B5EF4-FFF2-40B4-BE49-F238E27FC236}">
                <a16:creationId xmlns:a16="http://schemas.microsoft.com/office/drawing/2014/main" id="{AC9AC0DB-645E-EA02-7036-B1936681B48C}"/>
              </a:ext>
            </a:extLst>
          </p:cNvPr>
          <p:cNvPicPr>
            <a:picLocks noChangeAspect="1"/>
          </p:cNvPicPr>
          <p:nvPr/>
        </p:nvPicPr>
        <p:blipFill>
          <a:blip r:embed="rId2"/>
          <a:stretch>
            <a:fillRect/>
          </a:stretch>
        </p:blipFill>
        <p:spPr>
          <a:xfrm>
            <a:off x="289169" y="1215504"/>
            <a:ext cx="8471877" cy="352843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a:t>Service-Page</a:t>
            </a:r>
          </a:p>
        </p:txBody>
      </p:sp>
      <p:pic>
        <p:nvPicPr>
          <p:cNvPr id="4" name="Picture 3">
            <a:extLst>
              <a:ext uri="{FF2B5EF4-FFF2-40B4-BE49-F238E27FC236}">
                <a16:creationId xmlns:a16="http://schemas.microsoft.com/office/drawing/2014/main" id="{C38E35C9-84AF-6DD5-E599-485287494521}"/>
              </a:ext>
            </a:extLst>
          </p:cNvPr>
          <p:cNvPicPr>
            <a:picLocks noChangeAspect="1"/>
          </p:cNvPicPr>
          <p:nvPr/>
        </p:nvPicPr>
        <p:blipFill>
          <a:blip r:embed="rId2"/>
          <a:stretch>
            <a:fillRect/>
          </a:stretch>
        </p:blipFill>
        <p:spPr>
          <a:xfrm>
            <a:off x="416213" y="1267649"/>
            <a:ext cx="8419072" cy="342158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SERVICE PAGES</a:t>
            </a:r>
          </a:p>
        </p:txBody>
      </p:sp>
      <p:pic>
        <p:nvPicPr>
          <p:cNvPr id="4" name="Picture 3">
            <a:extLst>
              <a:ext uri="{FF2B5EF4-FFF2-40B4-BE49-F238E27FC236}">
                <a16:creationId xmlns:a16="http://schemas.microsoft.com/office/drawing/2014/main" id="{313A3847-5F8F-78DD-C077-B5C18276F2E2}"/>
              </a:ext>
            </a:extLst>
          </p:cNvPr>
          <p:cNvPicPr>
            <a:picLocks noChangeAspect="1"/>
          </p:cNvPicPr>
          <p:nvPr/>
        </p:nvPicPr>
        <p:blipFill>
          <a:blip r:embed="rId2"/>
          <a:stretch>
            <a:fillRect/>
          </a:stretch>
        </p:blipFill>
        <p:spPr>
          <a:xfrm>
            <a:off x="2" y="1267649"/>
            <a:ext cx="9143997" cy="372638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a:t>Blog-Page</a:t>
            </a:r>
          </a:p>
        </p:txBody>
      </p:sp>
      <p:pic>
        <p:nvPicPr>
          <p:cNvPr id="4" name="Picture 3">
            <a:extLst>
              <a:ext uri="{FF2B5EF4-FFF2-40B4-BE49-F238E27FC236}">
                <a16:creationId xmlns:a16="http://schemas.microsoft.com/office/drawing/2014/main" id="{9B965580-5104-2D4D-2FB7-89BDE54C8BF1}"/>
              </a:ext>
            </a:extLst>
          </p:cNvPr>
          <p:cNvPicPr>
            <a:picLocks noChangeAspect="1"/>
          </p:cNvPicPr>
          <p:nvPr/>
        </p:nvPicPr>
        <p:blipFill>
          <a:blip r:embed="rId2"/>
          <a:stretch>
            <a:fillRect/>
          </a:stretch>
        </p:blipFill>
        <p:spPr>
          <a:xfrm>
            <a:off x="125046" y="1376629"/>
            <a:ext cx="4079630" cy="2188490"/>
          </a:xfrm>
          <a:prstGeom prst="rect">
            <a:avLst/>
          </a:prstGeom>
        </p:spPr>
      </p:pic>
      <p:pic>
        <p:nvPicPr>
          <p:cNvPr id="6" name="Picture 5">
            <a:extLst>
              <a:ext uri="{FF2B5EF4-FFF2-40B4-BE49-F238E27FC236}">
                <a16:creationId xmlns:a16="http://schemas.microsoft.com/office/drawing/2014/main" id="{517D67EB-1093-8282-4FB2-4523F6185F7C}"/>
              </a:ext>
            </a:extLst>
          </p:cNvPr>
          <p:cNvPicPr>
            <a:picLocks noChangeAspect="1"/>
          </p:cNvPicPr>
          <p:nvPr/>
        </p:nvPicPr>
        <p:blipFill>
          <a:blip r:embed="rId3"/>
          <a:stretch>
            <a:fillRect/>
          </a:stretch>
        </p:blipFill>
        <p:spPr>
          <a:xfrm>
            <a:off x="4426687" y="1376629"/>
            <a:ext cx="4488348" cy="218849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56B8-B8CB-0AB2-A2DA-7FD3D1644C12}"/>
              </a:ext>
            </a:extLst>
          </p:cNvPr>
          <p:cNvSpPr>
            <a:spLocks noGrp="1"/>
          </p:cNvSpPr>
          <p:nvPr>
            <p:ph type="title"/>
          </p:nvPr>
        </p:nvSpPr>
        <p:spPr>
          <a:xfrm>
            <a:off x="375138" y="273780"/>
            <a:ext cx="8139852" cy="993870"/>
          </a:xfrm>
        </p:spPr>
        <p:txBody>
          <a:bodyPr/>
          <a:lstStyle/>
          <a:p>
            <a:r>
              <a:rPr lang="en-IN" dirty="0"/>
              <a:t>FUTURE ENHANCEMENT:</a:t>
            </a:r>
          </a:p>
        </p:txBody>
      </p:sp>
      <p:sp>
        <p:nvSpPr>
          <p:cNvPr id="3" name="Subtitle 2">
            <a:extLst>
              <a:ext uri="{FF2B5EF4-FFF2-40B4-BE49-F238E27FC236}">
                <a16:creationId xmlns:a16="http://schemas.microsoft.com/office/drawing/2014/main" id="{1F9A24EA-69DA-A808-FC36-53096C394461}"/>
              </a:ext>
            </a:extLst>
          </p:cNvPr>
          <p:cNvSpPr>
            <a:spLocks noGrp="1"/>
          </p:cNvSpPr>
          <p:nvPr>
            <p:ph type="subTitle"/>
          </p:nvPr>
        </p:nvSpPr>
        <p:spPr/>
        <p:txBody>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IN" dirty="0"/>
          </a:p>
        </p:txBody>
      </p:sp>
    </p:spTree>
    <p:extLst>
      <p:ext uri="{BB962C8B-B14F-4D97-AF65-F5344CB8AC3E}">
        <p14:creationId xmlns:p14="http://schemas.microsoft.com/office/powerpoint/2010/main" val="51356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84722" cy="3757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r>
              <a:rPr lang="en-US" sz="2000" b="0" i="0" dirty="0">
                <a:solidFill>
                  <a:srgbClr val="0D0D0D"/>
                </a:solidFill>
                <a:effectLst/>
                <a:latin typeface="Söhne"/>
              </a:rPr>
              <a:t>An online voting system built using Django offers numerous advantages in terms of accessibility, convenience, and efficiency. By leveraging the power of web technology, it allows voters to cast their ballots from anywhere with internet access, reducing barriers such as physical distance and time constraints. Additionally, the secure and scalable nature of Django ensures the integrity and reliability of the voting process, safeguarding against potential tampering or fraud.</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2131377" y="3072946"/>
            <a:ext cx="4881245"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rgbClr val="C00000"/>
                </a:solidFill>
                <a:latin typeface="+mj-lt"/>
                <a:cs typeface="Poppins"/>
              </a:rPr>
              <a:t>VOTING APPLICATION USING DJANGO FRAMEWORK</a:t>
            </a:r>
            <a:endParaRPr lang="en-US" sz="1600" dirty="0">
              <a:solidFill>
                <a:srgbClr val="C00000"/>
              </a:solidFill>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58800" y="750280"/>
            <a:ext cx="8026400" cy="36653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 DJANGO ONLINE VOTING SYSTEM</a:t>
            </a:r>
            <a:br>
              <a:rPr lang="en-IN" sz="1600" b="1" dirty="0">
                <a:solidFill>
                  <a:srgbClr val="213163"/>
                </a:solidFill>
              </a:rPr>
            </a:br>
            <a:br>
              <a:rPr lang="en-IN" sz="1600" b="1" dirty="0">
                <a:solidFill>
                  <a:srgbClr val="213163"/>
                </a:solidFill>
              </a:rPr>
            </a:br>
            <a:r>
              <a:rPr lang="en-US" sz="2000" b="0" i="0" dirty="0">
                <a:solidFill>
                  <a:srgbClr val="273239"/>
                </a:solidFill>
                <a:effectLst/>
                <a:latin typeface="MS UI Gothic" panose="020B0600070205080204" pitchFamily="34" charset="-128"/>
                <a:ea typeface="MS UI Gothic" panose="020B0600070205080204" pitchFamily="34" charset="-128"/>
              </a:rPr>
              <a:t>We will create a pollster (voting system) web application using Django. This application will conduct a series of questions along with many choices. A user will be allowed to give voting for that question by selecting a choice. Based on the answer the total votes will be calculated and it will be displayed to the user. Users can also check the result of the total votes for specific questions on the website directly. We will also build the admin part of this project. Admin user will be allowed to add questions and manage questions in the application. </a:t>
            </a:r>
            <a:endParaRPr lang="en-IN" sz="2000" dirty="0">
              <a:latin typeface="MS UI Gothic" panose="020B0600070205080204" pitchFamily="34" charset="-128"/>
              <a:ea typeface="MS UI Gothic" panose="020B0600070205080204" pitchFamily="34" charset="-128"/>
            </a:endParaRPr>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43876" y="711200"/>
            <a:ext cx="8393723" cy="3712307"/>
          </a:xfrm>
          <a:prstGeom prst="rect">
            <a:avLst/>
          </a:prstGeom>
          <a:noFill/>
          <a:ln>
            <a:noFill/>
          </a:ln>
        </p:spPr>
        <p:txBody>
          <a:bodyPr spcFirstLastPara="1" wrap="square" lIns="91425" tIns="91425" rIns="91425" bIns="91425" anchor="t" anchorCtr="0">
            <a:noAutofit/>
          </a:bodyPr>
          <a:lstStyle/>
          <a:p>
            <a:pPr lvl="0" rtl="0">
              <a:lnSpc>
                <a:spcPct val="100000"/>
              </a:lnSpc>
              <a:spcBef>
                <a:spcPts val="0"/>
              </a:spcBef>
              <a:spcAft>
                <a:spcPts val="0"/>
              </a:spcAft>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US" b="0" i="0" dirty="0">
                <a:solidFill>
                  <a:srgbClr val="0D0D0D"/>
                </a:solidFill>
                <a:effectLst/>
                <a:latin typeface="Söhne"/>
              </a:rPr>
              <a:t>Despite the advancement of technology in various domains, traditional voting systems continue to face challenges such as logistical constraints, limited accessibility, and susceptibility to fraud. In this context, there is a pressing need for the implementation of a secure and efficient online voting system using Django.</a:t>
            </a:r>
            <a:br>
              <a:rPr lang="en-US" b="0" i="0" dirty="0">
                <a:solidFill>
                  <a:srgbClr val="0D0D0D"/>
                </a:solidFill>
                <a:effectLst/>
                <a:latin typeface="Söhne"/>
              </a:rPr>
            </a:br>
            <a:r>
              <a:rPr lang="en-US" sz="1800" b="1" i="0" dirty="0">
                <a:solidFill>
                  <a:srgbClr val="0D0D0D"/>
                </a:solidFill>
                <a:effectLst/>
                <a:latin typeface="Söhne"/>
              </a:rPr>
              <a:t> Key features</a:t>
            </a:r>
            <a:br>
              <a:rPr lang="en-US" b="0" i="0" dirty="0">
                <a:solidFill>
                  <a:srgbClr val="0D0D0D"/>
                </a:solidFill>
                <a:effectLst/>
                <a:latin typeface="Söhne"/>
              </a:rPr>
            </a:br>
            <a:r>
              <a:rPr lang="en-US" b="0" i="0" dirty="0">
                <a:solidFill>
                  <a:srgbClr val="0D0D0D"/>
                </a:solidFill>
                <a:effectLst/>
                <a:latin typeface="Söhne"/>
              </a:rPr>
              <a:t> Accessibility</a:t>
            </a:r>
            <a:br>
              <a:rPr lang="en-US" b="0" i="0" dirty="0">
                <a:solidFill>
                  <a:srgbClr val="0D0D0D"/>
                </a:solidFill>
                <a:effectLst/>
                <a:latin typeface="Söhne"/>
              </a:rPr>
            </a:br>
            <a:r>
              <a:rPr lang="en-US" b="0" i="0" dirty="0">
                <a:solidFill>
                  <a:srgbClr val="0D0D0D"/>
                </a:solidFill>
                <a:effectLst/>
                <a:latin typeface="Söhne"/>
              </a:rPr>
              <a:t>Security</a:t>
            </a:r>
            <a:br>
              <a:rPr lang="en-US" b="0" i="0" dirty="0">
                <a:solidFill>
                  <a:srgbClr val="0D0D0D"/>
                </a:solidFill>
                <a:effectLst/>
                <a:latin typeface="Söhne"/>
              </a:rPr>
            </a:br>
            <a:r>
              <a:rPr lang="en-US" dirty="0">
                <a:solidFill>
                  <a:srgbClr val="0D0D0D"/>
                </a:solidFill>
                <a:latin typeface="Söhne"/>
              </a:rPr>
              <a:t>Trustw</a:t>
            </a:r>
            <a:r>
              <a:rPr lang="en-US" b="0" i="0" dirty="0">
                <a:solidFill>
                  <a:srgbClr val="0D0D0D"/>
                </a:solidFill>
                <a:effectLst/>
                <a:latin typeface="Söhne"/>
              </a:rPr>
              <a:t>orthiness</a:t>
            </a:r>
            <a:br>
              <a:rPr lang="en-US" b="0" i="0" dirty="0">
                <a:solidFill>
                  <a:srgbClr val="0D0D0D"/>
                </a:solidFill>
                <a:effectLst/>
                <a:latin typeface="Söhne"/>
              </a:rPr>
            </a:br>
            <a:r>
              <a:rPr lang="en-US" b="0" i="0" dirty="0">
                <a:solidFill>
                  <a:srgbClr val="0D0D0D"/>
                </a:solidFill>
                <a:effectLst/>
                <a:latin typeface="Söhne"/>
              </a:rPr>
              <a:t>Legal and regularity</a:t>
            </a:r>
            <a:br>
              <a:rPr lang="en-US" b="0" i="0" dirty="0">
                <a:solidFill>
                  <a:srgbClr val="0D0D0D"/>
                </a:solidFill>
                <a:effectLst/>
                <a:latin typeface="Söhne"/>
              </a:rPr>
            </a:br>
            <a:r>
              <a:rPr lang="en-IN" b="0" i="0" dirty="0">
                <a:solidFill>
                  <a:srgbClr val="0D0D0D"/>
                </a:solidFill>
                <a:effectLst/>
                <a:latin typeface="Söhne"/>
              </a:rPr>
              <a:t>Usability and User </a:t>
            </a:r>
            <a:r>
              <a:rPr lang="en-IN" b="0" i="0" dirty="0" err="1">
                <a:solidFill>
                  <a:srgbClr val="0D0D0D"/>
                </a:solidFill>
                <a:effectLst/>
                <a:latin typeface="Söhne"/>
              </a:rPr>
              <a:t>Experienc</a:t>
            </a:r>
            <a:br>
              <a:rPr lang="en-IN" b="1" dirty="0">
                <a:solidFill>
                  <a:srgbClr val="213163"/>
                </a:solidFill>
              </a:rPr>
            </a:b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76738" y="736838"/>
            <a:ext cx="8182708" cy="36554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US" sz="2000" b="1" i="0" dirty="0">
                <a:solidFill>
                  <a:srgbClr val="273239"/>
                </a:solidFill>
                <a:effectLst/>
                <a:latin typeface="Nunito" pitchFamily="2" charset="0"/>
              </a:rPr>
              <a:t>Project Title: </a:t>
            </a:r>
            <a:r>
              <a:rPr lang="en-US" sz="2000" b="0" i="0" dirty="0">
                <a:solidFill>
                  <a:srgbClr val="273239"/>
                </a:solidFill>
                <a:effectLst/>
                <a:latin typeface="Nunito" pitchFamily="2" charset="0"/>
              </a:rPr>
              <a:t>Pollster (Voting System) using Django framework</a:t>
            </a:r>
            <a:br>
              <a:rPr lang="en-US" sz="2000" dirty="0"/>
            </a:br>
            <a:r>
              <a:rPr lang="en-US" sz="2000" b="1" i="0" dirty="0">
                <a:solidFill>
                  <a:srgbClr val="273239"/>
                </a:solidFill>
                <a:effectLst/>
                <a:latin typeface="Nunito" pitchFamily="2" charset="0"/>
              </a:rPr>
              <a:t>Type of Application (Category):</a:t>
            </a:r>
            <a:r>
              <a:rPr lang="en-US" sz="2000" b="0" i="0" dirty="0">
                <a:solidFill>
                  <a:srgbClr val="273239"/>
                </a:solidFill>
                <a:effectLst/>
                <a:latin typeface="Nunito" pitchFamily="2" charset="0"/>
              </a:rPr>
              <a:t> Web application.</a:t>
            </a:r>
            <a:br>
              <a:rPr lang="en-US" sz="2000" b="0" i="0" dirty="0">
                <a:solidFill>
                  <a:srgbClr val="273239"/>
                </a:solidFill>
                <a:effectLst/>
                <a:latin typeface="Nunito" pitchFamily="2" charset="0"/>
              </a:rPr>
            </a:br>
            <a:r>
              <a:rPr lang="en-US" sz="2000" b="1" i="0" dirty="0">
                <a:solidFill>
                  <a:srgbClr val="273239"/>
                </a:solidFill>
                <a:effectLst/>
                <a:latin typeface="Nunito" pitchFamily="2" charset="0"/>
              </a:rPr>
              <a:t>Pre-requisite:</a:t>
            </a:r>
            <a:r>
              <a:rPr lang="en-US" sz="2000" b="0" i="0" dirty="0">
                <a:solidFill>
                  <a:srgbClr val="273239"/>
                </a:solidFill>
                <a:effectLst/>
                <a:latin typeface="Nunito" pitchFamily="2" charset="0"/>
              </a:rPr>
              <a:t> Knowledge of Python and basics of Django Framework. Python should be installed in the system. Visual studio code or any code editor to work on the application. </a:t>
            </a:r>
            <a:br>
              <a:rPr lang="en-US" sz="2000" b="0" i="0" dirty="0">
                <a:solidFill>
                  <a:srgbClr val="273239"/>
                </a:solidFill>
                <a:effectLst/>
                <a:latin typeface="Nunito" pitchFamily="2" charset="0"/>
              </a:rPr>
            </a:br>
            <a:r>
              <a:rPr lang="en-US" sz="2000" b="1" i="0" dirty="0">
                <a:solidFill>
                  <a:srgbClr val="273239"/>
                </a:solidFill>
                <a:effectLst/>
                <a:latin typeface="Nunito" pitchFamily="2" charset="0"/>
              </a:rPr>
              <a:t>Technologies used in the project:</a:t>
            </a:r>
            <a:r>
              <a:rPr lang="en-US" sz="2000" b="0" i="0" dirty="0">
                <a:solidFill>
                  <a:srgbClr val="273239"/>
                </a:solidFill>
                <a:effectLst/>
                <a:latin typeface="Nunito" pitchFamily="2" charset="0"/>
              </a:rPr>
              <a:t> Django framework and SQLite database which comes by default with Django. </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622199" cy="3889868"/>
          </a:xfrm>
          <a:prstGeom prst="rect">
            <a:avLst/>
          </a:prstGeom>
          <a:noFill/>
          <a:ln>
            <a:noFill/>
          </a:ln>
        </p:spPr>
        <p:txBody>
          <a:bodyPr spcFirstLastPara="1" wrap="square" lIns="91425" tIns="91425" rIns="91425" bIns="91425" anchor="t" anchorCtr="0">
            <a:noAutofit/>
          </a:bodyPr>
          <a:lstStyle/>
          <a:p>
            <a:pPr algn="l" fontAlgn="base"/>
            <a:r>
              <a:rPr lang="en-IN" sz="1600" b="1" dirty="0">
                <a:solidFill>
                  <a:srgbClr val="213163"/>
                </a:solidFill>
              </a:rPr>
              <a:t>Proposed Solution</a:t>
            </a:r>
            <a:br>
              <a:rPr lang="en-IN" sz="1600" b="1" dirty="0">
                <a:solidFill>
                  <a:srgbClr val="213163"/>
                </a:solidFill>
              </a:rPr>
            </a:b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creating project</a:t>
            </a:r>
            <a:br>
              <a:rPr lang="en-US" sz="2000" b="0" i="0" dirty="0">
                <a:solidFill>
                  <a:srgbClr val="273239"/>
                </a:solidFill>
                <a:effectLst/>
                <a:latin typeface="Nunito" pitchFamily="2" charset="0"/>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353836" y="1180374"/>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2" name="Picture 11">
            <a:extLst>
              <a:ext uri="{FF2B5EF4-FFF2-40B4-BE49-F238E27FC236}">
                <a16:creationId xmlns:a16="http://schemas.microsoft.com/office/drawing/2014/main" id="{D30947E9-C998-2A3A-6461-7A3A4B984E5A}"/>
              </a:ext>
            </a:extLst>
          </p:cNvPr>
          <p:cNvPicPr>
            <a:picLocks noChangeAspect="1"/>
          </p:cNvPicPr>
          <p:nvPr/>
        </p:nvPicPr>
        <p:blipFill>
          <a:blip r:embed="rId3"/>
          <a:stretch>
            <a:fillRect/>
          </a:stretch>
        </p:blipFill>
        <p:spPr>
          <a:xfrm>
            <a:off x="2880037" y="682130"/>
            <a:ext cx="5130732" cy="3962111"/>
          </a:xfrm>
          <a:prstGeom prst="rect">
            <a:avLst/>
          </a:prstGeom>
        </p:spPr>
      </p:pic>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96984" y="760645"/>
            <a:ext cx="8374185" cy="3608488"/>
          </a:xfrm>
          <a:prstGeom prst="rect">
            <a:avLst/>
          </a:prstGeom>
          <a:noFill/>
        </p:spPr>
        <p:txBody>
          <a:bodyPr wrap="square">
            <a:spAutoFit/>
          </a:bodyPr>
          <a:lstStyle/>
          <a:p>
            <a:pPr marL="457200" lvl="1" algn="l">
              <a:lnSpc>
                <a:spcPct val="150000"/>
              </a:lnSpc>
            </a:pPr>
            <a:r>
              <a:rPr lang="en-US" dirty="0">
                <a:solidFill>
                  <a:srgbClr val="374151"/>
                </a:solidFill>
                <a:latin typeface="Times New Roman" panose="02020603050405020304" pitchFamily="18" charset="0"/>
                <a:cs typeface="Times New Roman" panose="02020603050405020304" pitchFamily="18" charset="0"/>
              </a:rPr>
              <a:t>creating models</a:t>
            </a: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223B0480-6B70-F614-D989-C68CA767C617}"/>
              </a:ext>
            </a:extLst>
          </p:cNvPr>
          <p:cNvPicPr>
            <a:picLocks noChangeAspect="1"/>
          </p:cNvPicPr>
          <p:nvPr/>
        </p:nvPicPr>
        <p:blipFill>
          <a:blip r:embed="rId2"/>
          <a:stretch>
            <a:fillRect/>
          </a:stretch>
        </p:blipFill>
        <p:spPr>
          <a:xfrm>
            <a:off x="472831" y="1265758"/>
            <a:ext cx="8315569" cy="3608483"/>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5870646"/>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creating admin user</a:t>
            </a:r>
          </a:p>
          <a:p>
            <a:pPr marL="742950" lvl="1" indent="-285750" algn="l">
              <a:lnSpc>
                <a:spcPct val="150000"/>
              </a:lnSpc>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 Create views</a:t>
            </a:r>
          </a:p>
          <a:p>
            <a:pPr marL="742950" lvl="1" indent="-285750" algn="l">
              <a:lnSpc>
                <a:spcPct val="150000"/>
              </a:lnSpc>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Create templates</a:t>
            </a:r>
          </a:p>
          <a:p>
            <a:pPr marL="742950" lvl="1" indent="-285750" algn="l">
              <a:lnSpc>
                <a:spcPct val="150000"/>
              </a:lnSpc>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Create landing page</a:t>
            </a:r>
          </a:p>
          <a:p>
            <a:pPr marL="742950" lvl="1" indent="-285750" algn="l">
              <a:lnSpc>
                <a:spcPct val="150000"/>
              </a:lnSpc>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Create routing inside of </a:t>
            </a:r>
          </a:p>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the file url.py</a:t>
            </a:r>
          </a:p>
          <a:p>
            <a:pPr marL="742950" lvl="1" indent="-285750" algn="l">
              <a:lnSpc>
                <a:spcPct val="150000"/>
              </a:lnSpc>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Testing of application</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7" name="Picture 6">
            <a:extLst>
              <a:ext uri="{FF2B5EF4-FFF2-40B4-BE49-F238E27FC236}">
                <a16:creationId xmlns:a16="http://schemas.microsoft.com/office/drawing/2014/main" id="{5C309CC3-4F7A-C23D-7D89-2D9DA094102C}"/>
              </a:ext>
            </a:extLst>
          </p:cNvPr>
          <p:cNvPicPr>
            <a:picLocks noChangeAspect="1"/>
          </p:cNvPicPr>
          <p:nvPr/>
        </p:nvPicPr>
        <p:blipFill>
          <a:blip r:embed="rId2"/>
          <a:stretch>
            <a:fillRect/>
          </a:stretch>
        </p:blipFill>
        <p:spPr>
          <a:xfrm>
            <a:off x="3563815" y="752832"/>
            <a:ext cx="4650152" cy="3289297"/>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TotalTime>
  <Words>676</Words>
  <Application>Microsoft Office PowerPoint</Application>
  <PresentationFormat>On-screen Show (16:9)</PresentationFormat>
  <Paragraphs>72</Paragraphs>
  <Slides>18</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30" baseType="lpstr">
      <vt:lpstr>MS UI Gothic</vt:lpstr>
      <vt:lpstr>Arial</vt:lpstr>
      <vt:lpstr>Arial MT</vt:lpstr>
      <vt:lpstr>Calibri</vt:lpstr>
      <vt:lpstr>Candara</vt:lpstr>
      <vt:lpstr>Consolas</vt:lpstr>
      <vt:lpstr>Corbel</vt:lpstr>
      <vt:lpstr>Nunito</vt:lpstr>
      <vt:lpstr>Söhne</vt:lpstr>
      <vt:lpstr>Times New Roman</vt:lpstr>
      <vt:lpstr>Simple Light</vt:lpstr>
      <vt:lpstr>PowerPoint Presentation</vt:lpstr>
      <vt:lpstr>PowerPoint Presentation</vt:lpstr>
      <vt:lpstr>Abstract: DJANGO ONLINE VOTING SYSTEM  We will create a pollster (voting system) web application using Django. This application will conduct a series of questions along with many choices. A user will be allowed to give voting for that question by selecting a choice. Based on the answer the total votes will be calculated and it will be displayed to the user. Users can also check the result of the total votes for specific questions on the website directly. We will also build the admin part of this project. Admin user will be allowed to add questions and manage questions in the application. </vt:lpstr>
      <vt:lpstr>Problem Statement  Despite the advancement of technology in various domains, traditional voting systems continue to face challenges such as logistical constraints, limited accessibility, and susceptibility to fraud. In this context, there is a pressing need for the implementation of a secure and efficient online voting system using Django.  Key features  Accessibility Security Trustworthiness Legal and regularity Usability and User Experienc  </vt:lpstr>
      <vt:lpstr>Project Overview  Project Title: Pollster (Voting System) using Django framework Type of Application (Category): Web application. Pre-requisite: Knowledge of Python and basics of Django Framework. Python should be installed in the system. Visual studio code or any code editor to work on the application.  Technologies used in the project: Django framework and SQLite database which comes by default with Django. </vt:lpstr>
      <vt:lpstr>Proposed Solution creating project </vt:lpstr>
      <vt:lpstr>PowerPoint Presentation</vt:lpstr>
      <vt:lpstr>PowerPoint Presentation</vt:lpstr>
      <vt:lpstr>Technology Used</vt:lpstr>
      <vt:lpstr>Modelling &amp; Results  from django.db import models # Create your models here. class Question(models.Model):     question_text = models.CharField(max_length = 200)     pub_date = models.DateTimeField('date published')      def __str__(self):         return self.question_text   class Choice(models.Model):     question = models.ForeignKey(Question, on_delete = models.CASCADE)     choice_text = models.CharField(max_length = 200)     votes = models.IntegerField(default = 0)      def __str__(self):         return self.choice_text   </vt:lpstr>
      <vt:lpstr>REGISTERATION PAGE</vt:lpstr>
      <vt:lpstr>LOGIN PAGE</vt:lpstr>
      <vt:lpstr>Service-Page</vt:lpstr>
      <vt:lpstr>SERVICE PAGES</vt:lpstr>
      <vt:lpstr>Blog-Page</vt:lpstr>
      <vt:lpstr>FUTURE ENHANCEMENT:</vt:lpstr>
      <vt:lpstr>Conclusion An online voting system built using Django offers numerous advantages in terms of accessibility, convenience, and efficiency. By leveraging the power of web technology, it allows voters to cast their ballots from anywhere with internet access, reducing barriers such as physical distance and time constraints. Additionally, the secure and scalable nature of Django ensures the integrity and reliability of the voting process, safeguarding against potential tampering or fraud.</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Sundara R</cp:lastModifiedBy>
  <cp:revision>4</cp:revision>
  <dcterms:modified xsi:type="dcterms:W3CDTF">2024-04-11T18:06:50Z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