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9" r:id="rId3"/>
    <p:sldId id="258" r:id="rId4"/>
    <p:sldId id="25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3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35193-8091-AE40-8E9E-9DC0708A9014}" type="datetimeFigureOut">
              <a:rPr lang="en-US" smtClean="0"/>
              <a:t>7/10/17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4C02D-46A6-E449-BCD7-98A92047D574}" type="slidenum">
              <a:rPr lang="en-US" smtClean="0"/>
              <a:t>‹#›</a:t>
            </a:fld>
            <a:endParaRPr lang="en-US"/>
          </a:p>
        </p:txBody>
      </p:sp>
    </p:spTree>
    <p:extLst>
      <p:ext uri="{BB962C8B-B14F-4D97-AF65-F5344CB8AC3E}">
        <p14:creationId xmlns:p14="http://schemas.microsoft.com/office/powerpoint/2010/main" val="3333711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consensus that a human DNA sample should be obtained only with the willing consent of a donor, who understands the purpose for which it is being collected. Thus, this experiment should be explained ahead of time and students given the option to refrain from participating. (Some teachers may wish to have parents sign a consent form, such as those filled out for a field trip.) There is also consensus that a DNA sample be used only for the express purpose for which it is collected. Thus, student DNA samples should be thrown away after completing the experiment. </a:t>
            </a:r>
            <a:endParaRPr lang="en-US" dirty="0" smtClean="0"/>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TAS2R38 </a:t>
            </a:r>
            <a:r>
              <a:rPr lang="en-US" sz="1200" kern="1200" dirty="0" smtClean="0">
                <a:solidFill>
                  <a:schemeClr val="tx1"/>
                </a:solidFill>
                <a:effectLst/>
                <a:latin typeface="+mn-lt"/>
                <a:ea typeface="+mn-ea"/>
                <a:cs typeface="+mn-cs"/>
              </a:rPr>
              <a:t>polymorphism was specifically selected to demonstrate the relationship between genotype and PTC-tasting phenotype, because it has no known relationship to disease states or sex determination. </a:t>
            </a:r>
            <a:endParaRPr lang="en-US" dirty="0" smtClean="0"/>
          </a:p>
          <a:p>
            <a:r>
              <a:rPr lang="en-US" sz="1200" i="1" kern="1200" dirty="0" smtClean="0">
                <a:solidFill>
                  <a:schemeClr val="tx1"/>
                </a:solidFill>
                <a:effectLst/>
                <a:latin typeface="+mn-lt"/>
                <a:ea typeface="+mn-ea"/>
                <a:cs typeface="+mn-cs"/>
              </a:rPr>
              <a:t>TAS2R38 </a:t>
            </a:r>
            <a:r>
              <a:rPr lang="en-US" sz="1200" kern="1200" dirty="0" smtClean="0">
                <a:solidFill>
                  <a:schemeClr val="tx1"/>
                </a:solidFill>
                <a:effectLst/>
                <a:latin typeface="+mn-lt"/>
                <a:ea typeface="+mn-ea"/>
                <a:cs typeface="+mn-cs"/>
              </a:rPr>
              <a:t>alleles are inherited in a </a:t>
            </a:r>
            <a:r>
              <a:rPr lang="en-US" sz="1200" kern="1200" dirty="0" err="1" smtClean="0">
                <a:solidFill>
                  <a:schemeClr val="tx1"/>
                </a:solidFill>
                <a:effectLst/>
                <a:latin typeface="+mn-lt"/>
                <a:ea typeface="+mn-ea"/>
                <a:cs typeface="+mn-cs"/>
              </a:rPr>
              <a:t>Mendelian</a:t>
            </a:r>
            <a:r>
              <a:rPr lang="en-US" sz="1200" kern="1200" dirty="0" smtClean="0">
                <a:solidFill>
                  <a:schemeClr val="tx1"/>
                </a:solidFill>
                <a:effectLst/>
                <a:latin typeface="+mn-lt"/>
                <a:ea typeface="+mn-ea"/>
                <a:cs typeface="+mn-cs"/>
              </a:rPr>
              <a:t> fashion and can give indications about family relationships. </a:t>
            </a:r>
            <a:endParaRPr lang="en-US" dirty="0" smtClean="0"/>
          </a:p>
          <a:p>
            <a:endParaRPr lang="en-US" dirty="0"/>
          </a:p>
        </p:txBody>
      </p:sp>
      <p:sp>
        <p:nvSpPr>
          <p:cNvPr id="4" name="Slide Number Placeholder 3"/>
          <p:cNvSpPr>
            <a:spLocks noGrp="1"/>
          </p:cNvSpPr>
          <p:nvPr>
            <p:ph type="sldNum" sz="quarter" idx="10"/>
          </p:nvPr>
        </p:nvSpPr>
        <p:spPr/>
        <p:txBody>
          <a:bodyPr/>
          <a:lstStyle/>
          <a:p>
            <a:fld id="{3C64C02D-46A6-E449-BCD7-98A92047D574}" type="slidenum">
              <a:rPr lang="en-US" smtClean="0"/>
              <a:t>4</a:t>
            </a:fld>
            <a:endParaRPr lang="en-US"/>
          </a:p>
        </p:txBody>
      </p:sp>
    </p:spTree>
    <p:extLst>
      <p:ext uri="{BB962C8B-B14F-4D97-AF65-F5344CB8AC3E}">
        <p14:creationId xmlns:p14="http://schemas.microsoft.com/office/powerpoint/2010/main" val="287123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4058D2-DC71-A749-AC9B-17A5A2201759}"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149463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058D2-DC71-A749-AC9B-17A5A2201759}"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45855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058D2-DC71-A749-AC9B-17A5A2201759}"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233008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058D2-DC71-A749-AC9B-17A5A2201759}"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20500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058D2-DC71-A749-AC9B-17A5A2201759}"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36612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4058D2-DC71-A749-AC9B-17A5A2201759}"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290336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4058D2-DC71-A749-AC9B-17A5A2201759}" type="datetimeFigureOut">
              <a:rPr lang="en-US" smtClean="0"/>
              <a:t>7/10/17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375611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4058D2-DC71-A749-AC9B-17A5A2201759}" type="datetimeFigureOut">
              <a:rPr lang="en-US" smtClean="0"/>
              <a:t>7/10/17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95602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8D2-DC71-A749-AC9B-17A5A2201759}" type="datetimeFigureOut">
              <a:rPr lang="en-US" smtClean="0"/>
              <a:t>7/10/17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309222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058D2-DC71-A749-AC9B-17A5A2201759}"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402580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058D2-DC71-A749-AC9B-17A5A2201759}"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66C5C-D3BB-9841-8EC0-C44B9122F3CD}" type="slidenum">
              <a:rPr lang="en-US" smtClean="0"/>
              <a:t>‹#›</a:t>
            </a:fld>
            <a:endParaRPr lang="en-US"/>
          </a:p>
        </p:txBody>
      </p:sp>
    </p:spTree>
    <p:extLst>
      <p:ext uri="{BB962C8B-B14F-4D97-AF65-F5344CB8AC3E}">
        <p14:creationId xmlns:p14="http://schemas.microsoft.com/office/powerpoint/2010/main" val="3299804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8D2-DC71-A749-AC9B-17A5A2201759}" type="datetimeFigureOut">
              <a:rPr lang="en-US" smtClean="0"/>
              <a:t>7/10/17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66C5C-D3BB-9841-8EC0-C44B9122F3CD}" type="slidenum">
              <a:rPr lang="en-US" smtClean="0"/>
              <a:t>‹#›</a:t>
            </a:fld>
            <a:endParaRPr lang="en-US"/>
          </a:p>
        </p:txBody>
      </p:sp>
    </p:spTree>
    <p:extLst>
      <p:ext uri="{BB962C8B-B14F-4D97-AF65-F5344CB8AC3E}">
        <p14:creationId xmlns:p14="http://schemas.microsoft.com/office/powerpoint/2010/main" val="388616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lumMod val="75000"/>
                  </a:schemeClr>
                </a:solidFill>
              </a:rPr>
              <a:t>Sequencing is getting cheaper</a:t>
            </a:r>
            <a:endParaRPr lang="en-US" dirty="0">
              <a:solidFill>
                <a:schemeClr val="accent1">
                  <a:lumMod val="75000"/>
                </a:schemeClr>
              </a:solidFill>
            </a:endParaRPr>
          </a:p>
        </p:txBody>
      </p:sp>
      <p:pic>
        <p:nvPicPr>
          <p:cNvPr id="5" name="Picture 4" descr="DNA_Sequencing_Cost_per_Genome_Over_Ti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169" y="1417638"/>
            <a:ext cx="6414755" cy="4811066"/>
          </a:xfrm>
          <a:prstGeom prst="rect">
            <a:avLst/>
          </a:prstGeom>
        </p:spPr>
      </p:pic>
    </p:spTree>
    <p:extLst>
      <p:ext uri="{BB962C8B-B14F-4D97-AF65-F5344CB8AC3E}">
        <p14:creationId xmlns:p14="http://schemas.microsoft.com/office/powerpoint/2010/main" val="532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376092"/>
                </a:solidFill>
              </a:rPr>
              <a:t>Personal Genome Sequencing</a:t>
            </a:r>
            <a:endParaRPr lang="en-US" dirty="0">
              <a:solidFill>
                <a:srgbClr val="376092"/>
              </a:solidFill>
            </a:endParaRPr>
          </a:p>
        </p:txBody>
      </p:sp>
      <p:sp>
        <p:nvSpPr>
          <p:cNvPr id="5" name="Content Placeholder 4"/>
          <p:cNvSpPr>
            <a:spLocks noGrp="1"/>
          </p:cNvSpPr>
          <p:nvPr>
            <p:ph idx="1"/>
          </p:nvPr>
        </p:nvSpPr>
        <p:spPr/>
        <p:txBody>
          <a:bodyPr/>
          <a:lstStyle/>
          <a:p>
            <a:endParaRPr lang="en-US" dirty="0" smtClean="0"/>
          </a:p>
          <a:p>
            <a:r>
              <a:rPr lang="en-US" dirty="0" smtClean="0"/>
              <a:t>Genetic testing </a:t>
            </a:r>
          </a:p>
          <a:p>
            <a:pPr marL="0" indent="0">
              <a:buNone/>
            </a:pPr>
            <a:r>
              <a:rPr lang="en-US" dirty="0"/>
              <a:t>	</a:t>
            </a:r>
            <a:r>
              <a:rPr lang="en-US" dirty="0" smtClean="0"/>
              <a:t>	for disease</a:t>
            </a:r>
          </a:p>
          <a:p>
            <a:pPr marL="0" indent="0">
              <a:buNone/>
            </a:pPr>
            <a:endParaRPr lang="en-US" dirty="0" smtClean="0"/>
          </a:p>
          <a:p>
            <a:pPr marL="0" indent="0">
              <a:buNone/>
            </a:pPr>
            <a:endParaRPr lang="en-US" dirty="0"/>
          </a:p>
          <a:p>
            <a:pPr marL="0" indent="0">
              <a:buNone/>
            </a:pPr>
            <a:r>
              <a:rPr lang="en-US" dirty="0" smtClean="0"/>
              <a:t>- Precision medicine? </a:t>
            </a:r>
            <a:endParaRPr lang="en-US" dirty="0"/>
          </a:p>
        </p:txBody>
      </p:sp>
      <p:pic>
        <p:nvPicPr>
          <p:cNvPr id="3" name="Picture 2" descr="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973" y="1664315"/>
            <a:ext cx="4745563" cy="2794212"/>
          </a:xfrm>
          <a:prstGeom prst="rect">
            <a:avLst/>
          </a:prstGeom>
        </p:spPr>
      </p:pic>
      <p:pic>
        <p:nvPicPr>
          <p:cNvPr id="6" name="Picture 5"/>
          <p:cNvPicPr>
            <a:picLocks noChangeAspect="1"/>
          </p:cNvPicPr>
          <p:nvPr/>
        </p:nvPicPr>
        <p:blipFill>
          <a:blip r:embed="rId3"/>
          <a:stretch>
            <a:fillRect/>
          </a:stretch>
        </p:blipFill>
        <p:spPr>
          <a:xfrm>
            <a:off x="6885975" y="5614327"/>
            <a:ext cx="1494561" cy="1023672"/>
          </a:xfrm>
          <a:prstGeom prst="rect">
            <a:avLst/>
          </a:prstGeom>
        </p:spPr>
      </p:pic>
    </p:spTree>
    <p:extLst>
      <p:ext uri="{BB962C8B-B14F-4D97-AF65-F5344CB8AC3E}">
        <p14:creationId xmlns:p14="http://schemas.microsoft.com/office/powerpoint/2010/main" val="2172176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76092"/>
                </a:solidFill>
              </a:rPr>
              <a:t>Ethical, legal, and social issues?</a:t>
            </a:r>
            <a:endParaRPr lang="en-US" dirty="0">
              <a:solidFill>
                <a:srgbClr val="376092"/>
              </a:solidFill>
            </a:endParaRPr>
          </a:p>
        </p:txBody>
      </p:sp>
      <p:sp>
        <p:nvSpPr>
          <p:cNvPr id="3" name="Content Placeholder 2"/>
          <p:cNvSpPr>
            <a:spLocks noGrp="1"/>
          </p:cNvSpPr>
          <p:nvPr>
            <p:ph idx="1"/>
          </p:nvPr>
        </p:nvSpPr>
        <p:spPr/>
        <p:txBody>
          <a:bodyPr/>
          <a:lstStyle/>
          <a:p>
            <a:r>
              <a:rPr lang="en-US" dirty="0" smtClean="0"/>
              <a:t>Health benefits</a:t>
            </a:r>
          </a:p>
          <a:p>
            <a:r>
              <a:rPr lang="en-US" dirty="0" smtClean="0"/>
              <a:t>Social Connections</a:t>
            </a:r>
          </a:p>
          <a:p>
            <a:r>
              <a:rPr lang="en-US" dirty="0" smtClean="0"/>
              <a:t>Privacy issues</a:t>
            </a:r>
          </a:p>
          <a:p>
            <a:r>
              <a:rPr lang="en-US" dirty="0" smtClean="0"/>
              <a:t>Fear of genetic discrimination</a:t>
            </a:r>
          </a:p>
          <a:p>
            <a:r>
              <a:rPr lang="en-US" dirty="0" err="1" smtClean="0"/>
              <a:t>Preimplantation</a:t>
            </a:r>
            <a:r>
              <a:rPr lang="en-US" dirty="0" smtClean="0"/>
              <a:t> genetic diagnosis</a:t>
            </a:r>
            <a:endParaRPr lang="en-US" dirty="0"/>
          </a:p>
        </p:txBody>
      </p:sp>
    </p:spTree>
    <p:extLst>
      <p:ext uri="{BB962C8B-B14F-4D97-AF65-F5344CB8AC3E}">
        <p14:creationId xmlns:p14="http://schemas.microsoft.com/office/powerpoint/2010/main" val="2987258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Informed Consent and Disclosure</a:t>
            </a:r>
            <a:endParaRPr lang="en-US" dirty="0"/>
          </a:p>
        </p:txBody>
      </p:sp>
      <p:sp>
        <p:nvSpPr>
          <p:cNvPr id="6" name="Content Placeholder 5"/>
          <p:cNvSpPr>
            <a:spLocks noGrp="1"/>
          </p:cNvSpPr>
          <p:nvPr>
            <p:ph idx="1"/>
          </p:nvPr>
        </p:nvSpPr>
        <p:spPr/>
        <p:txBody>
          <a:bodyPr/>
          <a:lstStyle/>
          <a:p>
            <a:r>
              <a:rPr lang="en-US" dirty="0" smtClean="0">
                <a:solidFill>
                  <a:srgbClr val="376092"/>
                </a:solidFill>
              </a:rPr>
              <a:t>What is my DNA sample being used for?</a:t>
            </a:r>
          </a:p>
          <a:p>
            <a:r>
              <a:rPr lang="en-US" dirty="0" smtClean="0">
                <a:solidFill>
                  <a:srgbClr val="376092"/>
                </a:solidFill>
              </a:rPr>
              <a:t>Does my DNA type tell me anything about my life or health?</a:t>
            </a:r>
          </a:p>
          <a:p>
            <a:r>
              <a:rPr lang="en-US" dirty="0" smtClean="0">
                <a:solidFill>
                  <a:srgbClr val="376092"/>
                </a:solidFill>
              </a:rPr>
              <a:t>Can my data be linked personally to me? </a:t>
            </a:r>
            <a:endParaRPr lang="en-US" dirty="0">
              <a:solidFill>
                <a:srgbClr val="376092"/>
              </a:solidFill>
            </a:endParaRPr>
          </a:p>
        </p:txBody>
      </p:sp>
    </p:spTree>
    <p:extLst>
      <p:ext uri="{BB962C8B-B14F-4D97-AF65-F5344CB8AC3E}">
        <p14:creationId xmlns:p14="http://schemas.microsoft.com/office/powerpoint/2010/main" val="14395389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TotalTime>
  <Words>223</Words>
  <Application>Microsoft Macintosh PowerPoint</Application>
  <PresentationFormat>On-screen Show (4:3)</PresentationFormat>
  <Paragraphs>22</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Sequencing is getting cheaper</vt:lpstr>
      <vt:lpstr>Personal Genome Sequencing</vt:lpstr>
      <vt:lpstr>Ethical, legal, and social issues?</vt:lpstr>
      <vt:lpstr>Informed Consent and Disclosure</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Consent and Disclosure</dc:title>
  <dc:creator>Sundipta Rao</dc:creator>
  <cp:lastModifiedBy>Sundipta Rao</cp:lastModifiedBy>
  <cp:revision>4</cp:revision>
  <dcterms:created xsi:type="dcterms:W3CDTF">2017-07-10T22:10:31Z</dcterms:created>
  <dcterms:modified xsi:type="dcterms:W3CDTF">2017-07-10T23:06:16Z</dcterms:modified>
</cp:coreProperties>
</file>