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646" r:id="rId2"/>
    <p:sldId id="996" r:id="rId3"/>
    <p:sldId id="997" r:id="rId4"/>
    <p:sldId id="999" r:id="rId5"/>
    <p:sldId id="1000" r:id="rId6"/>
    <p:sldId id="1001" r:id="rId7"/>
    <p:sldId id="1002" r:id="rId8"/>
    <p:sldId id="1003"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41" autoAdjust="0"/>
    <p:restoredTop sz="94660"/>
  </p:normalViewPr>
  <p:slideViewPr>
    <p:cSldViewPr snapToGrid="0">
      <p:cViewPr>
        <p:scale>
          <a:sx n="210" d="100"/>
          <a:sy n="210" d="100"/>
        </p:scale>
        <p:origin x="232" y="5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8626077-B4CB-4855-B31C-737388BCC0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3403BD2-4F13-4096-B611-C41A2F97A86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6DDC7-7FE2-4A21-A438-F6D23045CE15}" type="datetimeFigureOut">
              <a:rPr lang="zh-CN" altLang="en-US" smtClean="0"/>
              <a:t>2024/3/19</a:t>
            </a:fld>
            <a:endParaRPr lang="zh-CN" altLang="en-US"/>
          </a:p>
        </p:txBody>
      </p:sp>
      <p:sp>
        <p:nvSpPr>
          <p:cNvPr id="4" name="幻灯片图像占位符 3">
            <a:extLst>
              <a:ext uri="{FF2B5EF4-FFF2-40B4-BE49-F238E27FC236}">
                <a16:creationId xmlns:a16="http://schemas.microsoft.com/office/drawing/2014/main" id="{0F609059-7D5E-4E31-A74D-3CCF66BC6FA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a:extLst>
              <a:ext uri="{FF2B5EF4-FFF2-40B4-BE49-F238E27FC236}">
                <a16:creationId xmlns:a16="http://schemas.microsoft.com/office/drawing/2014/main" id="{E9AEE23C-03C6-4139-8F5B-4A3C922AC4B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A26A1026-FFE8-4824-9F86-52B6DD5E6CD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a:extLst>
              <a:ext uri="{FF2B5EF4-FFF2-40B4-BE49-F238E27FC236}">
                <a16:creationId xmlns:a16="http://schemas.microsoft.com/office/drawing/2014/main" id="{D871A67F-28B0-46FA-9261-D1F5300D2F36}"/>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753B2-042C-434F-8110-7FB2586B1D07}" type="slidenum">
              <a:rPr lang="zh-CN" altLang="en-US" smtClean="0"/>
              <a:t>‹#›</a:t>
            </a:fld>
            <a:endParaRPr lang="zh-CN" altLang="en-US"/>
          </a:p>
        </p:txBody>
      </p:sp>
    </p:spTree>
    <p:extLst>
      <p:ext uri="{BB962C8B-B14F-4D97-AF65-F5344CB8AC3E}">
        <p14:creationId xmlns:p14="http://schemas.microsoft.com/office/powerpoint/2010/main" val="505781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5C753B2-042C-434F-8110-7FB2586B1D07}" type="slidenum">
              <a:rPr lang="zh-CN" altLang="en-US" smtClean="0"/>
              <a:t>1</a:t>
            </a:fld>
            <a:endParaRPr lang="zh-CN" altLang="en-US"/>
          </a:p>
        </p:txBody>
      </p:sp>
    </p:spTree>
    <p:extLst>
      <p:ext uri="{BB962C8B-B14F-4D97-AF65-F5344CB8AC3E}">
        <p14:creationId xmlns:p14="http://schemas.microsoft.com/office/powerpoint/2010/main" val="1061142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A0099-D72F-4CD9-97DC-0A033F8CCE6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75259E4-80E4-4E89-8420-323BABF08C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B0ECA4C-7D15-469E-9B1A-B534C867382B}"/>
              </a:ext>
            </a:extLst>
          </p:cNvPr>
          <p:cNvSpPr>
            <a:spLocks noGrp="1"/>
          </p:cNvSpPr>
          <p:nvPr>
            <p:ph type="dt" sz="half" idx="10"/>
          </p:nvPr>
        </p:nvSpPr>
        <p:spPr/>
        <p:txBody>
          <a:bodyPr/>
          <a:lstStyle/>
          <a:p>
            <a:fld id="{F1FD9D3D-ECAF-432A-93BC-ABFCA9E42C6A}" type="datetimeFigureOut">
              <a:rPr lang="zh-CN" altLang="en-US" smtClean="0">
                <a:solidFill>
                  <a:prstClr val="black">
                    <a:tint val="75000"/>
                  </a:prstClr>
                </a:solidFill>
              </a:rPr>
              <a:pPr/>
              <a:t>2024/3/19</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id="{FA5EBDDF-550E-481F-B51D-1E19AF13534E}"/>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D9D474F1-03F2-4CB6-A445-036797CE0A4E}"/>
              </a:ext>
            </a:extLst>
          </p:cNvPr>
          <p:cNvSpPr>
            <a:spLocks noGrp="1"/>
          </p:cNvSpPr>
          <p:nvPr>
            <p:ph type="sldNum" sz="quarter" idx="12"/>
          </p:nvPr>
        </p:nvSpPr>
        <p:spPr/>
        <p:txBody>
          <a:bodyPr/>
          <a:lstStyle/>
          <a:p>
            <a:fld id="{9D0F6E87-8EFC-43C8-83D9-5BCCE6F9772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341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186FD-E16D-4D20-BD4B-BDAE8072509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22EDDB4-CE95-431C-B7B5-C9365848056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61EB28-361B-4349-88CE-4F70C5A1CD61}"/>
              </a:ext>
            </a:extLst>
          </p:cNvPr>
          <p:cNvSpPr>
            <a:spLocks noGrp="1"/>
          </p:cNvSpPr>
          <p:nvPr>
            <p:ph type="dt" sz="half" idx="10"/>
          </p:nvPr>
        </p:nvSpPr>
        <p:spPr/>
        <p:txBody>
          <a:bodyPr/>
          <a:lstStyle/>
          <a:p>
            <a:fld id="{F1FD9D3D-ECAF-432A-93BC-ABFCA9E42C6A}" type="datetimeFigureOut">
              <a:rPr lang="zh-CN" altLang="en-US" smtClean="0">
                <a:solidFill>
                  <a:prstClr val="black">
                    <a:tint val="75000"/>
                  </a:prstClr>
                </a:solidFill>
              </a:rPr>
              <a:pPr/>
              <a:t>2024/3/19</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id="{9B5734BA-A5B5-4B2F-A768-D9A71175A261}"/>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EB063B8C-1817-45FA-82AB-DB2BC18CDE14}"/>
              </a:ext>
            </a:extLst>
          </p:cNvPr>
          <p:cNvSpPr>
            <a:spLocks noGrp="1"/>
          </p:cNvSpPr>
          <p:nvPr>
            <p:ph type="sldNum" sz="quarter" idx="12"/>
          </p:nvPr>
        </p:nvSpPr>
        <p:spPr/>
        <p:txBody>
          <a:bodyPr/>
          <a:lstStyle/>
          <a:p>
            <a:fld id="{9D0F6E87-8EFC-43C8-83D9-5BCCE6F9772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85634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2EABF07-666B-4271-9220-4A0DBB897D5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5D11DC7-E822-4B16-8EB5-25CB366BFDD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F9E9DF9-42E0-434B-B93F-CE2ACD5040C0}"/>
              </a:ext>
            </a:extLst>
          </p:cNvPr>
          <p:cNvSpPr>
            <a:spLocks noGrp="1"/>
          </p:cNvSpPr>
          <p:nvPr>
            <p:ph type="dt" sz="half" idx="10"/>
          </p:nvPr>
        </p:nvSpPr>
        <p:spPr/>
        <p:txBody>
          <a:bodyPr/>
          <a:lstStyle/>
          <a:p>
            <a:fld id="{F1FD9D3D-ECAF-432A-93BC-ABFCA9E42C6A}" type="datetimeFigureOut">
              <a:rPr lang="zh-CN" altLang="en-US" smtClean="0">
                <a:solidFill>
                  <a:prstClr val="black">
                    <a:tint val="75000"/>
                  </a:prstClr>
                </a:solidFill>
              </a:rPr>
              <a:pPr/>
              <a:t>2024/3/19</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id="{C214D90A-F8CC-4333-92FB-645A7D381C92}"/>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71D7BEB5-0225-4531-A0A3-3323F8857610}"/>
              </a:ext>
            </a:extLst>
          </p:cNvPr>
          <p:cNvSpPr>
            <a:spLocks noGrp="1"/>
          </p:cNvSpPr>
          <p:nvPr>
            <p:ph type="sldNum" sz="quarter" idx="12"/>
          </p:nvPr>
        </p:nvSpPr>
        <p:spPr/>
        <p:txBody>
          <a:bodyPr/>
          <a:lstStyle/>
          <a:p>
            <a:fld id="{9D0F6E87-8EFC-43C8-83D9-5BCCE6F9772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9846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F312B70F-DF10-4336-ADCF-617C02561E36}" type="datetimeFigureOut">
              <a:rPr lang="zh-CN" altLang="en-US" smtClean="0"/>
              <a:pPr/>
              <a:t>2024/3/19</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6CE2906C-1822-439C-9592-AB22BD010E33}" type="slidenum">
              <a:rPr lang="zh-CN" altLang="en-US" smtClean="0"/>
              <a:pPr/>
              <a:t>‹#›</a:t>
            </a:fld>
            <a:endParaRPr lang="zh-CN" altLang="en-US"/>
          </a:p>
        </p:txBody>
      </p:sp>
      <p:pic>
        <p:nvPicPr>
          <p:cNvPr id="11" name="Picture 2"/>
          <p:cNvPicPr>
            <a:picLocks noChangeAspect="1" noChangeArrowheads="1"/>
          </p:cNvPicPr>
          <p:nvPr userDrawn="1"/>
        </p:nvPicPr>
        <p:blipFill>
          <a:blip r:embed="rId2" cstate="print"/>
          <a:srcRect/>
          <a:stretch>
            <a:fillRect/>
          </a:stretch>
        </p:blipFill>
        <p:spPr bwMode="auto">
          <a:xfrm>
            <a:off x="184845" y="6057567"/>
            <a:ext cx="11740211" cy="657142"/>
          </a:xfrm>
          <a:prstGeom prst="rect">
            <a:avLst/>
          </a:prstGeom>
          <a:noFill/>
          <a:ln w="9525">
            <a:noFill/>
            <a:miter lim="800000"/>
            <a:headEnd/>
            <a:tailEnd/>
          </a:ln>
        </p:spPr>
      </p:pic>
      <p:pic>
        <p:nvPicPr>
          <p:cNvPr id="10" name="Picture 2" descr="C:\Users\wumin\Desktop\++3.png"/>
          <p:cNvPicPr>
            <a:picLocks noChangeAspect="1" noChangeArrowheads="1"/>
          </p:cNvPicPr>
          <p:nvPr userDrawn="1"/>
        </p:nvPicPr>
        <p:blipFill>
          <a:blip r:embed="rId3" cstate="print"/>
          <a:srcRect/>
          <a:stretch>
            <a:fillRect/>
          </a:stretch>
        </p:blipFill>
        <p:spPr bwMode="auto">
          <a:xfrm>
            <a:off x="841640" y="3787561"/>
            <a:ext cx="10508721" cy="52153"/>
          </a:xfrm>
          <a:prstGeom prst="rect">
            <a:avLst/>
          </a:prstGeom>
          <a:noFill/>
        </p:spPr>
      </p:pic>
      <p:pic>
        <p:nvPicPr>
          <p:cNvPr id="12" name="Picture 2" descr="C:\Users\wumin\Desktop\LOGO.png"/>
          <p:cNvPicPr>
            <a:picLocks noChangeAspect="1" noChangeArrowheads="1"/>
          </p:cNvPicPr>
          <p:nvPr userDrawn="1"/>
        </p:nvPicPr>
        <p:blipFill>
          <a:blip r:embed="rId4" cstate="print"/>
          <a:srcRect/>
          <a:stretch>
            <a:fillRect/>
          </a:stretch>
        </p:blipFill>
        <p:spPr bwMode="auto">
          <a:xfrm>
            <a:off x="4782409" y="1950431"/>
            <a:ext cx="2594263" cy="825133"/>
          </a:xfrm>
          <a:prstGeom prst="rect">
            <a:avLst/>
          </a:prstGeom>
          <a:noFill/>
        </p:spPr>
      </p:pic>
    </p:spTree>
    <p:extLst>
      <p:ext uri="{BB962C8B-B14F-4D97-AF65-F5344CB8AC3E}">
        <p14:creationId xmlns:p14="http://schemas.microsoft.com/office/powerpoint/2010/main" val="3721271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空白">
    <p:spTree>
      <p:nvGrpSpPr>
        <p:cNvPr id="1" name=""/>
        <p:cNvGrpSpPr/>
        <p:nvPr/>
      </p:nvGrpSpPr>
      <p:grpSpPr>
        <a:xfrm>
          <a:off x="0" y="0"/>
          <a:ext cx="0" cy="0"/>
          <a:chOff x="0" y="0"/>
          <a:chExt cx="0" cy="0"/>
        </a:xfrm>
      </p:grpSpPr>
      <p:sp>
        <p:nvSpPr>
          <p:cNvPr id="5" name="标题 4"/>
          <p:cNvSpPr>
            <a:spLocks noGrp="1"/>
          </p:cNvSpPr>
          <p:nvPr>
            <p:ph type="title"/>
          </p:nvPr>
        </p:nvSpPr>
        <p:spPr>
          <a:xfrm>
            <a:off x="412185" y="137206"/>
            <a:ext cx="9806804" cy="616937"/>
          </a:xfrm>
        </p:spPr>
        <p:txBody>
          <a:bodyPr>
            <a:normAutofit/>
          </a:bodyPr>
          <a:lstStyle>
            <a:lvl1pPr algn="l">
              <a:defRPr sz="2667" b="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cxnSp>
        <p:nvCxnSpPr>
          <p:cNvPr id="8" name="直接连接符 7"/>
          <p:cNvCxnSpPr/>
          <p:nvPr userDrawn="1"/>
        </p:nvCxnSpPr>
        <p:spPr>
          <a:xfrm>
            <a:off x="412185" y="754143"/>
            <a:ext cx="2057371"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 name="日期占位符 12"/>
          <p:cNvSpPr>
            <a:spLocks noGrp="1"/>
          </p:cNvSpPr>
          <p:nvPr>
            <p:ph type="dt" sz="half" idx="10"/>
          </p:nvPr>
        </p:nvSpPr>
        <p:spPr/>
        <p:txBody>
          <a:bodyPr/>
          <a:lstStyle/>
          <a:p>
            <a:fld id="{F312B70F-DF10-4336-ADCF-617C02561E36}" type="datetimeFigureOut">
              <a:rPr lang="zh-CN" altLang="en-US" smtClean="0"/>
              <a:pPr/>
              <a:t>2024/3/19</a:t>
            </a:fld>
            <a:endParaRPr lang="zh-CN" altLang="en-US"/>
          </a:p>
        </p:txBody>
      </p:sp>
      <p:sp>
        <p:nvSpPr>
          <p:cNvPr id="14" name="页脚占位符 13"/>
          <p:cNvSpPr>
            <a:spLocks noGrp="1"/>
          </p:cNvSpPr>
          <p:nvPr>
            <p:ph type="ftr" sz="quarter" idx="11"/>
          </p:nvPr>
        </p:nvSpPr>
        <p:spPr/>
        <p:txBody>
          <a:bodyPr/>
          <a:lstStyle/>
          <a:p>
            <a:endParaRPr lang="zh-CN" altLang="en-US" dirty="0"/>
          </a:p>
        </p:txBody>
      </p:sp>
      <p:sp>
        <p:nvSpPr>
          <p:cNvPr id="15" name="灯片编号占位符 14"/>
          <p:cNvSpPr>
            <a:spLocks noGrp="1"/>
          </p:cNvSpPr>
          <p:nvPr>
            <p:ph type="sldNum" sz="quarter" idx="12"/>
          </p:nvPr>
        </p:nvSpPr>
        <p:spPr/>
        <p:txBody>
          <a:bodyPr/>
          <a:lstStyle/>
          <a:p>
            <a:fld id="{6CE2906C-1822-439C-9592-AB22BD010E33}" type="slidenum">
              <a:rPr lang="zh-CN" altLang="en-US" smtClean="0"/>
              <a:pPr/>
              <a:t>‹#›</a:t>
            </a:fld>
            <a:endParaRPr lang="zh-CN" altLang="en-US"/>
          </a:p>
        </p:txBody>
      </p:sp>
    </p:spTree>
    <p:extLst>
      <p:ext uri="{BB962C8B-B14F-4D97-AF65-F5344CB8AC3E}">
        <p14:creationId xmlns:p14="http://schemas.microsoft.com/office/powerpoint/2010/main" val="313225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6DA69A-F515-40FD-A10B-1A6B3EFB5E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68AF41-B70E-4ACD-98B5-8A8320DB95D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74B3336-B68C-477A-A634-C08275D1E0B7}"/>
              </a:ext>
            </a:extLst>
          </p:cNvPr>
          <p:cNvSpPr>
            <a:spLocks noGrp="1"/>
          </p:cNvSpPr>
          <p:nvPr>
            <p:ph type="dt" sz="half" idx="10"/>
          </p:nvPr>
        </p:nvSpPr>
        <p:spPr/>
        <p:txBody>
          <a:bodyPr/>
          <a:lstStyle/>
          <a:p>
            <a:fld id="{F1FD9D3D-ECAF-432A-93BC-ABFCA9E42C6A}" type="datetimeFigureOut">
              <a:rPr lang="zh-CN" altLang="en-US" smtClean="0">
                <a:solidFill>
                  <a:prstClr val="black">
                    <a:tint val="75000"/>
                  </a:prstClr>
                </a:solidFill>
              </a:rPr>
              <a:pPr/>
              <a:t>2024/3/19</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id="{3764DFD7-4B5E-4EF3-90B9-247AC57E4195}"/>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B46609EB-1057-48A4-B4B6-0618E2096BE2}"/>
              </a:ext>
            </a:extLst>
          </p:cNvPr>
          <p:cNvSpPr>
            <a:spLocks noGrp="1"/>
          </p:cNvSpPr>
          <p:nvPr>
            <p:ph type="sldNum" sz="quarter" idx="12"/>
          </p:nvPr>
        </p:nvSpPr>
        <p:spPr/>
        <p:txBody>
          <a:bodyPr/>
          <a:lstStyle/>
          <a:p>
            <a:fld id="{9D0F6E87-8EFC-43C8-83D9-5BCCE6F9772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8379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7CB153-6850-4A28-95AA-2C256FCEC74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E7CB1E4-7CFB-48D6-9D14-F78F5CAE29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B80497D-1E11-41D3-92A2-DF659922EC46}"/>
              </a:ext>
            </a:extLst>
          </p:cNvPr>
          <p:cNvSpPr>
            <a:spLocks noGrp="1"/>
          </p:cNvSpPr>
          <p:nvPr>
            <p:ph type="dt" sz="half" idx="10"/>
          </p:nvPr>
        </p:nvSpPr>
        <p:spPr/>
        <p:txBody>
          <a:bodyPr/>
          <a:lstStyle/>
          <a:p>
            <a:fld id="{F1FD9D3D-ECAF-432A-93BC-ABFCA9E42C6A}" type="datetimeFigureOut">
              <a:rPr lang="zh-CN" altLang="en-US" smtClean="0">
                <a:solidFill>
                  <a:prstClr val="black">
                    <a:tint val="75000"/>
                  </a:prstClr>
                </a:solidFill>
              </a:rPr>
              <a:pPr/>
              <a:t>2024/3/19</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id="{E5584E99-C439-4737-A3BB-C6ED00877A57}"/>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DD88B2E5-C9B2-400B-8369-6520883DDDEF}"/>
              </a:ext>
            </a:extLst>
          </p:cNvPr>
          <p:cNvSpPr>
            <a:spLocks noGrp="1"/>
          </p:cNvSpPr>
          <p:nvPr>
            <p:ph type="sldNum" sz="quarter" idx="12"/>
          </p:nvPr>
        </p:nvSpPr>
        <p:spPr/>
        <p:txBody>
          <a:bodyPr/>
          <a:lstStyle/>
          <a:p>
            <a:fld id="{9D0F6E87-8EFC-43C8-83D9-5BCCE6F9772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53580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65C7A0-57F6-4567-A93F-23CB9200954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8123B86-13EA-4051-8926-615F2CE6624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92FC0A7-DD65-47F9-B334-F51E2812A88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39EA2D5-7E75-4464-A727-80E8A6F843C1}"/>
              </a:ext>
            </a:extLst>
          </p:cNvPr>
          <p:cNvSpPr>
            <a:spLocks noGrp="1"/>
          </p:cNvSpPr>
          <p:nvPr>
            <p:ph type="dt" sz="half" idx="10"/>
          </p:nvPr>
        </p:nvSpPr>
        <p:spPr/>
        <p:txBody>
          <a:bodyPr/>
          <a:lstStyle/>
          <a:p>
            <a:fld id="{F1FD9D3D-ECAF-432A-93BC-ABFCA9E42C6A}" type="datetimeFigureOut">
              <a:rPr lang="zh-CN" altLang="en-US" smtClean="0">
                <a:solidFill>
                  <a:prstClr val="black">
                    <a:tint val="75000"/>
                  </a:prstClr>
                </a:solidFill>
              </a:rPr>
              <a:pPr/>
              <a:t>2024/3/19</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id="{B6FD837D-C60D-4233-A9B7-4CC158CC3DD2}"/>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id="{489F9388-F8DC-4C02-9695-1E6AD590530B}"/>
              </a:ext>
            </a:extLst>
          </p:cNvPr>
          <p:cNvSpPr>
            <a:spLocks noGrp="1"/>
          </p:cNvSpPr>
          <p:nvPr>
            <p:ph type="sldNum" sz="quarter" idx="12"/>
          </p:nvPr>
        </p:nvSpPr>
        <p:spPr/>
        <p:txBody>
          <a:bodyPr/>
          <a:lstStyle/>
          <a:p>
            <a:fld id="{9D0F6E87-8EFC-43C8-83D9-5BCCE6F9772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012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0AC494-0A3E-4875-A5B2-5BB7915EA82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0167CC-1EA7-4418-8AD4-FF2E28290E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444ACCE-9425-4193-9166-65F45EA2459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974DF1A-6678-4723-B25F-8AEEFD8F3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979C8C4-582C-443A-981F-9B7174AF5E9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9A07294-2D32-419D-A33E-966F519AFEB6}"/>
              </a:ext>
            </a:extLst>
          </p:cNvPr>
          <p:cNvSpPr>
            <a:spLocks noGrp="1"/>
          </p:cNvSpPr>
          <p:nvPr>
            <p:ph type="dt" sz="half" idx="10"/>
          </p:nvPr>
        </p:nvSpPr>
        <p:spPr/>
        <p:txBody>
          <a:bodyPr/>
          <a:lstStyle/>
          <a:p>
            <a:fld id="{F1FD9D3D-ECAF-432A-93BC-ABFCA9E42C6A}" type="datetimeFigureOut">
              <a:rPr lang="zh-CN" altLang="en-US" smtClean="0">
                <a:solidFill>
                  <a:prstClr val="black">
                    <a:tint val="75000"/>
                  </a:prstClr>
                </a:solidFill>
              </a:rPr>
              <a:pPr/>
              <a:t>2024/3/19</a:t>
            </a:fld>
            <a:endParaRPr lang="zh-CN" altLang="en-US">
              <a:solidFill>
                <a:prstClr val="black">
                  <a:tint val="75000"/>
                </a:prstClr>
              </a:solidFill>
            </a:endParaRPr>
          </a:p>
        </p:txBody>
      </p:sp>
      <p:sp>
        <p:nvSpPr>
          <p:cNvPr id="8" name="页脚占位符 7">
            <a:extLst>
              <a:ext uri="{FF2B5EF4-FFF2-40B4-BE49-F238E27FC236}">
                <a16:creationId xmlns:a16="http://schemas.microsoft.com/office/drawing/2014/main" id="{7E63BEA7-9E23-47C5-B13B-A5434CA54A45}"/>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id="{64C44521-5453-40AC-84D9-B35B6D18677B}"/>
              </a:ext>
            </a:extLst>
          </p:cNvPr>
          <p:cNvSpPr>
            <a:spLocks noGrp="1"/>
          </p:cNvSpPr>
          <p:nvPr>
            <p:ph type="sldNum" sz="quarter" idx="12"/>
          </p:nvPr>
        </p:nvSpPr>
        <p:spPr/>
        <p:txBody>
          <a:bodyPr/>
          <a:lstStyle/>
          <a:p>
            <a:fld id="{9D0F6E87-8EFC-43C8-83D9-5BCCE6F9772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97556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9F64E-96AD-480D-8A23-4753FE64269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FF1A8E-C638-4AF0-A702-0B66E4AC1CB7}"/>
              </a:ext>
            </a:extLst>
          </p:cNvPr>
          <p:cNvSpPr>
            <a:spLocks noGrp="1"/>
          </p:cNvSpPr>
          <p:nvPr>
            <p:ph type="dt" sz="half" idx="10"/>
          </p:nvPr>
        </p:nvSpPr>
        <p:spPr/>
        <p:txBody>
          <a:bodyPr/>
          <a:lstStyle/>
          <a:p>
            <a:fld id="{F1FD9D3D-ECAF-432A-93BC-ABFCA9E42C6A}" type="datetimeFigureOut">
              <a:rPr lang="zh-CN" altLang="en-US" smtClean="0">
                <a:solidFill>
                  <a:prstClr val="black">
                    <a:tint val="75000"/>
                  </a:prstClr>
                </a:solidFill>
              </a:rPr>
              <a:pPr/>
              <a:t>2024/3/19</a:t>
            </a:fld>
            <a:endParaRPr lang="zh-CN" altLang="en-US">
              <a:solidFill>
                <a:prstClr val="black">
                  <a:tint val="75000"/>
                </a:prstClr>
              </a:solidFill>
            </a:endParaRPr>
          </a:p>
        </p:txBody>
      </p:sp>
      <p:sp>
        <p:nvSpPr>
          <p:cNvPr id="4" name="页脚占位符 3">
            <a:extLst>
              <a:ext uri="{FF2B5EF4-FFF2-40B4-BE49-F238E27FC236}">
                <a16:creationId xmlns:a16="http://schemas.microsoft.com/office/drawing/2014/main" id="{644D8210-DD2C-4E87-B626-09E8D4090C73}"/>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id="{3C19B49F-0FB3-4A41-BDAE-B645B09A20A0}"/>
              </a:ext>
            </a:extLst>
          </p:cNvPr>
          <p:cNvSpPr>
            <a:spLocks noGrp="1"/>
          </p:cNvSpPr>
          <p:nvPr>
            <p:ph type="sldNum" sz="quarter" idx="12"/>
          </p:nvPr>
        </p:nvSpPr>
        <p:spPr/>
        <p:txBody>
          <a:bodyPr/>
          <a:lstStyle/>
          <a:p>
            <a:fld id="{9D0F6E87-8EFC-43C8-83D9-5BCCE6F9772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5088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EE41F61-DB67-4D0F-B322-C9838E417C9D}"/>
              </a:ext>
            </a:extLst>
          </p:cNvPr>
          <p:cNvSpPr>
            <a:spLocks noGrp="1"/>
          </p:cNvSpPr>
          <p:nvPr>
            <p:ph type="dt" sz="half" idx="10"/>
          </p:nvPr>
        </p:nvSpPr>
        <p:spPr/>
        <p:txBody>
          <a:bodyPr/>
          <a:lstStyle/>
          <a:p>
            <a:fld id="{F1FD9D3D-ECAF-432A-93BC-ABFCA9E42C6A}" type="datetimeFigureOut">
              <a:rPr lang="zh-CN" altLang="en-US" smtClean="0">
                <a:solidFill>
                  <a:prstClr val="black">
                    <a:tint val="75000"/>
                  </a:prstClr>
                </a:solidFill>
              </a:rPr>
              <a:pPr/>
              <a:t>2024/3/19</a:t>
            </a:fld>
            <a:endParaRPr lang="zh-CN" altLang="en-US">
              <a:solidFill>
                <a:prstClr val="black">
                  <a:tint val="75000"/>
                </a:prstClr>
              </a:solidFill>
            </a:endParaRPr>
          </a:p>
        </p:txBody>
      </p:sp>
      <p:sp>
        <p:nvSpPr>
          <p:cNvPr id="3" name="页脚占位符 2">
            <a:extLst>
              <a:ext uri="{FF2B5EF4-FFF2-40B4-BE49-F238E27FC236}">
                <a16:creationId xmlns:a16="http://schemas.microsoft.com/office/drawing/2014/main" id="{6A15BDCA-A267-4003-A4A4-58AF0703BAD0}"/>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a:extLst>
              <a:ext uri="{FF2B5EF4-FFF2-40B4-BE49-F238E27FC236}">
                <a16:creationId xmlns:a16="http://schemas.microsoft.com/office/drawing/2014/main" id="{10448C98-8743-42B5-BBA5-F27BB22DF8A6}"/>
              </a:ext>
            </a:extLst>
          </p:cNvPr>
          <p:cNvSpPr>
            <a:spLocks noGrp="1"/>
          </p:cNvSpPr>
          <p:nvPr>
            <p:ph type="sldNum" sz="quarter" idx="12"/>
          </p:nvPr>
        </p:nvSpPr>
        <p:spPr/>
        <p:txBody>
          <a:bodyPr/>
          <a:lstStyle/>
          <a:p>
            <a:fld id="{9D0F6E87-8EFC-43C8-83D9-5BCCE6F9772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70293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13A27B-276F-4BF1-936D-36911A13593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3FA4986-235F-471C-A434-69DBC17730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71CA46F-DC0A-4A17-B61C-076B04CD2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019608F-F7D4-40B9-88DC-968548808C69}"/>
              </a:ext>
            </a:extLst>
          </p:cNvPr>
          <p:cNvSpPr>
            <a:spLocks noGrp="1"/>
          </p:cNvSpPr>
          <p:nvPr>
            <p:ph type="dt" sz="half" idx="10"/>
          </p:nvPr>
        </p:nvSpPr>
        <p:spPr/>
        <p:txBody>
          <a:bodyPr/>
          <a:lstStyle/>
          <a:p>
            <a:fld id="{F1FD9D3D-ECAF-432A-93BC-ABFCA9E42C6A}" type="datetimeFigureOut">
              <a:rPr lang="zh-CN" altLang="en-US" smtClean="0">
                <a:solidFill>
                  <a:prstClr val="black">
                    <a:tint val="75000"/>
                  </a:prstClr>
                </a:solidFill>
              </a:rPr>
              <a:pPr/>
              <a:t>2024/3/19</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id="{7E4387EE-10C9-4594-8716-5FBEC7C68850}"/>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id="{FED4CAC0-EFAF-4C00-8247-EBD45F82CED1}"/>
              </a:ext>
            </a:extLst>
          </p:cNvPr>
          <p:cNvSpPr>
            <a:spLocks noGrp="1"/>
          </p:cNvSpPr>
          <p:nvPr>
            <p:ph type="sldNum" sz="quarter" idx="12"/>
          </p:nvPr>
        </p:nvSpPr>
        <p:spPr/>
        <p:txBody>
          <a:bodyPr/>
          <a:lstStyle/>
          <a:p>
            <a:fld id="{9D0F6E87-8EFC-43C8-83D9-5BCCE6F9772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9345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13D65-B387-454E-8211-B0EB381AF6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1720CDB-8E63-42BE-A977-2185FA5D37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3D4C0D4-4327-47B1-A549-F71AF19368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5E9E498-7C99-4896-8BC3-4B6C1CBF76D1}"/>
              </a:ext>
            </a:extLst>
          </p:cNvPr>
          <p:cNvSpPr>
            <a:spLocks noGrp="1"/>
          </p:cNvSpPr>
          <p:nvPr>
            <p:ph type="dt" sz="half" idx="10"/>
          </p:nvPr>
        </p:nvSpPr>
        <p:spPr/>
        <p:txBody>
          <a:bodyPr/>
          <a:lstStyle/>
          <a:p>
            <a:fld id="{F1FD9D3D-ECAF-432A-93BC-ABFCA9E42C6A}" type="datetimeFigureOut">
              <a:rPr lang="zh-CN" altLang="en-US" smtClean="0">
                <a:solidFill>
                  <a:prstClr val="black">
                    <a:tint val="75000"/>
                  </a:prstClr>
                </a:solidFill>
              </a:rPr>
              <a:pPr/>
              <a:t>2024/3/19</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id="{D510EBCB-F842-4D1F-A9B2-D2DB3D87E487}"/>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id="{07B79064-D543-4721-96E7-25ACB987DDEB}"/>
              </a:ext>
            </a:extLst>
          </p:cNvPr>
          <p:cNvSpPr>
            <a:spLocks noGrp="1"/>
          </p:cNvSpPr>
          <p:nvPr>
            <p:ph type="sldNum" sz="quarter" idx="12"/>
          </p:nvPr>
        </p:nvSpPr>
        <p:spPr/>
        <p:txBody>
          <a:bodyPr/>
          <a:lstStyle/>
          <a:p>
            <a:fld id="{9D0F6E87-8EFC-43C8-83D9-5BCCE6F9772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67334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52CEABB-0787-41A8-9934-1F4F2B73B8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BEDBDC8-A858-4809-A3EE-1975867858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0A9CC5-17C6-4C54-A61C-54C364015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D9D3D-ECAF-432A-93BC-ABFCA9E42C6A}" type="datetimeFigureOut">
              <a:rPr lang="zh-CN" altLang="en-US" smtClean="0">
                <a:solidFill>
                  <a:prstClr val="black">
                    <a:tint val="75000"/>
                  </a:prstClr>
                </a:solidFill>
              </a:rPr>
              <a:pPr/>
              <a:t>2024/3/19</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id="{A6DD640C-EAA5-4B1F-BE69-2BAC3AC0C1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33ED6933-9D95-4DEF-9332-28B64F7413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0F6E87-8EFC-43C8-83D9-5BCCE6F9772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19783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emf"/><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svg"/><Relationship Id="rId15" Type="http://schemas.openxmlformats.org/officeDocument/2006/relationships/image" Target="../media/image17.emf"/><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emf"/></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7.svg"/><Relationship Id="rId7" Type="http://schemas.openxmlformats.org/officeDocument/2006/relationships/image" Target="../media/image22.png"/><Relationship Id="rId12" Type="http://schemas.openxmlformats.org/officeDocument/2006/relationships/image" Target="../media/image27.emf"/><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8.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37.png"/><Relationship Id="rId2" Type="http://schemas.openxmlformats.org/officeDocument/2006/relationships/image" Target="../media/image8.png"/><Relationship Id="rId1" Type="http://schemas.openxmlformats.org/officeDocument/2006/relationships/slideLayout" Target="../slideLayouts/slideLayout13.xml"/><Relationship Id="rId6" Type="http://schemas.openxmlformats.org/officeDocument/2006/relationships/image" Target="../media/image34.png"/><Relationship Id="rId11" Type="http://schemas.openxmlformats.org/officeDocument/2006/relationships/image" Target="../media/image36.png"/><Relationship Id="rId5" Type="http://schemas.openxmlformats.org/officeDocument/2006/relationships/image" Target="../media/image33.svg"/><Relationship Id="rId10" Type="http://schemas.openxmlformats.org/officeDocument/2006/relationships/image" Target="../media/image7.svg"/><Relationship Id="rId4" Type="http://schemas.openxmlformats.org/officeDocument/2006/relationships/image" Target="../media/image32.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40.png"/><Relationship Id="rId21" Type="http://schemas.openxmlformats.org/officeDocument/2006/relationships/image" Target="../media/image58.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5" Type="http://schemas.openxmlformats.org/officeDocument/2006/relationships/image" Target="../media/image62.png"/><Relationship Id="rId2" Type="http://schemas.openxmlformats.org/officeDocument/2006/relationships/image" Target="../media/image39.png"/><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slideLayout" Target="../slideLayouts/slideLayout13.xml"/><Relationship Id="rId6" Type="http://schemas.openxmlformats.org/officeDocument/2006/relationships/image" Target="../media/image43.png"/><Relationship Id="rId11" Type="http://schemas.openxmlformats.org/officeDocument/2006/relationships/image" Target="../media/image48.png"/><Relationship Id="rId24" Type="http://schemas.openxmlformats.org/officeDocument/2006/relationships/image" Target="../media/image61.png"/><Relationship Id="rId5" Type="http://schemas.openxmlformats.org/officeDocument/2006/relationships/image" Target="../media/image42.png"/><Relationship Id="rId15" Type="http://schemas.openxmlformats.org/officeDocument/2006/relationships/image" Target="../media/image52.png"/><Relationship Id="rId23" Type="http://schemas.openxmlformats.org/officeDocument/2006/relationships/image" Target="../media/image60.png"/><Relationship Id="rId10" Type="http://schemas.openxmlformats.org/officeDocument/2006/relationships/image" Target="../media/image47.png"/><Relationship Id="rId19" Type="http://schemas.openxmlformats.org/officeDocument/2006/relationships/image" Target="../media/image56.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 Id="rId22" Type="http://schemas.openxmlformats.org/officeDocument/2006/relationships/image" Target="../media/image59.png"/></Relationships>
</file>

<file path=ppt/slides/_rels/slide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627763" y="2880368"/>
            <a:ext cx="8936476" cy="737253"/>
          </a:xfrm>
          <a:prstGeom prst="rect">
            <a:avLst/>
          </a:prstGeom>
          <a:noFill/>
        </p:spPr>
        <p:txBody>
          <a:bodyPr wrap="square" rtlCol="0">
            <a:spAutoFit/>
          </a:bodyPr>
          <a:lstStyle/>
          <a:p>
            <a:pPr algn="ctr" defTabSz="1042524">
              <a:spcBef>
                <a:spcPct val="20000"/>
              </a:spcBef>
              <a:buClr>
                <a:srgbClr val="2318DE"/>
              </a:buClr>
              <a:buSzPct val="150000"/>
            </a:pPr>
            <a:r>
              <a:rPr lang="en-US" altLang="zh-CN" sz="4191" b="1" kern="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pitchFamily="34" charset="-122"/>
              </a:rPr>
              <a:t>TSR2024</a:t>
            </a:r>
            <a:r>
              <a:rPr lang="zh-CN" altLang="en-US" sz="4191" b="1" kern="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pitchFamily="34" charset="-122"/>
              </a:rPr>
              <a:t>年</a:t>
            </a:r>
            <a:r>
              <a:rPr lang="en-US" altLang="zh-CN" sz="4191" b="1" kern="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pitchFamily="34" charset="-122"/>
              </a:rPr>
              <a:t>03</a:t>
            </a:r>
            <a:r>
              <a:rPr lang="zh-CN" altLang="en-US" sz="4191" b="1" kern="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pitchFamily="34" charset="-122"/>
              </a:rPr>
              <a:t>月</a:t>
            </a:r>
            <a:r>
              <a:rPr lang="en-US" altLang="zh-CN" sz="4191" b="1" kern="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pitchFamily="34" charset="-122"/>
              </a:rPr>
              <a:t>15</a:t>
            </a:r>
            <a:r>
              <a:rPr lang="zh-CN" altLang="en-US" sz="4191" b="1" kern="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pitchFamily="34" charset="-122"/>
              </a:rPr>
              <a:t>日技术分享</a:t>
            </a:r>
            <a:endParaRPr lang="en-US" altLang="zh-CN" sz="4191" b="1" kern="0" dirty="0">
              <a:solidFill>
                <a:schemeClr val="tx1">
                  <a:lumMod val="75000"/>
                  <a:lumOff val="25000"/>
                </a:schemeClr>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316694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1B72C9-423D-3D63-BD70-A832B7FF6309}"/>
              </a:ext>
            </a:extLst>
          </p:cNvPr>
          <p:cNvSpPr>
            <a:spLocks noGrp="1"/>
          </p:cNvSpPr>
          <p:nvPr>
            <p:ph type="title"/>
          </p:nvPr>
        </p:nvSpPr>
        <p:spPr>
          <a:xfrm>
            <a:off x="412185" y="125505"/>
            <a:ext cx="9806804" cy="616937"/>
          </a:xfrm>
        </p:spPr>
        <p:txBody>
          <a:bodyPr>
            <a:normAutofit/>
          </a:bodyPr>
          <a:lstStyle/>
          <a:p>
            <a:pPr marL="285750" indent="-285750">
              <a:buFont typeface="Wingdings" pitchFamily="2" charset="2"/>
              <a:buChar char="l"/>
            </a:pPr>
            <a:r>
              <a:rPr lang="zh-CN" altLang="en-US" sz="1600" b="1" dirty="0">
                <a:latin typeface="Andale Mono" panose="020B0509000000000004" pitchFamily="49" charset="0"/>
                <a:ea typeface="SimSun" panose="02010600030101010101" pitchFamily="2" charset="-122"/>
              </a:rPr>
              <a:t>红绿灯推理</a:t>
            </a:r>
            <a:r>
              <a:rPr lang="en-US" altLang="zh-CN" sz="1600" b="1" dirty="0">
                <a:latin typeface="Andale Mono" panose="020B0509000000000004" pitchFamily="49" charset="0"/>
                <a:ea typeface="SimSun" panose="02010600030101010101" pitchFamily="2" charset="-122"/>
              </a:rPr>
              <a:t>&amp;</a:t>
            </a:r>
            <a:r>
              <a:rPr lang="zh-CN" altLang="en-US" sz="1600" b="1" dirty="0">
                <a:latin typeface="Andale Mono" panose="020B0509000000000004" pitchFamily="49" charset="0"/>
                <a:ea typeface="SimSun" panose="02010600030101010101" pitchFamily="2" charset="-122"/>
              </a:rPr>
              <a:t>后处理网络</a:t>
            </a:r>
            <a:r>
              <a:rPr lang="en-US" altLang="zh-CN" sz="1600" b="1" dirty="0">
                <a:latin typeface="Andale Mono" panose="020B0509000000000004" pitchFamily="49" charset="0"/>
                <a:ea typeface="SimSun" panose="02010600030101010101" pitchFamily="2" charset="-122"/>
              </a:rPr>
              <a:t>TSR-Net</a:t>
            </a:r>
            <a:r>
              <a:rPr lang="zh-CN" altLang="en-US" sz="1600" b="1" dirty="0">
                <a:latin typeface="Andale Mono" panose="020B0509000000000004" pitchFamily="49" charset="0"/>
                <a:ea typeface="SimSun" panose="02010600030101010101" pitchFamily="2" charset="-122"/>
              </a:rPr>
              <a:t>整体设计</a:t>
            </a:r>
            <a:endParaRPr kumimoji="1" lang="zh-CN" altLang="en-US" sz="2400" b="1" dirty="0">
              <a:latin typeface="Andale Mono" panose="020B0509000000000004" pitchFamily="49" charset="0"/>
              <a:ea typeface="SimSun" panose="02010600030101010101" pitchFamily="2" charset="-122"/>
            </a:endParaRPr>
          </a:p>
        </p:txBody>
      </p:sp>
      <p:sp>
        <p:nvSpPr>
          <p:cNvPr id="3" name="文本框 2">
            <a:extLst>
              <a:ext uri="{FF2B5EF4-FFF2-40B4-BE49-F238E27FC236}">
                <a16:creationId xmlns:a16="http://schemas.microsoft.com/office/drawing/2014/main" id="{4E8C9754-C0AA-A4ED-0E9B-BD67056D65B7}"/>
              </a:ext>
            </a:extLst>
          </p:cNvPr>
          <p:cNvSpPr txBox="1"/>
          <p:nvPr/>
        </p:nvSpPr>
        <p:spPr>
          <a:xfrm>
            <a:off x="422076" y="983540"/>
            <a:ext cx="11347848" cy="515404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kumimoji="1" lang="zh-CN" altLang="en-US" sz="1400" b="1" dirty="0">
                <a:latin typeface="Andale Mono" panose="020B0509000000000004" pitchFamily="49" charset="0"/>
                <a:ea typeface="SimSun" panose="02010600030101010101" pitchFamily="2" charset="-122"/>
              </a:rPr>
              <a:t>模型设计说明：</a:t>
            </a:r>
            <a:r>
              <a:rPr kumimoji="1" lang="zh-CN" altLang="en-US" sz="1100" dirty="0">
                <a:latin typeface="Andale Mono" panose="020B0509000000000004" pitchFamily="49" charset="0"/>
                <a:ea typeface="SimSun" panose="02010600030101010101" pitchFamily="2" charset="-122"/>
              </a:rPr>
              <a:t>模型以进行红绿灯后处理</a:t>
            </a:r>
            <a:r>
              <a:rPr kumimoji="1" lang="en-US" altLang="zh-CN" sz="1100" dirty="0">
                <a:latin typeface="Andale Mono" panose="020B0509000000000004" pitchFamily="49" charset="0"/>
                <a:ea typeface="SimSun" panose="02010600030101010101" pitchFamily="2" charset="-122"/>
              </a:rPr>
              <a:t>&amp;</a:t>
            </a:r>
            <a:r>
              <a:rPr kumimoji="1" lang="zh-CN" altLang="en-US" sz="1100" dirty="0">
                <a:latin typeface="Andale Mono" panose="020B0509000000000004" pitchFamily="49" charset="0"/>
                <a:ea typeface="SimSun" panose="02010600030101010101" pitchFamily="2" charset="-122"/>
              </a:rPr>
              <a:t>遮挡推理需要的所有信息为</a:t>
            </a:r>
            <a:r>
              <a:rPr kumimoji="1" lang="zh-CN" altLang="en-US" sz="1100" b="1" dirty="0">
                <a:latin typeface="Andale Mono" panose="020B0509000000000004" pitchFamily="49" charset="0"/>
                <a:ea typeface="SimSun" panose="02010600030101010101" pitchFamily="2" charset="-122"/>
              </a:rPr>
              <a:t>输入</a:t>
            </a:r>
            <a:r>
              <a:rPr kumimoji="1" lang="zh-CN" altLang="en-US" sz="1100" dirty="0">
                <a:latin typeface="Andale Mono" panose="020B0509000000000004" pitchFamily="49" charset="0"/>
                <a:ea typeface="SimSun" panose="02010600030101010101" pitchFamily="2" charset="-122"/>
              </a:rPr>
              <a:t>，（目前红绿灯上游链路包含</a:t>
            </a:r>
            <a:r>
              <a:rPr kumimoji="1" lang="zh-CN" altLang="en-US" sz="1100" u="sng" dirty="0">
                <a:latin typeface="Andale Mono" panose="020B0509000000000004" pitchFamily="49" charset="0"/>
                <a:ea typeface="SimSun" panose="02010600030101010101" pitchFamily="2" charset="-122"/>
              </a:rPr>
              <a:t>地图查询、检测、识别、匹配和障碍物消息获取</a:t>
            </a:r>
            <a:r>
              <a:rPr kumimoji="1" lang="zh-CN" altLang="en-US" sz="1100" dirty="0">
                <a:latin typeface="Andale Mono" panose="020B0509000000000004" pitchFamily="49" charset="0"/>
                <a:ea typeface="SimSun" panose="02010600030101010101" pitchFamily="2" charset="-122"/>
              </a:rPr>
              <a:t>），以当前停止线对应的虚拟红绿灯四个方向的行驶状态作为</a:t>
            </a:r>
            <a:r>
              <a:rPr kumimoji="1" lang="zh-CN" altLang="en-US" sz="1100" b="1" dirty="0">
                <a:latin typeface="Andale Mono" panose="020B0509000000000004" pitchFamily="49" charset="0"/>
                <a:ea typeface="SimSun" panose="02010600030101010101" pitchFamily="2" charset="-122"/>
              </a:rPr>
              <a:t>输出</a:t>
            </a:r>
            <a:r>
              <a:rPr kumimoji="1" lang="zh-CN" altLang="en-US" sz="1100" dirty="0">
                <a:latin typeface="Andale Mono" panose="020B0509000000000004" pitchFamily="49" charset="0"/>
                <a:ea typeface="SimSun" panose="02010600030101010101" pitchFamily="2" charset="-122"/>
              </a:rPr>
              <a:t>。目标是为当前的后处理决策提供一个置信度较高的建议；</a:t>
            </a:r>
            <a:endParaRPr kumimoji="1" lang="en-US" altLang="zh-CN" sz="1100" dirty="0">
              <a:latin typeface="Andale Mono" panose="020B0509000000000004" pitchFamily="49" charset="0"/>
              <a:ea typeface="SimSun" panose="02010600030101010101" pitchFamily="2" charset="-122"/>
            </a:endParaRPr>
          </a:p>
          <a:p>
            <a:pPr marL="171450" indent="-171450">
              <a:lnSpc>
                <a:spcPct val="150000"/>
              </a:lnSpc>
              <a:buFont typeface="Arial" panose="020B0604020202020204" pitchFamily="34" charset="0"/>
              <a:buChar char="•"/>
            </a:pPr>
            <a:r>
              <a:rPr kumimoji="1" lang="zh-CN" altLang="en-US" sz="1400" b="1" dirty="0">
                <a:latin typeface="Andale Mono" panose="020B0509000000000004" pitchFamily="49" charset="0"/>
                <a:ea typeface="SimSun" panose="02010600030101010101" pitchFamily="2" charset="-122"/>
              </a:rPr>
              <a:t>模型的任务包括：</a:t>
            </a:r>
            <a:r>
              <a:rPr kumimoji="1" lang="en-US" altLang="zh-CN" sz="1100" dirty="0">
                <a:latin typeface="Andale Mono" panose="020B0509000000000004" pitchFamily="49" charset="0"/>
                <a:ea typeface="SimSun" panose="02010600030101010101" pitchFamily="2" charset="-122"/>
              </a:rPr>
              <a:t>1</a:t>
            </a:r>
            <a:r>
              <a:rPr kumimoji="1" lang="zh-CN" altLang="en-US" sz="1100" dirty="0">
                <a:latin typeface="Andale Mono" panose="020B0509000000000004" pitchFamily="49" charset="0"/>
                <a:ea typeface="SimSun" panose="02010600030101010101" pitchFamily="2" charset="-122"/>
              </a:rPr>
              <a:t>）结合高精地图理解自己所处的场景；</a:t>
            </a:r>
            <a:r>
              <a:rPr kumimoji="1" lang="en-US" altLang="zh-CN" sz="1100" dirty="0">
                <a:latin typeface="Andale Mono" panose="020B0509000000000004" pitchFamily="49" charset="0"/>
                <a:ea typeface="SimSun" panose="02010600030101010101" pitchFamily="2" charset="-122"/>
              </a:rPr>
              <a:t>2</a:t>
            </a:r>
            <a:r>
              <a:rPr kumimoji="1" lang="zh-CN" altLang="en-US" sz="1100" dirty="0">
                <a:latin typeface="Andale Mono" panose="020B0509000000000004" pitchFamily="49" charset="0"/>
                <a:ea typeface="SimSun" panose="02010600030101010101" pitchFamily="2" charset="-122"/>
              </a:rPr>
              <a:t>）结合场景能找到当前</a:t>
            </a:r>
            <a:r>
              <a:rPr kumimoji="1" lang="en-US" altLang="zh-CN" sz="1100" dirty="0">
                <a:latin typeface="Andale Mono" panose="020B0509000000000004" pitchFamily="49" charset="0"/>
                <a:ea typeface="SimSun" panose="02010600030101010101" pitchFamily="2" charset="-122"/>
              </a:rPr>
              <a:t>focus</a:t>
            </a:r>
            <a:r>
              <a:rPr kumimoji="1" lang="zh-CN" altLang="en-US" sz="1100" dirty="0">
                <a:latin typeface="Andale Mono" panose="020B0509000000000004" pitchFamily="49" charset="0"/>
                <a:ea typeface="SimSun" panose="02010600030101010101" pitchFamily="2" charset="-122"/>
              </a:rPr>
              <a:t>的灯；</a:t>
            </a:r>
            <a:r>
              <a:rPr kumimoji="1" lang="en-US" altLang="zh-CN" sz="1100" dirty="0">
                <a:latin typeface="Andale Mono" panose="020B0509000000000004" pitchFamily="49" charset="0"/>
                <a:ea typeface="SimSun" panose="02010600030101010101" pitchFamily="2" charset="-122"/>
              </a:rPr>
              <a:t>3</a:t>
            </a:r>
            <a:r>
              <a:rPr kumimoji="1" lang="zh-CN" altLang="en-US" sz="1100" dirty="0">
                <a:latin typeface="Andale Mono" panose="020B0509000000000004" pitchFamily="49" charset="0"/>
                <a:ea typeface="SimSun" panose="02010600030101010101" pitchFamily="2" charset="-122"/>
              </a:rPr>
              <a:t>）根据红绿灯及障碍物的历史状态，结合主车位置推理出当前停止线虚拟灯的状态；</a:t>
            </a:r>
            <a:r>
              <a:rPr kumimoji="1" lang="en-US" altLang="zh-CN" sz="1100" dirty="0">
                <a:latin typeface="Andale Mono" panose="020B0509000000000004" pitchFamily="49" charset="0"/>
                <a:ea typeface="SimSun" panose="02010600030101010101" pitchFamily="2" charset="-122"/>
              </a:rPr>
              <a:t>4</a:t>
            </a:r>
            <a:r>
              <a:rPr kumimoji="1" lang="zh-CN" altLang="en-US" sz="1100" dirty="0">
                <a:latin typeface="Andale Mono" panose="020B0509000000000004" pitchFamily="49" charset="0"/>
                <a:ea typeface="SimSun" panose="02010600030101010101" pitchFamily="2" charset="-122"/>
              </a:rPr>
              <a:t>）遮挡时通过周围动态车辆的行驶状态推理出当前停止线的虚拟灯状态。其中</a:t>
            </a:r>
            <a:r>
              <a:rPr kumimoji="1" lang="en-US" altLang="zh-CN" sz="1100" dirty="0">
                <a:latin typeface="Andale Mono" panose="020B0509000000000004" pitchFamily="49" charset="0"/>
                <a:ea typeface="SimSun" panose="02010600030101010101" pitchFamily="2" charset="-122"/>
              </a:rPr>
              <a:t>1</a:t>
            </a:r>
            <a:r>
              <a:rPr kumimoji="1" lang="zh-CN" altLang="en-US" sz="1100" dirty="0">
                <a:latin typeface="Andale Mono" panose="020B0509000000000004" pitchFamily="49" charset="0"/>
                <a:ea typeface="SimSun" panose="02010600030101010101" pitchFamily="2" charset="-122"/>
              </a:rPr>
              <a:t>）</a:t>
            </a:r>
            <a:r>
              <a:rPr kumimoji="1" lang="en-US" altLang="zh-CN" sz="1100" dirty="0">
                <a:latin typeface="Andale Mono" panose="020B0509000000000004" pitchFamily="49" charset="0"/>
                <a:ea typeface="SimSun" panose="02010600030101010101" pitchFamily="2" charset="-122"/>
              </a:rPr>
              <a:t>2</a:t>
            </a:r>
            <a:r>
              <a:rPr kumimoji="1" lang="zh-CN" altLang="en-US" sz="1100" dirty="0">
                <a:latin typeface="Andale Mono" panose="020B0509000000000004" pitchFamily="49" charset="0"/>
                <a:ea typeface="SimSun" panose="02010600030101010101" pitchFamily="2" charset="-122"/>
              </a:rPr>
              <a:t>）是隐式任务，</a:t>
            </a:r>
            <a:r>
              <a:rPr kumimoji="1" lang="en-US" altLang="zh-CN" sz="1100" dirty="0">
                <a:latin typeface="Andale Mono" panose="020B0509000000000004" pitchFamily="49" charset="0"/>
                <a:ea typeface="SimSun" panose="02010600030101010101" pitchFamily="2" charset="-122"/>
              </a:rPr>
              <a:t>3</a:t>
            </a:r>
            <a:r>
              <a:rPr kumimoji="1" lang="zh-CN" altLang="en-US" sz="1100" dirty="0">
                <a:latin typeface="Andale Mono" panose="020B0509000000000004" pitchFamily="49" charset="0"/>
                <a:ea typeface="SimSun" panose="02010600030101010101" pitchFamily="2" charset="-122"/>
              </a:rPr>
              <a:t>）</a:t>
            </a:r>
            <a:r>
              <a:rPr kumimoji="1" lang="en-US" altLang="zh-CN" sz="1100" dirty="0">
                <a:latin typeface="Andale Mono" panose="020B0509000000000004" pitchFamily="49" charset="0"/>
                <a:ea typeface="SimSun" panose="02010600030101010101" pitchFamily="2" charset="-122"/>
              </a:rPr>
              <a:t>4</a:t>
            </a:r>
            <a:r>
              <a:rPr kumimoji="1" lang="zh-CN" altLang="en-US" sz="1100" dirty="0">
                <a:latin typeface="Andale Mono" panose="020B0509000000000004" pitchFamily="49" charset="0"/>
                <a:ea typeface="SimSun" panose="02010600030101010101" pitchFamily="2" charset="-122"/>
              </a:rPr>
              <a:t>）为显式任务；</a:t>
            </a:r>
            <a:endParaRPr kumimoji="1" lang="en-US" altLang="zh-CN" sz="1100" dirty="0">
              <a:latin typeface="Andale Mono" panose="020B0509000000000004" pitchFamily="49" charset="0"/>
              <a:ea typeface="SimSun" panose="02010600030101010101" pitchFamily="2" charset="-122"/>
            </a:endParaRPr>
          </a:p>
          <a:p>
            <a:pPr marL="171450" indent="-171450">
              <a:lnSpc>
                <a:spcPct val="150000"/>
              </a:lnSpc>
              <a:buFont typeface="Arial" panose="020B0604020202020204" pitchFamily="34" charset="0"/>
              <a:buChar char="•"/>
            </a:pPr>
            <a:r>
              <a:rPr kumimoji="1" lang="zh-CN" altLang="en-US" sz="1400" b="1" dirty="0">
                <a:latin typeface="Andale Mono" panose="020B0509000000000004" pitchFamily="49" charset="0"/>
                <a:ea typeface="SimSun" panose="02010600030101010101" pitchFamily="2" charset="-122"/>
              </a:rPr>
              <a:t>输入</a:t>
            </a:r>
            <a:r>
              <a:rPr kumimoji="1" lang="en-US" altLang="zh-CN" sz="1400" b="1" dirty="0">
                <a:latin typeface="Andale Mono" panose="020B0509000000000004" pitchFamily="49" charset="0"/>
                <a:ea typeface="SimSun" panose="02010600030101010101" pitchFamily="2" charset="-122"/>
              </a:rPr>
              <a:t>:</a:t>
            </a:r>
          </a:p>
          <a:p>
            <a:pPr marL="628650" lvl="1" indent="-171450">
              <a:lnSpc>
                <a:spcPct val="150000"/>
              </a:lnSpc>
              <a:buFont typeface="Wingdings" pitchFamily="2" charset="2"/>
              <a:buChar char="Ø"/>
            </a:pPr>
            <a:r>
              <a:rPr kumimoji="1" lang="zh-CN" altLang="en-US" sz="1100" dirty="0">
                <a:latin typeface="Andale Mono" panose="020B0509000000000004" pitchFamily="49" charset="0"/>
                <a:ea typeface="SimSun" panose="02010600030101010101" pitchFamily="2" charset="-122"/>
              </a:rPr>
              <a:t> 静态地图场景</a:t>
            </a:r>
            <a:r>
              <a:rPr kumimoji="1" lang="en-US" altLang="zh-CN" sz="1100" dirty="0">
                <a:latin typeface="Andale Mono" panose="020B0509000000000004" pitchFamily="49" charset="0"/>
                <a:ea typeface="SimSun" panose="02010600030101010101" pitchFamily="2" charset="-122"/>
              </a:rPr>
              <a:t>:</a:t>
            </a:r>
          </a:p>
          <a:p>
            <a:pPr marL="1200150" lvl="2" indent="-285750">
              <a:lnSpc>
                <a:spcPct val="150000"/>
              </a:lnSpc>
              <a:buFont typeface="Wingdings" pitchFamily="2" charset="2"/>
              <a:buChar char="ü"/>
            </a:pPr>
            <a:r>
              <a:rPr lang="zh-CN" altLang="en-US" sz="1100" dirty="0">
                <a:solidFill>
                  <a:schemeClr val="bg1">
                    <a:lumMod val="65000"/>
                  </a:schemeClr>
                </a:solidFill>
                <a:latin typeface="Andale Mono" panose="020B0509000000000004" pitchFamily="49" charset="0"/>
                <a:ea typeface="SimSun" panose="02010600030101010101" pitchFamily="2" charset="-122"/>
              </a:rPr>
              <a:t>线要素：道路中心线，</a:t>
            </a:r>
            <a:r>
              <a:rPr lang="en-US" altLang="zh-CN" sz="1100" dirty="0">
                <a:solidFill>
                  <a:schemeClr val="bg1">
                    <a:lumMod val="65000"/>
                  </a:schemeClr>
                </a:solidFill>
                <a:latin typeface="Andale Mono" panose="020B0509000000000004" pitchFamily="49" charset="0"/>
                <a:ea typeface="SimSun" panose="02010600030101010101" pitchFamily="2" charset="-122"/>
              </a:rPr>
              <a:t>Lane</a:t>
            </a:r>
            <a:r>
              <a:rPr lang="zh-CN" altLang="en-US" sz="1100" dirty="0">
                <a:solidFill>
                  <a:schemeClr val="bg1">
                    <a:lumMod val="65000"/>
                  </a:schemeClr>
                </a:solidFill>
                <a:latin typeface="Andale Mono" panose="020B0509000000000004" pitchFamily="49" charset="0"/>
                <a:ea typeface="SimSun" panose="02010600030101010101" pitchFamily="2" charset="-122"/>
              </a:rPr>
              <a:t>边界（车道线），包括其属性，实线</a:t>
            </a:r>
            <a:r>
              <a:rPr lang="en-US" altLang="zh-CN" sz="1100" dirty="0">
                <a:solidFill>
                  <a:schemeClr val="bg1">
                    <a:lumMod val="65000"/>
                  </a:schemeClr>
                </a:solidFill>
                <a:latin typeface="Andale Mono" panose="020B0509000000000004" pitchFamily="49" charset="0"/>
                <a:ea typeface="SimSun" panose="02010600030101010101" pitchFamily="2" charset="-122"/>
              </a:rPr>
              <a:t>/</a:t>
            </a:r>
            <a:r>
              <a:rPr lang="zh-CN" altLang="en-US" sz="1100" dirty="0">
                <a:solidFill>
                  <a:schemeClr val="bg1">
                    <a:lumMod val="65000"/>
                  </a:schemeClr>
                </a:solidFill>
                <a:latin typeface="Andale Mono" panose="020B0509000000000004" pitchFamily="49" charset="0"/>
                <a:ea typeface="SimSun" panose="02010600030101010101" pitchFamily="2" charset="-122"/>
              </a:rPr>
              <a:t>虚线，颜色等，道路边界，包括其细类路沿，护栏等</a:t>
            </a:r>
            <a:r>
              <a:rPr lang="zh-CN" altLang="en-US" sz="1100" dirty="0">
                <a:latin typeface="Andale Mono" panose="020B0509000000000004" pitchFamily="49" charset="0"/>
                <a:ea typeface="SimSun" panose="02010600030101010101" pitchFamily="2" charset="-122"/>
              </a:rPr>
              <a:t>；</a:t>
            </a:r>
            <a:endParaRPr lang="en-US" altLang="zh-CN" sz="1100" dirty="0">
              <a:latin typeface="Andale Mono" panose="020B0509000000000004" pitchFamily="49" charset="0"/>
              <a:ea typeface="SimSun" panose="02010600030101010101" pitchFamily="2" charset="-122"/>
            </a:endParaRPr>
          </a:p>
          <a:p>
            <a:pPr marL="1200150" lvl="2" indent="-285750">
              <a:lnSpc>
                <a:spcPct val="150000"/>
              </a:lnSpc>
              <a:buFont typeface="Wingdings" pitchFamily="2" charset="2"/>
              <a:buChar char="ü"/>
            </a:pPr>
            <a:r>
              <a:rPr lang="zh-CN" altLang="en-US" sz="1100" dirty="0">
                <a:latin typeface="Andale Mono" panose="020B0509000000000004" pitchFamily="49" charset="0"/>
                <a:ea typeface="SimSun" panose="02010600030101010101" pitchFamily="2" charset="-122"/>
              </a:rPr>
              <a:t>点要素：停止线，</a:t>
            </a:r>
            <a:r>
              <a:rPr lang="zh-CN" altLang="en-US" sz="1100" dirty="0">
                <a:solidFill>
                  <a:schemeClr val="bg1">
                    <a:lumMod val="65000"/>
                  </a:schemeClr>
                </a:solidFill>
                <a:latin typeface="Andale Mono" panose="020B0509000000000004" pitchFamily="49" charset="0"/>
                <a:ea typeface="SimSun" panose="02010600030101010101" pitchFamily="2" charset="-122"/>
              </a:rPr>
              <a:t>人行道，禁停区，施工区等，停止牌，减速牌等；</a:t>
            </a:r>
            <a:endParaRPr lang="en-US" altLang="zh-CN" sz="1100" dirty="0">
              <a:solidFill>
                <a:schemeClr val="bg1">
                  <a:lumMod val="65000"/>
                </a:schemeClr>
              </a:solidFill>
              <a:latin typeface="Andale Mono" panose="020B0509000000000004" pitchFamily="49" charset="0"/>
              <a:ea typeface="SimSun" panose="02010600030101010101" pitchFamily="2" charset="-122"/>
            </a:endParaRPr>
          </a:p>
          <a:p>
            <a:pPr marL="742950" lvl="2" indent="-285750">
              <a:lnSpc>
                <a:spcPct val="150000"/>
              </a:lnSpc>
              <a:buFont typeface="Wingdings" pitchFamily="2" charset="2"/>
              <a:buChar char="Ø"/>
            </a:pPr>
            <a:r>
              <a:rPr kumimoji="1" lang="zh-CN" altLang="en-US" sz="1100" dirty="0">
                <a:latin typeface="Andale Mono" panose="020B0509000000000004" pitchFamily="49" charset="0"/>
                <a:ea typeface="SimSun" panose="02010600030101010101" pitchFamily="2" charset="-122"/>
              </a:rPr>
              <a:t>动态地图场景（时序信息）：</a:t>
            </a:r>
            <a:endParaRPr kumimoji="1" lang="en-US" altLang="zh-CN" sz="1100" dirty="0">
              <a:latin typeface="Andale Mono" panose="020B0509000000000004" pitchFamily="49" charset="0"/>
              <a:ea typeface="SimSun" panose="02010600030101010101" pitchFamily="2" charset="-122"/>
            </a:endParaRPr>
          </a:p>
          <a:p>
            <a:pPr marL="1200150" lvl="3" indent="-285750">
              <a:lnSpc>
                <a:spcPct val="150000"/>
              </a:lnSpc>
              <a:buFont typeface="Wingdings" pitchFamily="2" charset="2"/>
              <a:buChar char="ü"/>
            </a:pPr>
            <a:r>
              <a:rPr kumimoji="1" lang="zh-CN" altLang="en-US" sz="1100" dirty="0">
                <a:latin typeface="Andale Mono" panose="020B0509000000000004" pitchFamily="49" charset="0"/>
                <a:ea typeface="SimSun" panose="02010600030101010101" pitchFamily="2" charset="-122"/>
              </a:rPr>
              <a:t>障碍物车状态：车辆历史轨迹，类型，所在</a:t>
            </a:r>
            <a:r>
              <a:rPr kumimoji="1" lang="en-US" altLang="zh-CN" sz="1100" dirty="0">
                <a:latin typeface="Andale Mono" panose="020B0509000000000004" pitchFamily="49" charset="0"/>
                <a:ea typeface="SimSun" panose="02010600030101010101" pitchFamily="2" charset="-122"/>
              </a:rPr>
              <a:t>lane</a:t>
            </a:r>
            <a:r>
              <a:rPr kumimoji="1" lang="zh-CN" altLang="en-US" sz="1100" dirty="0">
                <a:latin typeface="Andale Mono" panose="020B0509000000000004" pitchFamily="49" charset="0"/>
                <a:ea typeface="SimSun" panose="02010600030101010101" pitchFamily="2" charset="-122"/>
              </a:rPr>
              <a:t>的控制方向</a:t>
            </a:r>
            <a:r>
              <a:rPr kumimoji="1" lang="zh-CN" altLang="en-US" sz="1100" dirty="0">
                <a:solidFill>
                  <a:schemeClr val="bg1">
                    <a:lumMod val="65000"/>
                  </a:schemeClr>
                </a:solidFill>
                <a:latin typeface="Andale Mono" panose="020B0509000000000004" pitchFamily="49" charset="0"/>
                <a:ea typeface="SimSun" panose="02010600030101010101" pitchFamily="2" charset="-122"/>
              </a:rPr>
              <a:t>，</a:t>
            </a:r>
            <a:r>
              <a:rPr kumimoji="1" lang="en-US" altLang="zh-CN" sz="1100" dirty="0" err="1">
                <a:solidFill>
                  <a:schemeClr val="bg1">
                    <a:lumMod val="65000"/>
                  </a:schemeClr>
                </a:solidFill>
                <a:latin typeface="Andale Mono" panose="020B0509000000000004" pitchFamily="49" charset="0"/>
                <a:ea typeface="SimSun" panose="02010600030101010101" pitchFamily="2" charset="-122"/>
              </a:rPr>
              <a:t>bbox</a:t>
            </a:r>
            <a:r>
              <a:rPr kumimoji="1" lang="zh-CN" altLang="en-US" sz="1100" dirty="0">
                <a:solidFill>
                  <a:schemeClr val="bg1">
                    <a:lumMod val="65000"/>
                  </a:schemeClr>
                </a:solidFill>
                <a:latin typeface="Andale Mono" panose="020B0509000000000004" pitchFamily="49" charset="0"/>
                <a:ea typeface="SimSun" panose="02010600030101010101" pitchFamily="2" charset="-122"/>
              </a:rPr>
              <a:t>大小等；</a:t>
            </a:r>
            <a:endParaRPr kumimoji="1" lang="en-US" altLang="zh-CN" sz="1100" dirty="0">
              <a:solidFill>
                <a:schemeClr val="bg1">
                  <a:lumMod val="65000"/>
                </a:schemeClr>
              </a:solidFill>
              <a:latin typeface="Andale Mono" panose="020B0509000000000004" pitchFamily="49" charset="0"/>
              <a:ea typeface="SimSun" panose="02010600030101010101" pitchFamily="2" charset="-122"/>
            </a:endParaRPr>
          </a:p>
          <a:p>
            <a:pPr marL="1200150" lvl="3" indent="-285750">
              <a:lnSpc>
                <a:spcPct val="150000"/>
              </a:lnSpc>
              <a:buFont typeface="Wingdings" pitchFamily="2" charset="2"/>
              <a:buChar char="ü"/>
            </a:pPr>
            <a:r>
              <a:rPr kumimoji="1" lang="zh-CN" altLang="en-US" sz="1100" dirty="0">
                <a:latin typeface="Andale Mono" panose="020B0509000000000004" pitchFamily="49" charset="0"/>
                <a:ea typeface="SimSun" panose="02010600030101010101" pitchFamily="2" charset="-122"/>
              </a:rPr>
              <a:t>自车状态：自车历史行驶轨迹，</a:t>
            </a:r>
            <a:r>
              <a:rPr kumimoji="1" lang="zh-CN" altLang="en-US" sz="1100" dirty="0">
                <a:solidFill>
                  <a:schemeClr val="bg1">
                    <a:lumMod val="65000"/>
                  </a:schemeClr>
                </a:solidFill>
                <a:latin typeface="Andale Mono" panose="020B0509000000000004" pitchFamily="49" charset="0"/>
                <a:ea typeface="SimSun" panose="02010600030101010101" pitchFamily="2" charset="-122"/>
              </a:rPr>
              <a:t>历史红绿灯推理状态；</a:t>
            </a:r>
            <a:endParaRPr kumimoji="1" lang="en-US" altLang="zh-CN" sz="1100" dirty="0">
              <a:solidFill>
                <a:schemeClr val="bg1">
                  <a:lumMod val="65000"/>
                </a:schemeClr>
              </a:solidFill>
              <a:latin typeface="Andale Mono" panose="020B0509000000000004" pitchFamily="49" charset="0"/>
              <a:ea typeface="SimSun" panose="02010600030101010101" pitchFamily="2" charset="-122"/>
            </a:endParaRPr>
          </a:p>
          <a:p>
            <a:pPr marL="1200150" lvl="3" indent="-285750">
              <a:lnSpc>
                <a:spcPct val="150000"/>
              </a:lnSpc>
              <a:buFont typeface="Wingdings" pitchFamily="2" charset="2"/>
              <a:buChar char="ü"/>
            </a:pPr>
            <a:r>
              <a:rPr kumimoji="1" lang="zh-CN" altLang="en-US" sz="1100" dirty="0">
                <a:latin typeface="Andale Mono" panose="020B0509000000000004" pitchFamily="49" charset="0"/>
                <a:ea typeface="SimSun" panose="02010600030101010101" pitchFamily="2" charset="-122"/>
              </a:rPr>
              <a:t>红绿灯状态：高精标注位置，朝向角，控制方向，感知时序颜色，形状，置信度等，新增灯信息补全；</a:t>
            </a:r>
            <a:endParaRPr kumimoji="1" lang="en-US" altLang="zh-CN" sz="1100" dirty="0">
              <a:latin typeface="Andale Mono" panose="020B0509000000000004" pitchFamily="49" charset="0"/>
              <a:ea typeface="SimSun" panose="02010600030101010101" pitchFamily="2" charset="-122"/>
            </a:endParaRPr>
          </a:p>
          <a:p>
            <a:pPr marL="742950" lvl="2" indent="-285750">
              <a:lnSpc>
                <a:spcPct val="150000"/>
              </a:lnSpc>
              <a:buFont typeface="Wingdings" pitchFamily="2" charset="2"/>
              <a:buChar char="Ø"/>
            </a:pPr>
            <a:r>
              <a:rPr kumimoji="1" lang="zh-CN" altLang="en-US" sz="1100" dirty="0">
                <a:latin typeface="Andale Mono" panose="020B0509000000000004" pitchFamily="49" charset="0"/>
                <a:ea typeface="SimSun" panose="02010600030101010101" pitchFamily="2" charset="-122"/>
              </a:rPr>
              <a:t>拓扑关系：</a:t>
            </a:r>
            <a:endParaRPr kumimoji="1" lang="en-US" altLang="zh-CN" sz="1100" dirty="0">
              <a:latin typeface="Andale Mono" panose="020B0509000000000004" pitchFamily="49" charset="0"/>
              <a:ea typeface="SimSun" panose="02010600030101010101" pitchFamily="2" charset="-122"/>
            </a:endParaRPr>
          </a:p>
          <a:p>
            <a:pPr marL="1200150" lvl="3" indent="-285750">
              <a:lnSpc>
                <a:spcPct val="150000"/>
              </a:lnSpc>
              <a:buFont typeface="Wingdings" pitchFamily="2" charset="2"/>
              <a:buChar char="ü"/>
            </a:pPr>
            <a:r>
              <a:rPr kumimoji="1" lang="zh-CN" altLang="en-US" sz="1100" dirty="0">
                <a:latin typeface="Andale Mono" panose="020B0509000000000004" pitchFamily="49" charset="0"/>
                <a:ea typeface="SimSun" panose="02010600030101010101" pitchFamily="2" charset="-122"/>
              </a:rPr>
              <a:t>主要：</a:t>
            </a:r>
            <a:r>
              <a:rPr kumimoji="1" lang="zh-CN" altLang="en-US" sz="1100" b="1" dirty="0">
                <a:latin typeface="Andale Mono" panose="020B0509000000000004" pitchFamily="49" charset="0"/>
                <a:ea typeface="SimSun" panose="02010600030101010101" pitchFamily="2" charset="-122"/>
              </a:rPr>
              <a:t>停止线</a:t>
            </a:r>
            <a:r>
              <a:rPr kumimoji="1" lang="zh-CN" altLang="en-US" sz="1100" dirty="0">
                <a:latin typeface="Andale Mono" panose="020B0509000000000004" pitchFamily="49" charset="0"/>
                <a:ea typeface="SimSun" panose="02010600030101010101" pitchFamily="2" charset="-122"/>
              </a:rPr>
              <a:t>与</a:t>
            </a:r>
            <a:r>
              <a:rPr kumimoji="1" lang="zh-CN" altLang="en-US" sz="1100" b="1" dirty="0">
                <a:latin typeface="Andale Mono" panose="020B0509000000000004" pitchFamily="49" charset="0"/>
                <a:ea typeface="SimSun" panose="02010600030101010101" pitchFamily="2" charset="-122"/>
              </a:rPr>
              <a:t>红绿灯</a:t>
            </a:r>
            <a:r>
              <a:rPr kumimoji="1" lang="en-US" altLang="zh-CN" sz="1100" dirty="0">
                <a:latin typeface="Andale Mono" panose="020B0509000000000004" pitchFamily="49" charset="0"/>
                <a:ea typeface="SimSun" panose="02010600030101010101" pitchFamily="2" charset="-122"/>
              </a:rPr>
              <a:t>&amp;</a:t>
            </a:r>
            <a:r>
              <a:rPr kumimoji="1" lang="zh-CN" altLang="en-US" sz="1100" b="1" dirty="0">
                <a:latin typeface="Andale Mono" panose="020B0509000000000004" pitchFamily="49" charset="0"/>
                <a:ea typeface="SimSun" panose="02010600030101010101" pitchFamily="2" charset="-122"/>
              </a:rPr>
              <a:t>障碍物</a:t>
            </a:r>
            <a:r>
              <a:rPr kumimoji="1" lang="zh-CN" altLang="en-US" sz="1100" dirty="0">
                <a:latin typeface="Andale Mono" panose="020B0509000000000004" pitchFamily="49" charset="0"/>
                <a:ea typeface="SimSun" panose="02010600030101010101" pitchFamily="2" charset="-122"/>
              </a:rPr>
              <a:t>之间的绑定关系，需要考虑路测</a:t>
            </a:r>
            <a:r>
              <a:rPr kumimoji="1" lang="zh-CN" altLang="en-US" sz="1100" dirty="0">
                <a:solidFill>
                  <a:schemeClr val="bg1">
                    <a:lumMod val="65000"/>
                  </a:schemeClr>
                </a:solidFill>
                <a:latin typeface="Andale Mono" panose="020B0509000000000004" pitchFamily="49" charset="0"/>
                <a:ea typeface="SimSun" panose="02010600030101010101" pitchFamily="2" charset="-122"/>
              </a:rPr>
              <a:t>行人灯</a:t>
            </a:r>
            <a:r>
              <a:rPr kumimoji="1" lang="en-US" altLang="zh-CN" sz="1100" dirty="0">
                <a:solidFill>
                  <a:schemeClr val="bg1">
                    <a:lumMod val="65000"/>
                  </a:schemeClr>
                </a:solidFill>
                <a:latin typeface="Andale Mono" panose="020B0509000000000004" pitchFamily="49" charset="0"/>
                <a:ea typeface="SimSun" panose="02010600030101010101" pitchFamily="2" charset="-122"/>
              </a:rPr>
              <a:t>/</a:t>
            </a:r>
            <a:r>
              <a:rPr kumimoji="1" lang="zh-CN" altLang="en-US" sz="1100" dirty="0">
                <a:solidFill>
                  <a:schemeClr val="bg1">
                    <a:lumMod val="65000"/>
                  </a:schemeClr>
                </a:solidFill>
                <a:latin typeface="Andale Mono" panose="020B0509000000000004" pitchFamily="49" charset="0"/>
                <a:ea typeface="SimSun" panose="02010600030101010101" pitchFamily="2" charset="-122"/>
              </a:rPr>
              <a:t>非机动车道灯</a:t>
            </a:r>
            <a:r>
              <a:rPr kumimoji="1" lang="en-US" altLang="zh-CN" sz="1100" dirty="0">
                <a:solidFill>
                  <a:schemeClr val="bg1">
                    <a:lumMod val="65000"/>
                  </a:schemeClr>
                </a:solidFill>
                <a:latin typeface="Andale Mono" panose="020B0509000000000004" pitchFamily="49" charset="0"/>
                <a:ea typeface="SimSun" panose="02010600030101010101" pitchFamily="2" charset="-122"/>
              </a:rPr>
              <a:t>/</a:t>
            </a:r>
            <a:r>
              <a:rPr kumimoji="1" lang="zh-CN" altLang="en-US" sz="1100" dirty="0">
                <a:latin typeface="Andale Mono" panose="020B0509000000000004" pitchFamily="49" charset="0"/>
                <a:ea typeface="SimSun" panose="02010600030101010101" pitchFamily="2" charset="-122"/>
              </a:rPr>
              <a:t>新增灯这种绑定关系不确定的灯；</a:t>
            </a:r>
            <a:endParaRPr kumimoji="1" lang="en-US" altLang="zh-CN" sz="1100" dirty="0">
              <a:latin typeface="Andale Mono" panose="020B0509000000000004" pitchFamily="49" charset="0"/>
              <a:ea typeface="SimSun" panose="02010600030101010101" pitchFamily="2" charset="-122"/>
            </a:endParaRPr>
          </a:p>
          <a:p>
            <a:pPr marL="1200150" lvl="3" indent="-285750">
              <a:lnSpc>
                <a:spcPct val="150000"/>
              </a:lnSpc>
              <a:buFont typeface="Wingdings" pitchFamily="2" charset="2"/>
              <a:buChar char="ü"/>
            </a:pPr>
            <a:r>
              <a:rPr kumimoji="1" lang="zh-CN" altLang="en-US" sz="1100" dirty="0">
                <a:solidFill>
                  <a:schemeClr val="bg1">
                    <a:lumMod val="65000"/>
                  </a:schemeClr>
                </a:solidFill>
                <a:latin typeface="Andale Mono" panose="020B0509000000000004" pitchFamily="49" charset="0"/>
                <a:ea typeface="SimSun" panose="02010600030101010101" pitchFamily="2" charset="-122"/>
              </a:rPr>
              <a:t>次要：停止线</a:t>
            </a:r>
            <a:r>
              <a:rPr kumimoji="1" lang="en-US" altLang="zh-CN" sz="1100" dirty="0">
                <a:solidFill>
                  <a:schemeClr val="bg1">
                    <a:lumMod val="65000"/>
                  </a:schemeClr>
                </a:solidFill>
                <a:latin typeface="Andale Mono" panose="020B0509000000000004" pitchFamily="49" charset="0"/>
                <a:ea typeface="SimSun" panose="02010600030101010101" pitchFamily="2" charset="-122"/>
              </a:rPr>
              <a:t>-</a:t>
            </a:r>
            <a:r>
              <a:rPr kumimoji="1" lang="zh-CN" altLang="en-US" sz="1100" dirty="0">
                <a:solidFill>
                  <a:schemeClr val="bg1">
                    <a:lumMod val="65000"/>
                  </a:schemeClr>
                </a:solidFill>
                <a:latin typeface="Andale Mono" panose="020B0509000000000004" pitchFamily="49" charset="0"/>
                <a:ea typeface="SimSun" panose="02010600030101010101" pitchFamily="2" charset="-122"/>
              </a:rPr>
              <a:t>车道绑定关系，车道</a:t>
            </a:r>
            <a:r>
              <a:rPr kumimoji="1" lang="en-US" altLang="zh-CN" sz="1100" dirty="0">
                <a:solidFill>
                  <a:schemeClr val="bg1">
                    <a:lumMod val="65000"/>
                  </a:schemeClr>
                </a:solidFill>
                <a:latin typeface="Andale Mono" panose="020B0509000000000004" pitchFamily="49" charset="0"/>
                <a:ea typeface="SimSun" panose="02010600030101010101" pitchFamily="2" charset="-122"/>
              </a:rPr>
              <a:t>-</a:t>
            </a:r>
            <a:r>
              <a:rPr kumimoji="1" lang="zh-CN" altLang="en-US" sz="1100" dirty="0">
                <a:solidFill>
                  <a:schemeClr val="bg1">
                    <a:lumMod val="65000"/>
                  </a:schemeClr>
                </a:solidFill>
                <a:latin typeface="Andale Mono" panose="020B0509000000000004" pitchFamily="49" charset="0"/>
                <a:ea typeface="SimSun" panose="02010600030101010101" pitchFamily="2" charset="-122"/>
              </a:rPr>
              <a:t>车道的前驱后继关系；</a:t>
            </a:r>
            <a:endParaRPr kumimoji="1" lang="en-US" altLang="zh-CN" sz="1100" dirty="0">
              <a:solidFill>
                <a:schemeClr val="bg1">
                  <a:lumMod val="65000"/>
                </a:schemeClr>
              </a:solidFill>
              <a:latin typeface="Andale Mono" panose="020B0509000000000004" pitchFamily="49" charset="0"/>
              <a:ea typeface="SimSun" panose="02010600030101010101" pitchFamily="2" charset="-122"/>
            </a:endParaRPr>
          </a:p>
          <a:p>
            <a:pPr marL="285750" lvl="1" indent="-285750">
              <a:lnSpc>
                <a:spcPct val="150000"/>
              </a:lnSpc>
              <a:buFont typeface="Arial" panose="020B0604020202020204" pitchFamily="34" charset="0"/>
              <a:buChar char="•"/>
            </a:pPr>
            <a:r>
              <a:rPr kumimoji="1" lang="zh-CN" altLang="en-US" sz="1400" b="1" dirty="0">
                <a:latin typeface="Andale Mono" panose="020B0509000000000004" pitchFamily="49" charset="0"/>
                <a:ea typeface="SimSun" panose="02010600030101010101" pitchFamily="2" charset="-122"/>
              </a:rPr>
              <a:t>输出：</a:t>
            </a:r>
            <a:endParaRPr kumimoji="1" lang="en-US" altLang="zh-CN" sz="1400" b="1" dirty="0">
              <a:latin typeface="Andale Mono" panose="020B0509000000000004" pitchFamily="49" charset="0"/>
              <a:ea typeface="SimSun" panose="02010600030101010101" pitchFamily="2" charset="-122"/>
            </a:endParaRPr>
          </a:p>
          <a:p>
            <a:pPr marL="742950" lvl="2" indent="-285750">
              <a:lnSpc>
                <a:spcPct val="150000"/>
              </a:lnSpc>
              <a:buFont typeface="Wingdings" pitchFamily="2" charset="2"/>
              <a:buChar char="Ø"/>
            </a:pPr>
            <a:r>
              <a:rPr kumimoji="1" lang="zh-CN" altLang="en-US" sz="1100" dirty="0">
                <a:latin typeface="Andale Mono" panose="020B0509000000000004" pitchFamily="49" charset="0"/>
                <a:ea typeface="SimSun" panose="02010600030101010101" pitchFamily="2" charset="-122"/>
              </a:rPr>
              <a:t>自车所在停止线的红绿灯状态（主要）：红绿灯历史观测状态推测</a:t>
            </a:r>
            <a:r>
              <a:rPr kumimoji="1" lang="en-US" altLang="zh-CN" sz="1100" dirty="0">
                <a:latin typeface="Andale Mono" panose="020B0509000000000004" pitchFamily="49" charset="0"/>
                <a:ea typeface="SimSun" panose="02010600030101010101" pitchFamily="2" charset="-122"/>
              </a:rPr>
              <a:t>&amp;</a:t>
            </a:r>
            <a:r>
              <a:rPr kumimoji="1" lang="zh-CN" altLang="en-US" sz="1100" dirty="0">
                <a:latin typeface="Andale Mono" panose="020B0509000000000004" pitchFamily="49" charset="0"/>
                <a:ea typeface="SimSun" panose="02010600030101010101" pitchFamily="2" charset="-122"/>
              </a:rPr>
              <a:t>障碍物行驶状态推测；</a:t>
            </a:r>
            <a:endParaRPr kumimoji="1" lang="en-US" altLang="zh-CN" sz="1100" dirty="0">
              <a:latin typeface="Andale Mono" panose="020B0509000000000004" pitchFamily="49" charset="0"/>
              <a:ea typeface="SimSun" panose="02010600030101010101" pitchFamily="2" charset="-122"/>
            </a:endParaRPr>
          </a:p>
          <a:p>
            <a:pPr marL="742950" lvl="2" indent="-285750">
              <a:lnSpc>
                <a:spcPct val="150000"/>
              </a:lnSpc>
              <a:buFont typeface="Wingdings" pitchFamily="2" charset="2"/>
              <a:buChar char="Ø"/>
            </a:pPr>
            <a:r>
              <a:rPr kumimoji="1" lang="zh-CN" altLang="en-US" sz="1100" dirty="0">
                <a:latin typeface="Andale Mono" panose="020B0509000000000004" pitchFamily="49" charset="0"/>
                <a:ea typeface="SimSun" panose="02010600030101010101" pitchFamily="2" charset="-122"/>
              </a:rPr>
              <a:t>同向其它停止线的红绿灯状态（辅助）：</a:t>
            </a:r>
            <a:r>
              <a:rPr kumimoji="1" lang="zh-CN" altLang="en-US" sz="1100" dirty="0">
                <a:solidFill>
                  <a:schemeClr val="bg1">
                    <a:lumMod val="65000"/>
                  </a:schemeClr>
                </a:solidFill>
                <a:latin typeface="Andale Mono" panose="020B0509000000000004" pitchFamily="49" charset="0"/>
                <a:ea typeface="SimSun" panose="02010600030101010101" pitchFamily="2" charset="-122"/>
              </a:rPr>
              <a:t>标注上有难度，目前不可信</a:t>
            </a:r>
            <a:r>
              <a:rPr kumimoji="1" lang="zh-CN" altLang="en-US" sz="1100" dirty="0">
                <a:latin typeface="Andale Mono" panose="020B0509000000000004" pitchFamily="49" charset="0"/>
                <a:ea typeface="SimSun" panose="02010600030101010101" pitchFamily="2" charset="-122"/>
              </a:rPr>
              <a:t>；</a:t>
            </a:r>
            <a:endParaRPr kumimoji="1" lang="en-US" altLang="zh-CN" sz="1100" dirty="0">
              <a:latin typeface="Andale Mono" panose="020B0509000000000004" pitchFamily="49" charset="0"/>
              <a:ea typeface="SimSun" panose="02010600030101010101" pitchFamily="2" charset="-122"/>
            </a:endParaRPr>
          </a:p>
          <a:p>
            <a:pPr marL="742950" lvl="2" indent="-285750">
              <a:lnSpc>
                <a:spcPct val="150000"/>
              </a:lnSpc>
              <a:buFont typeface="Wingdings" pitchFamily="2" charset="2"/>
              <a:buChar char="Ø"/>
            </a:pPr>
            <a:r>
              <a:rPr kumimoji="1" lang="zh-CN" altLang="en-US" sz="1100" dirty="0">
                <a:latin typeface="Andale Mono" panose="020B0509000000000004" pitchFamily="49" charset="0"/>
                <a:ea typeface="SimSun" panose="02010600030101010101" pitchFamily="2" charset="-122"/>
              </a:rPr>
              <a:t>红绿灯与停止线之间的绑定关系（辅助）：数据增强，模拟现实变更；</a:t>
            </a:r>
            <a:endParaRPr kumimoji="1" lang="sq-AL" altLang="zh-CN" sz="1100" dirty="0">
              <a:latin typeface="Andale Mono" panose="020B0509000000000004" pitchFamily="49" charset="0"/>
              <a:ea typeface="SimSun" panose="02010600030101010101" pitchFamily="2" charset="-122"/>
            </a:endParaRPr>
          </a:p>
        </p:txBody>
      </p:sp>
    </p:spTree>
    <p:extLst>
      <p:ext uri="{BB962C8B-B14F-4D97-AF65-F5344CB8AC3E}">
        <p14:creationId xmlns:p14="http://schemas.microsoft.com/office/powerpoint/2010/main" val="125299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87F4128-5D74-9363-6AFF-C573201071EC}"/>
              </a:ext>
            </a:extLst>
          </p:cNvPr>
          <p:cNvGrpSpPr/>
          <p:nvPr/>
        </p:nvGrpSpPr>
        <p:grpSpPr>
          <a:xfrm>
            <a:off x="629931" y="944678"/>
            <a:ext cx="10932138" cy="5252982"/>
            <a:chOff x="298741" y="917699"/>
            <a:chExt cx="10370255" cy="4982992"/>
          </a:xfrm>
        </p:grpSpPr>
        <p:grpSp>
          <p:nvGrpSpPr>
            <p:cNvPr id="5" name="组合 4">
              <a:extLst>
                <a:ext uri="{FF2B5EF4-FFF2-40B4-BE49-F238E27FC236}">
                  <a16:creationId xmlns:a16="http://schemas.microsoft.com/office/drawing/2014/main" id="{D63B62FF-4807-2AEA-6957-C067E75A5029}"/>
                </a:ext>
              </a:extLst>
            </p:cNvPr>
            <p:cNvGrpSpPr/>
            <p:nvPr/>
          </p:nvGrpSpPr>
          <p:grpSpPr>
            <a:xfrm>
              <a:off x="298741" y="1774145"/>
              <a:ext cx="4089799" cy="2394970"/>
              <a:chOff x="330515" y="600310"/>
              <a:chExt cx="4089799" cy="2394970"/>
            </a:xfrm>
          </p:grpSpPr>
          <p:pic>
            <p:nvPicPr>
              <p:cNvPr id="313" name="图片 312">
                <a:extLst>
                  <a:ext uri="{FF2B5EF4-FFF2-40B4-BE49-F238E27FC236}">
                    <a16:creationId xmlns:a16="http://schemas.microsoft.com/office/drawing/2014/main" id="{2ADC9F4A-C830-1C47-C98F-6C521AF92C09}"/>
                  </a:ext>
                </a:extLst>
              </p:cNvPr>
              <p:cNvPicPr>
                <a:picLocks noChangeAspect="1"/>
              </p:cNvPicPr>
              <p:nvPr/>
            </p:nvPicPr>
            <p:blipFill>
              <a:blip r:embed="rId2"/>
              <a:stretch>
                <a:fillRect/>
              </a:stretch>
            </p:blipFill>
            <p:spPr>
              <a:xfrm>
                <a:off x="330515" y="2172379"/>
                <a:ext cx="1567169" cy="577351"/>
              </a:xfrm>
              <a:prstGeom prst="rect">
                <a:avLst/>
              </a:prstGeom>
            </p:spPr>
          </p:pic>
          <p:sp>
            <p:nvSpPr>
              <p:cNvPr id="314" name="文本框 313">
                <a:extLst>
                  <a:ext uri="{FF2B5EF4-FFF2-40B4-BE49-F238E27FC236}">
                    <a16:creationId xmlns:a16="http://schemas.microsoft.com/office/drawing/2014/main" id="{C7BFA2DA-8F50-7B2D-77E3-9A01E06C62C2}"/>
                  </a:ext>
                </a:extLst>
              </p:cNvPr>
              <p:cNvSpPr txBox="1"/>
              <p:nvPr/>
            </p:nvSpPr>
            <p:spPr>
              <a:xfrm>
                <a:off x="679139" y="600310"/>
                <a:ext cx="922554" cy="189773"/>
              </a:xfrm>
              <a:prstGeom prst="rect">
                <a:avLst/>
              </a:prstGeom>
              <a:noFill/>
            </p:spPr>
            <p:txBody>
              <a:bodyPr wrap="square" rtlCol="0">
                <a:spAutoFit/>
              </a:bodyPr>
              <a:lstStyle/>
              <a:p>
                <a:pPr algn="ctr"/>
                <a:r>
                  <a:rPr kumimoji="1" lang="zh-CN" altLang="en-US" sz="700" dirty="0">
                    <a:latin typeface="Andale Mono" panose="020B0509000000000004" pitchFamily="49" charset="0"/>
                    <a:ea typeface="SimSun" panose="02010600030101010101" pitchFamily="2" charset="-122"/>
                  </a:rPr>
                  <a:t>高精地图</a:t>
                </a:r>
              </a:p>
            </p:txBody>
          </p:sp>
          <p:sp>
            <p:nvSpPr>
              <p:cNvPr id="315" name="文本框 314">
                <a:extLst>
                  <a:ext uri="{FF2B5EF4-FFF2-40B4-BE49-F238E27FC236}">
                    <a16:creationId xmlns:a16="http://schemas.microsoft.com/office/drawing/2014/main" id="{89E3D1FB-2AA8-A4F4-B0AD-57B852018D72}"/>
                  </a:ext>
                </a:extLst>
              </p:cNvPr>
              <p:cNvSpPr txBox="1"/>
              <p:nvPr/>
            </p:nvSpPr>
            <p:spPr>
              <a:xfrm>
                <a:off x="711346" y="2791169"/>
                <a:ext cx="922554" cy="189773"/>
              </a:xfrm>
              <a:prstGeom prst="rect">
                <a:avLst/>
              </a:prstGeom>
              <a:noFill/>
            </p:spPr>
            <p:txBody>
              <a:bodyPr wrap="square" rtlCol="0">
                <a:spAutoFit/>
              </a:bodyPr>
              <a:lstStyle/>
              <a:p>
                <a:pPr algn="ctr"/>
                <a:r>
                  <a:rPr kumimoji="1" lang="zh-CN" altLang="en-US" sz="700" dirty="0">
                    <a:latin typeface="Andale Mono" panose="020B0509000000000004" pitchFamily="49" charset="0"/>
                    <a:ea typeface="SimSun" panose="02010600030101010101" pitchFamily="2" charset="-122"/>
                  </a:rPr>
                  <a:t>红绿灯时序</a:t>
                </a:r>
              </a:p>
            </p:txBody>
          </p:sp>
          <p:sp>
            <p:nvSpPr>
              <p:cNvPr id="316" name="圆角矩形 315">
                <a:extLst>
                  <a:ext uri="{FF2B5EF4-FFF2-40B4-BE49-F238E27FC236}">
                    <a16:creationId xmlns:a16="http://schemas.microsoft.com/office/drawing/2014/main" id="{825FAA3E-205E-CB9F-8DE6-A11A9CA0D0D8}"/>
                  </a:ext>
                </a:extLst>
              </p:cNvPr>
              <p:cNvSpPr/>
              <p:nvPr/>
            </p:nvSpPr>
            <p:spPr>
              <a:xfrm>
                <a:off x="1859500" y="2341775"/>
                <a:ext cx="724809" cy="231697"/>
              </a:xfrm>
              <a:prstGeom prst="round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 dirty="0">
                    <a:solidFill>
                      <a:schemeClr val="tx1"/>
                    </a:solidFill>
                    <a:latin typeface="Andale Mono" panose="020B0509000000000004" pitchFamily="49" charset="0"/>
                    <a:ea typeface="SimSun" panose="02010600030101010101" pitchFamily="2" charset="-122"/>
                  </a:rPr>
                  <a:t>Trafficlights</a:t>
                </a:r>
                <a:endParaRPr kumimoji="1" lang="zh-CN" altLang="en-US" sz="600" dirty="0">
                  <a:solidFill>
                    <a:schemeClr val="tx1"/>
                  </a:solidFill>
                  <a:latin typeface="Andale Mono" panose="020B0509000000000004" pitchFamily="49" charset="0"/>
                  <a:ea typeface="SimSun" panose="02010600030101010101" pitchFamily="2" charset="-122"/>
                </a:endParaRPr>
              </a:p>
            </p:txBody>
          </p:sp>
          <mc:AlternateContent xmlns:mc="http://schemas.openxmlformats.org/markup-compatibility/2006">
            <mc:Choice xmlns:a14="http://schemas.microsoft.com/office/drawing/2010/main" Requires="a14">
              <p:sp>
                <p:nvSpPr>
                  <p:cNvPr id="317" name="文本框 316">
                    <a:extLst>
                      <a:ext uri="{FF2B5EF4-FFF2-40B4-BE49-F238E27FC236}">
                        <a16:creationId xmlns:a16="http://schemas.microsoft.com/office/drawing/2014/main" id="{3113D18B-215F-8193-4E0A-D1A7A4B805FD}"/>
                      </a:ext>
                    </a:extLst>
                  </p:cNvPr>
                  <p:cNvSpPr txBox="1"/>
                  <p:nvPr/>
                </p:nvSpPr>
                <p:spPr>
                  <a:xfrm>
                    <a:off x="1671752" y="2571243"/>
                    <a:ext cx="1089463" cy="175175"/>
                  </a:xfrm>
                  <a:prstGeom prst="rect">
                    <a:avLst/>
                  </a:prstGeom>
                  <a:noFill/>
                </p:spPr>
                <p:txBody>
                  <a:bodyPr wrap="square">
                    <a:spAutoFit/>
                  </a:bodyPr>
                  <a:lstStyle/>
                  <a:p>
                    <a:pPr algn="ctr"/>
                    <a14:m>
                      <m:oMath xmlns:m="http://schemas.openxmlformats.org/officeDocument/2006/math">
                        <m:r>
                          <a:rPr kumimoji="1" lang="en-US" altLang="zh-CN" sz="600" b="0" i="1" smtClean="0">
                            <a:latin typeface="Cambria Math" panose="02040503050406030204" pitchFamily="18" charset="0"/>
                          </a:rPr>
                          <m:t>(</m:t>
                        </m:r>
                        <m:sSub>
                          <m:sSubPr>
                            <m:ctrlPr>
                              <a:rPr kumimoji="1" lang="en-US" altLang="zh-CN" sz="600" i="1" smtClean="0">
                                <a:latin typeface="Cambria Math" panose="02040503050406030204" pitchFamily="18" charset="0"/>
                              </a:rPr>
                            </m:ctrlPr>
                          </m:sSubPr>
                          <m:e>
                            <m:r>
                              <a:rPr kumimoji="1" lang="en-US" altLang="zh-CN" sz="600" i="1">
                                <a:latin typeface="Cambria Math" panose="02040503050406030204" pitchFamily="18" charset="0"/>
                              </a:rPr>
                              <m:t>𝑁</m:t>
                            </m:r>
                          </m:e>
                          <m:sub>
                            <m:r>
                              <a:rPr kumimoji="1" lang="en-US" altLang="zh-CN" sz="600" b="0" i="1" smtClean="0">
                                <a:latin typeface="Cambria Math" panose="02040503050406030204" pitchFamily="18" charset="0"/>
                              </a:rPr>
                              <m:t>3</m:t>
                            </m:r>
                          </m:sub>
                        </m:sSub>
                      </m:oMath>
                    </a14:m>
                    <a:r>
                      <a:rPr kumimoji="1" lang="en-US" altLang="zh-CN" sz="6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600" i="1" smtClean="0">
                                <a:latin typeface="Cambria Math" panose="02040503050406030204" pitchFamily="18" charset="0"/>
                              </a:rPr>
                            </m:ctrlPr>
                          </m:sSubPr>
                          <m:e>
                            <m:r>
                              <a:rPr kumimoji="1" lang="en-US" altLang="zh-CN" sz="600" i="1">
                                <a:latin typeface="Cambria Math" panose="02040503050406030204" pitchFamily="18" charset="0"/>
                              </a:rPr>
                              <m:t>𝑛</m:t>
                            </m:r>
                          </m:e>
                          <m:sub>
                            <m:r>
                              <a:rPr kumimoji="1" lang="en-US" altLang="zh-CN" sz="600" b="0" i="1" smtClean="0">
                                <a:latin typeface="Cambria Math" panose="02040503050406030204" pitchFamily="18" charset="0"/>
                              </a:rPr>
                              <m:t>2</m:t>
                            </m:r>
                          </m:sub>
                        </m:sSub>
                        <m:r>
                          <a:rPr kumimoji="1" lang="en-US" altLang="zh-CN" sz="600" b="0" i="1" smtClean="0">
                            <a:latin typeface="Cambria Math" panose="02040503050406030204" pitchFamily="18" charset="0"/>
                          </a:rPr>
                          <m:t> </m:t>
                        </m:r>
                        <m:r>
                          <m:rPr>
                            <m:sty m:val="p"/>
                          </m:rPr>
                          <a:rPr kumimoji="1" lang="en-US" altLang="zh-CN" sz="600" i="1" smtClean="0">
                            <a:latin typeface="Cambria Math" panose="02040503050406030204" pitchFamily="18" charset="0"/>
                          </a:rPr>
                          <m:t>x</m:t>
                        </m:r>
                        <m:r>
                          <a:rPr kumimoji="1" lang="en-US" altLang="zh-CN" sz="600" b="0" i="1" smtClean="0">
                            <a:latin typeface="Cambria Math" panose="02040503050406030204" pitchFamily="18" charset="0"/>
                          </a:rPr>
                          <m:t> </m:t>
                        </m:r>
                      </m:oMath>
                    </a14:m>
                    <a:r>
                      <a:rPr kumimoji="1" lang="en-US" altLang="zh-CN" sz="600" dirty="0">
                        <a:latin typeface="Andale Mono" panose="020B0509000000000004" pitchFamily="49" charset="0"/>
                        <a:ea typeface="SimSun" panose="02010600030101010101" pitchFamily="2" charset="-122"/>
                      </a:rPr>
                      <a:t>2+3)</a:t>
                    </a:r>
                    <a:endParaRPr lang="zh-CN" altLang="en-US" sz="600" dirty="0">
                      <a:latin typeface="Andale Mono" panose="020B0509000000000004" pitchFamily="49" charset="0"/>
                      <a:ea typeface="SimSun" panose="02010600030101010101" pitchFamily="2" charset="-122"/>
                    </a:endParaRPr>
                  </a:p>
                </p:txBody>
              </p:sp>
            </mc:Choice>
            <mc:Fallback>
              <p:sp>
                <p:nvSpPr>
                  <p:cNvPr id="317" name="文本框 316">
                    <a:extLst>
                      <a:ext uri="{FF2B5EF4-FFF2-40B4-BE49-F238E27FC236}">
                        <a16:creationId xmlns:a16="http://schemas.microsoft.com/office/drawing/2014/main" id="{3113D18B-215F-8193-4E0A-D1A7A4B805FD}"/>
                      </a:ext>
                    </a:extLst>
                  </p:cNvPr>
                  <p:cNvSpPr txBox="1">
                    <a:spLocks noRot="1" noChangeAspect="1" noMove="1" noResize="1" noEditPoints="1" noAdjustHandles="1" noChangeArrowheads="1" noChangeShapeType="1" noTextEdit="1"/>
                  </p:cNvSpPr>
                  <p:nvPr/>
                </p:nvSpPr>
                <p:spPr>
                  <a:xfrm>
                    <a:off x="1671752" y="2571243"/>
                    <a:ext cx="1089463" cy="175175"/>
                  </a:xfrm>
                  <a:prstGeom prst="rect">
                    <a:avLst/>
                  </a:prstGeom>
                  <a:blipFill>
                    <a:blip r:embed="rId3"/>
                    <a:stretch>
                      <a:fillRect/>
                    </a:stretch>
                  </a:blipFill>
                </p:spPr>
                <p:txBody>
                  <a:bodyPr/>
                  <a:lstStyle/>
                  <a:p>
                    <a:r>
                      <a:rPr lang="zh-CN" altLang="en-US">
                        <a:noFill/>
                      </a:rPr>
                      <a:t> </a:t>
                    </a:r>
                  </a:p>
                </p:txBody>
              </p:sp>
            </mc:Fallback>
          </mc:AlternateContent>
          <p:sp>
            <p:nvSpPr>
              <p:cNvPr id="318" name="矩形 317">
                <a:extLst>
                  <a:ext uri="{FF2B5EF4-FFF2-40B4-BE49-F238E27FC236}">
                    <a16:creationId xmlns:a16="http://schemas.microsoft.com/office/drawing/2014/main" id="{102CD871-8F54-A463-C057-9E3595E560DF}"/>
                  </a:ext>
                </a:extLst>
              </p:cNvPr>
              <p:cNvSpPr/>
              <p:nvPr/>
            </p:nvSpPr>
            <p:spPr>
              <a:xfrm>
                <a:off x="4066904" y="2056317"/>
                <a:ext cx="288033" cy="69067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zh-CN" sz="500" dirty="0" err="1">
                    <a:solidFill>
                      <a:schemeClr val="tx1"/>
                    </a:solidFill>
                    <a:latin typeface="Andale Mono" panose="020B0509000000000004" pitchFamily="49" charset="0"/>
                    <a:ea typeface="SimSun" panose="02010600030101010101" pitchFamily="2" charset="-122"/>
                  </a:rPr>
                  <a:t>Trafficlight</a:t>
                </a:r>
                <a:endParaRPr kumimoji="1" lang="en-US" altLang="zh-CN" sz="500" dirty="0">
                  <a:solidFill>
                    <a:schemeClr val="tx1"/>
                  </a:solidFill>
                  <a:latin typeface="Andale Mono" panose="020B0509000000000004" pitchFamily="49" charset="0"/>
                  <a:ea typeface="SimSun" panose="02010600030101010101" pitchFamily="2" charset="-122"/>
                </a:endParaRPr>
              </a:p>
              <a:p>
                <a:pPr algn="ctr"/>
                <a:r>
                  <a:rPr kumimoji="1" lang="en-US" altLang="zh-CN" sz="500" dirty="0">
                    <a:solidFill>
                      <a:schemeClr val="tx1"/>
                    </a:solidFill>
                    <a:latin typeface="Andale Mono" panose="020B0509000000000004" pitchFamily="49" charset="0"/>
                    <a:ea typeface="SimSun" panose="02010600030101010101" pitchFamily="2" charset="-122"/>
                  </a:rPr>
                  <a:t>Embedding</a:t>
                </a:r>
              </a:p>
            </p:txBody>
          </p:sp>
          <p:sp>
            <p:nvSpPr>
              <p:cNvPr id="319" name="矩形 318">
                <a:extLst>
                  <a:ext uri="{FF2B5EF4-FFF2-40B4-BE49-F238E27FC236}">
                    <a16:creationId xmlns:a16="http://schemas.microsoft.com/office/drawing/2014/main" id="{CDD9590D-980D-A7DF-0180-4C79CA57A436}"/>
                  </a:ext>
                </a:extLst>
              </p:cNvPr>
              <p:cNvSpPr/>
              <p:nvPr/>
            </p:nvSpPr>
            <p:spPr>
              <a:xfrm>
                <a:off x="2729425" y="1991678"/>
                <a:ext cx="1690889" cy="990839"/>
              </a:xfrm>
              <a:prstGeom prst="rect">
                <a:avLst/>
              </a:prstGeom>
              <a:solidFill>
                <a:schemeClr val="tx2">
                  <a:lumMod val="7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latin typeface="Andale Mono" panose="020B0509000000000004" pitchFamily="49" charset="0"/>
                  <a:ea typeface="SimSun" panose="02010600030101010101" pitchFamily="2" charset="-122"/>
                </a:endParaRPr>
              </a:p>
            </p:txBody>
          </p:sp>
          <p:sp>
            <p:nvSpPr>
              <p:cNvPr id="320" name="文本框 319">
                <a:extLst>
                  <a:ext uri="{FF2B5EF4-FFF2-40B4-BE49-F238E27FC236}">
                    <a16:creationId xmlns:a16="http://schemas.microsoft.com/office/drawing/2014/main" id="{EE702537-462C-5426-6079-8CA81E8F708C}"/>
                  </a:ext>
                </a:extLst>
              </p:cNvPr>
              <p:cNvSpPr txBox="1"/>
              <p:nvPr/>
            </p:nvSpPr>
            <p:spPr>
              <a:xfrm>
                <a:off x="2857073" y="2790909"/>
                <a:ext cx="1456505" cy="204371"/>
              </a:xfrm>
              <a:prstGeom prst="rect">
                <a:avLst/>
              </a:prstGeom>
              <a:noFill/>
            </p:spPr>
            <p:txBody>
              <a:bodyPr wrap="square" rtlCol="0">
                <a:spAutoFit/>
              </a:bodyPr>
              <a:lstStyle/>
              <a:p>
                <a:pPr algn="ctr"/>
                <a:r>
                  <a:rPr kumimoji="1" lang="zh-CN" altLang="en-US" sz="800" b="1" dirty="0">
                    <a:latin typeface="Andale Mono" panose="020B0509000000000004" pitchFamily="49" charset="0"/>
                    <a:ea typeface="SimSun" panose="02010600030101010101" pitchFamily="2" charset="-122"/>
                  </a:rPr>
                  <a:t>红绿灯编码模块</a:t>
                </a:r>
              </a:p>
            </p:txBody>
          </p:sp>
          <p:sp>
            <p:nvSpPr>
              <p:cNvPr id="321" name="矩形 320">
                <a:extLst>
                  <a:ext uri="{FF2B5EF4-FFF2-40B4-BE49-F238E27FC236}">
                    <a16:creationId xmlns:a16="http://schemas.microsoft.com/office/drawing/2014/main" id="{6FAD4E8D-A68B-2988-1B0D-0A4CB7F7D022}"/>
                  </a:ext>
                </a:extLst>
              </p:cNvPr>
              <p:cNvSpPr/>
              <p:nvPr/>
            </p:nvSpPr>
            <p:spPr>
              <a:xfrm>
                <a:off x="2782899" y="2029891"/>
                <a:ext cx="473042" cy="16794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500" dirty="0" err="1">
                    <a:solidFill>
                      <a:schemeClr val="tx1"/>
                    </a:solidFill>
                    <a:latin typeface="Andale Mono" panose="020B0509000000000004" pitchFamily="49" charset="0"/>
                    <a:ea typeface="SimSun" panose="02010600030101010101" pitchFamily="2" charset="-122"/>
                  </a:rPr>
                  <a:t>Hdmap</a:t>
                </a:r>
                <a:r>
                  <a:rPr kumimoji="1" lang="zh-CN" altLang="en-US" sz="500" dirty="0">
                    <a:solidFill>
                      <a:schemeClr val="tx1"/>
                    </a:solidFill>
                    <a:latin typeface="Andale Mono" panose="020B0509000000000004" pitchFamily="49" charset="0"/>
                    <a:ea typeface="SimSun" panose="02010600030101010101" pitchFamily="2" charset="-122"/>
                  </a:rPr>
                  <a:t> </a:t>
                </a:r>
                <a:r>
                  <a:rPr kumimoji="1" lang="en-US" altLang="zh-CN" sz="500" dirty="0" err="1">
                    <a:solidFill>
                      <a:schemeClr val="tx1"/>
                    </a:solidFill>
                    <a:latin typeface="Andale Mono" panose="020B0509000000000004" pitchFamily="49" charset="0"/>
                    <a:ea typeface="SimSun" panose="02010600030101010101" pitchFamily="2" charset="-122"/>
                  </a:rPr>
                  <a:t>Attr</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322" name="矩形 321">
                <a:extLst>
                  <a:ext uri="{FF2B5EF4-FFF2-40B4-BE49-F238E27FC236}">
                    <a16:creationId xmlns:a16="http://schemas.microsoft.com/office/drawing/2014/main" id="{9BC9C917-5B8C-6AC4-551B-CBE4DA47E11D}"/>
                  </a:ext>
                </a:extLst>
              </p:cNvPr>
              <p:cNvSpPr/>
              <p:nvPr/>
            </p:nvSpPr>
            <p:spPr>
              <a:xfrm>
                <a:off x="2782900" y="2319938"/>
                <a:ext cx="468834" cy="16794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500" dirty="0">
                    <a:solidFill>
                      <a:schemeClr val="tx1"/>
                    </a:solidFill>
                    <a:latin typeface="Andale Mono" panose="020B0509000000000004" pitchFamily="49" charset="0"/>
                    <a:ea typeface="SimSun" panose="02010600030101010101" pitchFamily="2" charset="-122"/>
                  </a:rPr>
                  <a:t>Hist</a:t>
                </a:r>
              </a:p>
              <a:p>
                <a:pPr algn="ctr"/>
                <a:r>
                  <a:rPr kumimoji="1" lang="en-US" altLang="zh-CN" sz="500" dirty="0">
                    <a:solidFill>
                      <a:schemeClr val="tx1"/>
                    </a:solidFill>
                    <a:latin typeface="Andale Mono" panose="020B0509000000000004" pitchFamily="49" charset="0"/>
                    <a:ea typeface="SimSun" panose="02010600030101010101" pitchFamily="2" charset="-122"/>
                  </a:rPr>
                  <a:t>Color</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323" name="矩形 322">
                <a:extLst>
                  <a:ext uri="{FF2B5EF4-FFF2-40B4-BE49-F238E27FC236}">
                    <a16:creationId xmlns:a16="http://schemas.microsoft.com/office/drawing/2014/main" id="{AF6DDF24-2B6F-39F4-101F-5AD53D492D3B}"/>
                  </a:ext>
                </a:extLst>
              </p:cNvPr>
              <p:cNvSpPr/>
              <p:nvPr/>
            </p:nvSpPr>
            <p:spPr>
              <a:xfrm>
                <a:off x="2782899" y="2611361"/>
                <a:ext cx="477689" cy="16794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500" dirty="0">
                    <a:solidFill>
                      <a:schemeClr val="tx1"/>
                    </a:solidFill>
                    <a:latin typeface="Andale Mono" panose="020B0509000000000004" pitchFamily="49" charset="0"/>
                    <a:ea typeface="SimSun" panose="02010600030101010101" pitchFamily="2" charset="-122"/>
                  </a:rPr>
                  <a:t>Hist</a:t>
                </a:r>
              </a:p>
              <a:p>
                <a:pPr algn="ctr"/>
                <a:r>
                  <a:rPr kumimoji="1" lang="en-US" altLang="zh-CN" sz="500" dirty="0">
                    <a:solidFill>
                      <a:schemeClr val="tx1"/>
                    </a:solidFill>
                    <a:latin typeface="Andale Mono" panose="020B0509000000000004" pitchFamily="49" charset="0"/>
                    <a:ea typeface="SimSun" panose="02010600030101010101" pitchFamily="2" charset="-122"/>
                  </a:rPr>
                  <a:t>Shape</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324" name="矩形 323">
                <a:extLst>
                  <a:ext uri="{FF2B5EF4-FFF2-40B4-BE49-F238E27FC236}">
                    <a16:creationId xmlns:a16="http://schemas.microsoft.com/office/drawing/2014/main" id="{B90F5BA1-D30B-84DB-FCEF-6DE762D83443}"/>
                  </a:ext>
                </a:extLst>
              </p:cNvPr>
              <p:cNvSpPr/>
              <p:nvPr/>
            </p:nvSpPr>
            <p:spPr>
              <a:xfrm>
                <a:off x="3340354" y="2031241"/>
                <a:ext cx="473042" cy="16794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500" dirty="0">
                    <a:solidFill>
                      <a:schemeClr val="tx1"/>
                    </a:solidFill>
                    <a:latin typeface="Andale Mono" panose="020B0509000000000004" pitchFamily="49" charset="0"/>
                    <a:ea typeface="SimSun" panose="02010600030101010101" pitchFamily="2" charset="-122"/>
                  </a:rPr>
                  <a:t>Hist</a:t>
                </a:r>
              </a:p>
              <a:p>
                <a:pPr algn="ctr"/>
                <a:r>
                  <a:rPr kumimoji="1" lang="en-US" altLang="zh-CN" sz="500" dirty="0">
                    <a:solidFill>
                      <a:schemeClr val="tx1"/>
                    </a:solidFill>
                    <a:latin typeface="Andale Mono" panose="020B0509000000000004" pitchFamily="49" charset="0"/>
                    <a:ea typeface="SimSun" panose="02010600030101010101" pitchFamily="2" charset="-122"/>
                  </a:rPr>
                  <a:t>Occ</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325" name="矩形 324">
                <a:extLst>
                  <a:ext uri="{FF2B5EF4-FFF2-40B4-BE49-F238E27FC236}">
                    <a16:creationId xmlns:a16="http://schemas.microsoft.com/office/drawing/2014/main" id="{A977B353-DA61-1FF4-2B26-C2136CC0914B}"/>
                  </a:ext>
                </a:extLst>
              </p:cNvPr>
              <p:cNvSpPr/>
              <p:nvPr/>
            </p:nvSpPr>
            <p:spPr>
              <a:xfrm>
                <a:off x="3342829" y="2317529"/>
                <a:ext cx="473042" cy="16794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500" dirty="0">
                    <a:solidFill>
                      <a:schemeClr val="tx1"/>
                    </a:solidFill>
                    <a:latin typeface="Andale Mono" panose="020B0509000000000004" pitchFamily="49" charset="0"/>
                    <a:ea typeface="SimSun" panose="02010600030101010101" pitchFamily="2" charset="-122"/>
                  </a:rPr>
                  <a:t>Hist</a:t>
                </a:r>
              </a:p>
              <a:p>
                <a:pPr algn="ctr"/>
                <a:r>
                  <a:rPr kumimoji="1" lang="en-US" altLang="zh-CN" sz="500" dirty="0">
                    <a:solidFill>
                      <a:schemeClr val="tx1"/>
                    </a:solidFill>
                    <a:latin typeface="Andale Mono" panose="020B0509000000000004" pitchFamily="49" charset="0"/>
                    <a:ea typeface="SimSun" panose="02010600030101010101" pitchFamily="2" charset="-122"/>
                  </a:rPr>
                  <a:t>Camera</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326" name="矩形 325">
                <a:extLst>
                  <a:ext uri="{FF2B5EF4-FFF2-40B4-BE49-F238E27FC236}">
                    <a16:creationId xmlns:a16="http://schemas.microsoft.com/office/drawing/2014/main" id="{13FBB21E-9ED1-454D-0EFC-D42E00A1AB18}"/>
                  </a:ext>
                </a:extLst>
              </p:cNvPr>
              <p:cNvSpPr/>
              <p:nvPr/>
            </p:nvSpPr>
            <p:spPr>
              <a:xfrm>
                <a:off x="3340354" y="2616187"/>
                <a:ext cx="473042" cy="16794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500" dirty="0">
                    <a:solidFill>
                      <a:schemeClr val="tx1"/>
                    </a:solidFill>
                    <a:latin typeface="Andale Mono" panose="020B0509000000000004" pitchFamily="49" charset="0"/>
                    <a:ea typeface="SimSun" panose="02010600030101010101" pitchFamily="2" charset="-122"/>
                  </a:rPr>
                  <a:t>Hist</a:t>
                </a:r>
              </a:p>
              <a:p>
                <a:pPr algn="ctr"/>
                <a:r>
                  <a:rPr kumimoji="1" lang="en-US" altLang="zh-CN" sz="500" dirty="0">
                    <a:solidFill>
                      <a:schemeClr val="tx1"/>
                    </a:solidFill>
                    <a:latin typeface="Andale Mono" panose="020B0509000000000004" pitchFamily="49" charset="0"/>
                    <a:ea typeface="SimSun" panose="02010600030101010101" pitchFamily="2" charset="-122"/>
                  </a:rPr>
                  <a:t>Mask</a:t>
                </a:r>
                <a:endParaRPr kumimoji="1" lang="zh-CN" altLang="en-US" sz="500" dirty="0">
                  <a:solidFill>
                    <a:schemeClr val="tx1"/>
                  </a:solidFill>
                  <a:latin typeface="Andale Mono" panose="020B0509000000000004" pitchFamily="49" charset="0"/>
                  <a:ea typeface="SimSun" panose="02010600030101010101" pitchFamily="2" charset="-122"/>
                </a:endParaRPr>
              </a:p>
            </p:txBody>
          </p:sp>
          <p:cxnSp>
            <p:nvCxnSpPr>
              <p:cNvPr id="327" name="直线箭头连接符 326">
                <a:extLst>
                  <a:ext uri="{FF2B5EF4-FFF2-40B4-BE49-F238E27FC236}">
                    <a16:creationId xmlns:a16="http://schemas.microsoft.com/office/drawing/2014/main" id="{DD9108CE-6DE8-DC8F-3A14-02F26F2E9F2C}"/>
                  </a:ext>
                </a:extLst>
              </p:cNvPr>
              <p:cNvCxnSpPr>
                <a:cxnSpLocks/>
                <a:stCxn id="325" idx="3"/>
                <a:endCxn id="318" idx="1"/>
              </p:cNvCxnSpPr>
              <p:nvPr/>
            </p:nvCxnSpPr>
            <p:spPr>
              <a:xfrm>
                <a:off x="3815871" y="2401504"/>
                <a:ext cx="251033" cy="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8FA81F18-FA77-5FBF-FC7F-74026AE5E108}"/>
                </a:ext>
              </a:extLst>
            </p:cNvPr>
            <p:cNvGrpSpPr/>
            <p:nvPr/>
          </p:nvGrpSpPr>
          <p:grpSpPr>
            <a:xfrm>
              <a:off x="527389" y="917699"/>
              <a:ext cx="10141607" cy="4982992"/>
              <a:chOff x="527389" y="917699"/>
              <a:chExt cx="10141607" cy="4982992"/>
            </a:xfrm>
          </p:grpSpPr>
          <p:grpSp>
            <p:nvGrpSpPr>
              <p:cNvPr id="7" name="组合 6">
                <a:extLst>
                  <a:ext uri="{FF2B5EF4-FFF2-40B4-BE49-F238E27FC236}">
                    <a16:creationId xmlns:a16="http://schemas.microsoft.com/office/drawing/2014/main" id="{B908FF3C-26F0-4A25-6AA7-64387FDD6182}"/>
                  </a:ext>
                </a:extLst>
              </p:cNvPr>
              <p:cNvGrpSpPr/>
              <p:nvPr/>
            </p:nvGrpSpPr>
            <p:grpSpPr>
              <a:xfrm>
                <a:off x="666180" y="1061715"/>
                <a:ext cx="936104" cy="720080"/>
                <a:chOff x="738188" y="2645891"/>
                <a:chExt cx="2624644" cy="2050953"/>
              </a:xfrm>
            </p:grpSpPr>
            <p:grpSp>
              <p:nvGrpSpPr>
                <p:cNvPr id="274" name="组合 273">
                  <a:extLst>
                    <a:ext uri="{FF2B5EF4-FFF2-40B4-BE49-F238E27FC236}">
                      <a16:creationId xmlns:a16="http://schemas.microsoft.com/office/drawing/2014/main" id="{4F351D51-8248-D5B9-03B1-82CC2C9237EB}"/>
                    </a:ext>
                  </a:extLst>
                </p:cNvPr>
                <p:cNvGrpSpPr/>
                <p:nvPr/>
              </p:nvGrpSpPr>
              <p:grpSpPr>
                <a:xfrm>
                  <a:off x="804767" y="2695023"/>
                  <a:ext cx="2392766" cy="2001821"/>
                  <a:chOff x="666180" y="3611968"/>
                  <a:chExt cx="2743201" cy="2274283"/>
                </a:xfrm>
              </p:grpSpPr>
              <p:grpSp>
                <p:nvGrpSpPr>
                  <p:cNvPr id="276" name="组合 275">
                    <a:extLst>
                      <a:ext uri="{FF2B5EF4-FFF2-40B4-BE49-F238E27FC236}">
                        <a16:creationId xmlns:a16="http://schemas.microsoft.com/office/drawing/2014/main" id="{CF1A80C4-4CE8-6443-4B64-17B18505159E}"/>
                      </a:ext>
                    </a:extLst>
                  </p:cNvPr>
                  <p:cNvGrpSpPr/>
                  <p:nvPr/>
                </p:nvGrpSpPr>
                <p:grpSpPr>
                  <a:xfrm rot="5400000">
                    <a:off x="900639" y="3377509"/>
                    <a:ext cx="2274283" cy="2743201"/>
                    <a:chOff x="904138" y="3149946"/>
                    <a:chExt cx="2274283" cy="2743201"/>
                  </a:xfrm>
                </p:grpSpPr>
                <p:cxnSp>
                  <p:nvCxnSpPr>
                    <p:cNvPr id="285" name="直线连接符 284">
                      <a:extLst>
                        <a:ext uri="{FF2B5EF4-FFF2-40B4-BE49-F238E27FC236}">
                          <a16:creationId xmlns:a16="http://schemas.microsoft.com/office/drawing/2014/main" id="{6A897395-2160-F22A-1022-4F9D42C1797B}"/>
                        </a:ext>
                      </a:extLst>
                    </p:cNvPr>
                    <p:cNvCxnSpPr>
                      <a:cxnSpLocks/>
                    </p:cNvCxnSpPr>
                    <p:nvPr/>
                  </p:nvCxnSpPr>
                  <p:spPr>
                    <a:xfrm>
                      <a:off x="938689" y="4095879"/>
                      <a:ext cx="7462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直线连接符 285">
                      <a:extLst>
                        <a:ext uri="{FF2B5EF4-FFF2-40B4-BE49-F238E27FC236}">
                          <a16:creationId xmlns:a16="http://schemas.microsoft.com/office/drawing/2014/main" id="{490E6BB1-7C38-65AA-8BDA-39DC987F7C23}"/>
                        </a:ext>
                      </a:extLst>
                    </p:cNvPr>
                    <p:cNvCxnSpPr/>
                    <p:nvPr/>
                  </p:nvCxnSpPr>
                  <p:spPr>
                    <a:xfrm flipV="1">
                      <a:off x="1684923" y="3149947"/>
                      <a:ext cx="0" cy="9459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直线连接符 286">
                      <a:extLst>
                        <a:ext uri="{FF2B5EF4-FFF2-40B4-BE49-F238E27FC236}">
                          <a16:creationId xmlns:a16="http://schemas.microsoft.com/office/drawing/2014/main" id="{CF078D5A-3575-97D3-7AC0-88E48801E8F6}"/>
                        </a:ext>
                      </a:extLst>
                    </p:cNvPr>
                    <p:cNvCxnSpPr>
                      <a:cxnSpLocks/>
                    </p:cNvCxnSpPr>
                    <p:nvPr/>
                  </p:nvCxnSpPr>
                  <p:spPr>
                    <a:xfrm>
                      <a:off x="2394372" y="4095879"/>
                      <a:ext cx="71995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直线连接符 287">
                      <a:extLst>
                        <a:ext uri="{FF2B5EF4-FFF2-40B4-BE49-F238E27FC236}">
                          <a16:creationId xmlns:a16="http://schemas.microsoft.com/office/drawing/2014/main" id="{8D0DE1B8-EEB6-39D0-53A7-500D5720F657}"/>
                        </a:ext>
                      </a:extLst>
                    </p:cNvPr>
                    <p:cNvCxnSpPr/>
                    <p:nvPr/>
                  </p:nvCxnSpPr>
                  <p:spPr>
                    <a:xfrm flipV="1">
                      <a:off x="2394372" y="3149947"/>
                      <a:ext cx="0" cy="9459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直线连接符 288">
                      <a:extLst>
                        <a:ext uri="{FF2B5EF4-FFF2-40B4-BE49-F238E27FC236}">
                          <a16:creationId xmlns:a16="http://schemas.microsoft.com/office/drawing/2014/main" id="{F42C4E59-45A0-9191-D8D4-F8EE664E1F02}"/>
                        </a:ext>
                      </a:extLst>
                    </p:cNvPr>
                    <p:cNvCxnSpPr>
                      <a:cxnSpLocks/>
                    </p:cNvCxnSpPr>
                    <p:nvPr/>
                  </p:nvCxnSpPr>
                  <p:spPr>
                    <a:xfrm>
                      <a:off x="938689" y="4773795"/>
                      <a:ext cx="7462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直线连接符 289">
                      <a:extLst>
                        <a:ext uri="{FF2B5EF4-FFF2-40B4-BE49-F238E27FC236}">
                          <a16:creationId xmlns:a16="http://schemas.microsoft.com/office/drawing/2014/main" id="{882534A8-644A-FD3C-911D-9A228EBBF6F7}"/>
                        </a:ext>
                      </a:extLst>
                    </p:cNvPr>
                    <p:cNvCxnSpPr>
                      <a:cxnSpLocks/>
                    </p:cNvCxnSpPr>
                    <p:nvPr/>
                  </p:nvCxnSpPr>
                  <p:spPr>
                    <a:xfrm flipV="1">
                      <a:off x="1684923" y="4773795"/>
                      <a:ext cx="0" cy="11193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直线连接符 290">
                      <a:extLst>
                        <a:ext uri="{FF2B5EF4-FFF2-40B4-BE49-F238E27FC236}">
                          <a16:creationId xmlns:a16="http://schemas.microsoft.com/office/drawing/2014/main" id="{828EF563-E64B-1E26-4E6F-D7C512BA3B93}"/>
                        </a:ext>
                      </a:extLst>
                    </p:cNvPr>
                    <p:cNvCxnSpPr>
                      <a:cxnSpLocks/>
                    </p:cNvCxnSpPr>
                    <p:nvPr/>
                  </p:nvCxnSpPr>
                  <p:spPr>
                    <a:xfrm>
                      <a:off x="2394372" y="4773795"/>
                      <a:ext cx="6779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直线连接符 291">
                      <a:extLst>
                        <a:ext uri="{FF2B5EF4-FFF2-40B4-BE49-F238E27FC236}">
                          <a16:creationId xmlns:a16="http://schemas.microsoft.com/office/drawing/2014/main" id="{7A372E1D-9EED-36DA-A02B-EF2A82B93DB2}"/>
                        </a:ext>
                      </a:extLst>
                    </p:cNvPr>
                    <p:cNvCxnSpPr>
                      <a:cxnSpLocks/>
                    </p:cNvCxnSpPr>
                    <p:nvPr/>
                  </p:nvCxnSpPr>
                  <p:spPr>
                    <a:xfrm flipV="1">
                      <a:off x="2394372" y="4773795"/>
                      <a:ext cx="0" cy="11193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直线连接符 292">
                      <a:extLst>
                        <a:ext uri="{FF2B5EF4-FFF2-40B4-BE49-F238E27FC236}">
                          <a16:creationId xmlns:a16="http://schemas.microsoft.com/office/drawing/2014/main" id="{1D09EC08-AD2C-261D-CB25-0AEBFAD12544}"/>
                        </a:ext>
                      </a:extLst>
                    </p:cNvPr>
                    <p:cNvCxnSpPr>
                      <a:cxnSpLocks/>
                    </p:cNvCxnSpPr>
                    <p:nvPr/>
                  </p:nvCxnSpPr>
                  <p:spPr>
                    <a:xfrm>
                      <a:off x="2042275" y="4906092"/>
                      <a:ext cx="0" cy="987055"/>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4" name="直线连接符 293">
                      <a:extLst>
                        <a:ext uri="{FF2B5EF4-FFF2-40B4-BE49-F238E27FC236}">
                          <a16:creationId xmlns:a16="http://schemas.microsoft.com/office/drawing/2014/main" id="{007638A7-E43A-E80B-C16C-22985B23A49E}"/>
                        </a:ext>
                      </a:extLst>
                    </p:cNvPr>
                    <p:cNvCxnSpPr/>
                    <p:nvPr/>
                  </p:nvCxnSpPr>
                  <p:spPr>
                    <a:xfrm>
                      <a:off x="2042275" y="4906092"/>
                      <a:ext cx="35209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直线连接符 294">
                      <a:extLst>
                        <a:ext uri="{FF2B5EF4-FFF2-40B4-BE49-F238E27FC236}">
                          <a16:creationId xmlns:a16="http://schemas.microsoft.com/office/drawing/2014/main" id="{5CE19EE2-C1CA-3F58-03F6-FA60A90AE793}"/>
                        </a:ext>
                      </a:extLst>
                    </p:cNvPr>
                    <p:cNvCxnSpPr>
                      <a:cxnSpLocks/>
                    </p:cNvCxnSpPr>
                    <p:nvPr/>
                  </p:nvCxnSpPr>
                  <p:spPr>
                    <a:xfrm flipH="1" flipV="1">
                      <a:off x="2042275" y="3149947"/>
                      <a:ext cx="5960" cy="804259"/>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6" name="直线连接符 295">
                      <a:extLst>
                        <a:ext uri="{FF2B5EF4-FFF2-40B4-BE49-F238E27FC236}">
                          <a16:creationId xmlns:a16="http://schemas.microsoft.com/office/drawing/2014/main" id="{9515A40A-3BC5-4E51-0F2A-67773C1A840E}"/>
                        </a:ext>
                      </a:extLst>
                    </p:cNvPr>
                    <p:cNvCxnSpPr>
                      <a:cxnSpLocks/>
                    </p:cNvCxnSpPr>
                    <p:nvPr/>
                  </p:nvCxnSpPr>
                  <p:spPr>
                    <a:xfrm>
                      <a:off x="1684923" y="3954206"/>
                      <a:ext cx="35735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直线连接符 296">
                      <a:extLst>
                        <a:ext uri="{FF2B5EF4-FFF2-40B4-BE49-F238E27FC236}">
                          <a16:creationId xmlns:a16="http://schemas.microsoft.com/office/drawing/2014/main" id="{87366D79-2B7D-F76E-DFB7-3A394BA51B77}"/>
                        </a:ext>
                      </a:extLst>
                    </p:cNvPr>
                    <p:cNvCxnSpPr>
                      <a:cxnSpLocks/>
                    </p:cNvCxnSpPr>
                    <p:nvPr/>
                  </p:nvCxnSpPr>
                  <p:spPr>
                    <a:xfrm>
                      <a:off x="938689" y="4431851"/>
                      <a:ext cx="610047"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8" name="直线连接符 297">
                      <a:extLst>
                        <a:ext uri="{FF2B5EF4-FFF2-40B4-BE49-F238E27FC236}">
                          <a16:creationId xmlns:a16="http://schemas.microsoft.com/office/drawing/2014/main" id="{02FE9980-A3FC-8A5C-566E-593049F66A78}"/>
                        </a:ext>
                      </a:extLst>
                    </p:cNvPr>
                    <p:cNvCxnSpPr/>
                    <p:nvPr/>
                  </p:nvCxnSpPr>
                  <p:spPr>
                    <a:xfrm>
                      <a:off x="1548736" y="4431851"/>
                      <a:ext cx="0" cy="34194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矩形 298">
                      <a:extLst>
                        <a:ext uri="{FF2B5EF4-FFF2-40B4-BE49-F238E27FC236}">
                          <a16:creationId xmlns:a16="http://schemas.microsoft.com/office/drawing/2014/main" id="{62AE8199-B49C-42C7-7034-DE39128C67A6}"/>
                        </a:ext>
                      </a:extLst>
                    </p:cNvPr>
                    <p:cNvSpPr/>
                    <p:nvPr/>
                  </p:nvSpPr>
                  <p:spPr>
                    <a:xfrm>
                      <a:off x="1695433" y="4773795"/>
                      <a:ext cx="698938" cy="10163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cxnSp>
                  <p:nvCxnSpPr>
                    <p:cNvPr id="300" name="直线连接符 299">
                      <a:extLst>
                        <a:ext uri="{FF2B5EF4-FFF2-40B4-BE49-F238E27FC236}">
                          <a16:creationId xmlns:a16="http://schemas.microsoft.com/office/drawing/2014/main" id="{AEE28C3B-C854-53B8-011F-D8C960B6AF75}"/>
                        </a:ext>
                      </a:extLst>
                    </p:cNvPr>
                    <p:cNvCxnSpPr>
                      <a:cxnSpLocks/>
                    </p:cNvCxnSpPr>
                    <p:nvPr/>
                  </p:nvCxnSpPr>
                  <p:spPr>
                    <a:xfrm>
                      <a:off x="2217015" y="4906092"/>
                      <a:ext cx="0" cy="987055"/>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301" name="矩形 300">
                      <a:extLst>
                        <a:ext uri="{FF2B5EF4-FFF2-40B4-BE49-F238E27FC236}">
                          <a16:creationId xmlns:a16="http://schemas.microsoft.com/office/drawing/2014/main" id="{B9AF6BE4-4DF7-D369-32A4-F41898D7A036}"/>
                        </a:ext>
                      </a:extLst>
                    </p:cNvPr>
                    <p:cNvSpPr/>
                    <p:nvPr/>
                  </p:nvSpPr>
                  <p:spPr>
                    <a:xfrm rot="5400000">
                      <a:off x="1300396" y="4389267"/>
                      <a:ext cx="667415" cy="10163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302" name="矩形 301">
                      <a:extLst>
                        <a:ext uri="{FF2B5EF4-FFF2-40B4-BE49-F238E27FC236}">
                          <a16:creationId xmlns:a16="http://schemas.microsoft.com/office/drawing/2014/main" id="{2E948225-CAC7-C5BF-D56C-67E200F3C308}"/>
                        </a:ext>
                      </a:extLst>
                    </p:cNvPr>
                    <p:cNvSpPr/>
                    <p:nvPr/>
                  </p:nvSpPr>
                  <p:spPr>
                    <a:xfrm>
                      <a:off x="1695432" y="3988777"/>
                      <a:ext cx="698938" cy="10163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303" name="矩形 302">
                      <a:extLst>
                        <a:ext uri="{FF2B5EF4-FFF2-40B4-BE49-F238E27FC236}">
                          <a16:creationId xmlns:a16="http://schemas.microsoft.com/office/drawing/2014/main" id="{DB1C21A3-4801-1EF8-12F4-37F534838132}"/>
                        </a:ext>
                      </a:extLst>
                    </p:cNvPr>
                    <p:cNvSpPr/>
                    <p:nvPr/>
                  </p:nvSpPr>
                  <p:spPr>
                    <a:xfrm rot="5400000">
                      <a:off x="2122282" y="4381032"/>
                      <a:ext cx="667415" cy="10163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cxnSp>
                  <p:nvCxnSpPr>
                    <p:cNvPr id="304" name="直线连接符 303">
                      <a:extLst>
                        <a:ext uri="{FF2B5EF4-FFF2-40B4-BE49-F238E27FC236}">
                          <a16:creationId xmlns:a16="http://schemas.microsoft.com/office/drawing/2014/main" id="{CB5E4FFA-ED92-5A63-C2BA-EB320AAFF272}"/>
                        </a:ext>
                      </a:extLst>
                    </p:cNvPr>
                    <p:cNvCxnSpPr>
                      <a:cxnSpLocks/>
                    </p:cNvCxnSpPr>
                    <p:nvPr/>
                  </p:nvCxnSpPr>
                  <p:spPr>
                    <a:xfrm>
                      <a:off x="2533824" y="4436195"/>
                      <a:ext cx="610047"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05" name="直线连接符 304">
                      <a:extLst>
                        <a:ext uri="{FF2B5EF4-FFF2-40B4-BE49-F238E27FC236}">
                          <a16:creationId xmlns:a16="http://schemas.microsoft.com/office/drawing/2014/main" id="{A66224C4-6F2D-7459-403B-3ED0D9189A2F}"/>
                        </a:ext>
                      </a:extLst>
                    </p:cNvPr>
                    <p:cNvCxnSpPr/>
                    <p:nvPr/>
                  </p:nvCxnSpPr>
                  <p:spPr>
                    <a:xfrm>
                      <a:off x="2533824" y="4103136"/>
                      <a:ext cx="0" cy="34194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6" name="直线连接符 305">
                      <a:extLst>
                        <a:ext uri="{FF2B5EF4-FFF2-40B4-BE49-F238E27FC236}">
                          <a16:creationId xmlns:a16="http://schemas.microsoft.com/office/drawing/2014/main" id="{710FD0AF-5D35-5FE4-3BCF-4580F67C0752}"/>
                        </a:ext>
                      </a:extLst>
                    </p:cNvPr>
                    <p:cNvCxnSpPr>
                      <a:cxnSpLocks/>
                    </p:cNvCxnSpPr>
                    <p:nvPr/>
                  </p:nvCxnSpPr>
                  <p:spPr>
                    <a:xfrm>
                      <a:off x="1868854" y="3149947"/>
                      <a:ext cx="0" cy="804259"/>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07" name="直线连接符 306">
                      <a:extLst>
                        <a:ext uri="{FF2B5EF4-FFF2-40B4-BE49-F238E27FC236}">
                          <a16:creationId xmlns:a16="http://schemas.microsoft.com/office/drawing/2014/main" id="{BA3394F8-250D-BBC3-6792-532FBC9C7380}"/>
                        </a:ext>
                      </a:extLst>
                    </p:cNvPr>
                    <p:cNvCxnSpPr>
                      <a:cxnSpLocks/>
                    </p:cNvCxnSpPr>
                    <p:nvPr/>
                  </p:nvCxnSpPr>
                  <p:spPr>
                    <a:xfrm>
                      <a:off x="904139" y="4602823"/>
                      <a:ext cx="644597" cy="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08" name="直线连接符 307">
                      <a:extLst>
                        <a:ext uri="{FF2B5EF4-FFF2-40B4-BE49-F238E27FC236}">
                          <a16:creationId xmlns:a16="http://schemas.microsoft.com/office/drawing/2014/main" id="{3F05BEB6-8082-E9CC-42F9-35AD21F888E2}"/>
                        </a:ext>
                      </a:extLst>
                    </p:cNvPr>
                    <p:cNvCxnSpPr>
                      <a:cxnSpLocks/>
                    </p:cNvCxnSpPr>
                    <p:nvPr/>
                  </p:nvCxnSpPr>
                  <p:spPr>
                    <a:xfrm>
                      <a:off x="2533824" y="4274108"/>
                      <a:ext cx="644597" cy="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09" name="直线连接符 308">
                      <a:extLst>
                        <a:ext uri="{FF2B5EF4-FFF2-40B4-BE49-F238E27FC236}">
                          <a16:creationId xmlns:a16="http://schemas.microsoft.com/office/drawing/2014/main" id="{FC77919F-08B0-D4B0-1C06-7B7A561900C4}"/>
                        </a:ext>
                      </a:extLst>
                    </p:cNvPr>
                    <p:cNvCxnSpPr>
                      <a:cxnSpLocks/>
                    </p:cNvCxnSpPr>
                    <p:nvPr/>
                  </p:nvCxnSpPr>
                  <p:spPr>
                    <a:xfrm>
                      <a:off x="2533824" y="4616700"/>
                      <a:ext cx="644597" cy="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10" name="直线连接符 309">
                      <a:extLst>
                        <a:ext uri="{FF2B5EF4-FFF2-40B4-BE49-F238E27FC236}">
                          <a16:creationId xmlns:a16="http://schemas.microsoft.com/office/drawing/2014/main" id="{F83FDA06-33C4-1587-4B23-2D4D519F0140}"/>
                        </a:ext>
                      </a:extLst>
                    </p:cNvPr>
                    <p:cNvCxnSpPr>
                      <a:cxnSpLocks/>
                    </p:cNvCxnSpPr>
                    <p:nvPr/>
                  </p:nvCxnSpPr>
                  <p:spPr>
                    <a:xfrm>
                      <a:off x="1863599" y="4906092"/>
                      <a:ext cx="0" cy="987055"/>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11" name="直线连接符 310">
                      <a:extLst>
                        <a:ext uri="{FF2B5EF4-FFF2-40B4-BE49-F238E27FC236}">
                          <a16:creationId xmlns:a16="http://schemas.microsoft.com/office/drawing/2014/main" id="{BF6D878E-E518-641D-9651-537B061AECC7}"/>
                        </a:ext>
                      </a:extLst>
                    </p:cNvPr>
                    <p:cNvCxnSpPr>
                      <a:cxnSpLocks/>
                    </p:cNvCxnSpPr>
                    <p:nvPr/>
                  </p:nvCxnSpPr>
                  <p:spPr>
                    <a:xfrm>
                      <a:off x="2217015" y="3149946"/>
                      <a:ext cx="0" cy="804259"/>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12" name="直线连接符 311">
                      <a:extLst>
                        <a:ext uri="{FF2B5EF4-FFF2-40B4-BE49-F238E27FC236}">
                          <a16:creationId xmlns:a16="http://schemas.microsoft.com/office/drawing/2014/main" id="{E69FAD59-D475-1AA0-94FE-1B91C984E236}"/>
                        </a:ext>
                      </a:extLst>
                    </p:cNvPr>
                    <p:cNvCxnSpPr>
                      <a:cxnSpLocks/>
                    </p:cNvCxnSpPr>
                    <p:nvPr/>
                  </p:nvCxnSpPr>
                  <p:spPr>
                    <a:xfrm>
                      <a:off x="904138" y="4266740"/>
                      <a:ext cx="644597" cy="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grpSp>
              <p:pic>
                <p:nvPicPr>
                  <p:cNvPr id="277" name="图形 276" descr="红绿灯">
                    <a:extLst>
                      <a:ext uri="{FF2B5EF4-FFF2-40B4-BE49-F238E27FC236}">
                        <a16:creationId xmlns:a16="http://schemas.microsoft.com/office/drawing/2014/main" id="{603F650C-557B-8CA6-A273-690E17522F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67230" y="5236942"/>
                    <a:ext cx="204459" cy="204459"/>
                  </a:xfrm>
                  <a:prstGeom prst="rect">
                    <a:avLst/>
                  </a:prstGeom>
                </p:spPr>
              </p:pic>
              <p:pic>
                <p:nvPicPr>
                  <p:cNvPr id="278" name="图形 34" descr="红绿灯">
                    <a:extLst>
                      <a:ext uri="{FF2B5EF4-FFF2-40B4-BE49-F238E27FC236}">
                        <a16:creationId xmlns:a16="http://schemas.microsoft.com/office/drawing/2014/main" id="{D050F721-B37E-33F3-931B-8ADA3C1E7E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62892" y="4729783"/>
                    <a:ext cx="201928" cy="201928"/>
                  </a:xfrm>
                  <a:prstGeom prst="rect">
                    <a:avLst/>
                  </a:prstGeom>
                </p:spPr>
              </p:pic>
              <p:pic>
                <p:nvPicPr>
                  <p:cNvPr id="279" name="图形 34" descr="红绿灯">
                    <a:extLst>
                      <a:ext uri="{FF2B5EF4-FFF2-40B4-BE49-F238E27FC236}">
                        <a16:creationId xmlns:a16="http://schemas.microsoft.com/office/drawing/2014/main" id="{18986430-BF07-CB71-1D91-AC9AA9B41D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98174" y="4372220"/>
                    <a:ext cx="201928" cy="201928"/>
                  </a:xfrm>
                  <a:prstGeom prst="rect">
                    <a:avLst/>
                  </a:prstGeom>
                </p:spPr>
              </p:pic>
              <p:pic>
                <p:nvPicPr>
                  <p:cNvPr id="280" name="图形 279" descr="红绿灯">
                    <a:extLst>
                      <a:ext uri="{FF2B5EF4-FFF2-40B4-BE49-F238E27FC236}">
                        <a16:creationId xmlns:a16="http://schemas.microsoft.com/office/drawing/2014/main" id="{765B9495-7A2E-9E55-9BB7-6062930B0D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76574" y="4088969"/>
                    <a:ext cx="208554" cy="208554"/>
                  </a:xfrm>
                  <a:prstGeom prst="rect">
                    <a:avLst/>
                  </a:prstGeom>
                </p:spPr>
              </p:pic>
              <p:cxnSp>
                <p:nvCxnSpPr>
                  <p:cNvPr id="281" name="直线箭头连接符 280">
                    <a:extLst>
                      <a:ext uri="{FF2B5EF4-FFF2-40B4-BE49-F238E27FC236}">
                        <a16:creationId xmlns:a16="http://schemas.microsoft.com/office/drawing/2014/main" id="{877280A9-4F4E-3BED-42D0-04F5FA6F3D77}"/>
                      </a:ext>
                    </a:extLst>
                  </p:cNvPr>
                  <p:cNvCxnSpPr>
                    <a:cxnSpLocks/>
                  </p:cNvCxnSpPr>
                  <p:nvPr/>
                </p:nvCxnSpPr>
                <p:spPr>
                  <a:xfrm flipV="1">
                    <a:off x="2394372" y="3972008"/>
                    <a:ext cx="0" cy="188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2" name="直线箭头连接符 281">
                    <a:extLst>
                      <a:ext uri="{FF2B5EF4-FFF2-40B4-BE49-F238E27FC236}">
                        <a16:creationId xmlns:a16="http://schemas.microsoft.com/office/drawing/2014/main" id="{6DB967AB-BD92-455D-8E43-A0C6911C9CA7}"/>
                      </a:ext>
                    </a:extLst>
                  </p:cNvPr>
                  <p:cNvCxnSpPr>
                    <a:cxnSpLocks/>
                  </p:cNvCxnSpPr>
                  <p:nvPr/>
                </p:nvCxnSpPr>
                <p:spPr>
                  <a:xfrm>
                    <a:off x="2682404" y="4836104"/>
                    <a:ext cx="2315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3" name="直线箭头连接符 282">
                    <a:extLst>
                      <a:ext uri="{FF2B5EF4-FFF2-40B4-BE49-F238E27FC236}">
                        <a16:creationId xmlns:a16="http://schemas.microsoft.com/office/drawing/2014/main" id="{F30C89C2-6E6C-5536-3765-25836EDBC1F4}"/>
                      </a:ext>
                    </a:extLst>
                  </p:cNvPr>
                  <p:cNvCxnSpPr>
                    <a:cxnSpLocks/>
                  </p:cNvCxnSpPr>
                  <p:nvPr/>
                </p:nvCxnSpPr>
                <p:spPr>
                  <a:xfrm>
                    <a:off x="1882678" y="5412168"/>
                    <a:ext cx="0"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4" name="直线箭头连接符 283">
                    <a:extLst>
                      <a:ext uri="{FF2B5EF4-FFF2-40B4-BE49-F238E27FC236}">
                        <a16:creationId xmlns:a16="http://schemas.microsoft.com/office/drawing/2014/main" id="{12D67281-8465-5C59-9724-C32E3C022351}"/>
                      </a:ext>
                    </a:extLst>
                  </p:cNvPr>
                  <p:cNvCxnSpPr>
                    <a:cxnSpLocks/>
                  </p:cNvCxnSpPr>
                  <p:nvPr/>
                </p:nvCxnSpPr>
                <p:spPr>
                  <a:xfrm flipH="1">
                    <a:off x="1386260" y="4486492"/>
                    <a:ext cx="216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75" name="矩形 274">
                  <a:extLst>
                    <a:ext uri="{FF2B5EF4-FFF2-40B4-BE49-F238E27FC236}">
                      <a16:creationId xmlns:a16="http://schemas.microsoft.com/office/drawing/2014/main" id="{75614344-6E59-7060-D8E1-21AD31FBF66B}"/>
                    </a:ext>
                  </a:extLst>
                </p:cNvPr>
                <p:cNvSpPr/>
                <p:nvPr/>
              </p:nvSpPr>
              <p:spPr>
                <a:xfrm>
                  <a:off x="738188" y="2645891"/>
                  <a:ext cx="2624644" cy="20509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pic>
            <p:nvPicPr>
              <p:cNvPr id="8" name="图片 7">
                <a:extLst>
                  <a:ext uri="{FF2B5EF4-FFF2-40B4-BE49-F238E27FC236}">
                    <a16:creationId xmlns:a16="http://schemas.microsoft.com/office/drawing/2014/main" id="{8FD16BDF-6C75-C72F-1CC0-61CEBE9ECB38}"/>
                  </a:ext>
                </a:extLst>
              </p:cNvPr>
              <p:cNvPicPr>
                <a:picLocks noChangeAspect="1"/>
              </p:cNvPicPr>
              <p:nvPr/>
            </p:nvPicPr>
            <p:blipFill>
              <a:blip r:embed="rId6"/>
              <a:stretch>
                <a:fillRect/>
              </a:stretch>
            </p:blipFill>
            <p:spPr>
              <a:xfrm>
                <a:off x="527389" y="2013601"/>
                <a:ext cx="1184666" cy="881334"/>
              </a:xfrm>
              <a:prstGeom prst="rect">
                <a:avLst/>
              </a:prstGeom>
            </p:spPr>
          </p:pic>
          <p:pic>
            <p:nvPicPr>
              <p:cNvPr id="9" name="图片 8">
                <a:extLst>
                  <a:ext uri="{FF2B5EF4-FFF2-40B4-BE49-F238E27FC236}">
                    <a16:creationId xmlns:a16="http://schemas.microsoft.com/office/drawing/2014/main" id="{A94C65CC-4720-6606-55E5-E902654893EC}"/>
                  </a:ext>
                </a:extLst>
              </p:cNvPr>
              <p:cNvPicPr>
                <a:picLocks noChangeAspect="1"/>
              </p:cNvPicPr>
              <p:nvPr/>
            </p:nvPicPr>
            <p:blipFill>
              <a:blip r:embed="rId7"/>
              <a:stretch>
                <a:fillRect/>
              </a:stretch>
            </p:blipFill>
            <p:spPr>
              <a:xfrm>
                <a:off x="548516" y="4396968"/>
                <a:ext cx="1184666" cy="882423"/>
              </a:xfrm>
              <a:prstGeom prst="rect">
                <a:avLst/>
              </a:prstGeom>
            </p:spPr>
          </p:pic>
          <p:cxnSp>
            <p:nvCxnSpPr>
              <p:cNvPr id="10" name="直线连接符 9">
                <a:extLst>
                  <a:ext uri="{FF2B5EF4-FFF2-40B4-BE49-F238E27FC236}">
                    <a16:creationId xmlns:a16="http://schemas.microsoft.com/office/drawing/2014/main" id="{FFD2AD93-847D-6DDF-293F-A1224BF01AC0}"/>
                  </a:ext>
                </a:extLst>
              </p:cNvPr>
              <p:cNvCxnSpPr>
                <a:cxnSpLocks/>
              </p:cNvCxnSpPr>
              <p:nvPr/>
            </p:nvCxnSpPr>
            <p:spPr>
              <a:xfrm>
                <a:off x="2647797" y="917699"/>
                <a:ext cx="0" cy="4824536"/>
              </a:xfrm>
              <a:prstGeom prst="line">
                <a:avLst/>
              </a:prstGeom>
              <a:ln>
                <a:solidFill>
                  <a:schemeClr val="bg1">
                    <a:lumMod val="65000"/>
                    <a:alpha val="28456"/>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8F1879E1-77F2-45BB-E05E-6A022199C025}"/>
                  </a:ext>
                </a:extLst>
              </p:cNvPr>
              <p:cNvSpPr txBox="1"/>
              <p:nvPr/>
            </p:nvSpPr>
            <p:spPr>
              <a:xfrm>
                <a:off x="652260" y="2913643"/>
                <a:ext cx="922554" cy="189773"/>
              </a:xfrm>
              <a:prstGeom prst="rect">
                <a:avLst/>
              </a:prstGeom>
              <a:noFill/>
            </p:spPr>
            <p:txBody>
              <a:bodyPr wrap="square" rtlCol="0">
                <a:spAutoFit/>
              </a:bodyPr>
              <a:lstStyle/>
              <a:p>
                <a:pPr algn="ctr"/>
                <a:r>
                  <a:rPr kumimoji="1" lang="zh-CN" altLang="en-US" sz="700" dirty="0">
                    <a:latin typeface="Andale Mono" panose="020B0509000000000004" pitchFamily="49" charset="0"/>
                    <a:ea typeface="SimSun" panose="02010600030101010101" pitchFamily="2" charset="-122"/>
                  </a:rPr>
                  <a:t>障碍物时序</a:t>
                </a:r>
              </a:p>
            </p:txBody>
          </p:sp>
          <p:sp>
            <p:nvSpPr>
              <p:cNvPr id="12" name="文本框 11">
                <a:extLst>
                  <a:ext uri="{FF2B5EF4-FFF2-40B4-BE49-F238E27FC236}">
                    <a16:creationId xmlns:a16="http://schemas.microsoft.com/office/drawing/2014/main" id="{0766FB90-435B-AAFF-A6D8-0822EBA49664}"/>
                  </a:ext>
                </a:extLst>
              </p:cNvPr>
              <p:cNvSpPr txBox="1"/>
              <p:nvPr/>
            </p:nvSpPr>
            <p:spPr>
              <a:xfrm>
                <a:off x="679572" y="5284735"/>
                <a:ext cx="922554" cy="189773"/>
              </a:xfrm>
              <a:prstGeom prst="rect">
                <a:avLst/>
              </a:prstGeom>
              <a:noFill/>
            </p:spPr>
            <p:txBody>
              <a:bodyPr wrap="square" rtlCol="0">
                <a:spAutoFit/>
              </a:bodyPr>
              <a:lstStyle/>
              <a:p>
                <a:pPr algn="ctr"/>
                <a:r>
                  <a:rPr kumimoji="1" lang="zh-CN" altLang="en-US" sz="700" dirty="0">
                    <a:latin typeface="Andale Mono" panose="020B0509000000000004" pitchFamily="49" charset="0"/>
                    <a:ea typeface="SimSun" panose="02010600030101010101" pitchFamily="2" charset="-122"/>
                  </a:rPr>
                  <a:t>道路拓扑</a:t>
                </a:r>
              </a:p>
            </p:txBody>
          </p:sp>
          <p:sp>
            <p:nvSpPr>
              <p:cNvPr id="13" name="文本框 12">
                <a:extLst>
                  <a:ext uri="{FF2B5EF4-FFF2-40B4-BE49-F238E27FC236}">
                    <a16:creationId xmlns:a16="http://schemas.microsoft.com/office/drawing/2014/main" id="{72E17ECD-B29D-773E-3B58-E624A8BFCBF5}"/>
                  </a:ext>
                </a:extLst>
              </p:cNvPr>
              <p:cNvSpPr txBox="1"/>
              <p:nvPr/>
            </p:nvSpPr>
            <p:spPr>
              <a:xfrm>
                <a:off x="531876" y="5652527"/>
                <a:ext cx="1128382" cy="248164"/>
              </a:xfrm>
              <a:prstGeom prst="rect">
                <a:avLst/>
              </a:prstGeom>
              <a:noFill/>
            </p:spPr>
            <p:txBody>
              <a:bodyPr wrap="square" rtlCol="0">
                <a:spAutoFit/>
              </a:bodyPr>
              <a:lstStyle/>
              <a:p>
                <a:pPr algn="ctr"/>
                <a:r>
                  <a:rPr kumimoji="1" lang="zh-CN" altLang="en-US" sz="1100" dirty="0">
                    <a:latin typeface="Andale Mono" panose="020B0509000000000004" pitchFamily="49" charset="0"/>
                    <a:ea typeface="SimSun" panose="02010600030101010101" pitchFamily="2" charset="-122"/>
                  </a:rPr>
                  <a:t>输入层</a:t>
                </a:r>
              </a:p>
            </p:txBody>
          </p:sp>
          <p:sp>
            <p:nvSpPr>
              <p:cNvPr id="14" name="矩形 13">
                <a:extLst>
                  <a:ext uri="{FF2B5EF4-FFF2-40B4-BE49-F238E27FC236}">
                    <a16:creationId xmlns:a16="http://schemas.microsoft.com/office/drawing/2014/main" id="{4D665048-9D7F-404A-F428-B0A7EB0D7C12}"/>
                  </a:ext>
                </a:extLst>
              </p:cNvPr>
              <p:cNvSpPr/>
              <p:nvPr/>
            </p:nvSpPr>
            <p:spPr>
              <a:xfrm>
                <a:off x="2736153" y="4368605"/>
                <a:ext cx="1690890" cy="965050"/>
              </a:xfrm>
              <a:prstGeom prst="rect">
                <a:avLst/>
              </a:prstGeom>
              <a:solidFill>
                <a:schemeClr val="tx2">
                  <a:lumMod val="7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15" name="文本框 14">
                <a:extLst>
                  <a:ext uri="{FF2B5EF4-FFF2-40B4-BE49-F238E27FC236}">
                    <a16:creationId xmlns:a16="http://schemas.microsoft.com/office/drawing/2014/main" id="{91667089-B498-87C7-21FA-0807F1ED0D7A}"/>
                  </a:ext>
                </a:extLst>
              </p:cNvPr>
              <p:cNvSpPr txBox="1"/>
              <p:nvPr/>
            </p:nvSpPr>
            <p:spPr>
              <a:xfrm>
                <a:off x="2845447" y="5126150"/>
                <a:ext cx="1456505" cy="204371"/>
              </a:xfrm>
              <a:prstGeom prst="rect">
                <a:avLst/>
              </a:prstGeom>
              <a:noFill/>
            </p:spPr>
            <p:txBody>
              <a:bodyPr wrap="square" rtlCol="0">
                <a:spAutoFit/>
              </a:bodyPr>
              <a:lstStyle/>
              <a:p>
                <a:pPr algn="ctr"/>
                <a:r>
                  <a:rPr kumimoji="1" lang="zh-CN" altLang="en-US" sz="800" b="1" dirty="0">
                    <a:latin typeface="Andale Mono" panose="020B0509000000000004" pitchFamily="49" charset="0"/>
                    <a:ea typeface="SimSun" panose="02010600030101010101" pitchFamily="2" charset="-122"/>
                  </a:rPr>
                  <a:t>拓扑编码模块</a:t>
                </a:r>
              </a:p>
            </p:txBody>
          </p:sp>
          <p:sp>
            <p:nvSpPr>
              <p:cNvPr id="16" name="文本框 15">
                <a:extLst>
                  <a:ext uri="{FF2B5EF4-FFF2-40B4-BE49-F238E27FC236}">
                    <a16:creationId xmlns:a16="http://schemas.microsoft.com/office/drawing/2014/main" id="{37F25D66-D452-FA91-E341-058E199C1230}"/>
                  </a:ext>
                </a:extLst>
              </p:cNvPr>
              <p:cNvSpPr txBox="1"/>
              <p:nvPr/>
            </p:nvSpPr>
            <p:spPr>
              <a:xfrm>
                <a:off x="3053050" y="5652527"/>
                <a:ext cx="1128382" cy="248164"/>
              </a:xfrm>
              <a:prstGeom prst="rect">
                <a:avLst/>
              </a:prstGeom>
              <a:noFill/>
            </p:spPr>
            <p:txBody>
              <a:bodyPr wrap="square" rtlCol="0">
                <a:spAutoFit/>
              </a:bodyPr>
              <a:lstStyle/>
              <a:p>
                <a:pPr algn="ctr"/>
                <a:r>
                  <a:rPr kumimoji="1" lang="zh-CN" altLang="en-US" sz="1100" dirty="0">
                    <a:latin typeface="Andale Mono" panose="020B0509000000000004" pitchFamily="49" charset="0"/>
                    <a:ea typeface="SimSun" panose="02010600030101010101" pitchFamily="2" charset="-122"/>
                  </a:rPr>
                  <a:t>编码层</a:t>
                </a:r>
              </a:p>
            </p:txBody>
          </p:sp>
          <p:cxnSp>
            <p:nvCxnSpPr>
              <p:cNvPr id="17" name="直线连接符 16">
                <a:extLst>
                  <a:ext uri="{FF2B5EF4-FFF2-40B4-BE49-F238E27FC236}">
                    <a16:creationId xmlns:a16="http://schemas.microsoft.com/office/drawing/2014/main" id="{52F1F8E7-D11B-D613-E6BB-14F618F2F03B}"/>
                  </a:ext>
                </a:extLst>
              </p:cNvPr>
              <p:cNvCxnSpPr>
                <a:cxnSpLocks/>
              </p:cNvCxnSpPr>
              <p:nvPr/>
            </p:nvCxnSpPr>
            <p:spPr>
              <a:xfrm>
                <a:off x="4520005" y="951949"/>
                <a:ext cx="0" cy="4824536"/>
              </a:xfrm>
              <a:prstGeom prst="line">
                <a:avLst/>
              </a:prstGeom>
              <a:ln>
                <a:solidFill>
                  <a:schemeClr val="bg1">
                    <a:lumMod val="65000"/>
                    <a:alpha val="28456"/>
                  </a:schemeClr>
                </a:solidFill>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C4CA9D59-BE9B-C2CA-7021-4815BF97FC1C}"/>
                  </a:ext>
                </a:extLst>
              </p:cNvPr>
              <p:cNvSpPr txBox="1"/>
              <p:nvPr/>
            </p:nvSpPr>
            <p:spPr>
              <a:xfrm>
                <a:off x="6006925" y="5652525"/>
                <a:ext cx="1128382" cy="248164"/>
              </a:xfrm>
              <a:prstGeom prst="rect">
                <a:avLst/>
              </a:prstGeom>
              <a:noFill/>
            </p:spPr>
            <p:txBody>
              <a:bodyPr wrap="square" rtlCol="0">
                <a:spAutoFit/>
              </a:bodyPr>
              <a:lstStyle/>
              <a:p>
                <a:pPr algn="ctr"/>
                <a:r>
                  <a:rPr kumimoji="1" lang="zh-CN" altLang="en-US" sz="1100" dirty="0">
                    <a:latin typeface="Andale Mono" panose="020B0509000000000004" pitchFamily="49" charset="0"/>
                    <a:ea typeface="SimSun" panose="02010600030101010101" pitchFamily="2" charset="-122"/>
                  </a:rPr>
                  <a:t>交互层</a:t>
                </a:r>
              </a:p>
            </p:txBody>
          </p:sp>
          <p:sp>
            <p:nvSpPr>
              <p:cNvPr id="19" name="圆角矩形 18">
                <a:extLst>
                  <a:ext uri="{FF2B5EF4-FFF2-40B4-BE49-F238E27FC236}">
                    <a16:creationId xmlns:a16="http://schemas.microsoft.com/office/drawing/2014/main" id="{740242A5-5BA9-2E35-17D0-ACFFA02EDE02}"/>
                  </a:ext>
                </a:extLst>
              </p:cNvPr>
              <p:cNvSpPr/>
              <p:nvPr/>
            </p:nvSpPr>
            <p:spPr>
              <a:xfrm>
                <a:off x="1860696" y="1259795"/>
                <a:ext cx="724808" cy="231697"/>
              </a:xfrm>
              <a:prstGeom prst="round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 dirty="0">
                    <a:solidFill>
                      <a:schemeClr val="tx1"/>
                    </a:solidFill>
                    <a:latin typeface="Andale Mono" panose="020B0509000000000004" pitchFamily="49" charset="0"/>
                    <a:ea typeface="SimSun" panose="02010600030101010101" pitchFamily="2" charset="-122"/>
                  </a:rPr>
                  <a:t>Stoplines</a:t>
                </a:r>
                <a:endParaRPr kumimoji="1" lang="zh-CN" altLang="en-US" sz="600" dirty="0">
                  <a:solidFill>
                    <a:schemeClr val="tx1"/>
                  </a:solidFill>
                  <a:latin typeface="Andale Mono" panose="020B0509000000000004" pitchFamily="49" charset="0"/>
                  <a:ea typeface="SimSun" panose="02010600030101010101" pitchFamily="2" charset="-122"/>
                </a:endParaRPr>
              </a:p>
            </p:txBody>
          </p:sp>
          <p:sp>
            <p:nvSpPr>
              <p:cNvPr id="20" name="圆角矩形 19">
                <a:extLst>
                  <a:ext uri="{FF2B5EF4-FFF2-40B4-BE49-F238E27FC236}">
                    <a16:creationId xmlns:a16="http://schemas.microsoft.com/office/drawing/2014/main" id="{49182CEC-1421-66B3-E280-916344E1C200}"/>
                  </a:ext>
                </a:extLst>
              </p:cNvPr>
              <p:cNvSpPr/>
              <p:nvPr/>
            </p:nvSpPr>
            <p:spPr>
              <a:xfrm>
                <a:off x="1847127" y="2348983"/>
                <a:ext cx="724809" cy="231697"/>
              </a:xfrm>
              <a:prstGeom prst="round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 dirty="0">
                    <a:solidFill>
                      <a:schemeClr val="tx1"/>
                    </a:solidFill>
                    <a:latin typeface="Andale Mono" panose="020B0509000000000004" pitchFamily="49" charset="0"/>
                    <a:ea typeface="SimSun" panose="02010600030101010101" pitchFamily="2" charset="-122"/>
                  </a:rPr>
                  <a:t>Moving Agents</a:t>
                </a:r>
                <a:endParaRPr kumimoji="1" lang="zh-CN" altLang="en-US" sz="600" dirty="0">
                  <a:solidFill>
                    <a:schemeClr val="tx1"/>
                  </a:solidFill>
                  <a:latin typeface="Andale Mono" panose="020B0509000000000004" pitchFamily="49" charset="0"/>
                  <a:ea typeface="SimSun" panose="02010600030101010101" pitchFamily="2" charset="-122"/>
                </a:endParaRPr>
              </a:p>
            </p:txBody>
          </p:sp>
          <p:sp>
            <p:nvSpPr>
              <p:cNvPr id="21" name="圆角矩形 20">
                <a:extLst>
                  <a:ext uri="{FF2B5EF4-FFF2-40B4-BE49-F238E27FC236}">
                    <a16:creationId xmlns:a16="http://schemas.microsoft.com/office/drawing/2014/main" id="{CF1F8403-39A7-B375-2A18-7AB95C113A3D}"/>
                  </a:ext>
                </a:extLst>
              </p:cNvPr>
              <p:cNvSpPr/>
              <p:nvPr/>
            </p:nvSpPr>
            <p:spPr>
              <a:xfrm>
                <a:off x="1876704" y="4568335"/>
                <a:ext cx="724809" cy="231697"/>
              </a:xfrm>
              <a:prstGeom prst="round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 dirty="0">
                    <a:solidFill>
                      <a:schemeClr val="tx1"/>
                    </a:solidFill>
                    <a:latin typeface="Andale Mono" panose="020B0509000000000004" pitchFamily="49" charset="0"/>
                    <a:ea typeface="SimSun" panose="02010600030101010101" pitchFamily="2" charset="-122"/>
                  </a:rPr>
                  <a:t>Topologies</a:t>
                </a:r>
                <a:endParaRPr kumimoji="1" lang="zh-CN" altLang="en-US" sz="600" dirty="0">
                  <a:solidFill>
                    <a:schemeClr val="tx1"/>
                  </a:solidFill>
                  <a:latin typeface="Andale Mono" panose="020B0509000000000004" pitchFamily="49" charset="0"/>
                  <a:ea typeface="SimSun" panose="02010600030101010101" pitchFamily="2" charset="-122"/>
                </a:endParaRPr>
              </a:p>
            </p:txBody>
          </p:sp>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8F825252-F12D-77D2-4B3B-643764C0CA35}"/>
                      </a:ext>
                    </a:extLst>
                  </p:cNvPr>
                  <p:cNvSpPr txBox="1"/>
                  <p:nvPr/>
                </p:nvSpPr>
                <p:spPr>
                  <a:xfrm>
                    <a:off x="1672945" y="1491433"/>
                    <a:ext cx="1089463" cy="175175"/>
                  </a:xfrm>
                  <a:prstGeom prst="rect">
                    <a:avLst/>
                  </a:prstGeom>
                  <a:noFill/>
                </p:spPr>
                <p:txBody>
                  <a:bodyPr wrap="square">
                    <a:spAutoFit/>
                  </a:bodyPr>
                  <a:lstStyle/>
                  <a:p>
                    <a:pPr algn="ctr"/>
                    <a14:m>
                      <m:oMath xmlns:m="http://schemas.openxmlformats.org/officeDocument/2006/math">
                        <m:r>
                          <a:rPr kumimoji="1" lang="en-US" altLang="zh-CN" sz="600" b="0" i="1" smtClean="0">
                            <a:latin typeface="Cambria Math" panose="02040503050406030204" pitchFamily="18" charset="0"/>
                          </a:rPr>
                          <m:t>(</m:t>
                        </m:r>
                        <m:sSub>
                          <m:sSubPr>
                            <m:ctrlPr>
                              <a:rPr kumimoji="1" lang="en-US" altLang="zh-CN" sz="600" i="1" smtClean="0">
                                <a:latin typeface="Cambria Math" panose="02040503050406030204" pitchFamily="18" charset="0"/>
                              </a:rPr>
                            </m:ctrlPr>
                          </m:sSubPr>
                          <m:e>
                            <m:r>
                              <a:rPr kumimoji="1" lang="en-US" altLang="zh-CN" sz="600" i="1">
                                <a:latin typeface="Cambria Math" panose="02040503050406030204" pitchFamily="18" charset="0"/>
                              </a:rPr>
                              <m:t>𝑁</m:t>
                            </m:r>
                          </m:e>
                          <m:sub>
                            <m:r>
                              <a:rPr kumimoji="1" lang="en-US" altLang="zh-CN" sz="600" b="0" i="1" smtClean="0">
                                <a:latin typeface="Cambria Math" panose="02040503050406030204" pitchFamily="18" charset="0"/>
                              </a:rPr>
                              <m:t>1</m:t>
                            </m:r>
                          </m:sub>
                        </m:sSub>
                      </m:oMath>
                    </a14:m>
                    <a:r>
                      <a:rPr kumimoji="1" lang="en-US" altLang="zh-CN" sz="6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600" i="1" smtClean="0">
                                <a:latin typeface="Cambria Math" panose="02040503050406030204" pitchFamily="18" charset="0"/>
                              </a:rPr>
                            </m:ctrlPr>
                          </m:sSubPr>
                          <m:e>
                            <m:r>
                              <a:rPr kumimoji="1" lang="en-US" altLang="zh-CN" sz="600" b="0" i="1" smtClean="0">
                                <a:latin typeface="Cambria Math" panose="02040503050406030204" pitchFamily="18" charset="0"/>
                              </a:rPr>
                              <m:t>𝑛</m:t>
                            </m:r>
                          </m:e>
                          <m:sub>
                            <m:r>
                              <a:rPr kumimoji="1" lang="en-US" altLang="zh-CN" sz="600" b="0" i="1" smtClean="0">
                                <a:latin typeface="Cambria Math" panose="02040503050406030204" pitchFamily="18" charset="0"/>
                              </a:rPr>
                              <m:t>1</m:t>
                            </m:r>
                          </m:sub>
                        </m:sSub>
                      </m:oMath>
                    </a14:m>
                    <a:r>
                      <a:rPr kumimoji="1" lang="en-US" altLang="zh-CN" sz="600" dirty="0">
                        <a:latin typeface="Andale Mono" panose="020B0509000000000004" pitchFamily="49" charset="0"/>
                        <a:ea typeface="SimSun" panose="02010600030101010101" pitchFamily="2" charset="-122"/>
                      </a:rPr>
                      <a:t>, 2)</a:t>
                    </a:r>
                    <a:endParaRPr lang="zh-CN" altLang="en-US" sz="600" dirty="0">
                      <a:latin typeface="Andale Mono" panose="020B0509000000000004" pitchFamily="49" charset="0"/>
                      <a:ea typeface="SimSun" panose="02010600030101010101" pitchFamily="2" charset="-122"/>
                    </a:endParaRPr>
                  </a:p>
                </p:txBody>
              </p:sp>
            </mc:Choice>
            <mc:Fallback>
              <p:sp>
                <p:nvSpPr>
                  <p:cNvPr id="22" name="文本框 21">
                    <a:extLst>
                      <a:ext uri="{FF2B5EF4-FFF2-40B4-BE49-F238E27FC236}">
                        <a16:creationId xmlns:a16="http://schemas.microsoft.com/office/drawing/2014/main" id="{8F825252-F12D-77D2-4B3B-643764C0CA35}"/>
                      </a:ext>
                    </a:extLst>
                  </p:cNvPr>
                  <p:cNvSpPr txBox="1">
                    <a:spLocks noRot="1" noChangeAspect="1" noMove="1" noResize="1" noEditPoints="1" noAdjustHandles="1" noChangeArrowheads="1" noChangeShapeType="1" noTextEdit="1"/>
                  </p:cNvSpPr>
                  <p:nvPr/>
                </p:nvSpPr>
                <p:spPr>
                  <a:xfrm>
                    <a:off x="1672945" y="1491433"/>
                    <a:ext cx="1089463" cy="17517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B1015A4E-0CA1-F8EC-0FBF-A6F4EAF59A7D}"/>
                      </a:ext>
                    </a:extLst>
                  </p:cNvPr>
                  <p:cNvSpPr txBox="1"/>
                  <p:nvPr/>
                </p:nvSpPr>
                <p:spPr>
                  <a:xfrm>
                    <a:off x="1212667" y="2589799"/>
                    <a:ext cx="1991395" cy="175175"/>
                  </a:xfrm>
                  <a:prstGeom prst="rect">
                    <a:avLst/>
                  </a:prstGeom>
                  <a:noFill/>
                </p:spPr>
                <p:txBody>
                  <a:bodyPr wrap="square">
                    <a:spAutoFit/>
                  </a:bodyPr>
                  <a:lstStyle/>
                  <a:p>
                    <a:pPr algn="ctr"/>
                    <a14:m>
                      <m:oMath xmlns:m="http://schemas.openxmlformats.org/officeDocument/2006/math">
                        <m:r>
                          <a:rPr kumimoji="1" lang="en-US" altLang="zh-CN" sz="600" b="0" i="1" smtClean="0">
                            <a:latin typeface="Cambria Math" panose="02040503050406030204" pitchFamily="18" charset="0"/>
                          </a:rPr>
                          <m:t>(</m:t>
                        </m:r>
                        <m:sSub>
                          <m:sSubPr>
                            <m:ctrlPr>
                              <a:rPr kumimoji="1" lang="en-US" altLang="zh-CN" sz="600" i="1" smtClean="0">
                                <a:latin typeface="Cambria Math" panose="02040503050406030204" pitchFamily="18" charset="0"/>
                              </a:rPr>
                            </m:ctrlPr>
                          </m:sSubPr>
                          <m:e>
                            <m:r>
                              <a:rPr kumimoji="1" lang="en-US" altLang="zh-CN" sz="600" i="1">
                                <a:latin typeface="Cambria Math" panose="02040503050406030204" pitchFamily="18" charset="0"/>
                              </a:rPr>
                              <m:t>𝑁</m:t>
                            </m:r>
                          </m:e>
                          <m:sub>
                            <m:r>
                              <a:rPr kumimoji="1" lang="en-US" altLang="zh-CN" sz="600" b="0" i="1" smtClean="0">
                                <a:latin typeface="Cambria Math" panose="02040503050406030204" pitchFamily="18" charset="0"/>
                              </a:rPr>
                              <m:t>2</m:t>
                            </m:r>
                          </m:sub>
                        </m:sSub>
                      </m:oMath>
                    </a14:m>
                    <a:r>
                      <a:rPr kumimoji="1" lang="en-US" altLang="zh-CN" sz="6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600" i="1" smtClean="0">
                                <a:latin typeface="Cambria Math" panose="02040503050406030204" pitchFamily="18" charset="0"/>
                              </a:rPr>
                            </m:ctrlPr>
                          </m:sSubPr>
                          <m:e>
                            <m:r>
                              <a:rPr kumimoji="1" lang="en-US" altLang="zh-CN" sz="600" i="1">
                                <a:latin typeface="Cambria Math" panose="02040503050406030204" pitchFamily="18" charset="0"/>
                              </a:rPr>
                              <m:t>𝑛</m:t>
                            </m:r>
                          </m:e>
                          <m:sub>
                            <m:r>
                              <a:rPr kumimoji="1" lang="en-US" altLang="zh-CN" sz="600" b="0" i="1" smtClean="0">
                                <a:latin typeface="Cambria Math" panose="02040503050406030204" pitchFamily="18" charset="0"/>
                              </a:rPr>
                              <m:t>3</m:t>
                            </m:r>
                          </m:sub>
                        </m:sSub>
                        <m:r>
                          <a:rPr kumimoji="1" lang="en-US" altLang="zh-CN" sz="600" b="0" i="1" smtClean="0">
                            <a:latin typeface="Cambria Math" panose="02040503050406030204" pitchFamily="18" charset="0"/>
                          </a:rPr>
                          <m:t> </m:t>
                        </m:r>
                        <m:r>
                          <m:rPr>
                            <m:sty m:val="p"/>
                          </m:rPr>
                          <a:rPr kumimoji="1" lang="en-US" altLang="zh-CN" sz="600" i="1" smtClean="0">
                            <a:latin typeface="Cambria Math" panose="02040503050406030204" pitchFamily="18" charset="0"/>
                          </a:rPr>
                          <m:t>x</m:t>
                        </m:r>
                        <m:r>
                          <a:rPr kumimoji="1" lang="en-US" altLang="zh-CN" sz="600" b="0" i="1" smtClean="0">
                            <a:latin typeface="Cambria Math" panose="02040503050406030204" pitchFamily="18" charset="0"/>
                          </a:rPr>
                          <m:t> </m:t>
                        </m:r>
                        <m:r>
                          <a:rPr kumimoji="1" lang="en-US" altLang="zh-CN" sz="600" b="0" i="0" smtClean="0">
                            <a:latin typeface="Cambria Math" panose="02040503050406030204" pitchFamily="18" charset="0"/>
                          </a:rPr>
                          <m:t>4</m:t>
                        </m:r>
                      </m:oMath>
                    </a14:m>
                    <a:r>
                      <a:rPr kumimoji="1" lang="en-US" altLang="zh-CN" sz="600" dirty="0">
                        <a:latin typeface="Andale Mono" panose="020B0509000000000004" pitchFamily="49" charset="0"/>
                        <a:ea typeface="SimSun" panose="02010600030101010101" pitchFamily="2" charset="-122"/>
                      </a:rPr>
                      <a:t>+3)</a:t>
                    </a:r>
                    <a:endParaRPr lang="zh-CN" altLang="en-US" sz="600" dirty="0">
                      <a:latin typeface="Andale Mono" panose="020B0509000000000004" pitchFamily="49" charset="0"/>
                      <a:ea typeface="SimSun" panose="02010600030101010101" pitchFamily="2" charset="-122"/>
                    </a:endParaRPr>
                  </a:p>
                </p:txBody>
              </p:sp>
            </mc:Choice>
            <mc:Fallback>
              <p:sp>
                <p:nvSpPr>
                  <p:cNvPr id="23" name="文本框 22">
                    <a:extLst>
                      <a:ext uri="{FF2B5EF4-FFF2-40B4-BE49-F238E27FC236}">
                        <a16:creationId xmlns:a16="http://schemas.microsoft.com/office/drawing/2014/main" id="{B1015A4E-0CA1-F8EC-0FBF-A6F4EAF59A7D}"/>
                      </a:ext>
                    </a:extLst>
                  </p:cNvPr>
                  <p:cNvSpPr txBox="1">
                    <a:spLocks noRot="1" noChangeAspect="1" noMove="1" noResize="1" noEditPoints="1" noAdjustHandles="1" noChangeArrowheads="1" noChangeShapeType="1" noTextEdit="1"/>
                  </p:cNvSpPr>
                  <p:nvPr/>
                </p:nvSpPr>
                <p:spPr>
                  <a:xfrm>
                    <a:off x="1212667" y="2589799"/>
                    <a:ext cx="1991395" cy="175175"/>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0DE6D172-2011-5706-5A57-98CCDF966424}"/>
                      </a:ext>
                    </a:extLst>
                  </p:cNvPr>
                  <p:cNvSpPr txBox="1"/>
                  <p:nvPr/>
                </p:nvSpPr>
                <p:spPr>
                  <a:xfrm>
                    <a:off x="1711395" y="4849151"/>
                    <a:ext cx="1017864" cy="262762"/>
                  </a:xfrm>
                  <a:prstGeom prst="rect">
                    <a:avLst/>
                  </a:prstGeom>
                  <a:noFill/>
                </p:spPr>
                <p:txBody>
                  <a:bodyPr wrap="square">
                    <a:spAutoFit/>
                  </a:bodyPr>
                  <a:lstStyle/>
                  <a:p>
                    <a:pPr algn="ctr"/>
                    <a:r>
                      <a:rPr kumimoji="1" lang="zh-CN" altLang="en-US" sz="600" dirty="0">
                        <a:latin typeface="Andale Mono" panose="020B0509000000000004" pitchFamily="49" charset="0"/>
                        <a:ea typeface="SimSun" panose="02010600030101010101" pitchFamily="2" charset="-122"/>
                      </a:rPr>
                      <a:t>（</a:t>
                    </a:r>
                    <a:r>
                      <a:rPr kumimoji="1" lang="en-US" altLang="zh-CN" sz="6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600" i="1" smtClean="0">
                                <a:solidFill>
                                  <a:schemeClr val="bg1">
                                    <a:lumMod val="65000"/>
                                  </a:schemeClr>
                                </a:solidFill>
                                <a:latin typeface="Cambria Math" panose="02040503050406030204" pitchFamily="18" charset="0"/>
                              </a:rPr>
                            </m:ctrlPr>
                          </m:sSubPr>
                          <m:e>
                            <m:r>
                              <a:rPr kumimoji="1" lang="en-US" altLang="zh-CN" sz="600" i="1">
                                <a:solidFill>
                                  <a:schemeClr val="bg1">
                                    <a:lumMod val="65000"/>
                                  </a:schemeClr>
                                </a:solidFill>
                                <a:latin typeface="Cambria Math" panose="02040503050406030204" pitchFamily="18" charset="0"/>
                              </a:rPr>
                              <m:t>𝑁</m:t>
                            </m:r>
                          </m:e>
                          <m:sub>
                            <m:r>
                              <a:rPr kumimoji="1" lang="en-US" altLang="zh-CN" sz="600" b="0" i="1" smtClean="0">
                                <a:solidFill>
                                  <a:schemeClr val="bg1">
                                    <a:lumMod val="65000"/>
                                  </a:schemeClr>
                                </a:solidFill>
                                <a:latin typeface="Cambria Math" panose="02040503050406030204" pitchFamily="18" charset="0"/>
                              </a:rPr>
                              <m:t>1</m:t>
                            </m:r>
                          </m:sub>
                        </m:sSub>
                        <m:r>
                          <a:rPr kumimoji="1" lang="en-US" altLang="zh-CN" sz="600" b="0" i="1" smtClean="0">
                            <a:solidFill>
                              <a:schemeClr val="bg1">
                                <a:lumMod val="65000"/>
                              </a:schemeClr>
                            </a:solidFill>
                            <a:latin typeface="Cambria Math" panose="02040503050406030204" pitchFamily="18" charset="0"/>
                          </a:rPr>
                          <m:t> </m:t>
                        </m:r>
                      </m:oMath>
                    </a14:m>
                    <a:r>
                      <a:rPr kumimoji="1" lang="zh-CN" altLang="en-US" sz="600" dirty="0">
                        <a:solidFill>
                          <a:schemeClr val="bg1">
                            <a:lumMod val="65000"/>
                          </a:schemeClr>
                        </a:solidFill>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600" i="1">
                                <a:solidFill>
                                  <a:schemeClr val="bg1">
                                    <a:lumMod val="65000"/>
                                  </a:schemeClr>
                                </a:solidFill>
                                <a:latin typeface="Cambria Math" panose="02040503050406030204" pitchFamily="18" charset="0"/>
                              </a:rPr>
                            </m:ctrlPr>
                          </m:sSubPr>
                          <m:e>
                            <m:r>
                              <a:rPr kumimoji="1" lang="en-US" altLang="zh-CN" sz="600" i="1">
                                <a:solidFill>
                                  <a:schemeClr val="bg1">
                                    <a:lumMod val="65000"/>
                                  </a:schemeClr>
                                </a:solidFill>
                                <a:latin typeface="Cambria Math" panose="02040503050406030204" pitchFamily="18" charset="0"/>
                              </a:rPr>
                              <m:t>𝑁</m:t>
                            </m:r>
                          </m:e>
                          <m:sub>
                            <m:r>
                              <a:rPr kumimoji="1" lang="en-US" altLang="zh-CN" sz="600" i="1">
                                <a:solidFill>
                                  <a:schemeClr val="bg1">
                                    <a:lumMod val="65000"/>
                                  </a:schemeClr>
                                </a:solidFill>
                                <a:latin typeface="Cambria Math" panose="02040503050406030204" pitchFamily="18" charset="0"/>
                              </a:rPr>
                              <m:t>1</m:t>
                            </m:r>
                          </m:sub>
                        </m:sSub>
                        <m:r>
                          <a:rPr kumimoji="1" lang="en-US" altLang="zh-CN" sz="600" i="1">
                            <a:solidFill>
                              <a:schemeClr val="bg1">
                                <a:lumMod val="65000"/>
                              </a:schemeClr>
                            </a:solidFill>
                            <a:latin typeface="Cambria Math" panose="02040503050406030204" pitchFamily="18" charset="0"/>
                          </a:rPr>
                          <m:t> </m:t>
                        </m:r>
                      </m:oMath>
                    </a14:m>
                    <a:r>
                      <a:rPr kumimoji="1" lang="en-US" altLang="zh-CN" sz="6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600" i="1">
                                <a:latin typeface="Cambria Math" panose="02040503050406030204" pitchFamily="18" charset="0"/>
                              </a:rPr>
                            </m:ctrlPr>
                          </m:sSubPr>
                          <m:e>
                            <m:r>
                              <a:rPr kumimoji="1" lang="en-US" altLang="zh-CN" sz="600" i="1">
                                <a:latin typeface="Cambria Math" panose="02040503050406030204" pitchFamily="18" charset="0"/>
                              </a:rPr>
                              <m:t>𝑁</m:t>
                            </m:r>
                          </m:e>
                          <m:sub>
                            <m:r>
                              <a:rPr kumimoji="1" lang="en-US" altLang="zh-CN" sz="600" i="1">
                                <a:latin typeface="Cambria Math" panose="02040503050406030204" pitchFamily="18" charset="0"/>
                              </a:rPr>
                              <m:t>1</m:t>
                            </m:r>
                          </m:sub>
                        </m:sSub>
                        <m:r>
                          <a:rPr kumimoji="1" lang="en-US" altLang="zh-CN" sz="600" i="1">
                            <a:latin typeface="Cambria Math" panose="02040503050406030204" pitchFamily="18" charset="0"/>
                          </a:rPr>
                          <m:t> </m:t>
                        </m:r>
                        <m:r>
                          <a:rPr kumimoji="1" lang="zh-CN" altLang="en-US" sz="600" b="0" i="1" smtClean="0">
                            <a:latin typeface="Cambria Math" panose="02040503050406030204" pitchFamily="18" charset="0"/>
                          </a:rPr>
                          <m:t>∗ </m:t>
                        </m:r>
                        <m:sSub>
                          <m:sSubPr>
                            <m:ctrlPr>
                              <a:rPr kumimoji="1" lang="en-US" altLang="zh-CN" sz="600" i="1">
                                <a:latin typeface="Cambria Math" panose="02040503050406030204" pitchFamily="18" charset="0"/>
                              </a:rPr>
                            </m:ctrlPr>
                          </m:sSubPr>
                          <m:e>
                            <m:r>
                              <a:rPr kumimoji="1" lang="en-US" altLang="zh-CN" sz="600" i="1">
                                <a:latin typeface="Cambria Math" panose="02040503050406030204" pitchFamily="18" charset="0"/>
                              </a:rPr>
                              <m:t>𝑁</m:t>
                            </m:r>
                          </m:e>
                          <m:sub>
                            <m:r>
                              <a:rPr kumimoji="1" lang="en-US" altLang="zh-CN" sz="600" b="0" i="1" smtClean="0">
                                <a:latin typeface="Cambria Math" panose="02040503050406030204" pitchFamily="18" charset="0"/>
                              </a:rPr>
                              <m:t>2</m:t>
                            </m:r>
                          </m:sub>
                        </m:sSub>
                        <m:r>
                          <a:rPr kumimoji="1" lang="en-US" altLang="zh-CN" sz="600" i="1">
                            <a:latin typeface="Cambria Math" panose="02040503050406030204" pitchFamily="18" charset="0"/>
                          </a:rPr>
                          <m:t> </m:t>
                        </m:r>
                      </m:oMath>
                    </a14:m>
                    <a:r>
                      <a:rPr kumimoji="1" lang="en-US" altLang="zh-CN" sz="6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600" i="1">
                                <a:latin typeface="Cambria Math" panose="02040503050406030204" pitchFamily="18" charset="0"/>
                              </a:rPr>
                            </m:ctrlPr>
                          </m:sSubPr>
                          <m:e>
                            <m:sSub>
                              <m:sSubPr>
                                <m:ctrlPr>
                                  <a:rPr kumimoji="1" lang="en-US" altLang="zh-CN" sz="600" i="1">
                                    <a:latin typeface="Cambria Math" panose="02040503050406030204" pitchFamily="18" charset="0"/>
                                  </a:rPr>
                                </m:ctrlPr>
                              </m:sSubPr>
                              <m:e>
                                <m:r>
                                  <a:rPr kumimoji="1" lang="en-US" altLang="zh-CN" sz="600" i="1">
                                    <a:latin typeface="Cambria Math" panose="02040503050406030204" pitchFamily="18" charset="0"/>
                                  </a:rPr>
                                  <m:t>𝑁</m:t>
                                </m:r>
                              </m:e>
                              <m:sub>
                                <m:r>
                                  <a:rPr kumimoji="1" lang="en-US" altLang="zh-CN" sz="600" i="1">
                                    <a:latin typeface="Cambria Math" panose="02040503050406030204" pitchFamily="18" charset="0"/>
                                  </a:rPr>
                                  <m:t>1</m:t>
                                </m:r>
                              </m:sub>
                            </m:sSub>
                            <m:r>
                              <a:rPr kumimoji="1" lang="zh-CN" altLang="en-US" sz="600" i="1">
                                <a:latin typeface="Cambria Math" panose="02040503050406030204" pitchFamily="18" charset="0"/>
                              </a:rPr>
                              <m:t> ∗ </m:t>
                            </m:r>
                            <m:r>
                              <a:rPr kumimoji="1" lang="en-US" altLang="zh-CN" sz="600" i="1">
                                <a:latin typeface="Cambria Math" panose="02040503050406030204" pitchFamily="18" charset="0"/>
                              </a:rPr>
                              <m:t>𝑁</m:t>
                            </m:r>
                          </m:e>
                          <m:sub>
                            <m:r>
                              <a:rPr kumimoji="1" lang="en-US" altLang="zh-CN" sz="600" b="0" i="1" smtClean="0">
                                <a:latin typeface="Cambria Math" panose="02040503050406030204" pitchFamily="18" charset="0"/>
                              </a:rPr>
                              <m:t>3</m:t>
                            </m:r>
                          </m:sub>
                        </m:sSub>
                        <m:r>
                          <a:rPr kumimoji="1" lang="en-US" altLang="zh-CN" sz="600" i="1">
                            <a:latin typeface="Cambria Math" panose="02040503050406030204" pitchFamily="18" charset="0"/>
                          </a:rPr>
                          <m:t>+ </m:t>
                        </m:r>
                        <m:sSub>
                          <m:sSubPr>
                            <m:ctrlPr>
                              <a:rPr kumimoji="1" lang="en-US" altLang="zh-CN" sz="600" i="1">
                                <a:latin typeface="Cambria Math" panose="02040503050406030204" pitchFamily="18" charset="0"/>
                              </a:rPr>
                            </m:ctrlPr>
                          </m:sSubPr>
                          <m:e>
                            <m:sSub>
                              <m:sSubPr>
                                <m:ctrlPr>
                                  <a:rPr kumimoji="1" lang="en-US" altLang="zh-CN" sz="600" i="1">
                                    <a:latin typeface="Cambria Math" panose="02040503050406030204" pitchFamily="18" charset="0"/>
                                  </a:rPr>
                                </m:ctrlPr>
                              </m:sSubPr>
                              <m:e>
                                <m:r>
                                  <a:rPr kumimoji="1" lang="en-US" altLang="zh-CN" sz="600" i="1">
                                    <a:latin typeface="Cambria Math" panose="02040503050406030204" pitchFamily="18" charset="0"/>
                                  </a:rPr>
                                  <m:t>𝑁</m:t>
                                </m:r>
                              </m:e>
                              <m:sub>
                                <m:r>
                                  <a:rPr kumimoji="1" lang="en-US" altLang="zh-CN" sz="600" i="1">
                                    <a:latin typeface="Cambria Math" panose="02040503050406030204" pitchFamily="18" charset="0"/>
                                  </a:rPr>
                                  <m:t>2</m:t>
                                </m:r>
                              </m:sub>
                            </m:sSub>
                            <m:r>
                              <a:rPr kumimoji="1" lang="zh-CN" altLang="en-US" sz="600" i="1">
                                <a:latin typeface="Cambria Math" panose="02040503050406030204" pitchFamily="18" charset="0"/>
                              </a:rPr>
                              <m:t> ∗ </m:t>
                            </m:r>
                            <m:r>
                              <a:rPr kumimoji="1" lang="en-US" altLang="zh-CN" sz="600" i="1">
                                <a:latin typeface="Cambria Math" panose="02040503050406030204" pitchFamily="18" charset="0"/>
                              </a:rPr>
                              <m:t>𝑁</m:t>
                            </m:r>
                          </m:e>
                          <m:sub>
                            <m:r>
                              <a:rPr kumimoji="1" lang="en-US" altLang="zh-CN" sz="600" i="1">
                                <a:latin typeface="Cambria Math" panose="02040503050406030204" pitchFamily="18" charset="0"/>
                              </a:rPr>
                              <m:t>3</m:t>
                            </m:r>
                          </m:sub>
                        </m:sSub>
                      </m:oMath>
                    </a14:m>
                    <a:r>
                      <a:rPr kumimoji="1" lang="zh-CN" altLang="en-US" sz="600" i="1" dirty="0">
                        <a:latin typeface="Andale Mono" panose="020B0509000000000004" pitchFamily="49" charset="0"/>
                        <a:ea typeface="SimSun" panose="02010600030101010101" pitchFamily="2" charset="-122"/>
                      </a:rPr>
                      <a:t>， </a:t>
                    </a:r>
                    <a:r>
                      <a:rPr kumimoji="1" lang="en-US" altLang="zh-CN" sz="600" i="1" dirty="0">
                        <a:latin typeface="Andale Mono" panose="020B0509000000000004" pitchFamily="49" charset="0"/>
                        <a:ea typeface="SimSun" panose="02010600030101010101" pitchFamily="2" charset="-122"/>
                      </a:rPr>
                      <a:t>3</a:t>
                    </a:r>
                    <a:r>
                      <a:rPr kumimoji="1" lang="zh-CN" altLang="en-US" sz="600" i="1" dirty="0">
                        <a:latin typeface="Andale Mono" panose="020B0509000000000004" pitchFamily="49" charset="0"/>
                        <a:ea typeface="SimSun" panose="02010600030101010101" pitchFamily="2" charset="-122"/>
                      </a:rPr>
                      <a:t>）</a:t>
                    </a:r>
                  </a:p>
                </p:txBody>
              </p:sp>
            </mc:Choice>
            <mc:Fallback>
              <p:sp>
                <p:nvSpPr>
                  <p:cNvPr id="24" name="文本框 23">
                    <a:extLst>
                      <a:ext uri="{FF2B5EF4-FFF2-40B4-BE49-F238E27FC236}">
                        <a16:creationId xmlns:a16="http://schemas.microsoft.com/office/drawing/2014/main" id="{0DE6D172-2011-5706-5A57-98CCDF966424}"/>
                      </a:ext>
                    </a:extLst>
                  </p:cNvPr>
                  <p:cNvSpPr txBox="1">
                    <a:spLocks noRot="1" noChangeAspect="1" noMove="1" noResize="1" noEditPoints="1" noAdjustHandles="1" noChangeArrowheads="1" noChangeShapeType="1" noTextEdit="1"/>
                  </p:cNvSpPr>
                  <p:nvPr/>
                </p:nvSpPr>
                <p:spPr>
                  <a:xfrm>
                    <a:off x="1711395" y="4849151"/>
                    <a:ext cx="1017864" cy="26276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D7CBEB93-746A-196A-AD3E-338A765601C1}"/>
                      </a:ext>
                    </a:extLst>
                  </p:cNvPr>
                  <p:cNvSpPr txBox="1"/>
                  <p:nvPr/>
                </p:nvSpPr>
                <p:spPr>
                  <a:xfrm>
                    <a:off x="3675742" y="2744292"/>
                    <a:ext cx="1089463" cy="175175"/>
                  </a:xfrm>
                  <a:prstGeom prst="rect">
                    <a:avLst/>
                  </a:prstGeom>
                  <a:noFill/>
                </p:spPr>
                <p:txBody>
                  <a:bodyPr wrap="square">
                    <a:spAutoFit/>
                  </a:bodyPr>
                  <a:lstStyle/>
                  <a:p>
                    <a:pPr algn="ctr"/>
                    <a14:m>
                      <m:oMath xmlns:m="http://schemas.openxmlformats.org/officeDocument/2006/math">
                        <m:r>
                          <a:rPr kumimoji="1" lang="en-US" altLang="zh-CN" sz="600" b="0" i="1" smtClean="0">
                            <a:latin typeface="Cambria Math" panose="02040503050406030204" pitchFamily="18" charset="0"/>
                          </a:rPr>
                          <m:t>(</m:t>
                        </m:r>
                        <m:sSub>
                          <m:sSubPr>
                            <m:ctrlPr>
                              <a:rPr kumimoji="1" lang="en-US" altLang="zh-CN" sz="600" i="1" smtClean="0">
                                <a:latin typeface="Cambria Math" panose="02040503050406030204" pitchFamily="18" charset="0"/>
                              </a:rPr>
                            </m:ctrlPr>
                          </m:sSubPr>
                          <m:e>
                            <m:r>
                              <a:rPr kumimoji="1" lang="en-US" altLang="zh-CN" sz="600" i="1">
                                <a:latin typeface="Cambria Math" panose="02040503050406030204" pitchFamily="18" charset="0"/>
                              </a:rPr>
                              <m:t>𝑁</m:t>
                            </m:r>
                          </m:e>
                          <m:sub>
                            <m:r>
                              <a:rPr kumimoji="1" lang="en-US" altLang="zh-CN" sz="600" b="0" i="1" smtClean="0">
                                <a:latin typeface="Cambria Math" panose="02040503050406030204" pitchFamily="18" charset="0"/>
                              </a:rPr>
                              <m:t>2</m:t>
                            </m:r>
                          </m:sub>
                        </m:sSub>
                      </m:oMath>
                    </a14:m>
                    <a:r>
                      <a:rPr kumimoji="1" lang="en-US" altLang="zh-CN" sz="600" dirty="0">
                        <a:latin typeface="Andale Mono" panose="020B0509000000000004" pitchFamily="49" charset="0"/>
                        <a:ea typeface="SimSun" panose="02010600030101010101" pitchFamily="2" charset="-122"/>
                      </a:rPr>
                      <a:t>, </a:t>
                    </a:r>
                    <a14:m>
                      <m:oMath xmlns:m="http://schemas.openxmlformats.org/officeDocument/2006/math">
                        <m:r>
                          <a:rPr kumimoji="1" lang="en-US" altLang="zh-CN" sz="600" i="1" smtClean="0">
                            <a:latin typeface="Cambria Math" panose="02040503050406030204" pitchFamily="18" charset="0"/>
                          </a:rPr>
                          <m:t>𝐶</m:t>
                        </m:r>
                      </m:oMath>
                    </a14:m>
                    <a:r>
                      <a:rPr kumimoji="1" lang="en-US" altLang="zh-CN" sz="600" dirty="0">
                        <a:latin typeface="Andale Mono" panose="020B0509000000000004" pitchFamily="49" charset="0"/>
                        <a:ea typeface="SimSun" panose="02010600030101010101" pitchFamily="2" charset="-122"/>
                      </a:rPr>
                      <a:t>)</a:t>
                    </a:r>
                    <a:endParaRPr lang="zh-CN" altLang="en-US" sz="600" dirty="0">
                      <a:latin typeface="Andale Mono" panose="020B0509000000000004" pitchFamily="49" charset="0"/>
                      <a:ea typeface="SimSun" panose="02010600030101010101" pitchFamily="2" charset="-122"/>
                    </a:endParaRPr>
                  </a:p>
                </p:txBody>
              </p:sp>
            </mc:Choice>
            <mc:Fallback>
              <p:sp>
                <p:nvSpPr>
                  <p:cNvPr id="25" name="文本框 24">
                    <a:extLst>
                      <a:ext uri="{FF2B5EF4-FFF2-40B4-BE49-F238E27FC236}">
                        <a16:creationId xmlns:a16="http://schemas.microsoft.com/office/drawing/2014/main" id="{D7CBEB93-746A-196A-AD3E-338A765601C1}"/>
                      </a:ext>
                    </a:extLst>
                  </p:cNvPr>
                  <p:cNvSpPr txBox="1">
                    <a:spLocks noRot="1" noChangeAspect="1" noMove="1" noResize="1" noEditPoints="1" noAdjustHandles="1" noChangeArrowheads="1" noChangeShapeType="1" noTextEdit="1"/>
                  </p:cNvSpPr>
                  <p:nvPr/>
                </p:nvSpPr>
                <p:spPr>
                  <a:xfrm>
                    <a:off x="3675742" y="2744292"/>
                    <a:ext cx="1089463" cy="175175"/>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DA98759F-3E48-C7A0-3CEA-B6F1257AB04B}"/>
                      </a:ext>
                    </a:extLst>
                  </p:cNvPr>
                  <p:cNvSpPr txBox="1"/>
                  <p:nvPr/>
                </p:nvSpPr>
                <p:spPr>
                  <a:xfrm>
                    <a:off x="3664999" y="1682556"/>
                    <a:ext cx="1089463" cy="175175"/>
                  </a:xfrm>
                  <a:prstGeom prst="rect">
                    <a:avLst/>
                  </a:prstGeom>
                  <a:noFill/>
                </p:spPr>
                <p:txBody>
                  <a:bodyPr wrap="square">
                    <a:spAutoFit/>
                  </a:bodyPr>
                  <a:lstStyle/>
                  <a:p>
                    <a:pPr algn="ctr"/>
                    <a14:m>
                      <m:oMath xmlns:m="http://schemas.openxmlformats.org/officeDocument/2006/math">
                        <m:r>
                          <a:rPr kumimoji="1" lang="en-US" altLang="zh-CN" sz="600" b="0" i="1" smtClean="0">
                            <a:latin typeface="Cambria Math" panose="02040503050406030204" pitchFamily="18" charset="0"/>
                          </a:rPr>
                          <m:t>(</m:t>
                        </m:r>
                        <m:sSub>
                          <m:sSubPr>
                            <m:ctrlPr>
                              <a:rPr kumimoji="1" lang="en-US" altLang="zh-CN" sz="600" i="1" smtClean="0">
                                <a:latin typeface="Cambria Math" panose="02040503050406030204" pitchFamily="18" charset="0"/>
                              </a:rPr>
                            </m:ctrlPr>
                          </m:sSubPr>
                          <m:e>
                            <m:r>
                              <a:rPr kumimoji="1" lang="en-US" altLang="zh-CN" sz="600" i="1">
                                <a:latin typeface="Cambria Math" panose="02040503050406030204" pitchFamily="18" charset="0"/>
                              </a:rPr>
                              <m:t>𝑁</m:t>
                            </m:r>
                          </m:e>
                          <m:sub>
                            <m:r>
                              <a:rPr kumimoji="1" lang="en-US" altLang="zh-CN" sz="600" b="0" i="1" smtClean="0">
                                <a:latin typeface="Cambria Math" panose="02040503050406030204" pitchFamily="18" charset="0"/>
                              </a:rPr>
                              <m:t>1</m:t>
                            </m:r>
                          </m:sub>
                        </m:sSub>
                      </m:oMath>
                    </a14:m>
                    <a:r>
                      <a:rPr kumimoji="1" lang="en-US" altLang="zh-CN" sz="600" dirty="0">
                        <a:latin typeface="Andale Mono" panose="020B0509000000000004" pitchFamily="49" charset="0"/>
                        <a:ea typeface="SimSun" panose="02010600030101010101" pitchFamily="2" charset="-122"/>
                      </a:rPr>
                      <a:t>, </a:t>
                    </a:r>
                    <a14:m>
                      <m:oMath xmlns:m="http://schemas.openxmlformats.org/officeDocument/2006/math">
                        <m:r>
                          <a:rPr kumimoji="1" lang="en-US" altLang="zh-CN" sz="600" i="1" smtClean="0">
                            <a:latin typeface="Cambria Math" panose="02040503050406030204" pitchFamily="18" charset="0"/>
                          </a:rPr>
                          <m:t>𝐶</m:t>
                        </m:r>
                      </m:oMath>
                    </a14:m>
                    <a:r>
                      <a:rPr kumimoji="1" lang="en-US" altLang="zh-CN" sz="600" dirty="0">
                        <a:latin typeface="Andale Mono" panose="020B0509000000000004" pitchFamily="49" charset="0"/>
                        <a:ea typeface="SimSun" panose="02010600030101010101" pitchFamily="2" charset="-122"/>
                      </a:rPr>
                      <a:t>)</a:t>
                    </a:r>
                    <a:endParaRPr lang="zh-CN" altLang="en-US" sz="600" dirty="0">
                      <a:latin typeface="Andale Mono" panose="020B0509000000000004" pitchFamily="49" charset="0"/>
                      <a:ea typeface="SimSun" panose="02010600030101010101" pitchFamily="2" charset="-122"/>
                    </a:endParaRPr>
                  </a:p>
                </p:txBody>
              </p:sp>
            </mc:Choice>
            <mc:Fallback>
              <p:sp>
                <p:nvSpPr>
                  <p:cNvPr id="26" name="文本框 25">
                    <a:extLst>
                      <a:ext uri="{FF2B5EF4-FFF2-40B4-BE49-F238E27FC236}">
                        <a16:creationId xmlns:a16="http://schemas.microsoft.com/office/drawing/2014/main" id="{DA98759F-3E48-C7A0-3CEA-B6F1257AB04B}"/>
                      </a:ext>
                    </a:extLst>
                  </p:cNvPr>
                  <p:cNvSpPr txBox="1">
                    <a:spLocks noRot="1" noChangeAspect="1" noMove="1" noResize="1" noEditPoints="1" noAdjustHandles="1" noChangeArrowheads="1" noChangeShapeType="1" noTextEdit="1"/>
                  </p:cNvSpPr>
                  <p:nvPr/>
                </p:nvSpPr>
                <p:spPr>
                  <a:xfrm>
                    <a:off x="3664999" y="1682556"/>
                    <a:ext cx="1089463" cy="175175"/>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9192558D-8DA2-18B9-F9E9-C36E35D39965}"/>
                      </a:ext>
                    </a:extLst>
                  </p:cNvPr>
                  <p:cNvSpPr txBox="1"/>
                  <p:nvPr/>
                </p:nvSpPr>
                <p:spPr>
                  <a:xfrm>
                    <a:off x="3630399" y="3929188"/>
                    <a:ext cx="1089463" cy="175175"/>
                  </a:xfrm>
                  <a:prstGeom prst="rect">
                    <a:avLst/>
                  </a:prstGeom>
                  <a:noFill/>
                </p:spPr>
                <p:txBody>
                  <a:bodyPr wrap="square">
                    <a:spAutoFit/>
                  </a:bodyPr>
                  <a:lstStyle/>
                  <a:p>
                    <a:pPr algn="ctr"/>
                    <a14:m>
                      <m:oMath xmlns:m="http://schemas.openxmlformats.org/officeDocument/2006/math">
                        <m:r>
                          <a:rPr kumimoji="1" lang="en-US" altLang="zh-CN" sz="600" b="0" i="1" smtClean="0">
                            <a:latin typeface="Cambria Math" panose="02040503050406030204" pitchFamily="18" charset="0"/>
                          </a:rPr>
                          <m:t>(</m:t>
                        </m:r>
                        <m:sSub>
                          <m:sSubPr>
                            <m:ctrlPr>
                              <a:rPr kumimoji="1" lang="en-US" altLang="zh-CN" sz="600" i="1" smtClean="0">
                                <a:latin typeface="Cambria Math" panose="02040503050406030204" pitchFamily="18" charset="0"/>
                              </a:rPr>
                            </m:ctrlPr>
                          </m:sSubPr>
                          <m:e>
                            <m:r>
                              <a:rPr kumimoji="1" lang="en-US" altLang="zh-CN" sz="600" i="1">
                                <a:latin typeface="Cambria Math" panose="02040503050406030204" pitchFamily="18" charset="0"/>
                              </a:rPr>
                              <m:t>𝑁</m:t>
                            </m:r>
                          </m:e>
                          <m:sub>
                            <m:r>
                              <a:rPr kumimoji="1" lang="en-US" altLang="zh-CN" sz="600" b="0" i="1" smtClean="0">
                                <a:latin typeface="Cambria Math" panose="02040503050406030204" pitchFamily="18" charset="0"/>
                              </a:rPr>
                              <m:t>3</m:t>
                            </m:r>
                          </m:sub>
                        </m:sSub>
                      </m:oMath>
                    </a14:m>
                    <a:r>
                      <a:rPr kumimoji="1" lang="en-US" altLang="zh-CN" sz="600" dirty="0">
                        <a:latin typeface="Andale Mono" panose="020B0509000000000004" pitchFamily="49" charset="0"/>
                        <a:ea typeface="SimSun" panose="02010600030101010101" pitchFamily="2" charset="-122"/>
                      </a:rPr>
                      <a:t>, </a:t>
                    </a:r>
                    <a14:m>
                      <m:oMath xmlns:m="http://schemas.openxmlformats.org/officeDocument/2006/math">
                        <m:r>
                          <a:rPr kumimoji="1" lang="en-US" altLang="zh-CN" sz="600" i="1" smtClean="0">
                            <a:latin typeface="Cambria Math" panose="02040503050406030204" pitchFamily="18" charset="0"/>
                          </a:rPr>
                          <m:t>𝐶</m:t>
                        </m:r>
                      </m:oMath>
                    </a14:m>
                    <a:r>
                      <a:rPr kumimoji="1" lang="en-US" altLang="zh-CN" sz="600" dirty="0">
                        <a:latin typeface="Andale Mono" panose="020B0509000000000004" pitchFamily="49" charset="0"/>
                        <a:ea typeface="SimSun" panose="02010600030101010101" pitchFamily="2" charset="-122"/>
                      </a:rPr>
                      <a:t>)</a:t>
                    </a:r>
                    <a:endParaRPr lang="zh-CN" altLang="en-US" sz="600" dirty="0">
                      <a:latin typeface="Andale Mono" panose="020B0509000000000004" pitchFamily="49" charset="0"/>
                      <a:ea typeface="SimSun" panose="02010600030101010101" pitchFamily="2" charset="-122"/>
                    </a:endParaRPr>
                  </a:p>
                </p:txBody>
              </p:sp>
            </mc:Choice>
            <mc:Fallback>
              <p:sp>
                <p:nvSpPr>
                  <p:cNvPr id="27" name="文本框 26">
                    <a:extLst>
                      <a:ext uri="{FF2B5EF4-FFF2-40B4-BE49-F238E27FC236}">
                        <a16:creationId xmlns:a16="http://schemas.microsoft.com/office/drawing/2014/main" id="{9192558D-8DA2-18B9-F9E9-C36E35D39965}"/>
                      </a:ext>
                    </a:extLst>
                  </p:cNvPr>
                  <p:cNvSpPr txBox="1">
                    <a:spLocks noRot="1" noChangeAspect="1" noMove="1" noResize="1" noEditPoints="1" noAdjustHandles="1" noChangeArrowheads="1" noChangeShapeType="1" noTextEdit="1"/>
                  </p:cNvSpPr>
                  <p:nvPr/>
                </p:nvSpPr>
                <p:spPr>
                  <a:xfrm>
                    <a:off x="3630399" y="3929188"/>
                    <a:ext cx="1089463" cy="175175"/>
                  </a:xfrm>
                  <a:prstGeom prst="rect">
                    <a:avLst/>
                  </a:prstGeom>
                  <a:blipFill>
                    <a:blip r:embed="rId13"/>
                    <a:stretch>
                      <a:fillRect/>
                    </a:stretch>
                  </a:blipFill>
                </p:spPr>
                <p:txBody>
                  <a:bodyPr/>
                  <a:lstStyle/>
                  <a:p>
                    <a:r>
                      <a:rPr lang="zh-CN" altLang="en-US">
                        <a:noFill/>
                      </a:rPr>
                      <a:t> </a:t>
                    </a:r>
                  </a:p>
                </p:txBody>
              </p:sp>
            </mc:Fallback>
          </mc:AlternateContent>
          <p:cxnSp>
            <p:nvCxnSpPr>
              <p:cNvPr id="28" name="直线连接符 27">
                <a:extLst>
                  <a:ext uri="{FF2B5EF4-FFF2-40B4-BE49-F238E27FC236}">
                    <a16:creationId xmlns:a16="http://schemas.microsoft.com/office/drawing/2014/main" id="{B162C2DC-78BD-6C4B-EDFC-325FF85F6F7B}"/>
                  </a:ext>
                </a:extLst>
              </p:cNvPr>
              <p:cNvCxnSpPr>
                <a:cxnSpLocks/>
              </p:cNvCxnSpPr>
              <p:nvPr/>
            </p:nvCxnSpPr>
            <p:spPr>
              <a:xfrm>
                <a:off x="8461470" y="949137"/>
                <a:ext cx="0" cy="4824536"/>
              </a:xfrm>
              <a:prstGeom prst="line">
                <a:avLst/>
              </a:prstGeom>
              <a:ln>
                <a:solidFill>
                  <a:schemeClr val="bg1">
                    <a:lumMod val="65000"/>
                    <a:alpha val="28456"/>
                  </a:schemeClr>
                </a:solidFill>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B6F4FA33-7A7E-D50E-16C1-EBF5A7B54CF6}"/>
                  </a:ext>
                </a:extLst>
              </p:cNvPr>
              <p:cNvSpPr/>
              <p:nvPr/>
            </p:nvSpPr>
            <p:spPr>
              <a:xfrm>
                <a:off x="8541829" y="4731070"/>
                <a:ext cx="877144" cy="642127"/>
              </a:xfrm>
              <a:prstGeom prst="rect">
                <a:avLst/>
              </a:prstGeom>
              <a:solidFill>
                <a:schemeClr val="accent4">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30" name="文本框 29">
                <a:extLst>
                  <a:ext uri="{FF2B5EF4-FFF2-40B4-BE49-F238E27FC236}">
                    <a16:creationId xmlns:a16="http://schemas.microsoft.com/office/drawing/2014/main" id="{965260BF-8578-4C8E-5DE6-A0D13AFF3C84}"/>
                  </a:ext>
                </a:extLst>
              </p:cNvPr>
              <p:cNvSpPr txBox="1"/>
              <p:nvPr/>
            </p:nvSpPr>
            <p:spPr>
              <a:xfrm>
                <a:off x="9124116" y="5652526"/>
                <a:ext cx="1128382" cy="248164"/>
              </a:xfrm>
              <a:prstGeom prst="rect">
                <a:avLst/>
              </a:prstGeom>
              <a:noFill/>
            </p:spPr>
            <p:txBody>
              <a:bodyPr wrap="square" rtlCol="0">
                <a:spAutoFit/>
              </a:bodyPr>
              <a:lstStyle/>
              <a:p>
                <a:pPr algn="ctr"/>
                <a:r>
                  <a:rPr kumimoji="1" lang="zh-CN" altLang="en-US" sz="1100" dirty="0">
                    <a:latin typeface="Andale Mono" panose="020B0509000000000004" pitchFamily="49" charset="0"/>
                    <a:ea typeface="SimSun" panose="02010600030101010101" pitchFamily="2" charset="-122"/>
                  </a:rPr>
                  <a:t>解码层</a:t>
                </a:r>
              </a:p>
            </p:txBody>
          </p:sp>
          <p:sp>
            <p:nvSpPr>
              <p:cNvPr id="31" name="矩形 30">
                <a:extLst>
                  <a:ext uri="{FF2B5EF4-FFF2-40B4-BE49-F238E27FC236}">
                    <a16:creationId xmlns:a16="http://schemas.microsoft.com/office/drawing/2014/main" id="{69AA6D3F-88D1-F59C-F10F-29687AC99D1F}"/>
                  </a:ext>
                </a:extLst>
              </p:cNvPr>
              <p:cNvSpPr/>
              <p:nvPr/>
            </p:nvSpPr>
            <p:spPr>
              <a:xfrm>
                <a:off x="2734488" y="974990"/>
                <a:ext cx="1695745" cy="947400"/>
              </a:xfrm>
              <a:prstGeom prst="rect">
                <a:avLst/>
              </a:prstGeom>
              <a:solidFill>
                <a:schemeClr val="accent4">
                  <a:lumMod val="7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dirty="0">
                  <a:latin typeface="Andale Mono" panose="020B0509000000000004" pitchFamily="49" charset="0"/>
                  <a:ea typeface="SimSun" panose="02010600030101010101" pitchFamily="2" charset="-122"/>
                </a:endParaRPr>
              </a:p>
            </p:txBody>
          </p:sp>
          <p:sp>
            <p:nvSpPr>
              <p:cNvPr id="32" name="文本框 31">
                <a:extLst>
                  <a:ext uri="{FF2B5EF4-FFF2-40B4-BE49-F238E27FC236}">
                    <a16:creationId xmlns:a16="http://schemas.microsoft.com/office/drawing/2014/main" id="{12DE6075-9B2E-9326-9BA7-6E28B83CF210}"/>
                  </a:ext>
                </a:extLst>
              </p:cNvPr>
              <p:cNvSpPr txBox="1"/>
              <p:nvPr/>
            </p:nvSpPr>
            <p:spPr>
              <a:xfrm>
                <a:off x="2762408" y="1719970"/>
                <a:ext cx="1456505" cy="204371"/>
              </a:xfrm>
              <a:prstGeom prst="rect">
                <a:avLst/>
              </a:prstGeom>
              <a:noFill/>
            </p:spPr>
            <p:txBody>
              <a:bodyPr wrap="square" rtlCol="0">
                <a:spAutoFit/>
              </a:bodyPr>
              <a:lstStyle/>
              <a:p>
                <a:pPr algn="ctr"/>
                <a:r>
                  <a:rPr kumimoji="1" lang="zh-CN" altLang="en-US" sz="800" b="1" dirty="0">
                    <a:latin typeface="Andale Mono" panose="020B0509000000000004" pitchFamily="49" charset="0"/>
                    <a:ea typeface="SimSun" panose="02010600030101010101" pitchFamily="2" charset="-122"/>
                  </a:rPr>
                  <a:t>停止线编码器模块</a:t>
                </a:r>
              </a:p>
            </p:txBody>
          </p:sp>
          <p:sp>
            <p:nvSpPr>
              <p:cNvPr id="33" name="矩形 32">
                <a:extLst>
                  <a:ext uri="{FF2B5EF4-FFF2-40B4-BE49-F238E27FC236}">
                    <a16:creationId xmlns:a16="http://schemas.microsoft.com/office/drawing/2014/main" id="{C2AE5AD4-E8F1-B7EE-3D6C-5C2A0EBE90F1}"/>
                  </a:ext>
                </a:extLst>
              </p:cNvPr>
              <p:cNvSpPr/>
              <p:nvPr/>
            </p:nvSpPr>
            <p:spPr>
              <a:xfrm>
                <a:off x="2778095" y="1006018"/>
                <a:ext cx="947277" cy="16794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500" dirty="0">
                    <a:solidFill>
                      <a:schemeClr val="tx1"/>
                    </a:solidFill>
                    <a:latin typeface="Andale Mono" panose="020B0509000000000004" pitchFamily="49" charset="0"/>
                    <a:ea typeface="SimSun" panose="02010600030101010101" pitchFamily="2" charset="-122"/>
                  </a:rPr>
                  <a:t>Type Embedding</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34" name="矩形 33">
                <a:extLst>
                  <a:ext uri="{FF2B5EF4-FFF2-40B4-BE49-F238E27FC236}">
                    <a16:creationId xmlns:a16="http://schemas.microsoft.com/office/drawing/2014/main" id="{7777065D-CA50-F033-BD90-5823C3857511}"/>
                  </a:ext>
                </a:extLst>
              </p:cNvPr>
              <p:cNvSpPr/>
              <p:nvPr/>
            </p:nvSpPr>
            <p:spPr>
              <a:xfrm>
                <a:off x="2778095" y="1520817"/>
                <a:ext cx="947277" cy="16794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500" dirty="0">
                    <a:solidFill>
                      <a:schemeClr val="tx1"/>
                    </a:solidFill>
                    <a:latin typeface="Andale Mono" panose="020B0509000000000004" pitchFamily="49" charset="0"/>
                    <a:ea typeface="SimSun" panose="02010600030101010101" pitchFamily="2" charset="-122"/>
                  </a:rPr>
                  <a:t>Vector</a:t>
                </a:r>
                <a:r>
                  <a:rPr kumimoji="1" lang="zh-CN" altLang="en-US" sz="500" dirty="0">
                    <a:solidFill>
                      <a:schemeClr val="tx1"/>
                    </a:solidFill>
                    <a:latin typeface="Andale Mono" panose="020B0509000000000004" pitchFamily="49" charset="0"/>
                    <a:ea typeface="SimSun" panose="02010600030101010101" pitchFamily="2" charset="-122"/>
                  </a:rPr>
                  <a:t> </a:t>
                </a:r>
                <a:r>
                  <a:rPr kumimoji="1" lang="en-US" altLang="zh-CN" sz="500" dirty="0">
                    <a:solidFill>
                      <a:schemeClr val="tx1"/>
                    </a:solidFill>
                    <a:latin typeface="Andale Mono" panose="020B0509000000000004" pitchFamily="49" charset="0"/>
                    <a:ea typeface="SimSun" panose="02010600030101010101" pitchFamily="2" charset="-122"/>
                  </a:rPr>
                  <a:t>Embedding</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35" name="椭圆 34">
                <a:extLst>
                  <a:ext uri="{FF2B5EF4-FFF2-40B4-BE49-F238E27FC236}">
                    <a16:creationId xmlns:a16="http://schemas.microsoft.com/office/drawing/2014/main" id="{92894652-1513-076E-7F2E-A5AF090B9350}"/>
                  </a:ext>
                </a:extLst>
              </p:cNvPr>
              <p:cNvSpPr/>
              <p:nvPr/>
            </p:nvSpPr>
            <p:spPr>
              <a:xfrm>
                <a:off x="2942905" y="1280106"/>
                <a:ext cx="617655" cy="132854"/>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500" dirty="0" err="1">
                    <a:solidFill>
                      <a:schemeClr val="tx1"/>
                    </a:solidFill>
                    <a:latin typeface="Andale Mono" panose="020B0509000000000004" pitchFamily="49" charset="0"/>
                    <a:ea typeface="SimSun" panose="02010600030101010101" pitchFamily="2" charset="-122"/>
                  </a:rPr>
                  <a:t>Aggr</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36" name="矩形 35">
                <a:extLst>
                  <a:ext uri="{FF2B5EF4-FFF2-40B4-BE49-F238E27FC236}">
                    <a16:creationId xmlns:a16="http://schemas.microsoft.com/office/drawing/2014/main" id="{6DE8C625-A372-0A03-6569-2488C042470F}"/>
                  </a:ext>
                </a:extLst>
              </p:cNvPr>
              <p:cNvSpPr/>
              <p:nvPr/>
            </p:nvSpPr>
            <p:spPr>
              <a:xfrm>
                <a:off x="4071299" y="1004200"/>
                <a:ext cx="288033" cy="69067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zh-CN" sz="500" dirty="0" err="1">
                    <a:solidFill>
                      <a:schemeClr val="tx1"/>
                    </a:solidFill>
                    <a:latin typeface="Andale Mono" panose="020B0509000000000004" pitchFamily="49" charset="0"/>
                    <a:ea typeface="SimSun" panose="02010600030101010101" pitchFamily="2" charset="-122"/>
                  </a:rPr>
                  <a:t>StopLine</a:t>
                </a:r>
                <a:endParaRPr kumimoji="1" lang="en-US" altLang="zh-CN" sz="500" dirty="0">
                  <a:solidFill>
                    <a:schemeClr val="tx1"/>
                  </a:solidFill>
                  <a:latin typeface="Andale Mono" panose="020B0509000000000004" pitchFamily="49" charset="0"/>
                  <a:ea typeface="SimSun" panose="02010600030101010101" pitchFamily="2" charset="-122"/>
                </a:endParaRPr>
              </a:p>
              <a:p>
                <a:pPr algn="ctr"/>
                <a:r>
                  <a:rPr kumimoji="1" lang="en-US" altLang="zh-CN" sz="500" dirty="0">
                    <a:solidFill>
                      <a:schemeClr val="tx1"/>
                    </a:solidFill>
                    <a:latin typeface="Andale Mono" panose="020B0509000000000004" pitchFamily="49" charset="0"/>
                    <a:ea typeface="SimSun" panose="02010600030101010101" pitchFamily="2" charset="-122"/>
                  </a:rPr>
                  <a:t>Embedding</a:t>
                </a:r>
              </a:p>
            </p:txBody>
          </p:sp>
          <p:cxnSp>
            <p:nvCxnSpPr>
              <p:cNvPr id="37" name="直线箭头连接符 36">
                <a:extLst>
                  <a:ext uri="{FF2B5EF4-FFF2-40B4-BE49-F238E27FC236}">
                    <a16:creationId xmlns:a16="http://schemas.microsoft.com/office/drawing/2014/main" id="{77A6C997-AF85-AA42-3281-28F1EB2BAFE8}"/>
                  </a:ext>
                </a:extLst>
              </p:cNvPr>
              <p:cNvCxnSpPr>
                <a:cxnSpLocks/>
                <a:stCxn id="33" idx="2"/>
                <a:endCxn id="35" idx="0"/>
              </p:cNvCxnSpPr>
              <p:nvPr/>
            </p:nvCxnSpPr>
            <p:spPr>
              <a:xfrm flipH="1">
                <a:off x="3251733" y="1173967"/>
                <a:ext cx="1" cy="106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9B423EE2-6219-57BC-0A87-E7079B3A6239}"/>
                  </a:ext>
                </a:extLst>
              </p:cNvPr>
              <p:cNvCxnSpPr>
                <a:cxnSpLocks/>
                <a:stCxn id="34" idx="0"/>
                <a:endCxn id="35" idx="4"/>
              </p:cNvCxnSpPr>
              <p:nvPr/>
            </p:nvCxnSpPr>
            <p:spPr>
              <a:xfrm flipH="1" flipV="1">
                <a:off x="3251733" y="1412960"/>
                <a:ext cx="1" cy="107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50C59C5D-0F30-9819-988D-CC879332EA72}"/>
                  </a:ext>
                </a:extLst>
              </p:cNvPr>
              <p:cNvCxnSpPr>
                <a:cxnSpLocks/>
                <a:stCxn id="35" idx="6"/>
                <a:endCxn id="36" idx="1"/>
              </p:cNvCxnSpPr>
              <p:nvPr/>
            </p:nvCxnSpPr>
            <p:spPr>
              <a:xfrm>
                <a:off x="3560560" y="1346533"/>
                <a:ext cx="510739" cy="3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0" name="组合 39">
                <a:extLst>
                  <a:ext uri="{FF2B5EF4-FFF2-40B4-BE49-F238E27FC236}">
                    <a16:creationId xmlns:a16="http://schemas.microsoft.com/office/drawing/2014/main" id="{E404A128-7C50-EAE7-DC46-DF56CC89F106}"/>
                  </a:ext>
                </a:extLst>
              </p:cNvPr>
              <p:cNvGrpSpPr/>
              <p:nvPr/>
            </p:nvGrpSpPr>
            <p:grpSpPr>
              <a:xfrm>
                <a:off x="2707561" y="2013221"/>
                <a:ext cx="1690889" cy="991728"/>
                <a:chOff x="2904797" y="2004648"/>
                <a:chExt cx="1690889" cy="991728"/>
              </a:xfrm>
            </p:grpSpPr>
            <p:sp>
              <p:nvSpPr>
                <p:cNvPr id="267" name="矩形 266">
                  <a:extLst>
                    <a:ext uri="{FF2B5EF4-FFF2-40B4-BE49-F238E27FC236}">
                      <a16:creationId xmlns:a16="http://schemas.microsoft.com/office/drawing/2014/main" id="{739B0DCA-F81E-6F7C-5BE5-69856760557C}"/>
                    </a:ext>
                  </a:extLst>
                </p:cNvPr>
                <p:cNvSpPr/>
                <p:nvPr/>
              </p:nvSpPr>
              <p:spPr>
                <a:xfrm>
                  <a:off x="4243960" y="2061295"/>
                  <a:ext cx="288033" cy="69067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zh-CN" sz="500" dirty="0">
                      <a:solidFill>
                        <a:schemeClr val="tx1"/>
                      </a:solidFill>
                      <a:latin typeface="Andale Mono" panose="020B0509000000000004" pitchFamily="49" charset="0"/>
                      <a:ea typeface="SimSun" panose="02010600030101010101" pitchFamily="2" charset="-122"/>
                    </a:rPr>
                    <a:t>Agent</a:t>
                  </a:r>
                </a:p>
                <a:p>
                  <a:pPr algn="ctr"/>
                  <a:r>
                    <a:rPr kumimoji="1" lang="en-US" altLang="zh-CN" sz="500" dirty="0">
                      <a:solidFill>
                        <a:schemeClr val="tx1"/>
                      </a:solidFill>
                      <a:latin typeface="Andale Mono" panose="020B0509000000000004" pitchFamily="49" charset="0"/>
                      <a:ea typeface="SimSun" panose="02010600030101010101" pitchFamily="2" charset="-122"/>
                    </a:rPr>
                    <a:t> Embedding</a:t>
                  </a:r>
                  <a:endParaRPr kumimoji="1" lang="zh-CN" altLang="en-US" sz="500" dirty="0">
                    <a:solidFill>
                      <a:schemeClr val="tx1"/>
                    </a:solidFill>
                    <a:latin typeface="Andale Mono" panose="020B0509000000000004" pitchFamily="49" charset="0"/>
                    <a:ea typeface="SimSun" panose="02010600030101010101" pitchFamily="2" charset="-122"/>
                  </a:endParaRPr>
                </a:p>
              </p:txBody>
            </p:sp>
            <p:cxnSp>
              <p:nvCxnSpPr>
                <p:cNvPr id="268" name="直线箭头连接符 267">
                  <a:extLst>
                    <a:ext uri="{FF2B5EF4-FFF2-40B4-BE49-F238E27FC236}">
                      <a16:creationId xmlns:a16="http://schemas.microsoft.com/office/drawing/2014/main" id="{2353C2CD-F335-96E7-130F-3D79C6F2F561}"/>
                    </a:ext>
                  </a:extLst>
                </p:cNvPr>
                <p:cNvCxnSpPr>
                  <a:cxnSpLocks/>
                  <a:stCxn id="272" idx="3"/>
                  <a:endCxn id="267" idx="1"/>
                </p:cNvCxnSpPr>
                <p:nvPr/>
              </p:nvCxnSpPr>
              <p:spPr>
                <a:xfrm flipV="1">
                  <a:off x="3919656" y="2406634"/>
                  <a:ext cx="324304" cy="1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9" name="矩形 268">
                  <a:extLst>
                    <a:ext uri="{FF2B5EF4-FFF2-40B4-BE49-F238E27FC236}">
                      <a16:creationId xmlns:a16="http://schemas.microsoft.com/office/drawing/2014/main" id="{EA9F0633-8A7C-7F7A-455E-1471FCA9EC2B}"/>
                    </a:ext>
                  </a:extLst>
                </p:cNvPr>
                <p:cNvSpPr/>
                <p:nvPr/>
              </p:nvSpPr>
              <p:spPr>
                <a:xfrm>
                  <a:off x="2904797" y="2004648"/>
                  <a:ext cx="1690889" cy="990839"/>
                </a:xfrm>
                <a:prstGeom prst="rect">
                  <a:avLst/>
                </a:prstGeom>
                <a:solidFill>
                  <a:schemeClr val="tx2">
                    <a:lumMod val="7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latin typeface="Andale Mono" panose="020B0509000000000004" pitchFamily="49" charset="0"/>
                    <a:ea typeface="SimSun" panose="02010600030101010101" pitchFamily="2" charset="-122"/>
                  </a:endParaRPr>
                </a:p>
              </p:txBody>
            </p:sp>
            <p:sp>
              <p:nvSpPr>
                <p:cNvPr id="270" name="文本框 269">
                  <a:extLst>
                    <a:ext uri="{FF2B5EF4-FFF2-40B4-BE49-F238E27FC236}">
                      <a16:creationId xmlns:a16="http://schemas.microsoft.com/office/drawing/2014/main" id="{DDEA41E0-FA3B-F593-EF06-A5DFA520EC11}"/>
                    </a:ext>
                  </a:extLst>
                </p:cNvPr>
                <p:cNvSpPr txBox="1"/>
                <p:nvPr/>
              </p:nvSpPr>
              <p:spPr>
                <a:xfrm>
                  <a:off x="2948897" y="2792005"/>
                  <a:ext cx="1456505" cy="204371"/>
                </a:xfrm>
                <a:prstGeom prst="rect">
                  <a:avLst/>
                </a:prstGeom>
                <a:noFill/>
              </p:spPr>
              <p:txBody>
                <a:bodyPr wrap="square" rtlCol="0">
                  <a:spAutoFit/>
                </a:bodyPr>
                <a:lstStyle/>
                <a:p>
                  <a:pPr algn="ctr"/>
                  <a:r>
                    <a:rPr kumimoji="1" lang="zh-CN" altLang="en-US" sz="800" b="1" dirty="0">
                      <a:latin typeface="Andale Mono" panose="020B0509000000000004" pitchFamily="49" charset="0"/>
                      <a:ea typeface="SimSun" panose="02010600030101010101" pitchFamily="2" charset="-122"/>
                    </a:rPr>
                    <a:t>障碍物编码模块</a:t>
                  </a:r>
                </a:p>
              </p:txBody>
            </p:sp>
            <p:sp>
              <p:nvSpPr>
                <p:cNvPr id="271" name="矩形 270">
                  <a:extLst>
                    <a:ext uri="{FF2B5EF4-FFF2-40B4-BE49-F238E27FC236}">
                      <a16:creationId xmlns:a16="http://schemas.microsoft.com/office/drawing/2014/main" id="{98D9B5B1-BB0C-904B-6E66-3155CE6CAD84}"/>
                    </a:ext>
                  </a:extLst>
                </p:cNvPr>
                <p:cNvSpPr/>
                <p:nvPr/>
              </p:nvSpPr>
              <p:spPr>
                <a:xfrm>
                  <a:off x="2967733" y="2042485"/>
                  <a:ext cx="947277" cy="16794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500" dirty="0">
                      <a:solidFill>
                        <a:schemeClr val="tx1"/>
                      </a:solidFill>
                      <a:latin typeface="Andale Mono" panose="020B0509000000000004" pitchFamily="49" charset="0"/>
                      <a:ea typeface="SimSun" panose="02010600030101010101" pitchFamily="2" charset="-122"/>
                    </a:rPr>
                    <a:t>Type Embedding</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272" name="矩形 271">
                  <a:extLst>
                    <a:ext uri="{FF2B5EF4-FFF2-40B4-BE49-F238E27FC236}">
                      <a16:creationId xmlns:a16="http://schemas.microsoft.com/office/drawing/2014/main" id="{4C1FAC24-93DC-BF2B-797A-44E50C917478}"/>
                    </a:ext>
                  </a:extLst>
                </p:cNvPr>
                <p:cNvSpPr/>
                <p:nvPr/>
              </p:nvSpPr>
              <p:spPr>
                <a:xfrm>
                  <a:off x="2963087" y="2278845"/>
                  <a:ext cx="956569" cy="258227"/>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500" dirty="0">
                      <a:solidFill>
                        <a:schemeClr val="tx1"/>
                      </a:solidFill>
                      <a:latin typeface="Andale Mono" panose="020B0509000000000004" pitchFamily="49" charset="0"/>
                      <a:ea typeface="SimSun" panose="02010600030101010101" pitchFamily="2" charset="-122"/>
                    </a:rPr>
                    <a:t> </a:t>
                  </a:r>
                  <a:r>
                    <a:rPr kumimoji="1" lang="en-US" altLang="zh-CN" sz="500" dirty="0">
                      <a:solidFill>
                        <a:schemeClr val="tx1"/>
                      </a:solidFill>
                      <a:latin typeface="Andale Mono" panose="020B0509000000000004" pitchFamily="49" charset="0"/>
                      <a:ea typeface="SimSun" panose="02010600030101010101" pitchFamily="2" charset="-122"/>
                    </a:rPr>
                    <a:t>Locate</a:t>
                  </a:r>
                  <a:r>
                    <a:rPr kumimoji="1" lang="zh-CN" altLang="en-US" sz="500" dirty="0">
                      <a:solidFill>
                        <a:schemeClr val="tx1"/>
                      </a:solidFill>
                      <a:latin typeface="Andale Mono" panose="020B0509000000000004" pitchFamily="49" charset="0"/>
                      <a:ea typeface="SimSun" panose="02010600030101010101" pitchFamily="2" charset="-122"/>
                    </a:rPr>
                    <a:t> </a:t>
                  </a:r>
                  <a:r>
                    <a:rPr kumimoji="1" lang="en-US" altLang="zh-CN" sz="500" dirty="0">
                      <a:solidFill>
                        <a:schemeClr val="tx1"/>
                      </a:solidFill>
                      <a:latin typeface="Andale Mono" panose="020B0509000000000004" pitchFamily="49" charset="0"/>
                      <a:ea typeface="SimSun" panose="02010600030101010101" pitchFamily="2" charset="-122"/>
                    </a:rPr>
                    <a:t>Lane</a:t>
                  </a:r>
                  <a:r>
                    <a:rPr kumimoji="1" lang="zh-CN" altLang="en-US" sz="500" dirty="0">
                      <a:solidFill>
                        <a:schemeClr val="tx1"/>
                      </a:solidFill>
                      <a:latin typeface="Andale Mono" panose="020B0509000000000004" pitchFamily="49" charset="0"/>
                      <a:ea typeface="SimSun" panose="02010600030101010101" pitchFamily="2" charset="-122"/>
                    </a:rPr>
                    <a:t> </a:t>
                  </a:r>
                  <a:r>
                    <a:rPr kumimoji="1" lang="en-US" altLang="zh-CN" sz="500" dirty="0">
                      <a:solidFill>
                        <a:schemeClr val="tx1"/>
                      </a:solidFill>
                      <a:latin typeface="Andale Mono" panose="020B0509000000000004" pitchFamily="49" charset="0"/>
                      <a:ea typeface="SimSun" panose="02010600030101010101" pitchFamily="2" charset="-122"/>
                    </a:rPr>
                    <a:t>Direction</a:t>
                  </a:r>
                  <a:r>
                    <a:rPr kumimoji="1" lang="zh-CN" altLang="en-US" sz="500" dirty="0">
                      <a:solidFill>
                        <a:schemeClr val="tx1"/>
                      </a:solidFill>
                      <a:latin typeface="Andale Mono" panose="020B0509000000000004" pitchFamily="49" charset="0"/>
                      <a:ea typeface="SimSun" panose="02010600030101010101" pitchFamily="2" charset="-122"/>
                    </a:rPr>
                    <a:t> </a:t>
                  </a:r>
                  <a:r>
                    <a:rPr kumimoji="1" lang="en-US" altLang="zh-CN" sz="500" dirty="0">
                      <a:solidFill>
                        <a:schemeClr val="tx1"/>
                      </a:solidFill>
                      <a:latin typeface="Andale Mono" panose="020B0509000000000004" pitchFamily="49" charset="0"/>
                      <a:ea typeface="SimSun" panose="02010600030101010101" pitchFamily="2" charset="-122"/>
                    </a:rPr>
                    <a:t>Embedding</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273" name="矩形 272">
                  <a:extLst>
                    <a:ext uri="{FF2B5EF4-FFF2-40B4-BE49-F238E27FC236}">
                      <a16:creationId xmlns:a16="http://schemas.microsoft.com/office/drawing/2014/main" id="{B73A487A-5866-68E3-397B-473209B2AE90}"/>
                    </a:ext>
                  </a:extLst>
                </p:cNvPr>
                <p:cNvSpPr/>
                <p:nvPr/>
              </p:nvSpPr>
              <p:spPr>
                <a:xfrm>
                  <a:off x="2963087" y="2612457"/>
                  <a:ext cx="956569" cy="16794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500" dirty="0">
                      <a:solidFill>
                        <a:schemeClr val="tx1"/>
                      </a:solidFill>
                      <a:latin typeface="Andale Mono" panose="020B0509000000000004" pitchFamily="49" charset="0"/>
                      <a:ea typeface="SimSun" panose="02010600030101010101" pitchFamily="2" charset="-122"/>
                    </a:rPr>
                    <a:t> </a:t>
                  </a:r>
                  <a:r>
                    <a:rPr kumimoji="1" lang="en-US" altLang="zh-CN" sz="500" dirty="0">
                      <a:solidFill>
                        <a:schemeClr val="tx1"/>
                      </a:solidFill>
                      <a:latin typeface="Andale Mono" panose="020B0509000000000004" pitchFamily="49" charset="0"/>
                      <a:ea typeface="SimSun" panose="02010600030101010101" pitchFamily="2" charset="-122"/>
                    </a:rPr>
                    <a:t>Attribute</a:t>
                  </a:r>
                  <a:r>
                    <a:rPr kumimoji="1" lang="zh-CN" altLang="en-US" sz="500" dirty="0">
                      <a:solidFill>
                        <a:schemeClr val="tx1"/>
                      </a:solidFill>
                      <a:latin typeface="Andale Mono" panose="020B0509000000000004" pitchFamily="49" charset="0"/>
                      <a:ea typeface="SimSun" panose="02010600030101010101" pitchFamily="2" charset="-122"/>
                    </a:rPr>
                    <a:t> </a:t>
                  </a:r>
                  <a:r>
                    <a:rPr kumimoji="1" lang="en-US" altLang="zh-CN" sz="500" dirty="0">
                      <a:solidFill>
                        <a:schemeClr val="tx1"/>
                      </a:solidFill>
                      <a:latin typeface="Andale Mono" panose="020B0509000000000004" pitchFamily="49" charset="0"/>
                      <a:ea typeface="SimSun" panose="02010600030101010101" pitchFamily="2" charset="-122"/>
                    </a:rPr>
                    <a:t>Embedding</a:t>
                  </a:r>
                  <a:endParaRPr kumimoji="1" lang="zh-CN" altLang="en-US" sz="500" dirty="0">
                    <a:solidFill>
                      <a:schemeClr val="tx1"/>
                    </a:solidFill>
                    <a:latin typeface="Andale Mono" panose="020B0509000000000004" pitchFamily="49" charset="0"/>
                    <a:ea typeface="SimSun" panose="02010600030101010101" pitchFamily="2" charset="-122"/>
                  </a:endParaRPr>
                </a:p>
              </p:txBody>
            </p:sp>
          </p:grpSp>
          <p:grpSp>
            <p:nvGrpSpPr>
              <p:cNvPr id="41" name="组合 40">
                <a:extLst>
                  <a:ext uri="{FF2B5EF4-FFF2-40B4-BE49-F238E27FC236}">
                    <a16:creationId xmlns:a16="http://schemas.microsoft.com/office/drawing/2014/main" id="{D0354A2D-B98B-5ACA-201A-2C910DF1DB25}"/>
                  </a:ext>
                </a:extLst>
              </p:cNvPr>
              <p:cNvGrpSpPr/>
              <p:nvPr/>
            </p:nvGrpSpPr>
            <p:grpSpPr>
              <a:xfrm>
                <a:off x="8256357" y="1017339"/>
                <a:ext cx="2327542" cy="650105"/>
                <a:chOff x="8248487" y="922915"/>
                <a:chExt cx="2327542" cy="650105"/>
              </a:xfrm>
            </p:grpSpPr>
            <p:sp>
              <p:nvSpPr>
                <p:cNvPr id="255" name="矩形 254">
                  <a:extLst>
                    <a:ext uri="{FF2B5EF4-FFF2-40B4-BE49-F238E27FC236}">
                      <a16:creationId xmlns:a16="http://schemas.microsoft.com/office/drawing/2014/main" id="{6C973495-FBF5-2BCF-5A28-D5251D4D5396}"/>
                    </a:ext>
                  </a:extLst>
                </p:cNvPr>
                <p:cNvSpPr/>
                <p:nvPr/>
              </p:nvSpPr>
              <p:spPr>
                <a:xfrm>
                  <a:off x="8521278" y="930894"/>
                  <a:ext cx="880735" cy="642126"/>
                </a:xfrm>
                <a:prstGeom prst="rect">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256" name="矩形 255">
                  <a:extLst>
                    <a:ext uri="{FF2B5EF4-FFF2-40B4-BE49-F238E27FC236}">
                      <a16:creationId xmlns:a16="http://schemas.microsoft.com/office/drawing/2014/main" id="{031CC761-437B-F0B8-A07F-DE6DDE40F4FC}"/>
                    </a:ext>
                  </a:extLst>
                </p:cNvPr>
                <p:cNvSpPr/>
                <p:nvPr/>
              </p:nvSpPr>
              <p:spPr>
                <a:xfrm>
                  <a:off x="8640263" y="1033590"/>
                  <a:ext cx="662836" cy="24906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500" dirty="0" err="1">
                      <a:solidFill>
                        <a:schemeClr val="tx1"/>
                      </a:solidFill>
                      <a:latin typeface="Andale Mono" panose="020B0509000000000004" pitchFamily="49" charset="0"/>
                      <a:ea typeface="SimSun" panose="02010600030101010101" pitchFamily="2" charset="-122"/>
                    </a:rPr>
                    <a:t>Obs</a:t>
                  </a:r>
                  <a:r>
                    <a:rPr kumimoji="1" lang="en-US" altLang="zh-CN" sz="500" dirty="0">
                      <a:solidFill>
                        <a:schemeClr val="tx1"/>
                      </a:solidFill>
                      <a:latin typeface="Andale Mono" panose="020B0509000000000004" pitchFamily="49" charset="0"/>
                      <a:ea typeface="SimSun" panose="02010600030101010101" pitchFamily="2" charset="-122"/>
                    </a:rPr>
                    <a:t>-VTL</a:t>
                  </a:r>
                  <a:r>
                    <a:rPr kumimoji="1" lang="zh-CN" altLang="en-US" sz="500" dirty="0">
                      <a:solidFill>
                        <a:schemeClr val="tx1"/>
                      </a:solidFill>
                      <a:latin typeface="Andale Mono" panose="020B0509000000000004" pitchFamily="49" charset="0"/>
                      <a:ea typeface="SimSun" panose="02010600030101010101" pitchFamily="2" charset="-122"/>
                    </a:rPr>
                    <a:t> </a:t>
                  </a:r>
                  <a:r>
                    <a:rPr kumimoji="1" lang="en-US" altLang="zh-CN" sz="500" dirty="0">
                      <a:solidFill>
                        <a:schemeClr val="tx1"/>
                      </a:solidFill>
                      <a:latin typeface="Andale Mono" panose="020B0509000000000004" pitchFamily="49" charset="0"/>
                      <a:ea typeface="SimSun" panose="02010600030101010101" pitchFamily="2" charset="-122"/>
                    </a:rPr>
                    <a:t>MLP Decoder</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257" name="矩形 256">
                  <a:extLst>
                    <a:ext uri="{FF2B5EF4-FFF2-40B4-BE49-F238E27FC236}">
                      <a16:creationId xmlns:a16="http://schemas.microsoft.com/office/drawing/2014/main" id="{8CB51A32-EE84-BAF6-8F40-6951B1D3334A}"/>
                    </a:ext>
                  </a:extLst>
                </p:cNvPr>
                <p:cNvSpPr/>
                <p:nvPr/>
              </p:nvSpPr>
              <p:spPr>
                <a:xfrm>
                  <a:off x="9587217" y="933173"/>
                  <a:ext cx="981954" cy="637568"/>
                </a:xfrm>
                <a:prstGeom prst="rect">
                  <a:avLst/>
                </a:prstGeom>
                <a:solidFill>
                  <a:schemeClr val="bg1">
                    <a:lumMod val="50000"/>
                    <a:alpha val="7924"/>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latin typeface="Andale Mono" panose="020B0509000000000004" pitchFamily="49" charset="0"/>
                    <a:ea typeface="SimSun" panose="02010600030101010101" pitchFamily="2" charset="-122"/>
                  </a:endParaRPr>
                </a:p>
              </p:txBody>
            </p:sp>
            <p:pic>
              <p:nvPicPr>
                <p:cNvPr id="258" name="图片 257">
                  <a:extLst>
                    <a:ext uri="{FF2B5EF4-FFF2-40B4-BE49-F238E27FC236}">
                      <a16:creationId xmlns:a16="http://schemas.microsoft.com/office/drawing/2014/main" id="{A5598786-F82B-2911-9121-233D621746B3}"/>
                    </a:ext>
                  </a:extLst>
                </p:cNvPr>
                <p:cNvPicPr>
                  <a:picLocks noChangeAspect="1"/>
                </p:cNvPicPr>
                <p:nvPr/>
              </p:nvPicPr>
              <p:blipFill>
                <a:blip r:embed="rId14"/>
                <a:stretch>
                  <a:fillRect/>
                </a:stretch>
              </p:blipFill>
              <p:spPr>
                <a:xfrm flipV="1">
                  <a:off x="9983236" y="955478"/>
                  <a:ext cx="592793" cy="130235"/>
                </a:xfrm>
                <a:prstGeom prst="rect">
                  <a:avLst/>
                </a:prstGeom>
              </p:spPr>
            </p:pic>
            <p:pic>
              <p:nvPicPr>
                <p:cNvPr id="259" name="图片 258">
                  <a:extLst>
                    <a:ext uri="{FF2B5EF4-FFF2-40B4-BE49-F238E27FC236}">
                      <a16:creationId xmlns:a16="http://schemas.microsoft.com/office/drawing/2014/main" id="{F979F9F7-4504-3ADA-FE36-3BF301E347E6}"/>
                    </a:ext>
                  </a:extLst>
                </p:cNvPr>
                <p:cNvPicPr>
                  <a:picLocks noChangeAspect="1"/>
                </p:cNvPicPr>
                <p:nvPr/>
              </p:nvPicPr>
              <p:blipFill>
                <a:blip r:embed="rId14"/>
                <a:stretch>
                  <a:fillRect/>
                </a:stretch>
              </p:blipFill>
              <p:spPr>
                <a:xfrm flipV="1">
                  <a:off x="9983236" y="1120382"/>
                  <a:ext cx="592793" cy="130235"/>
                </a:xfrm>
                <a:prstGeom prst="rect">
                  <a:avLst/>
                </a:prstGeom>
              </p:spPr>
            </p:pic>
            <p:sp>
              <p:nvSpPr>
                <p:cNvPr id="260" name="文本框 259">
                  <a:extLst>
                    <a:ext uri="{FF2B5EF4-FFF2-40B4-BE49-F238E27FC236}">
                      <a16:creationId xmlns:a16="http://schemas.microsoft.com/office/drawing/2014/main" id="{9C88EC3D-09F6-1CB3-4631-DB5B15A145ED}"/>
                    </a:ext>
                  </a:extLst>
                </p:cNvPr>
                <p:cNvSpPr txBox="1"/>
                <p:nvPr/>
              </p:nvSpPr>
              <p:spPr>
                <a:xfrm>
                  <a:off x="9537137" y="922915"/>
                  <a:ext cx="506344" cy="160577"/>
                </a:xfrm>
                <a:prstGeom prst="rect">
                  <a:avLst/>
                </a:prstGeom>
                <a:noFill/>
              </p:spPr>
              <p:txBody>
                <a:bodyPr wrap="square">
                  <a:spAutoFit/>
                </a:bodyPr>
                <a:lstStyle/>
                <a:p>
                  <a:pPr algn="ctr"/>
                  <a:r>
                    <a:rPr kumimoji="1" lang="en-US" altLang="zh-CN" sz="500" dirty="0">
                      <a:solidFill>
                        <a:schemeClr val="tx1"/>
                      </a:solidFill>
                      <a:latin typeface="Andale Mono" panose="020B0509000000000004" pitchFamily="49" charset="0"/>
                      <a:ea typeface="SimSun" panose="02010600030101010101" pitchFamily="2" charset="-122"/>
                    </a:rPr>
                    <a:t>Stopline1:</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261" name="文本框 260">
                  <a:extLst>
                    <a:ext uri="{FF2B5EF4-FFF2-40B4-BE49-F238E27FC236}">
                      <a16:creationId xmlns:a16="http://schemas.microsoft.com/office/drawing/2014/main" id="{81217A02-1C11-EFD0-F586-6A377C1B725E}"/>
                    </a:ext>
                  </a:extLst>
                </p:cNvPr>
                <p:cNvSpPr txBox="1"/>
                <p:nvPr/>
              </p:nvSpPr>
              <p:spPr>
                <a:xfrm>
                  <a:off x="9536144" y="1093032"/>
                  <a:ext cx="506344" cy="160577"/>
                </a:xfrm>
                <a:prstGeom prst="rect">
                  <a:avLst/>
                </a:prstGeom>
                <a:noFill/>
              </p:spPr>
              <p:txBody>
                <a:bodyPr wrap="square">
                  <a:spAutoFit/>
                </a:bodyPr>
                <a:lstStyle/>
                <a:p>
                  <a:pPr algn="ctr"/>
                  <a:r>
                    <a:rPr kumimoji="1" lang="en-US" altLang="zh-CN" sz="500" dirty="0">
                      <a:solidFill>
                        <a:schemeClr val="tx1"/>
                      </a:solidFill>
                      <a:latin typeface="Andale Mono" panose="020B0509000000000004" pitchFamily="49" charset="0"/>
                      <a:ea typeface="SimSun" panose="02010600030101010101" pitchFamily="2" charset="-122"/>
                    </a:rPr>
                    <a:t>Stopline2:</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262" name="文本框 261">
                  <a:extLst>
                    <a:ext uri="{FF2B5EF4-FFF2-40B4-BE49-F238E27FC236}">
                      <a16:creationId xmlns:a16="http://schemas.microsoft.com/office/drawing/2014/main" id="{96A13383-3ABD-863B-92A4-CFE45F5B7E74}"/>
                    </a:ext>
                  </a:extLst>
                </p:cNvPr>
                <p:cNvSpPr txBox="1"/>
                <p:nvPr/>
              </p:nvSpPr>
              <p:spPr>
                <a:xfrm>
                  <a:off x="9536144" y="1259040"/>
                  <a:ext cx="506344" cy="160577"/>
                </a:xfrm>
                <a:prstGeom prst="rect">
                  <a:avLst/>
                </a:prstGeom>
                <a:noFill/>
              </p:spPr>
              <p:txBody>
                <a:bodyPr wrap="square">
                  <a:spAutoFit/>
                </a:bodyPr>
                <a:lstStyle/>
                <a:p>
                  <a:pPr algn="ctr"/>
                  <a:r>
                    <a:rPr kumimoji="1" lang="en-US" altLang="zh-CN" sz="500" dirty="0">
                      <a:solidFill>
                        <a:schemeClr val="tx1"/>
                      </a:solidFill>
                      <a:latin typeface="Andale Mono" panose="020B0509000000000004" pitchFamily="49" charset="0"/>
                      <a:ea typeface="SimSun" panose="02010600030101010101" pitchFamily="2" charset="-122"/>
                    </a:rPr>
                    <a:t>Stopline3:</a:t>
                  </a:r>
                  <a:endParaRPr kumimoji="1" lang="zh-CN" altLang="en-US" sz="500" dirty="0">
                    <a:solidFill>
                      <a:schemeClr val="tx1"/>
                    </a:solidFill>
                    <a:latin typeface="Andale Mono" panose="020B0509000000000004" pitchFamily="49" charset="0"/>
                    <a:ea typeface="SimSun" panose="02010600030101010101" pitchFamily="2" charset="-122"/>
                  </a:endParaRPr>
                </a:p>
              </p:txBody>
            </p:sp>
            <p:pic>
              <p:nvPicPr>
                <p:cNvPr id="263" name="图片 262">
                  <a:extLst>
                    <a:ext uri="{FF2B5EF4-FFF2-40B4-BE49-F238E27FC236}">
                      <a16:creationId xmlns:a16="http://schemas.microsoft.com/office/drawing/2014/main" id="{9B96C71C-4D76-EE87-B98C-7E22261DBE91}"/>
                    </a:ext>
                  </a:extLst>
                </p:cNvPr>
                <p:cNvPicPr>
                  <a:picLocks noChangeAspect="1"/>
                </p:cNvPicPr>
                <p:nvPr/>
              </p:nvPicPr>
              <p:blipFill>
                <a:blip r:embed="rId15"/>
                <a:stretch>
                  <a:fillRect/>
                </a:stretch>
              </p:blipFill>
              <p:spPr>
                <a:xfrm>
                  <a:off x="9983237" y="1291109"/>
                  <a:ext cx="592790" cy="130234"/>
                </a:xfrm>
                <a:prstGeom prst="rect">
                  <a:avLst/>
                </a:prstGeom>
              </p:spPr>
            </p:pic>
            <p:sp>
              <p:nvSpPr>
                <p:cNvPr id="264" name="文本框 263">
                  <a:extLst>
                    <a:ext uri="{FF2B5EF4-FFF2-40B4-BE49-F238E27FC236}">
                      <a16:creationId xmlns:a16="http://schemas.microsoft.com/office/drawing/2014/main" id="{BAB71A0C-E34E-9C8A-690E-9972ACABCFB1}"/>
                    </a:ext>
                  </a:extLst>
                </p:cNvPr>
                <p:cNvSpPr txBox="1"/>
                <p:nvPr/>
              </p:nvSpPr>
              <p:spPr>
                <a:xfrm>
                  <a:off x="9727587" y="1401105"/>
                  <a:ext cx="768190" cy="160577"/>
                </a:xfrm>
                <a:prstGeom prst="rect">
                  <a:avLst/>
                </a:prstGeom>
                <a:noFill/>
              </p:spPr>
              <p:txBody>
                <a:bodyPr wrap="square" rtlCol="0">
                  <a:spAutoFit/>
                </a:bodyPr>
                <a:lstStyle/>
                <a:p>
                  <a:pPr algn="ctr"/>
                  <a:r>
                    <a:rPr kumimoji="1" lang="en-US" altLang="zh-CN" sz="500" dirty="0">
                      <a:latin typeface="Andale Mono" panose="020B0509000000000004" pitchFamily="49" charset="0"/>
                      <a:ea typeface="SimSun" panose="02010600030101010101" pitchFamily="2" charset="-122"/>
                    </a:rPr>
                    <a:t>TL</a:t>
                  </a:r>
                  <a:r>
                    <a:rPr kumimoji="1" lang="zh-CN" altLang="en-US" sz="500" dirty="0">
                      <a:latin typeface="Andale Mono" panose="020B0509000000000004" pitchFamily="49" charset="0"/>
                      <a:ea typeface="SimSun" panose="02010600030101010101" pitchFamily="2" charset="-122"/>
                    </a:rPr>
                    <a:t> </a:t>
                  </a:r>
                  <a:r>
                    <a:rPr kumimoji="1" lang="en-US" altLang="zh-CN" sz="500" dirty="0">
                      <a:latin typeface="Andale Mono" panose="020B0509000000000004" pitchFamily="49" charset="0"/>
                      <a:ea typeface="SimSun" panose="02010600030101010101" pitchFamily="2" charset="-122"/>
                    </a:rPr>
                    <a:t>Color</a:t>
                  </a:r>
                  <a:r>
                    <a:rPr kumimoji="1" lang="zh-CN" altLang="en-US" sz="500" dirty="0">
                      <a:latin typeface="Andale Mono" panose="020B0509000000000004" pitchFamily="49" charset="0"/>
                      <a:ea typeface="SimSun" panose="02010600030101010101" pitchFamily="2" charset="-122"/>
                    </a:rPr>
                    <a:t> </a:t>
                  </a:r>
                  <a:r>
                    <a:rPr kumimoji="1" lang="en-US" altLang="zh-CN" sz="500" dirty="0">
                      <a:latin typeface="Andale Mono" panose="020B0509000000000004" pitchFamily="49" charset="0"/>
                      <a:ea typeface="SimSun" panose="02010600030101010101" pitchFamily="2" charset="-122"/>
                    </a:rPr>
                    <a:t>Status</a:t>
                  </a:r>
                  <a:endParaRPr kumimoji="1" lang="zh-CN" altLang="en-US" sz="500" dirty="0">
                    <a:latin typeface="Andale Mono" panose="020B0509000000000004" pitchFamily="49" charset="0"/>
                    <a:ea typeface="SimSun" panose="02010600030101010101" pitchFamily="2" charset="-122"/>
                  </a:endParaRPr>
                </a:p>
              </p:txBody>
            </p:sp>
            <p:sp>
              <p:nvSpPr>
                <p:cNvPr id="265" name="文本框 264">
                  <a:extLst>
                    <a:ext uri="{FF2B5EF4-FFF2-40B4-BE49-F238E27FC236}">
                      <a16:creationId xmlns:a16="http://schemas.microsoft.com/office/drawing/2014/main" id="{DB5E9DDD-1A40-9314-BFC2-8C0437A23937}"/>
                    </a:ext>
                  </a:extLst>
                </p:cNvPr>
                <p:cNvSpPr txBox="1"/>
                <p:nvPr/>
              </p:nvSpPr>
              <p:spPr>
                <a:xfrm>
                  <a:off x="8248487" y="1330633"/>
                  <a:ext cx="1456505" cy="189773"/>
                </a:xfrm>
                <a:prstGeom prst="rect">
                  <a:avLst/>
                </a:prstGeom>
                <a:noFill/>
              </p:spPr>
              <p:txBody>
                <a:bodyPr wrap="square" rtlCol="0">
                  <a:spAutoFit/>
                </a:bodyPr>
                <a:lstStyle/>
                <a:p>
                  <a:pPr algn="ctr"/>
                  <a:r>
                    <a:rPr kumimoji="1" lang="zh-CN" altLang="en-US" sz="700" b="1" dirty="0">
                      <a:latin typeface="Andale Mono" panose="020B0509000000000004" pitchFamily="49" charset="0"/>
                      <a:ea typeface="SimSun" panose="02010600030101010101" pitchFamily="2" charset="-122"/>
                    </a:rPr>
                    <a:t>障碍物推理结果</a:t>
                  </a:r>
                </a:p>
              </p:txBody>
            </p:sp>
            <p:cxnSp>
              <p:nvCxnSpPr>
                <p:cNvPr id="266" name="直线箭头连接符 265">
                  <a:extLst>
                    <a:ext uri="{FF2B5EF4-FFF2-40B4-BE49-F238E27FC236}">
                      <a16:creationId xmlns:a16="http://schemas.microsoft.com/office/drawing/2014/main" id="{2BA2CF2C-C777-67B9-22C2-C2A4366146D5}"/>
                    </a:ext>
                  </a:extLst>
                </p:cNvPr>
                <p:cNvCxnSpPr>
                  <a:cxnSpLocks/>
                  <a:stCxn id="255" idx="3"/>
                  <a:endCxn id="257" idx="1"/>
                </p:cNvCxnSpPr>
                <p:nvPr/>
              </p:nvCxnSpPr>
              <p:spPr>
                <a:xfrm>
                  <a:off x="9402013" y="1251957"/>
                  <a:ext cx="185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文本框 41">
                <a:extLst>
                  <a:ext uri="{FF2B5EF4-FFF2-40B4-BE49-F238E27FC236}">
                    <a16:creationId xmlns:a16="http://schemas.microsoft.com/office/drawing/2014/main" id="{D7F5E3B3-55BF-E28A-1C9B-C20064F996C5}"/>
                  </a:ext>
                </a:extLst>
              </p:cNvPr>
              <p:cNvSpPr txBox="1"/>
              <p:nvPr/>
            </p:nvSpPr>
            <p:spPr>
              <a:xfrm>
                <a:off x="9671420" y="2278039"/>
                <a:ext cx="768190" cy="160577"/>
              </a:xfrm>
              <a:prstGeom prst="rect">
                <a:avLst/>
              </a:prstGeom>
              <a:noFill/>
            </p:spPr>
            <p:txBody>
              <a:bodyPr wrap="square" rtlCol="0">
                <a:spAutoFit/>
              </a:bodyPr>
              <a:lstStyle/>
              <a:p>
                <a:pPr algn="ctr"/>
                <a:r>
                  <a:rPr kumimoji="1" lang="en-US" altLang="zh-CN" sz="500" dirty="0">
                    <a:latin typeface="Andale Mono" panose="020B0509000000000004" pitchFamily="49" charset="0"/>
                    <a:ea typeface="SimSun" panose="02010600030101010101" pitchFamily="2" charset="-122"/>
                  </a:rPr>
                  <a:t>TL</a:t>
                </a:r>
                <a:r>
                  <a:rPr kumimoji="1" lang="zh-CN" altLang="en-US" sz="500" dirty="0">
                    <a:latin typeface="Andale Mono" panose="020B0509000000000004" pitchFamily="49" charset="0"/>
                    <a:ea typeface="SimSun" panose="02010600030101010101" pitchFamily="2" charset="-122"/>
                  </a:rPr>
                  <a:t> </a:t>
                </a:r>
                <a:r>
                  <a:rPr kumimoji="1" lang="en-US" altLang="zh-CN" sz="500" dirty="0">
                    <a:latin typeface="Andale Mono" panose="020B0509000000000004" pitchFamily="49" charset="0"/>
                    <a:ea typeface="SimSun" panose="02010600030101010101" pitchFamily="2" charset="-122"/>
                  </a:rPr>
                  <a:t>Color</a:t>
                </a:r>
                <a:r>
                  <a:rPr kumimoji="1" lang="zh-CN" altLang="en-US" sz="500" dirty="0">
                    <a:latin typeface="Andale Mono" panose="020B0509000000000004" pitchFamily="49" charset="0"/>
                    <a:ea typeface="SimSun" panose="02010600030101010101" pitchFamily="2" charset="-122"/>
                  </a:rPr>
                  <a:t> </a:t>
                </a:r>
                <a:r>
                  <a:rPr kumimoji="1" lang="en-US" altLang="zh-CN" sz="500" dirty="0">
                    <a:latin typeface="Andale Mono" panose="020B0509000000000004" pitchFamily="49" charset="0"/>
                    <a:ea typeface="SimSun" panose="02010600030101010101" pitchFamily="2" charset="-122"/>
                  </a:rPr>
                  <a:t>Status</a:t>
                </a:r>
                <a:endParaRPr kumimoji="1" lang="zh-CN" altLang="en-US" sz="500" dirty="0">
                  <a:latin typeface="Andale Mono" panose="020B0509000000000004" pitchFamily="49" charset="0"/>
                  <a:ea typeface="SimSun" panose="02010600030101010101" pitchFamily="2" charset="-122"/>
                </a:endParaRPr>
              </a:p>
            </p:txBody>
          </p:sp>
          <p:grpSp>
            <p:nvGrpSpPr>
              <p:cNvPr id="43" name="组合 42">
                <a:extLst>
                  <a:ext uri="{FF2B5EF4-FFF2-40B4-BE49-F238E27FC236}">
                    <a16:creationId xmlns:a16="http://schemas.microsoft.com/office/drawing/2014/main" id="{C6FF1176-11F2-2D9B-14B2-78D3D7F3355A}"/>
                  </a:ext>
                </a:extLst>
              </p:cNvPr>
              <p:cNvGrpSpPr/>
              <p:nvPr/>
            </p:nvGrpSpPr>
            <p:grpSpPr>
              <a:xfrm>
                <a:off x="8257321" y="1773853"/>
                <a:ext cx="2318706" cy="642126"/>
                <a:chOff x="8257323" y="1698301"/>
                <a:chExt cx="2318706" cy="642126"/>
              </a:xfrm>
            </p:grpSpPr>
            <p:sp>
              <p:nvSpPr>
                <p:cNvPr id="244" name="矩形 243">
                  <a:extLst>
                    <a:ext uri="{FF2B5EF4-FFF2-40B4-BE49-F238E27FC236}">
                      <a16:creationId xmlns:a16="http://schemas.microsoft.com/office/drawing/2014/main" id="{4A1FB16E-F3E4-A5C3-E9B6-8B8ADAC20A32}"/>
                    </a:ext>
                  </a:extLst>
                </p:cNvPr>
                <p:cNvSpPr/>
                <p:nvPr/>
              </p:nvSpPr>
              <p:spPr>
                <a:xfrm>
                  <a:off x="8521278" y="1698301"/>
                  <a:ext cx="880735" cy="642126"/>
                </a:xfrm>
                <a:prstGeom prst="rect">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245" name="矩形 244">
                  <a:extLst>
                    <a:ext uri="{FF2B5EF4-FFF2-40B4-BE49-F238E27FC236}">
                      <a16:creationId xmlns:a16="http://schemas.microsoft.com/office/drawing/2014/main" id="{BA96767C-AC87-E192-41BA-066B7BDA63B4}"/>
                    </a:ext>
                  </a:extLst>
                </p:cNvPr>
                <p:cNvSpPr/>
                <p:nvPr/>
              </p:nvSpPr>
              <p:spPr>
                <a:xfrm>
                  <a:off x="8640263" y="1820947"/>
                  <a:ext cx="662836" cy="24906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500" dirty="0">
                      <a:solidFill>
                        <a:schemeClr val="tx1"/>
                      </a:solidFill>
                      <a:latin typeface="Andale Mono" panose="020B0509000000000004" pitchFamily="49" charset="0"/>
                      <a:ea typeface="SimSun" panose="02010600030101010101" pitchFamily="2" charset="-122"/>
                    </a:rPr>
                    <a:t>Agg-VTL</a:t>
                  </a:r>
                  <a:r>
                    <a:rPr kumimoji="1" lang="zh-CN" altLang="en-US" sz="500" dirty="0">
                      <a:solidFill>
                        <a:schemeClr val="tx1"/>
                      </a:solidFill>
                      <a:latin typeface="Andale Mono" panose="020B0509000000000004" pitchFamily="49" charset="0"/>
                      <a:ea typeface="SimSun" panose="02010600030101010101" pitchFamily="2" charset="-122"/>
                    </a:rPr>
                    <a:t> </a:t>
                  </a:r>
                  <a:r>
                    <a:rPr kumimoji="1" lang="en-US" altLang="zh-CN" sz="500" dirty="0">
                      <a:solidFill>
                        <a:schemeClr val="tx1"/>
                      </a:solidFill>
                      <a:latin typeface="Andale Mono" panose="020B0509000000000004" pitchFamily="49" charset="0"/>
                      <a:ea typeface="SimSun" panose="02010600030101010101" pitchFamily="2" charset="-122"/>
                    </a:rPr>
                    <a:t>MLP Decoder</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246" name="矩形 245">
                  <a:extLst>
                    <a:ext uri="{FF2B5EF4-FFF2-40B4-BE49-F238E27FC236}">
                      <a16:creationId xmlns:a16="http://schemas.microsoft.com/office/drawing/2014/main" id="{E7A3BA07-A965-D128-F900-9C1E1AF98783}"/>
                    </a:ext>
                  </a:extLst>
                </p:cNvPr>
                <p:cNvSpPr/>
                <p:nvPr/>
              </p:nvSpPr>
              <p:spPr>
                <a:xfrm>
                  <a:off x="9587217" y="1700580"/>
                  <a:ext cx="981954" cy="637568"/>
                </a:xfrm>
                <a:prstGeom prst="rect">
                  <a:avLst/>
                </a:prstGeom>
                <a:solidFill>
                  <a:schemeClr val="bg1">
                    <a:lumMod val="50000"/>
                    <a:alpha val="7924"/>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latin typeface="Andale Mono" panose="020B0509000000000004" pitchFamily="49" charset="0"/>
                    <a:ea typeface="SimSun" panose="02010600030101010101" pitchFamily="2" charset="-122"/>
                  </a:endParaRPr>
                </a:p>
              </p:txBody>
            </p:sp>
            <p:pic>
              <p:nvPicPr>
                <p:cNvPr id="247" name="图片 246">
                  <a:extLst>
                    <a:ext uri="{FF2B5EF4-FFF2-40B4-BE49-F238E27FC236}">
                      <a16:creationId xmlns:a16="http://schemas.microsoft.com/office/drawing/2014/main" id="{3AEA6899-EF26-2387-81EC-B8ED7123BA63}"/>
                    </a:ext>
                  </a:extLst>
                </p:cNvPr>
                <p:cNvPicPr>
                  <a:picLocks noChangeAspect="1"/>
                </p:cNvPicPr>
                <p:nvPr/>
              </p:nvPicPr>
              <p:blipFill>
                <a:blip r:embed="rId14"/>
                <a:stretch>
                  <a:fillRect/>
                </a:stretch>
              </p:blipFill>
              <p:spPr>
                <a:xfrm flipV="1">
                  <a:off x="9983236" y="1742835"/>
                  <a:ext cx="592793" cy="130235"/>
                </a:xfrm>
                <a:prstGeom prst="rect">
                  <a:avLst/>
                </a:prstGeom>
              </p:spPr>
            </p:pic>
            <p:pic>
              <p:nvPicPr>
                <p:cNvPr id="248" name="图片 247">
                  <a:extLst>
                    <a:ext uri="{FF2B5EF4-FFF2-40B4-BE49-F238E27FC236}">
                      <a16:creationId xmlns:a16="http://schemas.microsoft.com/office/drawing/2014/main" id="{68268C08-EF5F-795D-3672-3274955473C9}"/>
                    </a:ext>
                  </a:extLst>
                </p:cNvPr>
                <p:cNvPicPr>
                  <a:picLocks noChangeAspect="1"/>
                </p:cNvPicPr>
                <p:nvPr/>
              </p:nvPicPr>
              <p:blipFill>
                <a:blip r:embed="rId14"/>
                <a:stretch>
                  <a:fillRect/>
                </a:stretch>
              </p:blipFill>
              <p:spPr>
                <a:xfrm flipV="1">
                  <a:off x="9983236" y="1907739"/>
                  <a:ext cx="592793" cy="130235"/>
                </a:xfrm>
                <a:prstGeom prst="rect">
                  <a:avLst/>
                </a:prstGeom>
              </p:spPr>
            </p:pic>
            <p:sp>
              <p:nvSpPr>
                <p:cNvPr id="249" name="文本框 248">
                  <a:extLst>
                    <a:ext uri="{FF2B5EF4-FFF2-40B4-BE49-F238E27FC236}">
                      <a16:creationId xmlns:a16="http://schemas.microsoft.com/office/drawing/2014/main" id="{C373084F-DBD9-72ED-DE0D-58BB96315C7A}"/>
                    </a:ext>
                  </a:extLst>
                </p:cNvPr>
                <p:cNvSpPr txBox="1"/>
                <p:nvPr/>
              </p:nvSpPr>
              <p:spPr>
                <a:xfrm>
                  <a:off x="9537137" y="1710272"/>
                  <a:ext cx="506344" cy="160577"/>
                </a:xfrm>
                <a:prstGeom prst="rect">
                  <a:avLst/>
                </a:prstGeom>
                <a:noFill/>
              </p:spPr>
              <p:txBody>
                <a:bodyPr wrap="square">
                  <a:spAutoFit/>
                </a:bodyPr>
                <a:lstStyle/>
                <a:p>
                  <a:pPr algn="ctr"/>
                  <a:r>
                    <a:rPr kumimoji="1" lang="en-US" altLang="zh-CN" sz="500" dirty="0">
                      <a:solidFill>
                        <a:schemeClr val="tx1"/>
                      </a:solidFill>
                      <a:latin typeface="Andale Mono" panose="020B0509000000000004" pitchFamily="49" charset="0"/>
                      <a:ea typeface="SimSun" panose="02010600030101010101" pitchFamily="2" charset="-122"/>
                    </a:rPr>
                    <a:t>Stopline1:</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250" name="文本框 249">
                  <a:extLst>
                    <a:ext uri="{FF2B5EF4-FFF2-40B4-BE49-F238E27FC236}">
                      <a16:creationId xmlns:a16="http://schemas.microsoft.com/office/drawing/2014/main" id="{37DB753C-30BA-9455-EA9A-93655D71D244}"/>
                    </a:ext>
                  </a:extLst>
                </p:cNvPr>
                <p:cNvSpPr txBox="1"/>
                <p:nvPr/>
              </p:nvSpPr>
              <p:spPr>
                <a:xfrm>
                  <a:off x="9536144" y="1880389"/>
                  <a:ext cx="506344" cy="160577"/>
                </a:xfrm>
                <a:prstGeom prst="rect">
                  <a:avLst/>
                </a:prstGeom>
                <a:noFill/>
              </p:spPr>
              <p:txBody>
                <a:bodyPr wrap="square">
                  <a:spAutoFit/>
                </a:bodyPr>
                <a:lstStyle/>
                <a:p>
                  <a:pPr algn="ctr"/>
                  <a:r>
                    <a:rPr kumimoji="1" lang="en-US" altLang="zh-CN" sz="500" dirty="0">
                      <a:solidFill>
                        <a:schemeClr val="tx1"/>
                      </a:solidFill>
                      <a:latin typeface="Andale Mono" panose="020B0509000000000004" pitchFamily="49" charset="0"/>
                      <a:ea typeface="SimSun" panose="02010600030101010101" pitchFamily="2" charset="-122"/>
                    </a:rPr>
                    <a:t>Stopline2:</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251" name="文本框 250">
                  <a:extLst>
                    <a:ext uri="{FF2B5EF4-FFF2-40B4-BE49-F238E27FC236}">
                      <a16:creationId xmlns:a16="http://schemas.microsoft.com/office/drawing/2014/main" id="{41CB4FE6-1279-EF20-851F-A5205F9CF3AB}"/>
                    </a:ext>
                  </a:extLst>
                </p:cNvPr>
                <p:cNvSpPr txBox="1"/>
                <p:nvPr/>
              </p:nvSpPr>
              <p:spPr>
                <a:xfrm>
                  <a:off x="9536144" y="2046397"/>
                  <a:ext cx="506344" cy="160577"/>
                </a:xfrm>
                <a:prstGeom prst="rect">
                  <a:avLst/>
                </a:prstGeom>
                <a:noFill/>
              </p:spPr>
              <p:txBody>
                <a:bodyPr wrap="square">
                  <a:spAutoFit/>
                </a:bodyPr>
                <a:lstStyle/>
                <a:p>
                  <a:pPr algn="ctr"/>
                  <a:r>
                    <a:rPr kumimoji="1" lang="en-US" altLang="zh-CN" sz="500" dirty="0">
                      <a:solidFill>
                        <a:schemeClr val="tx1"/>
                      </a:solidFill>
                      <a:latin typeface="Andale Mono" panose="020B0509000000000004" pitchFamily="49" charset="0"/>
                      <a:ea typeface="SimSun" panose="02010600030101010101" pitchFamily="2" charset="-122"/>
                    </a:rPr>
                    <a:t>Stopline3:</a:t>
                  </a:r>
                  <a:endParaRPr kumimoji="1" lang="zh-CN" altLang="en-US" sz="500" dirty="0">
                    <a:solidFill>
                      <a:schemeClr val="tx1"/>
                    </a:solidFill>
                    <a:latin typeface="Andale Mono" panose="020B0509000000000004" pitchFamily="49" charset="0"/>
                    <a:ea typeface="SimSun" panose="02010600030101010101" pitchFamily="2" charset="-122"/>
                  </a:endParaRPr>
                </a:p>
              </p:txBody>
            </p:sp>
            <p:pic>
              <p:nvPicPr>
                <p:cNvPr id="252" name="图片 251">
                  <a:extLst>
                    <a:ext uri="{FF2B5EF4-FFF2-40B4-BE49-F238E27FC236}">
                      <a16:creationId xmlns:a16="http://schemas.microsoft.com/office/drawing/2014/main" id="{06FEA43F-742C-2B10-094A-25C2DC1854D7}"/>
                    </a:ext>
                  </a:extLst>
                </p:cNvPr>
                <p:cNvPicPr>
                  <a:picLocks noChangeAspect="1"/>
                </p:cNvPicPr>
                <p:nvPr/>
              </p:nvPicPr>
              <p:blipFill>
                <a:blip r:embed="rId15"/>
                <a:stretch>
                  <a:fillRect/>
                </a:stretch>
              </p:blipFill>
              <p:spPr>
                <a:xfrm>
                  <a:off x="9983237" y="2078466"/>
                  <a:ext cx="592790" cy="130234"/>
                </a:xfrm>
                <a:prstGeom prst="rect">
                  <a:avLst/>
                </a:prstGeom>
              </p:spPr>
            </p:pic>
            <p:cxnSp>
              <p:nvCxnSpPr>
                <p:cNvPr id="253" name="直线箭头连接符 252">
                  <a:extLst>
                    <a:ext uri="{FF2B5EF4-FFF2-40B4-BE49-F238E27FC236}">
                      <a16:creationId xmlns:a16="http://schemas.microsoft.com/office/drawing/2014/main" id="{0FBC1027-4817-F7C2-7C58-857B484390DA}"/>
                    </a:ext>
                  </a:extLst>
                </p:cNvPr>
                <p:cNvCxnSpPr>
                  <a:cxnSpLocks/>
                  <a:stCxn id="244" idx="3"/>
                  <a:endCxn id="246" idx="1"/>
                </p:cNvCxnSpPr>
                <p:nvPr/>
              </p:nvCxnSpPr>
              <p:spPr>
                <a:xfrm>
                  <a:off x="9402013" y="2019364"/>
                  <a:ext cx="185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4" name="文本框 253">
                  <a:extLst>
                    <a:ext uri="{FF2B5EF4-FFF2-40B4-BE49-F238E27FC236}">
                      <a16:creationId xmlns:a16="http://schemas.microsoft.com/office/drawing/2014/main" id="{9DA75EA8-4C7A-191B-1411-5859F8EF7476}"/>
                    </a:ext>
                  </a:extLst>
                </p:cNvPr>
                <p:cNvSpPr txBox="1"/>
                <p:nvPr/>
              </p:nvSpPr>
              <p:spPr>
                <a:xfrm>
                  <a:off x="8257323" y="2105307"/>
                  <a:ext cx="1456505" cy="189773"/>
                </a:xfrm>
                <a:prstGeom prst="rect">
                  <a:avLst/>
                </a:prstGeom>
                <a:noFill/>
              </p:spPr>
              <p:txBody>
                <a:bodyPr wrap="square" rtlCol="0">
                  <a:spAutoFit/>
                </a:bodyPr>
                <a:lstStyle/>
                <a:p>
                  <a:pPr algn="ctr"/>
                  <a:r>
                    <a:rPr kumimoji="1" lang="zh-CN" altLang="en-US" sz="700" b="1" dirty="0">
                      <a:latin typeface="Andale Mono" panose="020B0509000000000004" pitchFamily="49" charset="0"/>
                      <a:ea typeface="SimSun" panose="02010600030101010101" pitchFamily="2" charset="-122"/>
                    </a:rPr>
                    <a:t>融合推理结果</a:t>
                  </a:r>
                </a:p>
              </p:txBody>
            </p:sp>
          </p:grpSp>
          <p:grpSp>
            <p:nvGrpSpPr>
              <p:cNvPr id="44" name="组合 43">
                <a:extLst>
                  <a:ext uri="{FF2B5EF4-FFF2-40B4-BE49-F238E27FC236}">
                    <a16:creationId xmlns:a16="http://schemas.microsoft.com/office/drawing/2014/main" id="{8A7EABDF-D875-C556-CDF8-F8E95D42FF6B}"/>
                  </a:ext>
                </a:extLst>
              </p:cNvPr>
              <p:cNvGrpSpPr/>
              <p:nvPr/>
            </p:nvGrpSpPr>
            <p:grpSpPr>
              <a:xfrm>
                <a:off x="8248487" y="3266129"/>
                <a:ext cx="2327542" cy="645376"/>
                <a:chOff x="8248487" y="2493384"/>
                <a:chExt cx="2327542" cy="645376"/>
              </a:xfrm>
            </p:grpSpPr>
            <p:sp>
              <p:nvSpPr>
                <p:cNvPr id="232" name="矩形 231">
                  <a:extLst>
                    <a:ext uri="{FF2B5EF4-FFF2-40B4-BE49-F238E27FC236}">
                      <a16:creationId xmlns:a16="http://schemas.microsoft.com/office/drawing/2014/main" id="{842C710B-20B0-2CF4-E482-318ECB1A49E6}"/>
                    </a:ext>
                  </a:extLst>
                </p:cNvPr>
                <p:cNvSpPr/>
                <p:nvPr/>
              </p:nvSpPr>
              <p:spPr>
                <a:xfrm>
                  <a:off x="8521278" y="2496634"/>
                  <a:ext cx="880735" cy="642126"/>
                </a:xfrm>
                <a:prstGeom prst="rect">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233" name="矩形 232">
                  <a:extLst>
                    <a:ext uri="{FF2B5EF4-FFF2-40B4-BE49-F238E27FC236}">
                      <a16:creationId xmlns:a16="http://schemas.microsoft.com/office/drawing/2014/main" id="{DBC7EA01-CCB6-3824-667D-EB3DF6BE1C6B}"/>
                    </a:ext>
                  </a:extLst>
                </p:cNvPr>
                <p:cNvSpPr/>
                <p:nvPr/>
              </p:nvSpPr>
              <p:spPr>
                <a:xfrm>
                  <a:off x="8640263" y="2604059"/>
                  <a:ext cx="662836" cy="24906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500" dirty="0">
                      <a:solidFill>
                        <a:schemeClr val="tx1"/>
                      </a:solidFill>
                      <a:latin typeface="Andale Mono" panose="020B0509000000000004" pitchFamily="49" charset="0"/>
                      <a:ea typeface="SimSun" panose="02010600030101010101" pitchFamily="2" charset="-122"/>
                    </a:rPr>
                    <a:t>TL-TL</a:t>
                  </a:r>
                  <a:r>
                    <a:rPr kumimoji="1" lang="zh-CN" altLang="en-US" sz="500" dirty="0">
                      <a:solidFill>
                        <a:schemeClr val="tx1"/>
                      </a:solidFill>
                      <a:latin typeface="Andale Mono" panose="020B0509000000000004" pitchFamily="49" charset="0"/>
                      <a:ea typeface="SimSun" panose="02010600030101010101" pitchFamily="2" charset="-122"/>
                    </a:rPr>
                    <a:t> </a:t>
                  </a:r>
                  <a:r>
                    <a:rPr kumimoji="1" lang="en-US" altLang="zh-CN" sz="500" dirty="0">
                      <a:solidFill>
                        <a:schemeClr val="tx1"/>
                      </a:solidFill>
                      <a:latin typeface="Andale Mono" panose="020B0509000000000004" pitchFamily="49" charset="0"/>
                      <a:ea typeface="SimSun" panose="02010600030101010101" pitchFamily="2" charset="-122"/>
                    </a:rPr>
                    <a:t>MLP Decoder</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234" name="矩形 233">
                  <a:extLst>
                    <a:ext uri="{FF2B5EF4-FFF2-40B4-BE49-F238E27FC236}">
                      <a16:creationId xmlns:a16="http://schemas.microsoft.com/office/drawing/2014/main" id="{8B3520E7-8619-B807-518E-828872756EF6}"/>
                    </a:ext>
                  </a:extLst>
                </p:cNvPr>
                <p:cNvSpPr/>
                <p:nvPr/>
              </p:nvSpPr>
              <p:spPr>
                <a:xfrm>
                  <a:off x="9587217" y="2498913"/>
                  <a:ext cx="981954" cy="637568"/>
                </a:xfrm>
                <a:prstGeom prst="rect">
                  <a:avLst/>
                </a:prstGeom>
                <a:solidFill>
                  <a:schemeClr val="bg1">
                    <a:lumMod val="50000"/>
                    <a:alpha val="7924"/>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latin typeface="Andale Mono" panose="020B0509000000000004" pitchFamily="49" charset="0"/>
                    <a:ea typeface="SimSun" panose="02010600030101010101" pitchFamily="2" charset="-122"/>
                  </a:endParaRPr>
                </a:p>
              </p:txBody>
            </p:sp>
            <p:pic>
              <p:nvPicPr>
                <p:cNvPr id="235" name="图片 234">
                  <a:extLst>
                    <a:ext uri="{FF2B5EF4-FFF2-40B4-BE49-F238E27FC236}">
                      <a16:creationId xmlns:a16="http://schemas.microsoft.com/office/drawing/2014/main" id="{F560CB7A-309C-36BE-4B45-F41F77388013}"/>
                    </a:ext>
                  </a:extLst>
                </p:cNvPr>
                <p:cNvPicPr>
                  <a:picLocks noChangeAspect="1"/>
                </p:cNvPicPr>
                <p:nvPr/>
              </p:nvPicPr>
              <p:blipFill>
                <a:blip r:embed="rId14"/>
                <a:stretch>
                  <a:fillRect/>
                </a:stretch>
              </p:blipFill>
              <p:spPr>
                <a:xfrm flipV="1">
                  <a:off x="9983236" y="2525947"/>
                  <a:ext cx="592793" cy="130235"/>
                </a:xfrm>
                <a:prstGeom prst="rect">
                  <a:avLst/>
                </a:prstGeom>
              </p:spPr>
            </p:pic>
            <p:pic>
              <p:nvPicPr>
                <p:cNvPr id="236" name="图片 235">
                  <a:extLst>
                    <a:ext uri="{FF2B5EF4-FFF2-40B4-BE49-F238E27FC236}">
                      <a16:creationId xmlns:a16="http://schemas.microsoft.com/office/drawing/2014/main" id="{922A3EE3-A4FC-5DAE-FD80-E9E9371CF63D}"/>
                    </a:ext>
                  </a:extLst>
                </p:cNvPr>
                <p:cNvPicPr>
                  <a:picLocks noChangeAspect="1"/>
                </p:cNvPicPr>
                <p:nvPr/>
              </p:nvPicPr>
              <p:blipFill>
                <a:blip r:embed="rId14"/>
                <a:stretch>
                  <a:fillRect/>
                </a:stretch>
              </p:blipFill>
              <p:spPr>
                <a:xfrm flipV="1">
                  <a:off x="9983236" y="2690851"/>
                  <a:ext cx="592793" cy="130235"/>
                </a:xfrm>
                <a:prstGeom prst="rect">
                  <a:avLst/>
                </a:prstGeom>
              </p:spPr>
            </p:pic>
            <p:sp>
              <p:nvSpPr>
                <p:cNvPr id="237" name="文本框 236">
                  <a:extLst>
                    <a:ext uri="{FF2B5EF4-FFF2-40B4-BE49-F238E27FC236}">
                      <a16:creationId xmlns:a16="http://schemas.microsoft.com/office/drawing/2014/main" id="{1E2FED00-D07A-6D91-A13D-FB353C08A62C}"/>
                    </a:ext>
                  </a:extLst>
                </p:cNvPr>
                <p:cNvSpPr txBox="1"/>
                <p:nvPr/>
              </p:nvSpPr>
              <p:spPr>
                <a:xfrm>
                  <a:off x="9537137" y="2493384"/>
                  <a:ext cx="506344" cy="160577"/>
                </a:xfrm>
                <a:prstGeom prst="rect">
                  <a:avLst/>
                </a:prstGeom>
                <a:noFill/>
              </p:spPr>
              <p:txBody>
                <a:bodyPr wrap="square">
                  <a:spAutoFit/>
                </a:bodyPr>
                <a:lstStyle/>
                <a:p>
                  <a:pPr algn="ctr"/>
                  <a:r>
                    <a:rPr kumimoji="1" lang="en-US" altLang="zh-CN" sz="500" dirty="0">
                      <a:solidFill>
                        <a:schemeClr val="tx1"/>
                      </a:solidFill>
                      <a:latin typeface="Andale Mono" panose="020B0509000000000004" pitchFamily="49" charset="0"/>
                      <a:ea typeface="SimSun" panose="02010600030101010101" pitchFamily="2" charset="-122"/>
                    </a:rPr>
                    <a:t>Stopline1:</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238" name="文本框 237">
                  <a:extLst>
                    <a:ext uri="{FF2B5EF4-FFF2-40B4-BE49-F238E27FC236}">
                      <a16:creationId xmlns:a16="http://schemas.microsoft.com/office/drawing/2014/main" id="{6DC0D57A-D77B-52DC-59E6-50DE574DE188}"/>
                    </a:ext>
                  </a:extLst>
                </p:cNvPr>
                <p:cNvSpPr txBox="1"/>
                <p:nvPr/>
              </p:nvSpPr>
              <p:spPr>
                <a:xfrm>
                  <a:off x="9536144" y="2663501"/>
                  <a:ext cx="506344" cy="160577"/>
                </a:xfrm>
                <a:prstGeom prst="rect">
                  <a:avLst/>
                </a:prstGeom>
                <a:noFill/>
              </p:spPr>
              <p:txBody>
                <a:bodyPr wrap="square">
                  <a:spAutoFit/>
                </a:bodyPr>
                <a:lstStyle/>
                <a:p>
                  <a:pPr algn="ctr"/>
                  <a:r>
                    <a:rPr kumimoji="1" lang="en-US" altLang="zh-CN" sz="500" dirty="0">
                      <a:solidFill>
                        <a:schemeClr val="tx1"/>
                      </a:solidFill>
                      <a:latin typeface="Andale Mono" panose="020B0509000000000004" pitchFamily="49" charset="0"/>
                      <a:ea typeface="SimSun" panose="02010600030101010101" pitchFamily="2" charset="-122"/>
                    </a:rPr>
                    <a:t>Stopline2:</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239" name="文本框 238">
                  <a:extLst>
                    <a:ext uri="{FF2B5EF4-FFF2-40B4-BE49-F238E27FC236}">
                      <a16:creationId xmlns:a16="http://schemas.microsoft.com/office/drawing/2014/main" id="{A002860C-692A-0CED-2255-3E0D67B7796F}"/>
                    </a:ext>
                  </a:extLst>
                </p:cNvPr>
                <p:cNvSpPr txBox="1"/>
                <p:nvPr/>
              </p:nvSpPr>
              <p:spPr>
                <a:xfrm>
                  <a:off x="9536144" y="2829509"/>
                  <a:ext cx="506344" cy="160577"/>
                </a:xfrm>
                <a:prstGeom prst="rect">
                  <a:avLst/>
                </a:prstGeom>
                <a:noFill/>
              </p:spPr>
              <p:txBody>
                <a:bodyPr wrap="square">
                  <a:spAutoFit/>
                </a:bodyPr>
                <a:lstStyle/>
                <a:p>
                  <a:pPr algn="ctr"/>
                  <a:r>
                    <a:rPr kumimoji="1" lang="en-US" altLang="zh-CN" sz="500" dirty="0">
                      <a:solidFill>
                        <a:schemeClr val="tx1"/>
                      </a:solidFill>
                      <a:latin typeface="Andale Mono" panose="020B0509000000000004" pitchFamily="49" charset="0"/>
                      <a:ea typeface="SimSun" panose="02010600030101010101" pitchFamily="2" charset="-122"/>
                    </a:rPr>
                    <a:t>Stopline3:</a:t>
                  </a:r>
                  <a:endParaRPr kumimoji="1" lang="zh-CN" altLang="en-US" sz="500" dirty="0">
                    <a:solidFill>
                      <a:schemeClr val="tx1"/>
                    </a:solidFill>
                    <a:latin typeface="Andale Mono" panose="020B0509000000000004" pitchFamily="49" charset="0"/>
                    <a:ea typeface="SimSun" panose="02010600030101010101" pitchFamily="2" charset="-122"/>
                  </a:endParaRPr>
                </a:p>
              </p:txBody>
            </p:sp>
            <p:pic>
              <p:nvPicPr>
                <p:cNvPr id="240" name="图片 239">
                  <a:extLst>
                    <a:ext uri="{FF2B5EF4-FFF2-40B4-BE49-F238E27FC236}">
                      <a16:creationId xmlns:a16="http://schemas.microsoft.com/office/drawing/2014/main" id="{3C94CB19-4EE2-BC2D-902A-3D8D7573560F}"/>
                    </a:ext>
                  </a:extLst>
                </p:cNvPr>
                <p:cNvPicPr>
                  <a:picLocks noChangeAspect="1"/>
                </p:cNvPicPr>
                <p:nvPr/>
              </p:nvPicPr>
              <p:blipFill>
                <a:blip r:embed="rId15"/>
                <a:stretch>
                  <a:fillRect/>
                </a:stretch>
              </p:blipFill>
              <p:spPr>
                <a:xfrm>
                  <a:off x="9983237" y="2861578"/>
                  <a:ext cx="592790" cy="130234"/>
                </a:xfrm>
                <a:prstGeom prst="rect">
                  <a:avLst/>
                </a:prstGeom>
              </p:spPr>
            </p:pic>
            <p:sp>
              <p:nvSpPr>
                <p:cNvPr id="241" name="文本框 240">
                  <a:extLst>
                    <a:ext uri="{FF2B5EF4-FFF2-40B4-BE49-F238E27FC236}">
                      <a16:creationId xmlns:a16="http://schemas.microsoft.com/office/drawing/2014/main" id="{4050D302-77F9-2E79-C955-8C4C451E80B5}"/>
                    </a:ext>
                  </a:extLst>
                </p:cNvPr>
                <p:cNvSpPr txBox="1"/>
                <p:nvPr/>
              </p:nvSpPr>
              <p:spPr>
                <a:xfrm>
                  <a:off x="9727587" y="2971574"/>
                  <a:ext cx="768190" cy="160577"/>
                </a:xfrm>
                <a:prstGeom prst="rect">
                  <a:avLst/>
                </a:prstGeom>
                <a:noFill/>
              </p:spPr>
              <p:txBody>
                <a:bodyPr wrap="square" rtlCol="0">
                  <a:spAutoFit/>
                </a:bodyPr>
                <a:lstStyle/>
                <a:p>
                  <a:pPr algn="ctr"/>
                  <a:r>
                    <a:rPr kumimoji="1" lang="en-US" altLang="zh-CN" sz="500" dirty="0">
                      <a:latin typeface="Andale Mono" panose="020B0509000000000004" pitchFamily="49" charset="0"/>
                      <a:ea typeface="SimSun" panose="02010600030101010101" pitchFamily="2" charset="-122"/>
                    </a:rPr>
                    <a:t>TL</a:t>
                  </a:r>
                  <a:r>
                    <a:rPr kumimoji="1" lang="zh-CN" altLang="en-US" sz="500" dirty="0">
                      <a:latin typeface="Andale Mono" panose="020B0509000000000004" pitchFamily="49" charset="0"/>
                      <a:ea typeface="SimSun" panose="02010600030101010101" pitchFamily="2" charset="-122"/>
                    </a:rPr>
                    <a:t> </a:t>
                  </a:r>
                  <a:r>
                    <a:rPr kumimoji="1" lang="en-US" altLang="zh-CN" sz="500" dirty="0">
                      <a:latin typeface="Andale Mono" panose="020B0509000000000004" pitchFamily="49" charset="0"/>
                      <a:ea typeface="SimSun" panose="02010600030101010101" pitchFamily="2" charset="-122"/>
                    </a:rPr>
                    <a:t>Color</a:t>
                  </a:r>
                  <a:r>
                    <a:rPr kumimoji="1" lang="zh-CN" altLang="en-US" sz="500" dirty="0">
                      <a:latin typeface="Andale Mono" panose="020B0509000000000004" pitchFamily="49" charset="0"/>
                      <a:ea typeface="SimSun" panose="02010600030101010101" pitchFamily="2" charset="-122"/>
                    </a:rPr>
                    <a:t> </a:t>
                  </a:r>
                  <a:r>
                    <a:rPr kumimoji="1" lang="en-US" altLang="zh-CN" sz="500" dirty="0">
                      <a:latin typeface="Andale Mono" panose="020B0509000000000004" pitchFamily="49" charset="0"/>
                      <a:ea typeface="SimSun" panose="02010600030101010101" pitchFamily="2" charset="-122"/>
                    </a:rPr>
                    <a:t>Status</a:t>
                  </a:r>
                  <a:endParaRPr kumimoji="1" lang="zh-CN" altLang="en-US" sz="500" dirty="0">
                    <a:latin typeface="Andale Mono" panose="020B0509000000000004" pitchFamily="49" charset="0"/>
                    <a:ea typeface="SimSun" panose="02010600030101010101" pitchFamily="2" charset="-122"/>
                  </a:endParaRPr>
                </a:p>
              </p:txBody>
            </p:sp>
            <p:cxnSp>
              <p:nvCxnSpPr>
                <p:cNvPr id="242" name="直线箭头连接符 241">
                  <a:extLst>
                    <a:ext uri="{FF2B5EF4-FFF2-40B4-BE49-F238E27FC236}">
                      <a16:creationId xmlns:a16="http://schemas.microsoft.com/office/drawing/2014/main" id="{1BE6576F-4BDA-3D71-E49A-1366682C504F}"/>
                    </a:ext>
                  </a:extLst>
                </p:cNvPr>
                <p:cNvCxnSpPr>
                  <a:cxnSpLocks/>
                  <a:stCxn id="232" idx="3"/>
                  <a:endCxn id="234" idx="1"/>
                </p:cNvCxnSpPr>
                <p:nvPr/>
              </p:nvCxnSpPr>
              <p:spPr>
                <a:xfrm>
                  <a:off x="9402013" y="2817697"/>
                  <a:ext cx="1852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3" name="文本框 242">
                  <a:extLst>
                    <a:ext uri="{FF2B5EF4-FFF2-40B4-BE49-F238E27FC236}">
                      <a16:creationId xmlns:a16="http://schemas.microsoft.com/office/drawing/2014/main" id="{A4198601-727D-2AB3-2FCB-2B41B908A5AF}"/>
                    </a:ext>
                  </a:extLst>
                </p:cNvPr>
                <p:cNvSpPr txBox="1"/>
                <p:nvPr/>
              </p:nvSpPr>
              <p:spPr>
                <a:xfrm>
                  <a:off x="8248487" y="2903837"/>
                  <a:ext cx="1456505" cy="189773"/>
                </a:xfrm>
                <a:prstGeom prst="rect">
                  <a:avLst/>
                </a:prstGeom>
                <a:noFill/>
              </p:spPr>
              <p:txBody>
                <a:bodyPr wrap="square" rtlCol="0">
                  <a:spAutoFit/>
                </a:bodyPr>
                <a:lstStyle/>
                <a:p>
                  <a:pPr algn="ctr"/>
                  <a:r>
                    <a:rPr kumimoji="1" lang="zh-CN" altLang="en-US" sz="700" b="1" dirty="0">
                      <a:latin typeface="Andale Mono" panose="020B0509000000000004" pitchFamily="49" charset="0"/>
                      <a:ea typeface="SimSun" panose="02010600030101010101" pitchFamily="2" charset="-122"/>
                    </a:rPr>
                    <a:t>红绿灯推理结果</a:t>
                  </a:r>
                </a:p>
              </p:txBody>
            </p:sp>
          </p:grpSp>
          <p:sp>
            <p:nvSpPr>
              <p:cNvPr id="45" name="矩形 44">
                <a:extLst>
                  <a:ext uri="{FF2B5EF4-FFF2-40B4-BE49-F238E27FC236}">
                    <a16:creationId xmlns:a16="http://schemas.microsoft.com/office/drawing/2014/main" id="{7C96D42D-F574-BB65-58D2-AC41452AE074}"/>
                  </a:ext>
                </a:extLst>
              </p:cNvPr>
              <p:cNvSpPr/>
              <p:nvPr/>
            </p:nvSpPr>
            <p:spPr>
              <a:xfrm>
                <a:off x="2822032" y="4455325"/>
                <a:ext cx="956569" cy="16794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500" dirty="0">
                    <a:solidFill>
                      <a:schemeClr val="tx1"/>
                    </a:solidFill>
                    <a:latin typeface="Andale Mono" panose="020B0509000000000004" pitchFamily="49" charset="0"/>
                    <a:ea typeface="SimSun" panose="02010600030101010101" pitchFamily="2" charset="-122"/>
                  </a:rPr>
                  <a:t>Topology</a:t>
                </a:r>
                <a:r>
                  <a:rPr kumimoji="1" lang="zh-CN" altLang="en-US" sz="500" dirty="0">
                    <a:solidFill>
                      <a:schemeClr val="tx1"/>
                    </a:solidFill>
                    <a:latin typeface="Andale Mono" panose="020B0509000000000004" pitchFamily="49" charset="0"/>
                    <a:ea typeface="SimSun" panose="02010600030101010101" pitchFamily="2" charset="-122"/>
                  </a:rPr>
                  <a:t> </a:t>
                </a:r>
                <a:r>
                  <a:rPr kumimoji="1" lang="en-US" altLang="zh-CN" sz="500" dirty="0">
                    <a:solidFill>
                      <a:schemeClr val="tx1"/>
                    </a:solidFill>
                    <a:latin typeface="Andale Mono" panose="020B0509000000000004" pitchFamily="49" charset="0"/>
                    <a:ea typeface="SimSun" panose="02010600030101010101" pitchFamily="2" charset="-122"/>
                  </a:rPr>
                  <a:t>Index</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46" name="矩形 45">
                <a:extLst>
                  <a:ext uri="{FF2B5EF4-FFF2-40B4-BE49-F238E27FC236}">
                    <a16:creationId xmlns:a16="http://schemas.microsoft.com/office/drawing/2014/main" id="{4FF9DEA1-2F22-DC65-94E0-EAB75EC138E8}"/>
                  </a:ext>
                </a:extLst>
              </p:cNvPr>
              <p:cNvSpPr/>
              <p:nvPr/>
            </p:nvSpPr>
            <p:spPr>
              <a:xfrm>
                <a:off x="2818171" y="4704617"/>
                <a:ext cx="956569" cy="16794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500" dirty="0">
                    <a:solidFill>
                      <a:schemeClr val="tx1"/>
                    </a:solidFill>
                    <a:latin typeface="Andale Mono" panose="020B0509000000000004" pitchFamily="49" charset="0"/>
                    <a:ea typeface="SimSun" panose="02010600030101010101" pitchFamily="2" charset="-122"/>
                  </a:rPr>
                  <a:t>Topology</a:t>
                </a:r>
                <a:r>
                  <a:rPr kumimoji="1" lang="zh-CN" altLang="en-US" sz="500" dirty="0">
                    <a:solidFill>
                      <a:schemeClr val="tx1"/>
                    </a:solidFill>
                    <a:latin typeface="Andale Mono" panose="020B0509000000000004" pitchFamily="49" charset="0"/>
                    <a:ea typeface="SimSun" panose="02010600030101010101" pitchFamily="2" charset="-122"/>
                  </a:rPr>
                  <a:t> </a:t>
                </a:r>
                <a:r>
                  <a:rPr kumimoji="1" lang="en-US" altLang="zh-CN" sz="500" dirty="0" err="1">
                    <a:solidFill>
                      <a:schemeClr val="tx1"/>
                    </a:solidFill>
                    <a:latin typeface="Andale Mono" panose="020B0509000000000004" pitchFamily="49" charset="0"/>
                    <a:ea typeface="SimSun" panose="02010600030101010101" pitchFamily="2" charset="-122"/>
                  </a:rPr>
                  <a:t>Attrs</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47" name="矩形 46">
                <a:extLst>
                  <a:ext uri="{FF2B5EF4-FFF2-40B4-BE49-F238E27FC236}">
                    <a16:creationId xmlns:a16="http://schemas.microsoft.com/office/drawing/2014/main" id="{C176D096-6610-F429-B2E2-EDB7161E6E8F}"/>
                  </a:ext>
                </a:extLst>
              </p:cNvPr>
              <p:cNvSpPr/>
              <p:nvPr/>
            </p:nvSpPr>
            <p:spPr>
              <a:xfrm>
                <a:off x="2821084" y="4961423"/>
                <a:ext cx="956569" cy="16794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500" dirty="0">
                    <a:solidFill>
                      <a:schemeClr val="tx1"/>
                    </a:solidFill>
                    <a:latin typeface="Andale Mono" panose="020B0509000000000004" pitchFamily="49" charset="0"/>
                    <a:ea typeface="SimSun" panose="02010600030101010101" pitchFamily="2" charset="-122"/>
                  </a:rPr>
                  <a:t>Topology</a:t>
                </a:r>
                <a:r>
                  <a:rPr kumimoji="1" lang="zh-CN" altLang="en-US" sz="500" dirty="0">
                    <a:solidFill>
                      <a:schemeClr val="tx1"/>
                    </a:solidFill>
                    <a:latin typeface="Andale Mono" panose="020B0509000000000004" pitchFamily="49" charset="0"/>
                    <a:ea typeface="SimSun" panose="02010600030101010101" pitchFamily="2" charset="-122"/>
                  </a:rPr>
                  <a:t> </a:t>
                </a:r>
                <a:r>
                  <a:rPr kumimoji="1" lang="en-US" altLang="zh-CN" sz="500" dirty="0">
                    <a:solidFill>
                      <a:schemeClr val="tx1"/>
                    </a:solidFill>
                    <a:latin typeface="Andale Mono" panose="020B0509000000000004" pitchFamily="49" charset="0"/>
                    <a:ea typeface="SimSun" panose="02010600030101010101" pitchFamily="2" charset="-122"/>
                  </a:rPr>
                  <a:t>Type</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48" name="文本框 47">
                <a:extLst>
                  <a:ext uri="{FF2B5EF4-FFF2-40B4-BE49-F238E27FC236}">
                    <a16:creationId xmlns:a16="http://schemas.microsoft.com/office/drawing/2014/main" id="{253AE13F-3B06-8C0E-256F-EF1EFF6695B4}"/>
                  </a:ext>
                </a:extLst>
              </p:cNvPr>
              <p:cNvSpPr txBox="1"/>
              <p:nvPr/>
            </p:nvSpPr>
            <p:spPr>
              <a:xfrm>
                <a:off x="8274282" y="5129689"/>
                <a:ext cx="1456505" cy="189773"/>
              </a:xfrm>
              <a:prstGeom prst="rect">
                <a:avLst/>
              </a:prstGeom>
              <a:noFill/>
            </p:spPr>
            <p:txBody>
              <a:bodyPr wrap="square" rtlCol="0">
                <a:spAutoFit/>
              </a:bodyPr>
              <a:lstStyle/>
              <a:p>
                <a:pPr algn="ctr"/>
                <a:r>
                  <a:rPr kumimoji="1" lang="zh-CN" altLang="en-US" sz="700" b="1" dirty="0">
                    <a:latin typeface="Andale Mono" panose="020B0509000000000004" pitchFamily="49" charset="0"/>
                    <a:ea typeface="SimSun" panose="02010600030101010101" pitchFamily="2" charset="-122"/>
                  </a:rPr>
                  <a:t>红绿灯</a:t>
                </a:r>
                <a:r>
                  <a:rPr kumimoji="1" lang="en-US" altLang="zh-CN" sz="700" b="1" dirty="0">
                    <a:latin typeface="Andale Mono" panose="020B0509000000000004" pitchFamily="49" charset="0"/>
                    <a:ea typeface="SimSun" panose="02010600030101010101" pitchFamily="2" charset="-122"/>
                  </a:rPr>
                  <a:t>-</a:t>
                </a:r>
                <a:r>
                  <a:rPr kumimoji="1" lang="zh-CN" altLang="en-US" sz="700" b="1" dirty="0">
                    <a:latin typeface="Andale Mono" panose="020B0509000000000004" pitchFamily="49" charset="0"/>
                    <a:ea typeface="SimSun" panose="02010600030101010101" pitchFamily="2" charset="-122"/>
                  </a:rPr>
                  <a:t>停止线拓扑</a:t>
                </a:r>
              </a:p>
            </p:txBody>
          </p:sp>
          <p:sp>
            <p:nvSpPr>
              <p:cNvPr id="49" name="矩形 48">
                <a:extLst>
                  <a:ext uri="{FF2B5EF4-FFF2-40B4-BE49-F238E27FC236}">
                    <a16:creationId xmlns:a16="http://schemas.microsoft.com/office/drawing/2014/main" id="{D800E66E-8C69-A791-D4B3-571523867BC3}"/>
                  </a:ext>
                </a:extLst>
              </p:cNvPr>
              <p:cNvSpPr/>
              <p:nvPr/>
            </p:nvSpPr>
            <p:spPr>
              <a:xfrm>
                <a:off x="8660142" y="4802226"/>
                <a:ext cx="662836" cy="24906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500" dirty="0">
                    <a:solidFill>
                      <a:schemeClr val="tx1"/>
                    </a:solidFill>
                    <a:latin typeface="Andale Mono" panose="020B0509000000000004" pitchFamily="49" charset="0"/>
                    <a:ea typeface="SimSun" panose="02010600030101010101" pitchFamily="2" charset="-122"/>
                  </a:rPr>
                  <a:t>TL-</a:t>
                </a:r>
                <a:r>
                  <a:rPr kumimoji="1" lang="en-US" altLang="zh-CN" sz="500" dirty="0" err="1">
                    <a:solidFill>
                      <a:schemeClr val="tx1"/>
                    </a:solidFill>
                    <a:latin typeface="Andale Mono" panose="020B0509000000000004" pitchFamily="49" charset="0"/>
                    <a:ea typeface="SimSun" panose="02010600030101010101" pitchFamily="2" charset="-122"/>
                  </a:rPr>
                  <a:t>Stopline</a:t>
                </a:r>
                <a:r>
                  <a:rPr kumimoji="1" lang="en-US" altLang="zh-CN" sz="500" dirty="0">
                    <a:solidFill>
                      <a:schemeClr val="tx1"/>
                    </a:solidFill>
                    <a:latin typeface="Andale Mono" panose="020B0509000000000004" pitchFamily="49" charset="0"/>
                    <a:ea typeface="SimSun" panose="02010600030101010101" pitchFamily="2" charset="-122"/>
                  </a:rPr>
                  <a:t> Topo Decoder</a:t>
                </a:r>
              </a:p>
            </p:txBody>
          </p:sp>
          <p:cxnSp>
            <p:nvCxnSpPr>
              <p:cNvPr id="50" name="直线箭头连接符 49">
                <a:extLst>
                  <a:ext uri="{FF2B5EF4-FFF2-40B4-BE49-F238E27FC236}">
                    <a16:creationId xmlns:a16="http://schemas.microsoft.com/office/drawing/2014/main" id="{D41DED6C-876B-8DE2-EE1E-F1D49EF56833}"/>
                  </a:ext>
                </a:extLst>
              </p:cNvPr>
              <p:cNvCxnSpPr>
                <a:cxnSpLocks/>
                <a:stCxn id="29" idx="3"/>
              </p:cNvCxnSpPr>
              <p:nvPr/>
            </p:nvCxnSpPr>
            <p:spPr>
              <a:xfrm>
                <a:off x="9418973" y="5052134"/>
                <a:ext cx="195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CAE381C4-5EE4-9D05-F9A7-00469A8A3311}"/>
                  </a:ext>
                </a:extLst>
              </p:cNvPr>
              <p:cNvSpPr/>
              <p:nvPr/>
            </p:nvSpPr>
            <p:spPr>
              <a:xfrm>
                <a:off x="4066744" y="4476092"/>
                <a:ext cx="288033" cy="69067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zh-CN" sz="500" dirty="0">
                    <a:solidFill>
                      <a:schemeClr val="tx1"/>
                    </a:solidFill>
                    <a:latin typeface="Andale Mono" panose="020B0509000000000004" pitchFamily="49" charset="0"/>
                    <a:ea typeface="SimSun" panose="02010600030101010101" pitchFamily="2" charset="-122"/>
                  </a:rPr>
                  <a:t>Topology</a:t>
                </a:r>
              </a:p>
              <a:p>
                <a:pPr algn="ctr"/>
                <a:r>
                  <a:rPr kumimoji="1" lang="en-US" altLang="zh-CN" sz="500" dirty="0">
                    <a:solidFill>
                      <a:schemeClr val="tx1"/>
                    </a:solidFill>
                    <a:latin typeface="Andale Mono" panose="020B0509000000000004" pitchFamily="49" charset="0"/>
                    <a:ea typeface="SimSun" panose="02010600030101010101" pitchFamily="2" charset="-122"/>
                  </a:rPr>
                  <a:t> Embedding</a:t>
                </a:r>
                <a:endParaRPr kumimoji="1" lang="zh-CN" altLang="en-US" sz="500" dirty="0">
                  <a:solidFill>
                    <a:schemeClr val="tx1"/>
                  </a:solidFill>
                  <a:latin typeface="Andale Mono" panose="020B0509000000000004" pitchFamily="49" charset="0"/>
                  <a:ea typeface="SimSun" panose="02010600030101010101" pitchFamily="2" charset="-122"/>
                </a:endParaRPr>
              </a:p>
            </p:txBody>
          </p:sp>
          <p:grpSp>
            <p:nvGrpSpPr>
              <p:cNvPr id="52" name="组合 51">
                <a:extLst>
                  <a:ext uri="{FF2B5EF4-FFF2-40B4-BE49-F238E27FC236}">
                    <a16:creationId xmlns:a16="http://schemas.microsoft.com/office/drawing/2014/main" id="{1C4DE894-F467-BF5F-EAF4-0434CF25CCE2}"/>
                  </a:ext>
                </a:extLst>
              </p:cNvPr>
              <p:cNvGrpSpPr/>
              <p:nvPr/>
            </p:nvGrpSpPr>
            <p:grpSpPr>
              <a:xfrm>
                <a:off x="9553104" y="4705836"/>
                <a:ext cx="1115892" cy="668605"/>
                <a:chOff x="3328727" y="3530720"/>
                <a:chExt cx="1187252" cy="1023383"/>
              </a:xfrm>
            </p:grpSpPr>
            <p:sp>
              <p:nvSpPr>
                <p:cNvPr id="205" name="圆角矩形 204">
                  <a:extLst>
                    <a:ext uri="{FF2B5EF4-FFF2-40B4-BE49-F238E27FC236}">
                      <a16:creationId xmlns:a16="http://schemas.microsoft.com/office/drawing/2014/main" id="{447899D1-075A-AE71-F1F0-6856866D2E3A}"/>
                    </a:ext>
                  </a:extLst>
                </p:cNvPr>
                <p:cNvSpPr/>
                <p:nvPr/>
              </p:nvSpPr>
              <p:spPr>
                <a:xfrm>
                  <a:off x="3937907" y="4143836"/>
                  <a:ext cx="79525" cy="7200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Andale Mono" panose="020B0509000000000004" pitchFamily="49" charset="0"/>
                    <a:ea typeface="SimSun" panose="02010600030101010101" pitchFamily="2" charset="-122"/>
                  </a:endParaRPr>
                </a:p>
              </p:txBody>
            </p:sp>
            <p:sp>
              <p:nvSpPr>
                <p:cNvPr id="206" name="圆角矩形 205">
                  <a:extLst>
                    <a:ext uri="{FF2B5EF4-FFF2-40B4-BE49-F238E27FC236}">
                      <a16:creationId xmlns:a16="http://schemas.microsoft.com/office/drawing/2014/main" id="{BED6995A-2DB5-10EB-C55E-F65288811DCE}"/>
                    </a:ext>
                  </a:extLst>
                </p:cNvPr>
                <p:cNvSpPr/>
                <p:nvPr/>
              </p:nvSpPr>
              <p:spPr>
                <a:xfrm>
                  <a:off x="3619595" y="4482095"/>
                  <a:ext cx="79525" cy="7200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Andale Mono" panose="020B0509000000000004" pitchFamily="49" charset="0"/>
                    <a:ea typeface="SimSun" panose="02010600030101010101" pitchFamily="2" charset="-122"/>
                  </a:endParaRPr>
                </a:p>
              </p:txBody>
            </p:sp>
            <p:sp>
              <p:nvSpPr>
                <p:cNvPr id="207" name="圆角矩形 206">
                  <a:extLst>
                    <a:ext uri="{FF2B5EF4-FFF2-40B4-BE49-F238E27FC236}">
                      <a16:creationId xmlns:a16="http://schemas.microsoft.com/office/drawing/2014/main" id="{AEE66E6A-8EBB-D93B-47D5-AE96837A3C9A}"/>
                    </a:ext>
                  </a:extLst>
                </p:cNvPr>
                <p:cNvSpPr/>
                <p:nvPr/>
              </p:nvSpPr>
              <p:spPr>
                <a:xfrm>
                  <a:off x="4228120" y="4482095"/>
                  <a:ext cx="79525" cy="7200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Andale Mono" panose="020B0509000000000004" pitchFamily="49" charset="0"/>
                    <a:ea typeface="SimSun" panose="02010600030101010101" pitchFamily="2" charset="-122"/>
                  </a:endParaRPr>
                </a:p>
              </p:txBody>
            </p:sp>
            <p:sp>
              <p:nvSpPr>
                <p:cNvPr id="208" name="文本框 207">
                  <a:extLst>
                    <a:ext uri="{FF2B5EF4-FFF2-40B4-BE49-F238E27FC236}">
                      <a16:creationId xmlns:a16="http://schemas.microsoft.com/office/drawing/2014/main" id="{9F961C09-EEF2-8018-FB4B-28AC9224938D}"/>
                    </a:ext>
                  </a:extLst>
                </p:cNvPr>
                <p:cNvSpPr txBox="1"/>
                <p:nvPr/>
              </p:nvSpPr>
              <p:spPr>
                <a:xfrm>
                  <a:off x="3756609" y="4215844"/>
                  <a:ext cx="441925" cy="245782"/>
                </a:xfrm>
                <a:prstGeom prst="rect">
                  <a:avLst/>
                </a:prstGeom>
                <a:noFill/>
              </p:spPr>
              <p:txBody>
                <a:bodyPr wrap="square" rtlCol="0">
                  <a:spAutoFit/>
                </a:bodyPr>
                <a:lstStyle/>
                <a:p>
                  <a:pPr algn="ctr"/>
                  <a:r>
                    <a:rPr kumimoji="1" lang="en-US" altLang="zh-CN" sz="500" dirty="0">
                      <a:latin typeface="Andale Mono" panose="020B0509000000000004" pitchFamily="49" charset="0"/>
                      <a:ea typeface="SimSun" panose="02010600030101010101" pitchFamily="2" charset="-122"/>
                    </a:rPr>
                    <a:t>LI_1</a:t>
                  </a:r>
                  <a:endParaRPr kumimoji="1" lang="zh-CN" altLang="en-US" sz="500" dirty="0">
                    <a:latin typeface="Andale Mono" panose="020B0509000000000004" pitchFamily="49" charset="0"/>
                    <a:ea typeface="SimSun" panose="02010600030101010101" pitchFamily="2" charset="-122"/>
                  </a:endParaRPr>
                </a:p>
              </p:txBody>
            </p:sp>
            <p:sp>
              <p:nvSpPr>
                <p:cNvPr id="209" name="文本框 208">
                  <a:extLst>
                    <a:ext uri="{FF2B5EF4-FFF2-40B4-BE49-F238E27FC236}">
                      <a16:creationId xmlns:a16="http://schemas.microsoft.com/office/drawing/2014/main" id="{E8B08744-DD70-FEA4-EB56-CBBDE96BEC1F}"/>
                    </a:ext>
                  </a:extLst>
                </p:cNvPr>
                <p:cNvSpPr txBox="1"/>
                <p:nvPr/>
              </p:nvSpPr>
              <p:spPr>
                <a:xfrm>
                  <a:off x="3376632" y="4284619"/>
                  <a:ext cx="441925" cy="245782"/>
                </a:xfrm>
                <a:prstGeom prst="rect">
                  <a:avLst/>
                </a:prstGeom>
                <a:noFill/>
              </p:spPr>
              <p:txBody>
                <a:bodyPr wrap="square" rtlCol="0">
                  <a:spAutoFit/>
                </a:bodyPr>
                <a:lstStyle/>
                <a:p>
                  <a:pPr algn="ctr"/>
                  <a:r>
                    <a:rPr kumimoji="1" lang="en-US" altLang="zh-CN" sz="500" dirty="0">
                      <a:latin typeface="Andale Mono" panose="020B0509000000000004" pitchFamily="49" charset="0"/>
                      <a:ea typeface="SimSun" panose="02010600030101010101" pitchFamily="2" charset="-122"/>
                    </a:rPr>
                    <a:t>LI_2</a:t>
                  </a:r>
                  <a:endParaRPr kumimoji="1" lang="zh-CN" altLang="en-US" sz="500" dirty="0">
                    <a:latin typeface="Andale Mono" panose="020B0509000000000004" pitchFamily="49" charset="0"/>
                    <a:ea typeface="SimSun" panose="02010600030101010101" pitchFamily="2" charset="-122"/>
                  </a:endParaRPr>
                </a:p>
              </p:txBody>
            </p:sp>
            <p:sp>
              <p:nvSpPr>
                <p:cNvPr id="210" name="文本框 209">
                  <a:extLst>
                    <a:ext uri="{FF2B5EF4-FFF2-40B4-BE49-F238E27FC236}">
                      <a16:creationId xmlns:a16="http://schemas.microsoft.com/office/drawing/2014/main" id="{EBDE5B5C-A4BF-55D7-3677-1310BA062D4B}"/>
                    </a:ext>
                  </a:extLst>
                </p:cNvPr>
                <p:cNvSpPr txBox="1"/>
                <p:nvPr/>
              </p:nvSpPr>
              <p:spPr>
                <a:xfrm>
                  <a:off x="4074054" y="4263911"/>
                  <a:ext cx="441925" cy="245782"/>
                </a:xfrm>
                <a:prstGeom prst="rect">
                  <a:avLst/>
                </a:prstGeom>
                <a:noFill/>
              </p:spPr>
              <p:txBody>
                <a:bodyPr wrap="square" rtlCol="0">
                  <a:spAutoFit/>
                </a:bodyPr>
                <a:lstStyle/>
                <a:p>
                  <a:pPr algn="ctr"/>
                  <a:r>
                    <a:rPr kumimoji="1" lang="en-US" altLang="zh-CN" sz="500" dirty="0">
                      <a:latin typeface="Andale Mono" panose="020B0509000000000004" pitchFamily="49" charset="0"/>
                      <a:ea typeface="SimSun" panose="02010600030101010101" pitchFamily="2" charset="-122"/>
                    </a:rPr>
                    <a:t>LI_2</a:t>
                  </a:r>
                  <a:endParaRPr kumimoji="1" lang="zh-CN" altLang="en-US" sz="500" dirty="0">
                    <a:latin typeface="Andale Mono" panose="020B0509000000000004" pitchFamily="49" charset="0"/>
                    <a:ea typeface="SimSun" panose="02010600030101010101" pitchFamily="2" charset="-122"/>
                  </a:endParaRPr>
                </a:p>
              </p:txBody>
            </p:sp>
            <p:sp>
              <p:nvSpPr>
                <p:cNvPr id="211" name="圆角矩形 210">
                  <a:extLst>
                    <a:ext uri="{FF2B5EF4-FFF2-40B4-BE49-F238E27FC236}">
                      <a16:creationId xmlns:a16="http://schemas.microsoft.com/office/drawing/2014/main" id="{5CDD1EAA-1FDA-EF9A-0687-49B7122D42D3}"/>
                    </a:ext>
                  </a:extLst>
                </p:cNvPr>
                <p:cNvSpPr/>
                <p:nvPr/>
              </p:nvSpPr>
              <p:spPr>
                <a:xfrm>
                  <a:off x="4259679" y="3945566"/>
                  <a:ext cx="79525" cy="72008"/>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Andale Mono" panose="020B0509000000000004" pitchFamily="49" charset="0"/>
                    <a:ea typeface="SimSun" panose="02010600030101010101" pitchFamily="2" charset="-122"/>
                  </a:endParaRPr>
                </a:p>
              </p:txBody>
            </p:sp>
            <p:sp>
              <p:nvSpPr>
                <p:cNvPr id="212" name="圆角矩形 211">
                  <a:extLst>
                    <a:ext uri="{FF2B5EF4-FFF2-40B4-BE49-F238E27FC236}">
                      <a16:creationId xmlns:a16="http://schemas.microsoft.com/office/drawing/2014/main" id="{1A640E77-EDB0-8750-C00B-7E4D37AE25AA}"/>
                    </a:ext>
                  </a:extLst>
                </p:cNvPr>
                <p:cNvSpPr/>
                <p:nvPr/>
              </p:nvSpPr>
              <p:spPr>
                <a:xfrm>
                  <a:off x="3560321" y="3926444"/>
                  <a:ext cx="79525" cy="72008"/>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latin typeface="Andale Mono" panose="020B0509000000000004" pitchFamily="49" charset="0"/>
                    <a:ea typeface="SimSun" panose="02010600030101010101" pitchFamily="2" charset="-122"/>
                  </a:endParaRPr>
                </a:p>
              </p:txBody>
            </p:sp>
            <p:pic>
              <p:nvPicPr>
                <p:cNvPr id="213" name="图形 34" descr="红绿灯">
                  <a:extLst>
                    <a:ext uri="{FF2B5EF4-FFF2-40B4-BE49-F238E27FC236}">
                      <a16:creationId xmlns:a16="http://schemas.microsoft.com/office/drawing/2014/main" id="{77950D24-77CF-547A-27E9-9FBACBF6F2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48713" y="3532790"/>
                  <a:ext cx="192240" cy="204446"/>
                </a:xfrm>
                <a:prstGeom prst="rect">
                  <a:avLst/>
                </a:prstGeom>
              </p:spPr>
            </p:pic>
            <p:pic>
              <p:nvPicPr>
                <p:cNvPr id="214" name="图形 34" descr="红绿灯">
                  <a:extLst>
                    <a:ext uri="{FF2B5EF4-FFF2-40B4-BE49-F238E27FC236}">
                      <a16:creationId xmlns:a16="http://schemas.microsoft.com/office/drawing/2014/main" id="{51B295D8-8737-161A-04EC-2181FE2CC1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16382" y="3530720"/>
                  <a:ext cx="192240" cy="204446"/>
                </a:xfrm>
                <a:prstGeom prst="rect">
                  <a:avLst/>
                </a:prstGeom>
              </p:spPr>
            </p:pic>
            <p:cxnSp>
              <p:nvCxnSpPr>
                <p:cNvPr id="215" name="直线箭头连接符 214">
                  <a:extLst>
                    <a:ext uri="{FF2B5EF4-FFF2-40B4-BE49-F238E27FC236}">
                      <a16:creationId xmlns:a16="http://schemas.microsoft.com/office/drawing/2014/main" id="{93EDF41D-C019-05E8-2C02-63F97E310779}"/>
                    </a:ext>
                  </a:extLst>
                </p:cNvPr>
                <p:cNvCxnSpPr>
                  <a:stCxn id="206" idx="0"/>
                  <a:endCxn id="205" idx="1"/>
                </p:cNvCxnSpPr>
                <p:nvPr/>
              </p:nvCxnSpPr>
              <p:spPr>
                <a:xfrm flipV="1">
                  <a:off x="3659358" y="4179840"/>
                  <a:ext cx="278549" cy="302255"/>
                </a:xfrm>
                <a:prstGeom prst="straightConnector1">
                  <a:avLst/>
                </a:prstGeom>
                <a:ln>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16" name="直线箭头连接符 215">
                  <a:extLst>
                    <a:ext uri="{FF2B5EF4-FFF2-40B4-BE49-F238E27FC236}">
                      <a16:creationId xmlns:a16="http://schemas.microsoft.com/office/drawing/2014/main" id="{18F758D5-107E-EE23-DB23-C938F2D9B577}"/>
                    </a:ext>
                  </a:extLst>
                </p:cNvPr>
                <p:cNvCxnSpPr>
                  <a:stCxn id="205" idx="3"/>
                  <a:endCxn id="207" idx="0"/>
                </p:cNvCxnSpPr>
                <p:nvPr/>
              </p:nvCxnSpPr>
              <p:spPr>
                <a:xfrm>
                  <a:off x="4017432" y="4179840"/>
                  <a:ext cx="250451" cy="302255"/>
                </a:xfrm>
                <a:prstGeom prst="straightConnector1">
                  <a:avLst/>
                </a:prstGeom>
                <a:ln>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217" name="直线箭头连接符 216">
                  <a:extLst>
                    <a:ext uri="{FF2B5EF4-FFF2-40B4-BE49-F238E27FC236}">
                      <a16:creationId xmlns:a16="http://schemas.microsoft.com/office/drawing/2014/main" id="{C8385255-8BEA-1FBF-680B-D0B7F7D420FE}"/>
                    </a:ext>
                  </a:extLst>
                </p:cNvPr>
                <p:cNvCxnSpPr>
                  <a:stCxn id="206" idx="3"/>
                  <a:endCxn id="207" idx="1"/>
                </p:cNvCxnSpPr>
                <p:nvPr/>
              </p:nvCxnSpPr>
              <p:spPr>
                <a:xfrm>
                  <a:off x="3699120" y="4518099"/>
                  <a:ext cx="529000" cy="0"/>
                </a:xfrm>
                <a:prstGeom prst="straightConnector1">
                  <a:avLst/>
                </a:prstGeom>
                <a:ln>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218" name="文本框 217">
                  <a:extLst>
                    <a:ext uri="{FF2B5EF4-FFF2-40B4-BE49-F238E27FC236}">
                      <a16:creationId xmlns:a16="http://schemas.microsoft.com/office/drawing/2014/main" id="{3FAF3E58-A1EF-C798-0F46-6D3A0ACC2899}"/>
                    </a:ext>
                  </a:extLst>
                </p:cNvPr>
                <p:cNvSpPr txBox="1"/>
                <p:nvPr/>
              </p:nvSpPr>
              <p:spPr>
                <a:xfrm>
                  <a:off x="3414909" y="3982624"/>
                  <a:ext cx="375174" cy="245782"/>
                </a:xfrm>
                <a:prstGeom prst="rect">
                  <a:avLst/>
                </a:prstGeom>
                <a:noFill/>
              </p:spPr>
              <p:txBody>
                <a:bodyPr wrap="square" rtlCol="0">
                  <a:spAutoFit/>
                </a:bodyPr>
                <a:lstStyle/>
                <a:p>
                  <a:pPr algn="ctr"/>
                  <a:r>
                    <a:rPr kumimoji="1" lang="en-US" altLang="zh-CN" sz="500" dirty="0">
                      <a:latin typeface="Andale Mono" panose="020B0509000000000004" pitchFamily="49" charset="0"/>
                      <a:ea typeface="SimSun" panose="02010600030101010101" pitchFamily="2" charset="-122"/>
                    </a:rPr>
                    <a:t>SL_1</a:t>
                  </a:r>
                  <a:endParaRPr kumimoji="1" lang="zh-CN" altLang="en-US" sz="500" dirty="0">
                    <a:latin typeface="Andale Mono" panose="020B0509000000000004" pitchFamily="49" charset="0"/>
                    <a:ea typeface="SimSun" panose="02010600030101010101" pitchFamily="2" charset="-122"/>
                  </a:endParaRPr>
                </a:p>
              </p:txBody>
            </p:sp>
            <p:sp>
              <p:nvSpPr>
                <p:cNvPr id="219" name="文本框 218">
                  <a:extLst>
                    <a:ext uri="{FF2B5EF4-FFF2-40B4-BE49-F238E27FC236}">
                      <a16:creationId xmlns:a16="http://schemas.microsoft.com/office/drawing/2014/main" id="{3E922028-78BF-C1D7-4140-53FD9D2E6F37}"/>
                    </a:ext>
                  </a:extLst>
                </p:cNvPr>
                <p:cNvSpPr txBox="1"/>
                <p:nvPr/>
              </p:nvSpPr>
              <p:spPr>
                <a:xfrm>
                  <a:off x="4107430" y="4021312"/>
                  <a:ext cx="375174" cy="245782"/>
                </a:xfrm>
                <a:prstGeom prst="rect">
                  <a:avLst/>
                </a:prstGeom>
                <a:noFill/>
              </p:spPr>
              <p:txBody>
                <a:bodyPr wrap="square" rtlCol="0">
                  <a:spAutoFit/>
                </a:bodyPr>
                <a:lstStyle/>
                <a:p>
                  <a:pPr algn="ctr"/>
                  <a:r>
                    <a:rPr kumimoji="1" lang="en-US" altLang="zh-CN" sz="500" dirty="0">
                      <a:latin typeface="Andale Mono" panose="020B0509000000000004" pitchFamily="49" charset="0"/>
                      <a:ea typeface="SimSun" panose="02010600030101010101" pitchFamily="2" charset="-122"/>
                    </a:rPr>
                    <a:t>SL_2</a:t>
                  </a:r>
                  <a:endParaRPr kumimoji="1" lang="zh-CN" altLang="en-US" sz="500" dirty="0">
                    <a:latin typeface="Andale Mono" panose="020B0509000000000004" pitchFamily="49" charset="0"/>
                    <a:ea typeface="SimSun" panose="02010600030101010101" pitchFamily="2" charset="-122"/>
                  </a:endParaRPr>
                </a:p>
              </p:txBody>
            </p:sp>
            <p:cxnSp>
              <p:nvCxnSpPr>
                <p:cNvPr id="220" name="直线箭头连接符 219">
                  <a:extLst>
                    <a:ext uri="{FF2B5EF4-FFF2-40B4-BE49-F238E27FC236}">
                      <a16:creationId xmlns:a16="http://schemas.microsoft.com/office/drawing/2014/main" id="{0F195A1F-B339-3945-F45F-DCC540331949}"/>
                    </a:ext>
                  </a:extLst>
                </p:cNvPr>
                <p:cNvCxnSpPr>
                  <a:cxnSpLocks/>
                  <a:stCxn id="218" idx="0"/>
                  <a:endCxn id="206" idx="0"/>
                </p:cNvCxnSpPr>
                <p:nvPr/>
              </p:nvCxnSpPr>
              <p:spPr>
                <a:xfrm>
                  <a:off x="3602496" y="3982624"/>
                  <a:ext cx="56862" cy="499470"/>
                </a:xfrm>
                <a:prstGeom prst="straightConnector1">
                  <a:avLst/>
                </a:prstGeom>
                <a:ln>
                  <a:solidFill>
                    <a:srgbClr val="FF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21" name="直线箭头连接符 220">
                  <a:extLst>
                    <a:ext uri="{FF2B5EF4-FFF2-40B4-BE49-F238E27FC236}">
                      <a16:creationId xmlns:a16="http://schemas.microsoft.com/office/drawing/2014/main" id="{60405563-FF43-5C36-D6FB-84A3E3D48A4C}"/>
                    </a:ext>
                  </a:extLst>
                </p:cNvPr>
                <p:cNvCxnSpPr>
                  <a:stCxn id="211" idx="2"/>
                  <a:endCxn id="207" idx="0"/>
                </p:cNvCxnSpPr>
                <p:nvPr/>
              </p:nvCxnSpPr>
              <p:spPr>
                <a:xfrm flipH="1">
                  <a:off x="4267883" y="4017574"/>
                  <a:ext cx="31559" cy="464521"/>
                </a:xfrm>
                <a:prstGeom prst="straightConnector1">
                  <a:avLst/>
                </a:prstGeom>
                <a:ln>
                  <a:solidFill>
                    <a:srgbClr val="FF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22" name="直线箭头连接符 221">
                  <a:extLst>
                    <a:ext uri="{FF2B5EF4-FFF2-40B4-BE49-F238E27FC236}">
                      <a16:creationId xmlns:a16="http://schemas.microsoft.com/office/drawing/2014/main" id="{C7904862-A693-8204-E4E2-089EB745CC34}"/>
                    </a:ext>
                  </a:extLst>
                </p:cNvPr>
                <p:cNvCxnSpPr>
                  <a:cxnSpLocks/>
                  <a:stCxn id="213" idx="2"/>
                  <a:endCxn id="212" idx="0"/>
                </p:cNvCxnSpPr>
                <p:nvPr/>
              </p:nvCxnSpPr>
              <p:spPr>
                <a:xfrm>
                  <a:off x="3544833" y="3737236"/>
                  <a:ext cx="55251" cy="189208"/>
                </a:xfrm>
                <a:prstGeom prst="straightConnector1">
                  <a:avLst/>
                </a:prstGeom>
                <a:ln>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23" name="直线箭头连接符 222">
                  <a:extLst>
                    <a:ext uri="{FF2B5EF4-FFF2-40B4-BE49-F238E27FC236}">
                      <a16:creationId xmlns:a16="http://schemas.microsoft.com/office/drawing/2014/main" id="{EE4AFF20-9D53-9240-68A7-E984C85C0A6E}"/>
                    </a:ext>
                  </a:extLst>
                </p:cNvPr>
                <p:cNvCxnSpPr>
                  <a:stCxn id="214" idx="2"/>
                  <a:endCxn id="211" idx="0"/>
                </p:cNvCxnSpPr>
                <p:nvPr/>
              </p:nvCxnSpPr>
              <p:spPr>
                <a:xfrm>
                  <a:off x="4212502" y="3735166"/>
                  <a:ext cx="86940" cy="210400"/>
                </a:xfrm>
                <a:prstGeom prst="straightConnector1">
                  <a:avLst/>
                </a:prstGeom>
                <a:ln>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224" name="文本框 223">
                  <a:extLst>
                    <a:ext uri="{FF2B5EF4-FFF2-40B4-BE49-F238E27FC236}">
                      <a16:creationId xmlns:a16="http://schemas.microsoft.com/office/drawing/2014/main" id="{C7D19E70-69D6-0C1B-2464-4E66415C4311}"/>
                    </a:ext>
                  </a:extLst>
                </p:cNvPr>
                <p:cNvSpPr txBox="1"/>
                <p:nvPr/>
              </p:nvSpPr>
              <p:spPr>
                <a:xfrm>
                  <a:off x="3328727" y="3709965"/>
                  <a:ext cx="437521" cy="245782"/>
                </a:xfrm>
                <a:prstGeom prst="rect">
                  <a:avLst/>
                </a:prstGeom>
                <a:noFill/>
              </p:spPr>
              <p:txBody>
                <a:bodyPr wrap="square" rtlCol="0">
                  <a:spAutoFit/>
                </a:bodyPr>
                <a:lstStyle/>
                <a:p>
                  <a:pPr algn="ctr"/>
                  <a:r>
                    <a:rPr kumimoji="1" lang="en-US" altLang="zh-CN" sz="500" dirty="0">
                      <a:latin typeface="Andale Mono" panose="020B0509000000000004" pitchFamily="49" charset="0"/>
                      <a:ea typeface="SimSun" panose="02010600030101010101" pitchFamily="2" charset="-122"/>
                    </a:rPr>
                    <a:t>TL_1</a:t>
                  </a:r>
                  <a:endParaRPr kumimoji="1" lang="zh-CN" altLang="en-US" sz="500" dirty="0">
                    <a:latin typeface="Andale Mono" panose="020B0509000000000004" pitchFamily="49" charset="0"/>
                    <a:ea typeface="SimSun" panose="02010600030101010101" pitchFamily="2" charset="-122"/>
                  </a:endParaRPr>
                </a:p>
              </p:txBody>
            </p:sp>
            <p:sp>
              <p:nvSpPr>
                <p:cNvPr id="225" name="文本框 224">
                  <a:extLst>
                    <a:ext uri="{FF2B5EF4-FFF2-40B4-BE49-F238E27FC236}">
                      <a16:creationId xmlns:a16="http://schemas.microsoft.com/office/drawing/2014/main" id="{D949B7E8-8E9F-8FA8-095C-8C2B4F34D382}"/>
                    </a:ext>
                  </a:extLst>
                </p:cNvPr>
                <p:cNvSpPr txBox="1"/>
                <p:nvPr/>
              </p:nvSpPr>
              <p:spPr>
                <a:xfrm>
                  <a:off x="3987919" y="3670849"/>
                  <a:ext cx="437521" cy="245782"/>
                </a:xfrm>
                <a:prstGeom prst="rect">
                  <a:avLst/>
                </a:prstGeom>
                <a:noFill/>
              </p:spPr>
              <p:txBody>
                <a:bodyPr wrap="square" rtlCol="0">
                  <a:spAutoFit/>
                </a:bodyPr>
                <a:lstStyle/>
                <a:p>
                  <a:pPr algn="ctr"/>
                  <a:r>
                    <a:rPr kumimoji="1" lang="en-US" altLang="zh-CN" sz="500" dirty="0">
                      <a:latin typeface="Andale Mono" panose="020B0509000000000004" pitchFamily="49" charset="0"/>
                      <a:ea typeface="SimSun" panose="02010600030101010101" pitchFamily="2" charset="-122"/>
                    </a:rPr>
                    <a:t>TL_2</a:t>
                  </a:r>
                  <a:endParaRPr kumimoji="1" lang="zh-CN" altLang="en-US" sz="500" dirty="0">
                    <a:latin typeface="Andale Mono" panose="020B0509000000000004" pitchFamily="49" charset="0"/>
                    <a:ea typeface="SimSun" panose="02010600030101010101" pitchFamily="2" charset="-122"/>
                  </a:endParaRPr>
                </a:p>
              </p:txBody>
            </p:sp>
            <p:cxnSp>
              <p:nvCxnSpPr>
                <p:cNvPr id="226" name="直线箭头连接符 225">
                  <a:extLst>
                    <a:ext uri="{FF2B5EF4-FFF2-40B4-BE49-F238E27FC236}">
                      <a16:creationId xmlns:a16="http://schemas.microsoft.com/office/drawing/2014/main" id="{C2D0751D-25E0-DDFE-9A68-9495251B8404}"/>
                    </a:ext>
                  </a:extLst>
                </p:cNvPr>
                <p:cNvCxnSpPr>
                  <a:cxnSpLocks/>
                  <a:stCxn id="219" idx="0"/>
                  <a:endCxn id="205" idx="3"/>
                </p:cNvCxnSpPr>
                <p:nvPr/>
              </p:nvCxnSpPr>
              <p:spPr>
                <a:xfrm flipH="1">
                  <a:off x="4017432" y="4021312"/>
                  <a:ext cx="277584" cy="158529"/>
                </a:xfrm>
                <a:prstGeom prst="straightConnector1">
                  <a:avLst/>
                </a:prstGeom>
                <a:ln>
                  <a:solidFill>
                    <a:srgbClr val="FFC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27" name="直线箭头连接符 226">
                  <a:extLst>
                    <a:ext uri="{FF2B5EF4-FFF2-40B4-BE49-F238E27FC236}">
                      <a16:creationId xmlns:a16="http://schemas.microsoft.com/office/drawing/2014/main" id="{8F943D0F-A882-409B-EA5E-8CE3E6C8688B}"/>
                    </a:ext>
                  </a:extLst>
                </p:cNvPr>
                <p:cNvCxnSpPr>
                  <a:cxnSpLocks/>
                  <a:stCxn id="211" idx="2"/>
                  <a:endCxn id="206" idx="3"/>
                </p:cNvCxnSpPr>
                <p:nvPr/>
              </p:nvCxnSpPr>
              <p:spPr>
                <a:xfrm flipH="1">
                  <a:off x="3699120" y="4017574"/>
                  <a:ext cx="600322" cy="500525"/>
                </a:xfrm>
                <a:prstGeom prst="straightConnector1">
                  <a:avLst/>
                </a:prstGeom>
                <a:ln>
                  <a:solidFill>
                    <a:srgbClr val="FFC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28" name="直线箭头连接符 227">
                  <a:extLst>
                    <a:ext uri="{FF2B5EF4-FFF2-40B4-BE49-F238E27FC236}">
                      <a16:creationId xmlns:a16="http://schemas.microsoft.com/office/drawing/2014/main" id="{FD4DD54B-E53E-1251-6091-1ED744590749}"/>
                    </a:ext>
                  </a:extLst>
                </p:cNvPr>
                <p:cNvCxnSpPr>
                  <a:stCxn id="218" idx="0"/>
                  <a:endCxn id="207" idx="1"/>
                </p:cNvCxnSpPr>
                <p:nvPr/>
              </p:nvCxnSpPr>
              <p:spPr>
                <a:xfrm>
                  <a:off x="3602496" y="3982624"/>
                  <a:ext cx="625624" cy="535474"/>
                </a:xfrm>
                <a:prstGeom prst="straightConnector1">
                  <a:avLst/>
                </a:prstGeom>
                <a:ln>
                  <a:solidFill>
                    <a:srgbClr val="FFC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29" name="直线箭头连接符 228">
                  <a:extLst>
                    <a:ext uri="{FF2B5EF4-FFF2-40B4-BE49-F238E27FC236}">
                      <a16:creationId xmlns:a16="http://schemas.microsoft.com/office/drawing/2014/main" id="{43FF7F0A-55D9-9C9E-FF64-EB727EE13D3D}"/>
                    </a:ext>
                  </a:extLst>
                </p:cNvPr>
                <p:cNvCxnSpPr>
                  <a:stCxn id="218" idx="0"/>
                  <a:endCxn id="205" idx="1"/>
                </p:cNvCxnSpPr>
                <p:nvPr/>
              </p:nvCxnSpPr>
              <p:spPr>
                <a:xfrm>
                  <a:off x="3602496" y="3982624"/>
                  <a:ext cx="335411" cy="197216"/>
                </a:xfrm>
                <a:prstGeom prst="straightConnector1">
                  <a:avLst/>
                </a:prstGeom>
                <a:ln>
                  <a:solidFill>
                    <a:srgbClr val="FFC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30" name="直线箭头连接符 229">
                  <a:extLst>
                    <a:ext uri="{FF2B5EF4-FFF2-40B4-BE49-F238E27FC236}">
                      <a16:creationId xmlns:a16="http://schemas.microsoft.com/office/drawing/2014/main" id="{9F644A27-198C-4798-40A1-DB9D160D491D}"/>
                    </a:ext>
                  </a:extLst>
                </p:cNvPr>
                <p:cNvCxnSpPr>
                  <a:cxnSpLocks/>
                  <a:stCxn id="225" idx="0"/>
                  <a:endCxn id="212" idx="0"/>
                </p:cNvCxnSpPr>
                <p:nvPr/>
              </p:nvCxnSpPr>
              <p:spPr>
                <a:xfrm flipH="1">
                  <a:off x="3600084" y="3670849"/>
                  <a:ext cx="606597" cy="255595"/>
                </a:xfrm>
                <a:prstGeom prst="straightConnector1">
                  <a:avLst/>
                </a:prstGeom>
                <a:ln>
                  <a:solidFill>
                    <a:srgbClr val="00B0F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31" name="直线箭头连接符 230">
                  <a:extLst>
                    <a:ext uri="{FF2B5EF4-FFF2-40B4-BE49-F238E27FC236}">
                      <a16:creationId xmlns:a16="http://schemas.microsoft.com/office/drawing/2014/main" id="{EC4CC1A9-D476-EA64-5A9E-124A7C8B3039}"/>
                    </a:ext>
                  </a:extLst>
                </p:cNvPr>
                <p:cNvCxnSpPr>
                  <a:stCxn id="213" idx="2"/>
                  <a:endCxn id="211" idx="0"/>
                </p:cNvCxnSpPr>
                <p:nvPr/>
              </p:nvCxnSpPr>
              <p:spPr>
                <a:xfrm>
                  <a:off x="3544833" y="3737236"/>
                  <a:ext cx="754609" cy="208330"/>
                </a:xfrm>
                <a:prstGeom prst="straightConnector1">
                  <a:avLst/>
                </a:prstGeom>
                <a:ln>
                  <a:solidFill>
                    <a:srgbClr val="00B0F0"/>
                  </a:solidFill>
                  <a:tailEnd type="triangle" w="sm" len="sm"/>
                </a:ln>
              </p:spPr>
              <p:style>
                <a:lnRef idx="1">
                  <a:schemeClr val="accent1"/>
                </a:lnRef>
                <a:fillRef idx="0">
                  <a:schemeClr val="accent1"/>
                </a:fillRef>
                <a:effectRef idx="0">
                  <a:schemeClr val="accent1"/>
                </a:effectRef>
                <a:fontRef idx="minor">
                  <a:schemeClr val="tx1"/>
                </a:fontRef>
              </p:style>
            </p:cxnSp>
          </p:grpSp>
          <p:sp>
            <p:nvSpPr>
              <p:cNvPr id="53" name="矩形 52">
                <a:extLst>
                  <a:ext uri="{FF2B5EF4-FFF2-40B4-BE49-F238E27FC236}">
                    <a16:creationId xmlns:a16="http://schemas.microsoft.com/office/drawing/2014/main" id="{4F829F6C-B779-FDBE-52F9-4EDDD0452483}"/>
                  </a:ext>
                </a:extLst>
              </p:cNvPr>
              <p:cNvSpPr/>
              <p:nvPr/>
            </p:nvSpPr>
            <p:spPr>
              <a:xfrm>
                <a:off x="9598130" y="4738668"/>
                <a:ext cx="981954" cy="637568"/>
              </a:xfrm>
              <a:prstGeom prst="rect">
                <a:avLst/>
              </a:prstGeom>
              <a:solidFill>
                <a:schemeClr val="bg1">
                  <a:lumMod val="50000"/>
                  <a:alpha val="7924"/>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latin typeface="Andale Mono" panose="020B0509000000000004" pitchFamily="49" charset="0"/>
                  <a:ea typeface="SimSun" panose="02010600030101010101" pitchFamily="2" charset="-122"/>
                </a:endParaRPr>
              </a:p>
            </p:txBody>
          </p:sp>
          <p:grpSp>
            <p:nvGrpSpPr>
              <p:cNvPr id="54" name="组合 53">
                <a:extLst>
                  <a:ext uri="{FF2B5EF4-FFF2-40B4-BE49-F238E27FC236}">
                    <a16:creationId xmlns:a16="http://schemas.microsoft.com/office/drawing/2014/main" id="{C8C0B43D-4AFC-7156-F9BE-9995C60B3423}"/>
                  </a:ext>
                </a:extLst>
              </p:cNvPr>
              <p:cNvGrpSpPr/>
              <p:nvPr/>
            </p:nvGrpSpPr>
            <p:grpSpPr>
              <a:xfrm>
                <a:off x="8236915" y="4014043"/>
                <a:ext cx="2332256" cy="645376"/>
                <a:chOff x="8236915" y="3279861"/>
                <a:chExt cx="2332256" cy="645376"/>
              </a:xfrm>
            </p:grpSpPr>
            <p:sp>
              <p:nvSpPr>
                <p:cNvPr id="156" name="文本框 155">
                  <a:extLst>
                    <a:ext uri="{FF2B5EF4-FFF2-40B4-BE49-F238E27FC236}">
                      <a16:creationId xmlns:a16="http://schemas.microsoft.com/office/drawing/2014/main" id="{D8409FA8-921C-A0FD-CCEA-CA328242CA77}"/>
                    </a:ext>
                  </a:extLst>
                </p:cNvPr>
                <p:cNvSpPr txBox="1"/>
                <p:nvPr/>
              </p:nvSpPr>
              <p:spPr>
                <a:xfrm>
                  <a:off x="8236915" y="3720564"/>
                  <a:ext cx="1456505" cy="189773"/>
                </a:xfrm>
                <a:prstGeom prst="rect">
                  <a:avLst/>
                </a:prstGeom>
                <a:noFill/>
              </p:spPr>
              <p:txBody>
                <a:bodyPr wrap="square" rtlCol="0">
                  <a:spAutoFit/>
                </a:bodyPr>
                <a:lstStyle/>
                <a:p>
                  <a:pPr algn="ctr"/>
                  <a:r>
                    <a:rPr kumimoji="1" lang="zh-CN" altLang="en-US" sz="700" b="1" dirty="0">
                      <a:latin typeface="Andale Mono" panose="020B0509000000000004" pitchFamily="49" charset="0"/>
                      <a:ea typeface="SimSun" panose="02010600030101010101" pitchFamily="2" charset="-122"/>
                    </a:rPr>
                    <a:t>红绿灯推理闪烁结果</a:t>
                  </a:r>
                </a:p>
              </p:txBody>
            </p:sp>
            <p:grpSp>
              <p:nvGrpSpPr>
                <p:cNvPr id="157" name="组合 156">
                  <a:extLst>
                    <a:ext uri="{FF2B5EF4-FFF2-40B4-BE49-F238E27FC236}">
                      <a16:creationId xmlns:a16="http://schemas.microsoft.com/office/drawing/2014/main" id="{36914316-7EC7-82C2-7BEE-7D1D3DA789CD}"/>
                    </a:ext>
                  </a:extLst>
                </p:cNvPr>
                <p:cNvGrpSpPr/>
                <p:nvPr/>
              </p:nvGrpSpPr>
              <p:grpSpPr>
                <a:xfrm>
                  <a:off x="8533574" y="3283111"/>
                  <a:ext cx="880735" cy="642126"/>
                  <a:chOff x="8533574" y="3283111"/>
                  <a:chExt cx="880735" cy="642126"/>
                </a:xfrm>
              </p:grpSpPr>
              <p:sp>
                <p:nvSpPr>
                  <p:cNvPr id="203" name="矩形 202">
                    <a:extLst>
                      <a:ext uri="{FF2B5EF4-FFF2-40B4-BE49-F238E27FC236}">
                        <a16:creationId xmlns:a16="http://schemas.microsoft.com/office/drawing/2014/main" id="{0016CAF0-3144-9811-8B25-DCD71D4D2495}"/>
                      </a:ext>
                    </a:extLst>
                  </p:cNvPr>
                  <p:cNvSpPr/>
                  <p:nvPr/>
                </p:nvSpPr>
                <p:spPr>
                  <a:xfrm>
                    <a:off x="8533574" y="3283111"/>
                    <a:ext cx="880735" cy="642126"/>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204" name="矩形 203">
                    <a:extLst>
                      <a:ext uri="{FF2B5EF4-FFF2-40B4-BE49-F238E27FC236}">
                        <a16:creationId xmlns:a16="http://schemas.microsoft.com/office/drawing/2014/main" id="{A59EC2A4-76A6-58A7-B8B6-5D31318E7DDF}"/>
                      </a:ext>
                    </a:extLst>
                  </p:cNvPr>
                  <p:cNvSpPr/>
                  <p:nvPr/>
                </p:nvSpPr>
                <p:spPr>
                  <a:xfrm>
                    <a:off x="8653516" y="3385569"/>
                    <a:ext cx="662836" cy="24906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500" dirty="0">
                        <a:solidFill>
                          <a:schemeClr val="tx1"/>
                        </a:solidFill>
                        <a:latin typeface="Andale Mono" panose="020B0509000000000004" pitchFamily="49" charset="0"/>
                        <a:ea typeface="SimSun" panose="02010600030101010101" pitchFamily="2" charset="-122"/>
                      </a:rPr>
                      <a:t>TL-Blink</a:t>
                    </a:r>
                    <a:r>
                      <a:rPr kumimoji="1" lang="zh-CN" altLang="en-US" sz="500" dirty="0">
                        <a:solidFill>
                          <a:schemeClr val="tx1"/>
                        </a:solidFill>
                        <a:latin typeface="Andale Mono" panose="020B0509000000000004" pitchFamily="49" charset="0"/>
                        <a:ea typeface="SimSun" panose="02010600030101010101" pitchFamily="2" charset="-122"/>
                      </a:rPr>
                      <a:t> </a:t>
                    </a:r>
                    <a:r>
                      <a:rPr kumimoji="1" lang="en-US" altLang="zh-CN" sz="500" dirty="0">
                        <a:solidFill>
                          <a:schemeClr val="tx1"/>
                        </a:solidFill>
                        <a:latin typeface="Andale Mono" panose="020B0509000000000004" pitchFamily="49" charset="0"/>
                        <a:ea typeface="SimSun" panose="02010600030101010101" pitchFamily="2" charset="-122"/>
                      </a:rPr>
                      <a:t>MLP Decoder</a:t>
                    </a:r>
                    <a:endParaRPr kumimoji="1" lang="zh-CN" altLang="en-US" sz="500" dirty="0">
                      <a:solidFill>
                        <a:schemeClr val="tx1"/>
                      </a:solidFill>
                      <a:latin typeface="Andale Mono" panose="020B0509000000000004" pitchFamily="49" charset="0"/>
                      <a:ea typeface="SimSun" panose="02010600030101010101" pitchFamily="2" charset="-122"/>
                    </a:endParaRPr>
                  </a:p>
                </p:txBody>
              </p:sp>
            </p:grpSp>
            <p:sp>
              <p:nvSpPr>
                <p:cNvPr id="158" name="矩形 157">
                  <a:extLst>
                    <a:ext uri="{FF2B5EF4-FFF2-40B4-BE49-F238E27FC236}">
                      <a16:creationId xmlns:a16="http://schemas.microsoft.com/office/drawing/2014/main" id="{05690879-9801-056B-B934-BC86907D5FA8}"/>
                    </a:ext>
                  </a:extLst>
                </p:cNvPr>
                <p:cNvSpPr/>
                <p:nvPr/>
              </p:nvSpPr>
              <p:spPr>
                <a:xfrm>
                  <a:off x="9587217" y="3285390"/>
                  <a:ext cx="981954" cy="637568"/>
                </a:xfrm>
                <a:prstGeom prst="rect">
                  <a:avLst/>
                </a:prstGeom>
                <a:solidFill>
                  <a:schemeClr val="bg1">
                    <a:lumMod val="50000"/>
                    <a:alpha val="7924"/>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latin typeface="Andale Mono" panose="020B0509000000000004" pitchFamily="49" charset="0"/>
                    <a:ea typeface="SimSun" panose="02010600030101010101" pitchFamily="2" charset="-122"/>
                  </a:endParaRPr>
                </a:p>
              </p:txBody>
            </p:sp>
            <p:sp>
              <p:nvSpPr>
                <p:cNvPr id="159" name="文本框 158">
                  <a:extLst>
                    <a:ext uri="{FF2B5EF4-FFF2-40B4-BE49-F238E27FC236}">
                      <a16:creationId xmlns:a16="http://schemas.microsoft.com/office/drawing/2014/main" id="{B07DE1C7-B35F-EFA0-17D0-7CC44D13BA85}"/>
                    </a:ext>
                  </a:extLst>
                </p:cNvPr>
                <p:cNvSpPr txBox="1"/>
                <p:nvPr/>
              </p:nvSpPr>
              <p:spPr>
                <a:xfrm>
                  <a:off x="9537137" y="3279861"/>
                  <a:ext cx="506344" cy="160577"/>
                </a:xfrm>
                <a:prstGeom prst="rect">
                  <a:avLst/>
                </a:prstGeom>
                <a:noFill/>
              </p:spPr>
              <p:txBody>
                <a:bodyPr wrap="square">
                  <a:spAutoFit/>
                </a:bodyPr>
                <a:lstStyle/>
                <a:p>
                  <a:pPr algn="ctr"/>
                  <a:r>
                    <a:rPr kumimoji="1" lang="en-US" altLang="zh-CN" sz="500" dirty="0">
                      <a:solidFill>
                        <a:schemeClr val="tx1"/>
                      </a:solidFill>
                      <a:latin typeface="Andale Mono" panose="020B0509000000000004" pitchFamily="49" charset="0"/>
                      <a:ea typeface="SimSun" panose="02010600030101010101" pitchFamily="2" charset="-122"/>
                    </a:rPr>
                    <a:t>Stopline1:</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160" name="文本框 159">
                  <a:extLst>
                    <a:ext uri="{FF2B5EF4-FFF2-40B4-BE49-F238E27FC236}">
                      <a16:creationId xmlns:a16="http://schemas.microsoft.com/office/drawing/2014/main" id="{6F7FA635-EEFD-2566-4445-9A8AAE21B677}"/>
                    </a:ext>
                  </a:extLst>
                </p:cNvPr>
                <p:cNvSpPr txBox="1"/>
                <p:nvPr/>
              </p:nvSpPr>
              <p:spPr>
                <a:xfrm>
                  <a:off x="9536144" y="3449978"/>
                  <a:ext cx="506344" cy="160577"/>
                </a:xfrm>
                <a:prstGeom prst="rect">
                  <a:avLst/>
                </a:prstGeom>
                <a:noFill/>
              </p:spPr>
              <p:txBody>
                <a:bodyPr wrap="square">
                  <a:spAutoFit/>
                </a:bodyPr>
                <a:lstStyle/>
                <a:p>
                  <a:pPr algn="ctr"/>
                  <a:r>
                    <a:rPr kumimoji="1" lang="en-US" altLang="zh-CN" sz="500" dirty="0">
                      <a:solidFill>
                        <a:schemeClr val="tx1"/>
                      </a:solidFill>
                      <a:latin typeface="Andale Mono" panose="020B0509000000000004" pitchFamily="49" charset="0"/>
                      <a:ea typeface="SimSun" panose="02010600030101010101" pitchFamily="2" charset="-122"/>
                    </a:rPr>
                    <a:t>Stopline2:</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161" name="文本框 160">
                  <a:extLst>
                    <a:ext uri="{FF2B5EF4-FFF2-40B4-BE49-F238E27FC236}">
                      <a16:creationId xmlns:a16="http://schemas.microsoft.com/office/drawing/2014/main" id="{6391C58D-481B-1CC2-8A91-E20650F3E722}"/>
                    </a:ext>
                  </a:extLst>
                </p:cNvPr>
                <p:cNvSpPr txBox="1"/>
                <p:nvPr/>
              </p:nvSpPr>
              <p:spPr>
                <a:xfrm>
                  <a:off x="9536144" y="3615986"/>
                  <a:ext cx="506344" cy="160577"/>
                </a:xfrm>
                <a:prstGeom prst="rect">
                  <a:avLst/>
                </a:prstGeom>
                <a:noFill/>
              </p:spPr>
              <p:txBody>
                <a:bodyPr wrap="square">
                  <a:spAutoFit/>
                </a:bodyPr>
                <a:lstStyle/>
                <a:p>
                  <a:pPr algn="ctr"/>
                  <a:r>
                    <a:rPr kumimoji="1" lang="en-US" altLang="zh-CN" sz="500" dirty="0">
                      <a:solidFill>
                        <a:schemeClr val="tx1"/>
                      </a:solidFill>
                      <a:latin typeface="Andale Mono" panose="020B0509000000000004" pitchFamily="49" charset="0"/>
                      <a:ea typeface="SimSun" panose="02010600030101010101" pitchFamily="2" charset="-122"/>
                    </a:rPr>
                    <a:t>Stopline3:</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162" name="文本框 161">
                  <a:extLst>
                    <a:ext uri="{FF2B5EF4-FFF2-40B4-BE49-F238E27FC236}">
                      <a16:creationId xmlns:a16="http://schemas.microsoft.com/office/drawing/2014/main" id="{4A5C2737-EF23-5315-9D57-55E298B5C802}"/>
                    </a:ext>
                  </a:extLst>
                </p:cNvPr>
                <p:cNvSpPr txBox="1"/>
                <p:nvPr/>
              </p:nvSpPr>
              <p:spPr>
                <a:xfrm>
                  <a:off x="9727587" y="3758051"/>
                  <a:ext cx="768190" cy="160577"/>
                </a:xfrm>
                <a:prstGeom prst="rect">
                  <a:avLst/>
                </a:prstGeom>
                <a:noFill/>
              </p:spPr>
              <p:txBody>
                <a:bodyPr wrap="square" rtlCol="0">
                  <a:spAutoFit/>
                </a:bodyPr>
                <a:lstStyle/>
                <a:p>
                  <a:pPr algn="ctr"/>
                  <a:r>
                    <a:rPr kumimoji="1" lang="en-US" altLang="zh-CN" sz="500" dirty="0">
                      <a:latin typeface="Andale Mono" panose="020B0509000000000004" pitchFamily="49" charset="0"/>
                      <a:ea typeface="SimSun" panose="02010600030101010101" pitchFamily="2" charset="-122"/>
                    </a:rPr>
                    <a:t>TL</a:t>
                  </a:r>
                  <a:r>
                    <a:rPr kumimoji="1" lang="zh-CN" altLang="en-US" sz="500" dirty="0">
                      <a:latin typeface="Andale Mono" panose="020B0509000000000004" pitchFamily="49" charset="0"/>
                      <a:ea typeface="SimSun" panose="02010600030101010101" pitchFamily="2" charset="-122"/>
                    </a:rPr>
                    <a:t> </a:t>
                  </a:r>
                  <a:r>
                    <a:rPr kumimoji="1" lang="en-US" altLang="zh-CN" sz="500" dirty="0">
                      <a:latin typeface="Andale Mono" panose="020B0509000000000004" pitchFamily="49" charset="0"/>
                      <a:ea typeface="SimSun" panose="02010600030101010101" pitchFamily="2" charset="-122"/>
                    </a:rPr>
                    <a:t>Blink</a:t>
                  </a:r>
                  <a:r>
                    <a:rPr kumimoji="1" lang="zh-CN" altLang="en-US" sz="500" dirty="0">
                      <a:latin typeface="Andale Mono" panose="020B0509000000000004" pitchFamily="49" charset="0"/>
                      <a:ea typeface="SimSun" panose="02010600030101010101" pitchFamily="2" charset="-122"/>
                    </a:rPr>
                    <a:t> </a:t>
                  </a:r>
                  <a:r>
                    <a:rPr kumimoji="1" lang="en-US" altLang="zh-CN" sz="500" dirty="0">
                      <a:latin typeface="Andale Mono" panose="020B0509000000000004" pitchFamily="49" charset="0"/>
                      <a:ea typeface="SimSun" panose="02010600030101010101" pitchFamily="2" charset="-122"/>
                    </a:rPr>
                    <a:t>Status</a:t>
                  </a:r>
                  <a:endParaRPr kumimoji="1" lang="zh-CN" altLang="en-US" sz="500" dirty="0">
                    <a:latin typeface="Andale Mono" panose="020B0509000000000004" pitchFamily="49" charset="0"/>
                    <a:ea typeface="SimSun" panose="02010600030101010101" pitchFamily="2" charset="-122"/>
                  </a:endParaRPr>
                </a:p>
              </p:txBody>
            </p:sp>
            <p:cxnSp>
              <p:nvCxnSpPr>
                <p:cNvPr id="163" name="直线箭头连接符 162">
                  <a:extLst>
                    <a:ext uri="{FF2B5EF4-FFF2-40B4-BE49-F238E27FC236}">
                      <a16:creationId xmlns:a16="http://schemas.microsoft.com/office/drawing/2014/main" id="{19400030-CBE2-02FF-1B9F-BE007C8B5495}"/>
                    </a:ext>
                  </a:extLst>
                </p:cNvPr>
                <p:cNvCxnSpPr>
                  <a:cxnSpLocks/>
                  <a:stCxn id="203" idx="3"/>
                  <a:endCxn id="158" idx="1"/>
                </p:cNvCxnSpPr>
                <p:nvPr/>
              </p:nvCxnSpPr>
              <p:spPr>
                <a:xfrm>
                  <a:off x="9414309" y="3604174"/>
                  <a:ext cx="1729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4" name="组合 163">
                  <a:extLst>
                    <a:ext uri="{FF2B5EF4-FFF2-40B4-BE49-F238E27FC236}">
                      <a16:creationId xmlns:a16="http://schemas.microsoft.com/office/drawing/2014/main" id="{DB5CF94A-603F-F4DC-2867-1B232BBC1800}"/>
                    </a:ext>
                  </a:extLst>
                </p:cNvPr>
                <p:cNvGrpSpPr/>
                <p:nvPr/>
              </p:nvGrpSpPr>
              <p:grpSpPr>
                <a:xfrm>
                  <a:off x="10016719" y="3490755"/>
                  <a:ext cx="471558" cy="118342"/>
                  <a:chOff x="6138788" y="3674708"/>
                  <a:chExt cx="471558" cy="118342"/>
                </a:xfrm>
              </p:grpSpPr>
              <p:grpSp>
                <p:nvGrpSpPr>
                  <p:cNvPr id="191" name="组合 190">
                    <a:extLst>
                      <a:ext uri="{FF2B5EF4-FFF2-40B4-BE49-F238E27FC236}">
                        <a16:creationId xmlns:a16="http://schemas.microsoft.com/office/drawing/2014/main" id="{622633AF-F4CF-9180-3E46-32570D2B6509}"/>
                      </a:ext>
                    </a:extLst>
                  </p:cNvPr>
                  <p:cNvGrpSpPr/>
                  <p:nvPr/>
                </p:nvGrpSpPr>
                <p:grpSpPr>
                  <a:xfrm>
                    <a:off x="6138788" y="3674708"/>
                    <a:ext cx="118342" cy="118342"/>
                    <a:chOff x="6138788" y="3674707"/>
                    <a:chExt cx="914400" cy="914401"/>
                  </a:xfrm>
                </p:grpSpPr>
                <p:sp>
                  <p:nvSpPr>
                    <p:cNvPr id="201" name="矩形 200">
                      <a:extLst>
                        <a:ext uri="{FF2B5EF4-FFF2-40B4-BE49-F238E27FC236}">
                          <a16:creationId xmlns:a16="http://schemas.microsoft.com/office/drawing/2014/main" id="{059C271A-2E37-4D14-F451-6539E1B3FB90}"/>
                        </a:ext>
                      </a:extLst>
                    </p:cNvPr>
                    <p:cNvSpPr/>
                    <p:nvPr/>
                  </p:nvSpPr>
                  <p:spPr>
                    <a:xfrm rot="16200000">
                      <a:off x="6138788" y="3674708"/>
                      <a:ext cx="914400" cy="914400"/>
                    </a:xfrm>
                    <a:prstGeom prst="rect">
                      <a:avLst/>
                    </a:prstGeom>
                    <a:solidFill>
                      <a:schemeClr val="bg1"/>
                    </a:solidFill>
                    <a:ln>
                      <a:solidFill>
                        <a:schemeClr val="dk1">
                          <a:shade val="95000"/>
                          <a:satMod val="10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202" name="矩形 201">
                      <a:extLst>
                        <a:ext uri="{FF2B5EF4-FFF2-40B4-BE49-F238E27FC236}">
                          <a16:creationId xmlns:a16="http://schemas.microsoft.com/office/drawing/2014/main" id="{835A6C1C-2E08-F383-522D-88F26C7E9BF0}"/>
                        </a:ext>
                      </a:extLst>
                    </p:cNvPr>
                    <p:cNvSpPr/>
                    <p:nvPr/>
                  </p:nvSpPr>
                  <p:spPr>
                    <a:xfrm rot="16200000">
                      <a:off x="5913685" y="3899810"/>
                      <a:ext cx="914400" cy="464193"/>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grpSp>
                <p:nvGrpSpPr>
                  <p:cNvPr id="192" name="组合 191">
                    <a:extLst>
                      <a:ext uri="{FF2B5EF4-FFF2-40B4-BE49-F238E27FC236}">
                        <a16:creationId xmlns:a16="http://schemas.microsoft.com/office/drawing/2014/main" id="{81F84A1E-87A6-20D9-D3F5-FD0C5B7F4103}"/>
                      </a:ext>
                    </a:extLst>
                  </p:cNvPr>
                  <p:cNvGrpSpPr/>
                  <p:nvPr/>
                </p:nvGrpSpPr>
                <p:grpSpPr>
                  <a:xfrm>
                    <a:off x="6257130" y="3674708"/>
                    <a:ext cx="118342" cy="118342"/>
                    <a:chOff x="7650956" y="3674706"/>
                    <a:chExt cx="914400" cy="914402"/>
                  </a:xfrm>
                </p:grpSpPr>
                <p:sp>
                  <p:nvSpPr>
                    <p:cNvPr id="199" name="矩形 198">
                      <a:extLst>
                        <a:ext uri="{FF2B5EF4-FFF2-40B4-BE49-F238E27FC236}">
                          <a16:creationId xmlns:a16="http://schemas.microsoft.com/office/drawing/2014/main" id="{D4D2FE92-408E-575E-5EF8-781C954E14D7}"/>
                        </a:ext>
                      </a:extLst>
                    </p:cNvPr>
                    <p:cNvSpPr/>
                    <p:nvPr/>
                  </p:nvSpPr>
                  <p:spPr>
                    <a:xfrm>
                      <a:off x="7650956" y="3674708"/>
                      <a:ext cx="914400" cy="914400"/>
                    </a:xfrm>
                    <a:prstGeom prst="rect">
                      <a:avLst/>
                    </a:prstGeom>
                    <a:solidFill>
                      <a:schemeClr val="bg1"/>
                    </a:solidFill>
                    <a:ln>
                      <a:solidFill>
                        <a:schemeClr val="dk1">
                          <a:shade val="95000"/>
                          <a:satMod val="10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200" name="矩形 199">
                      <a:extLst>
                        <a:ext uri="{FF2B5EF4-FFF2-40B4-BE49-F238E27FC236}">
                          <a16:creationId xmlns:a16="http://schemas.microsoft.com/office/drawing/2014/main" id="{A79C0E5C-4B82-3B57-9357-EF18797812BD}"/>
                        </a:ext>
                      </a:extLst>
                    </p:cNvPr>
                    <p:cNvSpPr/>
                    <p:nvPr/>
                  </p:nvSpPr>
                  <p:spPr>
                    <a:xfrm rot="16200000">
                      <a:off x="7425853" y="3899809"/>
                      <a:ext cx="914400" cy="464193"/>
                    </a:xfrm>
                    <a:prstGeom prst="rect">
                      <a:avLst/>
                    </a:prstGeom>
                    <a:solidFill>
                      <a:srgbClr val="FFFF0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grpSp>
                <p:nvGrpSpPr>
                  <p:cNvPr id="193" name="组合 192">
                    <a:extLst>
                      <a:ext uri="{FF2B5EF4-FFF2-40B4-BE49-F238E27FC236}">
                        <a16:creationId xmlns:a16="http://schemas.microsoft.com/office/drawing/2014/main" id="{72F40244-4FDE-3752-FD71-292110B69A06}"/>
                      </a:ext>
                    </a:extLst>
                  </p:cNvPr>
                  <p:cNvGrpSpPr/>
                  <p:nvPr/>
                </p:nvGrpSpPr>
                <p:grpSpPr>
                  <a:xfrm>
                    <a:off x="6374567" y="3674708"/>
                    <a:ext cx="118342" cy="118342"/>
                    <a:chOff x="7650956" y="3674706"/>
                    <a:chExt cx="914400" cy="914402"/>
                  </a:xfrm>
                </p:grpSpPr>
                <p:sp>
                  <p:nvSpPr>
                    <p:cNvPr id="197" name="矩形 196">
                      <a:extLst>
                        <a:ext uri="{FF2B5EF4-FFF2-40B4-BE49-F238E27FC236}">
                          <a16:creationId xmlns:a16="http://schemas.microsoft.com/office/drawing/2014/main" id="{C2F64DA8-CE24-622C-6537-2434FA745F1F}"/>
                        </a:ext>
                      </a:extLst>
                    </p:cNvPr>
                    <p:cNvSpPr/>
                    <p:nvPr/>
                  </p:nvSpPr>
                  <p:spPr>
                    <a:xfrm>
                      <a:off x="7650956" y="3674708"/>
                      <a:ext cx="914400" cy="914400"/>
                    </a:xfrm>
                    <a:prstGeom prst="rect">
                      <a:avLst/>
                    </a:prstGeom>
                    <a:solidFill>
                      <a:schemeClr val="bg1"/>
                    </a:solidFill>
                    <a:ln>
                      <a:solidFill>
                        <a:schemeClr val="dk1">
                          <a:shade val="95000"/>
                          <a:satMod val="10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198" name="矩形 197">
                      <a:extLst>
                        <a:ext uri="{FF2B5EF4-FFF2-40B4-BE49-F238E27FC236}">
                          <a16:creationId xmlns:a16="http://schemas.microsoft.com/office/drawing/2014/main" id="{A2E1C520-2A67-299F-959A-229B4E6CFAB1}"/>
                        </a:ext>
                      </a:extLst>
                    </p:cNvPr>
                    <p:cNvSpPr/>
                    <p:nvPr/>
                  </p:nvSpPr>
                  <p:spPr>
                    <a:xfrm rot="16200000">
                      <a:off x="7425853" y="3899809"/>
                      <a:ext cx="914400" cy="464193"/>
                    </a:xfrm>
                    <a:prstGeom prst="rect">
                      <a:avLst/>
                    </a:prstGeom>
                    <a:solidFill>
                      <a:srgbClr val="FFFF0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grpSp>
                <p:nvGrpSpPr>
                  <p:cNvPr id="194" name="组合 193">
                    <a:extLst>
                      <a:ext uri="{FF2B5EF4-FFF2-40B4-BE49-F238E27FC236}">
                        <a16:creationId xmlns:a16="http://schemas.microsoft.com/office/drawing/2014/main" id="{E48B171D-E7B8-D48A-CC99-AAB67546AC0D}"/>
                      </a:ext>
                    </a:extLst>
                  </p:cNvPr>
                  <p:cNvGrpSpPr/>
                  <p:nvPr/>
                </p:nvGrpSpPr>
                <p:grpSpPr>
                  <a:xfrm>
                    <a:off x="6492004" y="3674708"/>
                    <a:ext cx="118342" cy="118342"/>
                    <a:chOff x="6138788" y="3674707"/>
                    <a:chExt cx="914400" cy="914401"/>
                  </a:xfrm>
                </p:grpSpPr>
                <p:sp>
                  <p:nvSpPr>
                    <p:cNvPr id="195" name="矩形 194">
                      <a:extLst>
                        <a:ext uri="{FF2B5EF4-FFF2-40B4-BE49-F238E27FC236}">
                          <a16:creationId xmlns:a16="http://schemas.microsoft.com/office/drawing/2014/main" id="{724B2A9F-98D0-727B-DDC6-5FF8396D63B4}"/>
                        </a:ext>
                      </a:extLst>
                    </p:cNvPr>
                    <p:cNvSpPr/>
                    <p:nvPr/>
                  </p:nvSpPr>
                  <p:spPr>
                    <a:xfrm rot="16200000">
                      <a:off x="6138788" y="3674708"/>
                      <a:ext cx="914400" cy="914400"/>
                    </a:xfrm>
                    <a:prstGeom prst="rect">
                      <a:avLst/>
                    </a:prstGeom>
                    <a:solidFill>
                      <a:schemeClr val="bg1"/>
                    </a:solidFill>
                    <a:ln>
                      <a:solidFill>
                        <a:schemeClr val="dk1">
                          <a:shade val="95000"/>
                          <a:satMod val="10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196" name="矩形 195">
                      <a:extLst>
                        <a:ext uri="{FF2B5EF4-FFF2-40B4-BE49-F238E27FC236}">
                          <a16:creationId xmlns:a16="http://schemas.microsoft.com/office/drawing/2014/main" id="{53B313B4-F28A-2CC9-64C8-5F61BB72D4F2}"/>
                        </a:ext>
                      </a:extLst>
                    </p:cNvPr>
                    <p:cNvSpPr/>
                    <p:nvPr/>
                  </p:nvSpPr>
                  <p:spPr>
                    <a:xfrm rot="16200000">
                      <a:off x="5913685" y="3899810"/>
                      <a:ext cx="914400" cy="464193"/>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grpSp>
            <p:grpSp>
              <p:nvGrpSpPr>
                <p:cNvPr id="165" name="组合 164">
                  <a:extLst>
                    <a:ext uri="{FF2B5EF4-FFF2-40B4-BE49-F238E27FC236}">
                      <a16:creationId xmlns:a16="http://schemas.microsoft.com/office/drawing/2014/main" id="{8768BE46-FC6A-9CB2-2758-FD86B5535360}"/>
                    </a:ext>
                  </a:extLst>
                </p:cNvPr>
                <p:cNvGrpSpPr/>
                <p:nvPr/>
              </p:nvGrpSpPr>
              <p:grpSpPr>
                <a:xfrm>
                  <a:off x="10016608" y="3319775"/>
                  <a:ext cx="479169" cy="118342"/>
                  <a:chOff x="6138788" y="3870027"/>
                  <a:chExt cx="479169" cy="118342"/>
                </a:xfrm>
              </p:grpSpPr>
              <p:grpSp>
                <p:nvGrpSpPr>
                  <p:cNvPr id="179" name="组合 178">
                    <a:extLst>
                      <a:ext uri="{FF2B5EF4-FFF2-40B4-BE49-F238E27FC236}">
                        <a16:creationId xmlns:a16="http://schemas.microsoft.com/office/drawing/2014/main" id="{D743EAAB-C208-70DE-5CA7-505A9BF5635C}"/>
                      </a:ext>
                    </a:extLst>
                  </p:cNvPr>
                  <p:cNvGrpSpPr/>
                  <p:nvPr/>
                </p:nvGrpSpPr>
                <p:grpSpPr>
                  <a:xfrm>
                    <a:off x="6138788" y="3870027"/>
                    <a:ext cx="118342" cy="118342"/>
                    <a:chOff x="6138788" y="3674707"/>
                    <a:chExt cx="914400" cy="914401"/>
                  </a:xfrm>
                </p:grpSpPr>
                <p:sp>
                  <p:nvSpPr>
                    <p:cNvPr id="189" name="矩形 188">
                      <a:extLst>
                        <a:ext uri="{FF2B5EF4-FFF2-40B4-BE49-F238E27FC236}">
                          <a16:creationId xmlns:a16="http://schemas.microsoft.com/office/drawing/2014/main" id="{E9C25A83-3164-FEB8-C9E5-DD97CB9A7060}"/>
                        </a:ext>
                      </a:extLst>
                    </p:cNvPr>
                    <p:cNvSpPr/>
                    <p:nvPr/>
                  </p:nvSpPr>
                  <p:spPr>
                    <a:xfrm rot="16200000">
                      <a:off x="6138788" y="3674708"/>
                      <a:ext cx="914400" cy="914400"/>
                    </a:xfrm>
                    <a:prstGeom prst="rect">
                      <a:avLst/>
                    </a:prstGeom>
                    <a:solidFill>
                      <a:schemeClr val="bg1"/>
                    </a:solidFill>
                    <a:ln>
                      <a:solidFill>
                        <a:schemeClr val="dk1">
                          <a:shade val="95000"/>
                          <a:satMod val="10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190" name="矩形 189">
                      <a:extLst>
                        <a:ext uri="{FF2B5EF4-FFF2-40B4-BE49-F238E27FC236}">
                          <a16:creationId xmlns:a16="http://schemas.microsoft.com/office/drawing/2014/main" id="{2E7CF42E-ACE7-4BAB-60A8-94200A1C3114}"/>
                        </a:ext>
                      </a:extLst>
                    </p:cNvPr>
                    <p:cNvSpPr/>
                    <p:nvPr/>
                  </p:nvSpPr>
                  <p:spPr>
                    <a:xfrm rot="16200000">
                      <a:off x="5913685" y="3899810"/>
                      <a:ext cx="914400" cy="464193"/>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grpSp>
                <p:nvGrpSpPr>
                  <p:cNvPr id="180" name="组合 179">
                    <a:extLst>
                      <a:ext uri="{FF2B5EF4-FFF2-40B4-BE49-F238E27FC236}">
                        <a16:creationId xmlns:a16="http://schemas.microsoft.com/office/drawing/2014/main" id="{31206687-335C-A180-B10C-92F9E5757A2C}"/>
                      </a:ext>
                    </a:extLst>
                  </p:cNvPr>
                  <p:cNvGrpSpPr/>
                  <p:nvPr/>
                </p:nvGrpSpPr>
                <p:grpSpPr>
                  <a:xfrm>
                    <a:off x="6257130" y="3870027"/>
                    <a:ext cx="118342" cy="118342"/>
                    <a:chOff x="7650956" y="3674706"/>
                    <a:chExt cx="914400" cy="914402"/>
                  </a:xfrm>
                </p:grpSpPr>
                <p:sp>
                  <p:nvSpPr>
                    <p:cNvPr id="187" name="矩形 186">
                      <a:extLst>
                        <a:ext uri="{FF2B5EF4-FFF2-40B4-BE49-F238E27FC236}">
                          <a16:creationId xmlns:a16="http://schemas.microsoft.com/office/drawing/2014/main" id="{8D6961B9-D039-6259-BF12-98C1EE53AC26}"/>
                        </a:ext>
                      </a:extLst>
                    </p:cNvPr>
                    <p:cNvSpPr/>
                    <p:nvPr/>
                  </p:nvSpPr>
                  <p:spPr>
                    <a:xfrm>
                      <a:off x="7650956" y="3674708"/>
                      <a:ext cx="914400" cy="914400"/>
                    </a:xfrm>
                    <a:prstGeom prst="rect">
                      <a:avLst/>
                    </a:prstGeom>
                    <a:solidFill>
                      <a:schemeClr val="bg1"/>
                    </a:solidFill>
                    <a:ln>
                      <a:solidFill>
                        <a:schemeClr val="dk1">
                          <a:shade val="95000"/>
                          <a:satMod val="10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188" name="矩形 187">
                      <a:extLst>
                        <a:ext uri="{FF2B5EF4-FFF2-40B4-BE49-F238E27FC236}">
                          <a16:creationId xmlns:a16="http://schemas.microsoft.com/office/drawing/2014/main" id="{E7A948D1-80D4-A7D5-4556-CEBB66C60E05}"/>
                        </a:ext>
                      </a:extLst>
                    </p:cNvPr>
                    <p:cNvSpPr/>
                    <p:nvPr/>
                  </p:nvSpPr>
                  <p:spPr>
                    <a:xfrm rot="16200000">
                      <a:off x="7425853" y="3899809"/>
                      <a:ext cx="914400" cy="464193"/>
                    </a:xfrm>
                    <a:prstGeom prst="rect">
                      <a:avLst/>
                    </a:prstGeom>
                    <a:solidFill>
                      <a:srgbClr val="FFFF0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grpSp>
                <p:nvGrpSpPr>
                  <p:cNvPr id="181" name="组合 180">
                    <a:extLst>
                      <a:ext uri="{FF2B5EF4-FFF2-40B4-BE49-F238E27FC236}">
                        <a16:creationId xmlns:a16="http://schemas.microsoft.com/office/drawing/2014/main" id="{C6E32019-9694-825E-7B5A-8A885F417DCA}"/>
                      </a:ext>
                    </a:extLst>
                  </p:cNvPr>
                  <p:cNvGrpSpPr/>
                  <p:nvPr/>
                </p:nvGrpSpPr>
                <p:grpSpPr>
                  <a:xfrm>
                    <a:off x="6499615" y="3870027"/>
                    <a:ext cx="118342" cy="118342"/>
                    <a:chOff x="7650956" y="3674706"/>
                    <a:chExt cx="914400" cy="914402"/>
                  </a:xfrm>
                </p:grpSpPr>
                <p:sp>
                  <p:nvSpPr>
                    <p:cNvPr id="185" name="矩形 184">
                      <a:extLst>
                        <a:ext uri="{FF2B5EF4-FFF2-40B4-BE49-F238E27FC236}">
                          <a16:creationId xmlns:a16="http://schemas.microsoft.com/office/drawing/2014/main" id="{5688E87E-FD74-8017-E4A3-F368909F268C}"/>
                        </a:ext>
                      </a:extLst>
                    </p:cNvPr>
                    <p:cNvSpPr/>
                    <p:nvPr/>
                  </p:nvSpPr>
                  <p:spPr>
                    <a:xfrm>
                      <a:off x="7650956" y="3674708"/>
                      <a:ext cx="914400" cy="914400"/>
                    </a:xfrm>
                    <a:prstGeom prst="rect">
                      <a:avLst/>
                    </a:prstGeom>
                    <a:solidFill>
                      <a:schemeClr val="bg1"/>
                    </a:solidFill>
                    <a:ln>
                      <a:solidFill>
                        <a:schemeClr val="dk1">
                          <a:shade val="95000"/>
                          <a:satMod val="10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186" name="矩形 185">
                      <a:extLst>
                        <a:ext uri="{FF2B5EF4-FFF2-40B4-BE49-F238E27FC236}">
                          <a16:creationId xmlns:a16="http://schemas.microsoft.com/office/drawing/2014/main" id="{943BEF96-402E-76B2-A407-611BB8F4D21C}"/>
                        </a:ext>
                      </a:extLst>
                    </p:cNvPr>
                    <p:cNvSpPr/>
                    <p:nvPr/>
                  </p:nvSpPr>
                  <p:spPr>
                    <a:xfrm rot="16200000">
                      <a:off x="7425853" y="3899809"/>
                      <a:ext cx="914400" cy="464193"/>
                    </a:xfrm>
                    <a:prstGeom prst="rect">
                      <a:avLst/>
                    </a:prstGeom>
                    <a:solidFill>
                      <a:srgbClr val="FFFF0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grpSp>
                <p:nvGrpSpPr>
                  <p:cNvPr id="182" name="组合 181">
                    <a:extLst>
                      <a:ext uri="{FF2B5EF4-FFF2-40B4-BE49-F238E27FC236}">
                        <a16:creationId xmlns:a16="http://schemas.microsoft.com/office/drawing/2014/main" id="{12A2C82B-212D-A34E-6A6B-BFB026D91A9A}"/>
                      </a:ext>
                    </a:extLst>
                  </p:cNvPr>
                  <p:cNvGrpSpPr/>
                  <p:nvPr/>
                </p:nvGrpSpPr>
                <p:grpSpPr>
                  <a:xfrm>
                    <a:off x="6378825" y="3870027"/>
                    <a:ext cx="118342" cy="118342"/>
                    <a:chOff x="6138788" y="3674707"/>
                    <a:chExt cx="914400" cy="914401"/>
                  </a:xfrm>
                </p:grpSpPr>
                <p:sp>
                  <p:nvSpPr>
                    <p:cNvPr id="183" name="矩形 182">
                      <a:extLst>
                        <a:ext uri="{FF2B5EF4-FFF2-40B4-BE49-F238E27FC236}">
                          <a16:creationId xmlns:a16="http://schemas.microsoft.com/office/drawing/2014/main" id="{D4203BB1-6B5E-81E6-C7AB-05F38315D669}"/>
                        </a:ext>
                      </a:extLst>
                    </p:cNvPr>
                    <p:cNvSpPr/>
                    <p:nvPr/>
                  </p:nvSpPr>
                  <p:spPr>
                    <a:xfrm rot="16200000">
                      <a:off x="6138788" y="3674708"/>
                      <a:ext cx="914400" cy="914400"/>
                    </a:xfrm>
                    <a:prstGeom prst="rect">
                      <a:avLst/>
                    </a:prstGeom>
                    <a:solidFill>
                      <a:schemeClr val="bg1"/>
                    </a:solidFill>
                    <a:ln>
                      <a:solidFill>
                        <a:schemeClr val="dk1">
                          <a:shade val="95000"/>
                          <a:satMod val="10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184" name="矩形 183">
                      <a:extLst>
                        <a:ext uri="{FF2B5EF4-FFF2-40B4-BE49-F238E27FC236}">
                          <a16:creationId xmlns:a16="http://schemas.microsoft.com/office/drawing/2014/main" id="{F57B0865-9BE8-E77C-029E-504CDF434018}"/>
                        </a:ext>
                      </a:extLst>
                    </p:cNvPr>
                    <p:cNvSpPr/>
                    <p:nvPr/>
                  </p:nvSpPr>
                  <p:spPr>
                    <a:xfrm rot="16200000">
                      <a:off x="5913685" y="3899810"/>
                      <a:ext cx="914400" cy="464193"/>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grpSp>
            <p:grpSp>
              <p:nvGrpSpPr>
                <p:cNvPr id="166" name="组合 165">
                  <a:extLst>
                    <a:ext uri="{FF2B5EF4-FFF2-40B4-BE49-F238E27FC236}">
                      <a16:creationId xmlns:a16="http://schemas.microsoft.com/office/drawing/2014/main" id="{5846CE83-E10D-B8D6-9E6A-A81478ECEFDB}"/>
                    </a:ext>
                  </a:extLst>
                </p:cNvPr>
                <p:cNvGrpSpPr/>
                <p:nvPr/>
              </p:nvGrpSpPr>
              <p:grpSpPr>
                <a:xfrm>
                  <a:off x="10018601" y="3658244"/>
                  <a:ext cx="471558" cy="118342"/>
                  <a:chOff x="6138788" y="3674708"/>
                  <a:chExt cx="471558" cy="118342"/>
                </a:xfrm>
              </p:grpSpPr>
              <p:grpSp>
                <p:nvGrpSpPr>
                  <p:cNvPr id="167" name="组合 166">
                    <a:extLst>
                      <a:ext uri="{FF2B5EF4-FFF2-40B4-BE49-F238E27FC236}">
                        <a16:creationId xmlns:a16="http://schemas.microsoft.com/office/drawing/2014/main" id="{C489382A-AB4A-16A2-73DB-5CB6485B9BCF}"/>
                      </a:ext>
                    </a:extLst>
                  </p:cNvPr>
                  <p:cNvGrpSpPr/>
                  <p:nvPr/>
                </p:nvGrpSpPr>
                <p:grpSpPr>
                  <a:xfrm>
                    <a:off x="6138788" y="3674708"/>
                    <a:ext cx="118342" cy="118342"/>
                    <a:chOff x="6138788" y="3674707"/>
                    <a:chExt cx="914400" cy="914401"/>
                  </a:xfrm>
                </p:grpSpPr>
                <p:sp>
                  <p:nvSpPr>
                    <p:cNvPr id="177" name="矩形 176">
                      <a:extLst>
                        <a:ext uri="{FF2B5EF4-FFF2-40B4-BE49-F238E27FC236}">
                          <a16:creationId xmlns:a16="http://schemas.microsoft.com/office/drawing/2014/main" id="{3FB4CA9C-B199-BEC8-0BEC-1397F3618A91}"/>
                        </a:ext>
                      </a:extLst>
                    </p:cNvPr>
                    <p:cNvSpPr/>
                    <p:nvPr/>
                  </p:nvSpPr>
                  <p:spPr>
                    <a:xfrm rot="16200000">
                      <a:off x="6138788" y="3674708"/>
                      <a:ext cx="914400" cy="914400"/>
                    </a:xfrm>
                    <a:prstGeom prst="rect">
                      <a:avLst/>
                    </a:prstGeom>
                    <a:solidFill>
                      <a:schemeClr val="bg1"/>
                    </a:solidFill>
                    <a:ln>
                      <a:solidFill>
                        <a:schemeClr val="dk1">
                          <a:shade val="95000"/>
                          <a:satMod val="10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178" name="矩形 177">
                      <a:extLst>
                        <a:ext uri="{FF2B5EF4-FFF2-40B4-BE49-F238E27FC236}">
                          <a16:creationId xmlns:a16="http://schemas.microsoft.com/office/drawing/2014/main" id="{1A3E45CA-26F2-1139-3689-08338A6ED003}"/>
                        </a:ext>
                      </a:extLst>
                    </p:cNvPr>
                    <p:cNvSpPr/>
                    <p:nvPr/>
                  </p:nvSpPr>
                  <p:spPr>
                    <a:xfrm rot="16200000">
                      <a:off x="5913685" y="3899810"/>
                      <a:ext cx="914400" cy="464193"/>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grpSp>
                <p:nvGrpSpPr>
                  <p:cNvPr id="168" name="组合 167">
                    <a:extLst>
                      <a:ext uri="{FF2B5EF4-FFF2-40B4-BE49-F238E27FC236}">
                        <a16:creationId xmlns:a16="http://schemas.microsoft.com/office/drawing/2014/main" id="{857B4488-DC2A-2D23-C559-7F3BC44881CF}"/>
                      </a:ext>
                    </a:extLst>
                  </p:cNvPr>
                  <p:cNvGrpSpPr/>
                  <p:nvPr/>
                </p:nvGrpSpPr>
                <p:grpSpPr>
                  <a:xfrm>
                    <a:off x="6257130" y="3674708"/>
                    <a:ext cx="118342" cy="118342"/>
                    <a:chOff x="7650956" y="3674706"/>
                    <a:chExt cx="914400" cy="914402"/>
                  </a:xfrm>
                </p:grpSpPr>
                <p:sp>
                  <p:nvSpPr>
                    <p:cNvPr id="175" name="矩形 174">
                      <a:extLst>
                        <a:ext uri="{FF2B5EF4-FFF2-40B4-BE49-F238E27FC236}">
                          <a16:creationId xmlns:a16="http://schemas.microsoft.com/office/drawing/2014/main" id="{846198B6-63EE-DB58-CF10-2CDE4B7AEF68}"/>
                        </a:ext>
                      </a:extLst>
                    </p:cNvPr>
                    <p:cNvSpPr/>
                    <p:nvPr/>
                  </p:nvSpPr>
                  <p:spPr>
                    <a:xfrm>
                      <a:off x="7650956" y="3674708"/>
                      <a:ext cx="914400" cy="914400"/>
                    </a:xfrm>
                    <a:prstGeom prst="rect">
                      <a:avLst/>
                    </a:prstGeom>
                    <a:solidFill>
                      <a:schemeClr val="bg1"/>
                    </a:solidFill>
                    <a:ln>
                      <a:solidFill>
                        <a:schemeClr val="dk1">
                          <a:shade val="95000"/>
                          <a:satMod val="10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176" name="矩形 175">
                      <a:extLst>
                        <a:ext uri="{FF2B5EF4-FFF2-40B4-BE49-F238E27FC236}">
                          <a16:creationId xmlns:a16="http://schemas.microsoft.com/office/drawing/2014/main" id="{E493A3F2-20F3-E0AE-6C8E-DA96E141F9F2}"/>
                        </a:ext>
                      </a:extLst>
                    </p:cNvPr>
                    <p:cNvSpPr/>
                    <p:nvPr/>
                  </p:nvSpPr>
                  <p:spPr>
                    <a:xfrm rot="16200000">
                      <a:off x="7425853" y="3899809"/>
                      <a:ext cx="914400" cy="464193"/>
                    </a:xfrm>
                    <a:prstGeom prst="rect">
                      <a:avLst/>
                    </a:prstGeom>
                    <a:solidFill>
                      <a:srgbClr val="FFFF0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grpSp>
                <p:nvGrpSpPr>
                  <p:cNvPr id="169" name="组合 168">
                    <a:extLst>
                      <a:ext uri="{FF2B5EF4-FFF2-40B4-BE49-F238E27FC236}">
                        <a16:creationId xmlns:a16="http://schemas.microsoft.com/office/drawing/2014/main" id="{258B642F-56A1-EC42-928C-52D36D5B0C96}"/>
                      </a:ext>
                    </a:extLst>
                  </p:cNvPr>
                  <p:cNvGrpSpPr/>
                  <p:nvPr/>
                </p:nvGrpSpPr>
                <p:grpSpPr>
                  <a:xfrm>
                    <a:off x="6374567" y="3674708"/>
                    <a:ext cx="118342" cy="118342"/>
                    <a:chOff x="7650956" y="3674706"/>
                    <a:chExt cx="914400" cy="914402"/>
                  </a:xfrm>
                </p:grpSpPr>
                <p:sp>
                  <p:nvSpPr>
                    <p:cNvPr id="173" name="矩形 172">
                      <a:extLst>
                        <a:ext uri="{FF2B5EF4-FFF2-40B4-BE49-F238E27FC236}">
                          <a16:creationId xmlns:a16="http://schemas.microsoft.com/office/drawing/2014/main" id="{1426572B-C68A-C215-DE4C-86EFDEC189F6}"/>
                        </a:ext>
                      </a:extLst>
                    </p:cNvPr>
                    <p:cNvSpPr/>
                    <p:nvPr/>
                  </p:nvSpPr>
                  <p:spPr>
                    <a:xfrm>
                      <a:off x="7650956" y="3674708"/>
                      <a:ext cx="914400" cy="914400"/>
                    </a:xfrm>
                    <a:prstGeom prst="rect">
                      <a:avLst/>
                    </a:prstGeom>
                    <a:solidFill>
                      <a:schemeClr val="bg1"/>
                    </a:solidFill>
                    <a:ln>
                      <a:solidFill>
                        <a:schemeClr val="dk1">
                          <a:shade val="95000"/>
                          <a:satMod val="10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174" name="矩形 173">
                      <a:extLst>
                        <a:ext uri="{FF2B5EF4-FFF2-40B4-BE49-F238E27FC236}">
                          <a16:creationId xmlns:a16="http://schemas.microsoft.com/office/drawing/2014/main" id="{9D45AA0A-6E8D-3D3E-FB2B-6FBBE0D6C997}"/>
                        </a:ext>
                      </a:extLst>
                    </p:cNvPr>
                    <p:cNvSpPr/>
                    <p:nvPr/>
                  </p:nvSpPr>
                  <p:spPr>
                    <a:xfrm rot="16200000">
                      <a:off x="7425853" y="3899809"/>
                      <a:ext cx="914400" cy="464193"/>
                    </a:xfrm>
                    <a:prstGeom prst="rect">
                      <a:avLst/>
                    </a:prstGeom>
                    <a:solidFill>
                      <a:srgbClr val="FFFF0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grpSp>
                <p:nvGrpSpPr>
                  <p:cNvPr id="170" name="组合 169">
                    <a:extLst>
                      <a:ext uri="{FF2B5EF4-FFF2-40B4-BE49-F238E27FC236}">
                        <a16:creationId xmlns:a16="http://schemas.microsoft.com/office/drawing/2014/main" id="{3E6413B5-4AA7-D90C-5216-911C705F384D}"/>
                      </a:ext>
                    </a:extLst>
                  </p:cNvPr>
                  <p:cNvGrpSpPr/>
                  <p:nvPr/>
                </p:nvGrpSpPr>
                <p:grpSpPr>
                  <a:xfrm>
                    <a:off x="6492004" y="3674708"/>
                    <a:ext cx="118342" cy="118342"/>
                    <a:chOff x="6138788" y="3674707"/>
                    <a:chExt cx="914400" cy="914401"/>
                  </a:xfrm>
                </p:grpSpPr>
                <p:sp>
                  <p:nvSpPr>
                    <p:cNvPr id="171" name="矩形 170">
                      <a:extLst>
                        <a:ext uri="{FF2B5EF4-FFF2-40B4-BE49-F238E27FC236}">
                          <a16:creationId xmlns:a16="http://schemas.microsoft.com/office/drawing/2014/main" id="{BD68C812-7A63-87E1-7BC7-28E137838D8A}"/>
                        </a:ext>
                      </a:extLst>
                    </p:cNvPr>
                    <p:cNvSpPr/>
                    <p:nvPr/>
                  </p:nvSpPr>
                  <p:spPr>
                    <a:xfrm rot="16200000">
                      <a:off x="6138788" y="3674708"/>
                      <a:ext cx="914400" cy="914400"/>
                    </a:xfrm>
                    <a:prstGeom prst="rect">
                      <a:avLst/>
                    </a:prstGeom>
                    <a:solidFill>
                      <a:schemeClr val="bg1"/>
                    </a:solidFill>
                    <a:ln>
                      <a:solidFill>
                        <a:schemeClr val="dk1">
                          <a:shade val="95000"/>
                          <a:satMod val="10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172" name="矩形 171">
                      <a:extLst>
                        <a:ext uri="{FF2B5EF4-FFF2-40B4-BE49-F238E27FC236}">
                          <a16:creationId xmlns:a16="http://schemas.microsoft.com/office/drawing/2014/main" id="{DEC41F13-1779-2E16-CAEE-63F5BCDB8C93}"/>
                        </a:ext>
                      </a:extLst>
                    </p:cNvPr>
                    <p:cNvSpPr/>
                    <p:nvPr/>
                  </p:nvSpPr>
                  <p:spPr>
                    <a:xfrm rot="16200000">
                      <a:off x="5913685" y="3899810"/>
                      <a:ext cx="914400" cy="464193"/>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grpSp>
          </p:grpSp>
          <p:grpSp>
            <p:nvGrpSpPr>
              <p:cNvPr id="55" name="组合 54">
                <a:extLst>
                  <a:ext uri="{FF2B5EF4-FFF2-40B4-BE49-F238E27FC236}">
                    <a16:creationId xmlns:a16="http://schemas.microsoft.com/office/drawing/2014/main" id="{67A48BE1-1EC5-24CE-094F-AC11600DF6BD}"/>
                  </a:ext>
                </a:extLst>
              </p:cNvPr>
              <p:cNvGrpSpPr/>
              <p:nvPr/>
            </p:nvGrpSpPr>
            <p:grpSpPr>
              <a:xfrm>
                <a:off x="8257100" y="2515260"/>
                <a:ext cx="2312071" cy="671078"/>
                <a:chOff x="5425925" y="180277"/>
                <a:chExt cx="2312071" cy="671078"/>
              </a:xfrm>
            </p:grpSpPr>
            <p:grpSp>
              <p:nvGrpSpPr>
                <p:cNvPr id="108" name="组合 107">
                  <a:extLst>
                    <a:ext uri="{FF2B5EF4-FFF2-40B4-BE49-F238E27FC236}">
                      <a16:creationId xmlns:a16="http://schemas.microsoft.com/office/drawing/2014/main" id="{9F26F1B9-D95F-ED01-DF0E-9822591DD414}"/>
                    </a:ext>
                  </a:extLst>
                </p:cNvPr>
                <p:cNvGrpSpPr/>
                <p:nvPr/>
              </p:nvGrpSpPr>
              <p:grpSpPr>
                <a:xfrm>
                  <a:off x="5695101" y="180277"/>
                  <a:ext cx="2042895" cy="671078"/>
                  <a:chOff x="8524447" y="4001739"/>
                  <a:chExt cx="2042895" cy="671078"/>
                </a:xfrm>
              </p:grpSpPr>
              <p:sp>
                <p:nvSpPr>
                  <p:cNvPr id="109" name="矩形 108">
                    <a:extLst>
                      <a:ext uri="{FF2B5EF4-FFF2-40B4-BE49-F238E27FC236}">
                        <a16:creationId xmlns:a16="http://schemas.microsoft.com/office/drawing/2014/main" id="{DBB0781F-749D-F6BE-D71F-C9419B622FEA}"/>
                      </a:ext>
                    </a:extLst>
                  </p:cNvPr>
                  <p:cNvSpPr/>
                  <p:nvPr/>
                </p:nvSpPr>
                <p:spPr>
                  <a:xfrm>
                    <a:off x="8524447" y="4030691"/>
                    <a:ext cx="880735" cy="642126"/>
                  </a:xfrm>
                  <a:prstGeom prst="rect">
                    <a:avLst/>
                  </a:prstGeom>
                  <a:solidFill>
                    <a:schemeClr val="accent6">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110" name="矩形 109">
                    <a:extLst>
                      <a:ext uri="{FF2B5EF4-FFF2-40B4-BE49-F238E27FC236}">
                        <a16:creationId xmlns:a16="http://schemas.microsoft.com/office/drawing/2014/main" id="{F7ABA71C-F55C-7F60-1EE0-ACCAD48EF8DD}"/>
                      </a:ext>
                    </a:extLst>
                  </p:cNvPr>
                  <p:cNvSpPr/>
                  <p:nvPr/>
                </p:nvSpPr>
                <p:spPr>
                  <a:xfrm>
                    <a:off x="8653516" y="4116155"/>
                    <a:ext cx="662836" cy="249065"/>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500" dirty="0">
                        <a:solidFill>
                          <a:schemeClr val="tx1"/>
                        </a:solidFill>
                        <a:latin typeface="Andale Mono" panose="020B0509000000000004" pitchFamily="49" charset="0"/>
                        <a:ea typeface="SimSun" panose="02010600030101010101" pitchFamily="2" charset="-122"/>
                      </a:rPr>
                      <a:t>Agg-Blink</a:t>
                    </a:r>
                    <a:r>
                      <a:rPr kumimoji="1" lang="zh-CN" altLang="en-US" sz="500" dirty="0">
                        <a:solidFill>
                          <a:schemeClr val="tx1"/>
                        </a:solidFill>
                        <a:latin typeface="Andale Mono" panose="020B0509000000000004" pitchFamily="49" charset="0"/>
                        <a:ea typeface="SimSun" panose="02010600030101010101" pitchFamily="2" charset="-122"/>
                      </a:rPr>
                      <a:t> </a:t>
                    </a:r>
                    <a:r>
                      <a:rPr kumimoji="1" lang="en-US" altLang="zh-CN" sz="500" dirty="0">
                        <a:solidFill>
                          <a:schemeClr val="tx1"/>
                        </a:solidFill>
                        <a:latin typeface="Andale Mono" panose="020B0509000000000004" pitchFamily="49" charset="0"/>
                        <a:ea typeface="SimSun" panose="02010600030101010101" pitchFamily="2" charset="-122"/>
                      </a:rPr>
                      <a:t>MLP Decoder</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111" name="矩形 110">
                    <a:extLst>
                      <a:ext uri="{FF2B5EF4-FFF2-40B4-BE49-F238E27FC236}">
                        <a16:creationId xmlns:a16="http://schemas.microsoft.com/office/drawing/2014/main" id="{CFFE13D9-528A-57FE-D6DE-5EA4E672F2B2}"/>
                      </a:ext>
                    </a:extLst>
                  </p:cNvPr>
                  <p:cNvSpPr/>
                  <p:nvPr/>
                </p:nvSpPr>
                <p:spPr>
                  <a:xfrm>
                    <a:off x="9585388" y="4007268"/>
                    <a:ext cx="981954" cy="637568"/>
                  </a:xfrm>
                  <a:prstGeom prst="rect">
                    <a:avLst/>
                  </a:prstGeom>
                  <a:solidFill>
                    <a:schemeClr val="bg1">
                      <a:lumMod val="50000"/>
                      <a:alpha val="7924"/>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latin typeface="Andale Mono" panose="020B0509000000000004" pitchFamily="49" charset="0"/>
                      <a:ea typeface="SimSun" panose="02010600030101010101" pitchFamily="2" charset="-122"/>
                    </a:endParaRPr>
                  </a:p>
                </p:txBody>
              </p:sp>
              <p:sp>
                <p:nvSpPr>
                  <p:cNvPr id="112" name="文本框 111">
                    <a:extLst>
                      <a:ext uri="{FF2B5EF4-FFF2-40B4-BE49-F238E27FC236}">
                        <a16:creationId xmlns:a16="http://schemas.microsoft.com/office/drawing/2014/main" id="{D16D5E4D-44E7-EC5B-1FA4-8738B49ABC4B}"/>
                      </a:ext>
                    </a:extLst>
                  </p:cNvPr>
                  <p:cNvSpPr txBox="1"/>
                  <p:nvPr/>
                </p:nvSpPr>
                <p:spPr>
                  <a:xfrm>
                    <a:off x="9535308" y="4001739"/>
                    <a:ext cx="506344" cy="160577"/>
                  </a:xfrm>
                  <a:prstGeom prst="rect">
                    <a:avLst/>
                  </a:prstGeom>
                  <a:noFill/>
                </p:spPr>
                <p:txBody>
                  <a:bodyPr wrap="square">
                    <a:spAutoFit/>
                  </a:bodyPr>
                  <a:lstStyle/>
                  <a:p>
                    <a:pPr algn="ctr"/>
                    <a:r>
                      <a:rPr kumimoji="1" lang="en-US" altLang="zh-CN" sz="500" dirty="0">
                        <a:solidFill>
                          <a:schemeClr val="tx1"/>
                        </a:solidFill>
                        <a:latin typeface="Andale Mono" panose="020B0509000000000004" pitchFamily="49" charset="0"/>
                        <a:ea typeface="SimSun" panose="02010600030101010101" pitchFamily="2" charset="-122"/>
                      </a:rPr>
                      <a:t>Stopline1:</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113" name="文本框 112">
                    <a:extLst>
                      <a:ext uri="{FF2B5EF4-FFF2-40B4-BE49-F238E27FC236}">
                        <a16:creationId xmlns:a16="http://schemas.microsoft.com/office/drawing/2014/main" id="{092849C4-73AD-AE81-9722-8E1DA60FF9FD}"/>
                      </a:ext>
                    </a:extLst>
                  </p:cNvPr>
                  <p:cNvSpPr txBox="1"/>
                  <p:nvPr/>
                </p:nvSpPr>
                <p:spPr>
                  <a:xfrm>
                    <a:off x="9534315" y="4171856"/>
                    <a:ext cx="506344" cy="160577"/>
                  </a:xfrm>
                  <a:prstGeom prst="rect">
                    <a:avLst/>
                  </a:prstGeom>
                  <a:noFill/>
                </p:spPr>
                <p:txBody>
                  <a:bodyPr wrap="square">
                    <a:spAutoFit/>
                  </a:bodyPr>
                  <a:lstStyle/>
                  <a:p>
                    <a:pPr algn="ctr"/>
                    <a:r>
                      <a:rPr kumimoji="1" lang="en-US" altLang="zh-CN" sz="500" dirty="0">
                        <a:solidFill>
                          <a:schemeClr val="tx1"/>
                        </a:solidFill>
                        <a:latin typeface="Andale Mono" panose="020B0509000000000004" pitchFamily="49" charset="0"/>
                        <a:ea typeface="SimSun" panose="02010600030101010101" pitchFamily="2" charset="-122"/>
                      </a:rPr>
                      <a:t>Stopline2:</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114" name="文本框 113">
                    <a:extLst>
                      <a:ext uri="{FF2B5EF4-FFF2-40B4-BE49-F238E27FC236}">
                        <a16:creationId xmlns:a16="http://schemas.microsoft.com/office/drawing/2014/main" id="{29E9AF9E-028D-6D0F-FE8D-D0BA5C1056D5}"/>
                      </a:ext>
                    </a:extLst>
                  </p:cNvPr>
                  <p:cNvSpPr txBox="1"/>
                  <p:nvPr/>
                </p:nvSpPr>
                <p:spPr>
                  <a:xfrm>
                    <a:off x="9534315" y="4337864"/>
                    <a:ext cx="506344" cy="160577"/>
                  </a:xfrm>
                  <a:prstGeom prst="rect">
                    <a:avLst/>
                  </a:prstGeom>
                  <a:noFill/>
                </p:spPr>
                <p:txBody>
                  <a:bodyPr wrap="square">
                    <a:spAutoFit/>
                  </a:bodyPr>
                  <a:lstStyle/>
                  <a:p>
                    <a:pPr algn="ctr"/>
                    <a:r>
                      <a:rPr kumimoji="1" lang="en-US" altLang="zh-CN" sz="500" dirty="0">
                        <a:solidFill>
                          <a:schemeClr val="tx1"/>
                        </a:solidFill>
                        <a:latin typeface="Andale Mono" panose="020B0509000000000004" pitchFamily="49" charset="0"/>
                        <a:ea typeface="SimSun" panose="02010600030101010101" pitchFamily="2" charset="-122"/>
                      </a:rPr>
                      <a:t>Stopline3:</a:t>
                    </a:r>
                    <a:endParaRPr kumimoji="1" lang="zh-CN" altLang="en-US" sz="500" dirty="0">
                      <a:solidFill>
                        <a:schemeClr val="tx1"/>
                      </a:solidFill>
                      <a:latin typeface="Andale Mono" panose="020B0509000000000004" pitchFamily="49" charset="0"/>
                      <a:ea typeface="SimSun" panose="02010600030101010101" pitchFamily="2" charset="-122"/>
                    </a:endParaRPr>
                  </a:p>
                </p:txBody>
              </p:sp>
              <p:sp>
                <p:nvSpPr>
                  <p:cNvPr id="115" name="文本框 114">
                    <a:extLst>
                      <a:ext uri="{FF2B5EF4-FFF2-40B4-BE49-F238E27FC236}">
                        <a16:creationId xmlns:a16="http://schemas.microsoft.com/office/drawing/2014/main" id="{F700AAB2-CD12-F8F9-9675-FC57B8CEFD28}"/>
                      </a:ext>
                    </a:extLst>
                  </p:cNvPr>
                  <p:cNvSpPr txBox="1"/>
                  <p:nvPr/>
                </p:nvSpPr>
                <p:spPr>
                  <a:xfrm>
                    <a:off x="9725758" y="4479929"/>
                    <a:ext cx="768190" cy="160577"/>
                  </a:xfrm>
                  <a:prstGeom prst="rect">
                    <a:avLst/>
                  </a:prstGeom>
                  <a:noFill/>
                </p:spPr>
                <p:txBody>
                  <a:bodyPr wrap="square" rtlCol="0">
                    <a:spAutoFit/>
                  </a:bodyPr>
                  <a:lstStyle/>
                  <a:p>
                    <a:pPr algn="ctr"/>
                    <a:r>
                      <a:rPr kumimoji="1" lang="en-US" altLang="zh-CN" sz="500" dirty="0">
                        <a:latin typeface="Andale Mono" panose="020B0509000000000004" pitchFamily="49" charset="0"/>
                        <a:ea typeface="SimSun" panose="02010600030101010101" pitchFamily="2" charset="-122"/>
                      </a:rPr>
                      <a:t>TL</a:t>
                    </a:r>
                    <a:r>
                      <a:rPr kumimoji="1" lang="zh-CN" altLang="en-US" sz="500" dirty="0">
                        <a:latin typeface="Andale Mono" panose="020B0509000000000004" pitchFamily="49" charset="0"/>
                        <a:ea typeface="SimSun" panose="02010600030101010101" pitchFamily="2" charset="-122"/>
                      </a:rPr>
                      <a:t> </a:t>
                    </a:r>
                    <a:r>
                      <a:rPr kumimoji="1" lang="en-US" altLang="zh-CN" sz="500" dirty="0">
                        <a:latin typeface="Andale Mono" panose="020B0509000000000004" pitchFamily="49" charset="0"/>
                        <a:ea typeface="SimSun" panose="02010600030101010101" pitchFamily="2" charset="-122"/>
                      </a:rPr>
                      <a:t>Blink</a:t>
                    </a:r>
                    <a:r>
                      <a:rPr kumimoji="1" lang="zh-CN" altLang="en-US" sz="500" dirty="0">
                        <a:latin typeface="Andale Mono" panose="020B0509000000000004" pitchFamily="49" charset="0"/>
                        <a:ea typeface="SimSun" panose="02010600030101010101" pitchFamily="2" charset="-122"/>
                      </a:rPr>
                      <a:t> </a:t>
                    </a:r>
                    <a:r>
                      <a:rPr kumimoji="1" lang="en-US" altLang="zh-CN" sz="500" dirty="0">
                        <a:latin typeface="Andale Mono" panose="020B0509000000000004" pitchFamily="49" charset="0"/>
                        <a:ea typeface="SimSun" panose="02010600030101010101" pitchFamily="2" charset="-122"/>
                      </a:rPr>
                      <a:t>Status</a:t>
                    </a:r>
                    <a:endParaRPr kumimoji="1" lang="zh-CN" altLang="en-US" sz="500" dirty="0">
                      <a:latin typeface="Andale Mono" panose="020B0509000000000004" pitchFamily="49" charset="0"/>
                      <a:ea typeface="SimSun" panose="02010600030101010101" pitchFamily="2" charset="-122"/>
                    </a:endParaRPr>
                  </a:p>
                </p:txBody>
              </p:sp>
              <p:cxnSp>
                <p:nvCxnSpPr>
                  <p:cNvPr id="116" name="直线箭头连接符 115">
                    <a:extLst>
                      <a:ext uri="{FF2B5EF4-FFF2-40B4-BE49-F238E27FC236}">
                        <a16:creationId xmlns:a16="http://schemas.microsoft.com/office/drawing/2014/main" id="{35E4E104-AD8C-6FB5-B565-F45CAB0983E6}"/>
                      </a:ext>
                    </a:extLst>
                  </p:cNvPr>
                  <p:cNvCxnSpPr>
                    <a:cxnSpLocks/>
                    <a:endCxn id="111" idx="1"/>
                  </p:cNvCxnSpPr>
                  <p:nvPr/>
                </p:nvCxnSpPr>
                <p:spPr>
                  <a:xfrm>
                    <a:off x="9412480" y="4326052"/>
                    <a:ext cx="1729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7" name="组合 116">
                    <a:extLst>
                      <a:ext uri="{FF2B5EF4-FFF2-40B4-BE49-F238E27FC236}">
                        <a16:creationId xmlns:a16="http://schemas.microsoft.com/office/drawing/2014/main" id="{F46CB73A-3E97-82E6-8670-B5DE6DFF797C}"/>
                      </a:ext>
                    </a:extLst>
                  </p:cNvPr>
                  <p:cNvGrpSpPr/>
                  <p:nvPr/>
                </p:nvGrpSpPr>
                <p:grpSpPr>
                  <a:xfrm>
                    <a:off x="10013887" y="4206959"/>
                    <a:ext cx="471558" cy="118342"/>
                    <a:chOff x="6138788" y="3674708"/>
                    <a:chExt cx="471558" cy="118342"/>
                  </a:xfrm>
                </p:grpSpPr>
                <p:grpSp>
                  <p:nvGrpSpPr>
                    <p:cNvPr id="144" name="组合 143">
                      <a:extLst>
                        <a:ext uri="{FF2B5EF4-FFF2-40B4-BE49-F238E27FC236}">
                          <a16:creationId xmlns:a16="http://schemas.microsoft.com/office/drawing/2014/main" id="{5574FA6F-0F49-56A9-6368-8B124DA27FE0}"/>
                        </a:ext>
                      </a:extLst>
                    </p:cNvPr>
                    <p:cNvGrpSpPr/>
                    <p:nvPr/>
                  </p:nvGrpSpPr>
                  <p:grpSpPr>
                    <a:xfrm>
                      <a:off x="6138788" y="3674708"/>
                      <a:ext cx="118342" cy="118342"/>
                      <a:chOff x="6138788" y="3674707"/>
                      <a:chExt cx="914400" cy="914401"/>
                    </a:xfrm>
                  </p:grpSpPr>
                  <p:sp>
                    <p:nvSpPr>
                      <p:cNvPr id="154" name="矩形 153">
                        <a:extLst>
                          <a:ext uri="{FF2B5EF4-FFF2-40B4-BE49-F238E27FC236}">
                            <a16:creationId xmlns:a16="http://schemas.microsoft.com/office/drawing/2014/main" id="{50A1BC53-0817-3100-19DF-049B9E5ED73E}"/>
                          </a:ext>
                        </a:extLst>
                      </p:cNvPr>
                      <p:cNvSpPr/>
                      <p:nvPr/>
                    </p:nvSpPr>
                    <p:spPr>
                      <a:xfrm rot="16200000">
                        <a:off x="6138788" y="3674708"/>
                        <a:ext cx="914400" cy="914400"/>
                      </a:xfrm>
                      <a:prstGeom prst="rect">
                        <a:avLst/>
                      </a:prstGeom>
                      <a:solidFill>
                        <a:schemeClr val="bg1"/>
                      </a:solidFill>
                      <a:ln>
                        <a:solidFill>
                          <a:schemeClr val="dk1">
                            <a:shade val="95000"/>
                            <a:satMod val="10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155" name="矩形 154">
                        <a:extLst>
                          <a:ext uri="{FF2B5EF4-FFF2-40B4-BE49-F238E27FC236}">
                            <a16:creationId xmlns:a16="http://schemas.microsoft.com/office/drawing/2014/main" id="{88C22E45-C71D-A4F0-FD83-1782810F61D5}"/>
                          </a:ext>
                        </a:extLst>
                      </p:cNvPr>
                      <p:cNvSpPr/>
                      <p:nvPr/>
                    </p:nvSpPr>
                    <p:spPr>
                      <a:xfrm rot="16200000">
                        <a:off x="5913685" y="3899810"/>
                        <a:ext cx="914400" cy="464193"/>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grpSp>
                  <p:nvGrpSpPr>
                    <p:cNvPr id="145" name="组合 144">
                      <a:extLst>
                        <a:ext uri="{FF2B5EF4-FFF2-40B4-BE49-F238E27FC236}">
                          <a16:creationId xmlns:a16="http://schemas.microsoft.com/office/drawing/2014/main" id="{96803E6D-C7B2-0F85-2CAC-B656A437565A}"/>
                        </a:ext>
                      </a:extLst>
                    </p:cNvPr>
                    <p:cNvGrpSpPr/>
                    <p:nvPr/>
                  </p:nvGrpSpPr>
                  <p:grpSpPr>
                    <a:xfrm>
                      <a:off x="6257130" y="3674708"/>
                      <a:ext cx="118342" cy="118342"/>
                      <a:chOff x="7650956" y="3674706"/>
                      <a:chExt cx="914400" cy="914402"/>
                    </a:xfrm>
                  </p:grpSpPr>
                  <p:sp>
                    <p:nvSpPr>
                      <p:cNvPr id="152" name="矩形 151">
                        <a:extLst>
                          <a:ext uri="{FF2B5EF4-FFF2-40B4-BE49-F238E27FC236}">
                            <a16:creationId xmlns:a16="http://schemas.microsoft.com/office/drawing/2014/main" id="{4DE4E714-E397-8FEB-6B2F-057B7A374E76}"/>
                          </a:ext>
                        </a:extLst>
                      </p:cNvPr>
                      <p:cNvSpPr/>
                      <p:nvPr/>
                    </p:nvSpPr>
                    <p:spPr>
                      <a:xfrm>
                        <a:off x="7650956" y="3674708"/>
                        <a:ext cx="914400" cy="914400"/>
                      </a:xfrm>
                      <a:prstGeom prst="rect">
                        <a:avLst/>
                      </a:prstGeom>
                      <a:solidFill>
                        <a:schemeClr val="bg1"/>
                      </a:solidFill>
                      <a:ln>
                        <a:solidFill>
                          <a:schemeClr val="dk1">
                            <a:shade val="95000"/>
                            <a:satMod val="10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153" name="矩形 152">
                        <a:extLst>
                          <a:ext uri="{FF2B5EF4-FFF2-40B4-BE49-F238E27FC236}">
                            <a16:creationId xmlns:a16="http://schemas.microsoft.com/office/drawing/2014/main" id="{9A76A7D3-5011-8A00-7510-44B0384B73C8}"/>
                          </a:ext>
                        </a:extLst>
                      </p:cNvPr>
                      <p:cNvSpPr/>
                      <p:nvPr/>
                    </p:nvSpPr>
                    <p:spPr>
                      <a:xfrm rot="16200000">
                        <a:off x="7425853" y="3899809"/>
                        <a:ext cx="914400" cy="464193"/>
                      </a:xfrm>
                      <a:prstGeom prst="rect">
                        <a:avLst/>
                      </a:prstGeom>
                      <a:solidFill>
                        <a:srgbClr val="FFFF0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grpSp>
                  <p:nvGrpSpPr>
                    <p:cNvPr id="146" name="组合 145">
                      <a:extLst>
                        <a:ext uri="{FF2B5EF4-FFF2-40B4-BE49-F238E27FC236}">
                          <a16:creationId xmlns:a16="http://schemas.microsoft.com/office/drawing/2014/main" id="{07081A5C-3724-DD87-4AAE-7AFD2042C96F}"/>
                        </a:ext>
                      </a:extLst>
                    </p:cNvPr>
                    <p:cNvGrpSpPr/>
                    <p:nvPr/>
                  </p:nvGrpSpPr>
                  <p:grpSpPr>
                    <a:xfrm>
                      <a:off x="6374567" y="3674708"/>
                      <a:ext cx="118342" cy="118342"/>
                      <a:chOff x="7650956" y="3674706"/>
                      <a:chExt cx="914400" cy="914402"/>
                    </a:xfrm>
                  </p:grpSpPr>
                  <p:sp>
                    <p:nvSpPr>
                      <p:cNvPr id="150" name="矩形 149">
                        <a:extLst>
                          <a:ext uri="{FF2B5EF4-FFF2-40B4-BE49-F238E27FC236}">
                            <a16:creationId xmlns:a16="http://schemas.microsoft.com/office/drawing/2014/main" id="{B86D0F4D-4A3A-CA61-499E-496A696DC60A}"/>
                          </a:ext>
                        </a:extLst>
                      </p:cNvPr>
                      <p:cNvSpPr/>
                      <p:nvPr/>
                    </p:nvSpPr>
                    <p:spPr>
                      <a:xfrm>
                        <a:off x="7650956" y="3674708"/>
                        <a:ext cx="914400" cy="914400"/>
                      </a:xfrm>
                      <a:prstGeom prst="rect">
                        <a:avLst/>
                      </a:prstGeom>
                      <a:solidFill>
                        <a:schemeClr val="bg1"/>
                      </a:solidFill>
                      <a:ln>
                        <a:solidFill>
                          <a:schemeClr val="dk1">
                            <a:shade val="95000"/>
                            <a:satMod val="10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151" name="矩形 150">
                        <a:extLst>
                          <a:ext uri="{FF2B5EF4-FFF2-40B4-BE49-F238E27FC236}">
                            <a16:creationId xmlns:a16="http://schemas.microsoft.com/office/drawing/2014/main" id="{0D3004AF-4EFA-092B-227D-9686EFFAF72B}"/>
                          </a:ext>
                        </a:extLst>
                      </p:cNvPr>
                      <p:cNvSpPr/>
                      <p:nvPr/>
                    </p:nvSpPr>
                    <p:spPr>
                      <a:xfrm rot="16200000">
                        <a:off x="7425853" y="3899809"/>
                        <a:ext cx="914400" cy="464193"/>
                      </a:xfrm>
                      <a:prstGeom prst="rect">
                        <a:avLst/>
                      </a:prstGeom>
                      <a:solidFill>
                        <a:srgbClr val="FFFF0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grpSp>
                  <p:nvGrpSpPr>
                    <p:cNvPr id="147" name="组合 146">
                      <a:extLst>
                        <a:ext uri="{FF2B5EF4-FFF2-40B4-BE49-F238E27FC236}">
                          <a16:creationId xmlns:a16="http://schemas.microsoft.com/office/drawing/2014/main" id="{014D2BF8-5E35-A5C3-C3F7-EC7441DD63E2}"/>
                        </a:ext>
                      </a:extLst>
                    </p:cNvPr>
                    <p:cNvGrpSpPr/>
                    <p:nvPr/>
                  </p:nvGrpSpPr>
                  <p:grpSpPr>
                    <a:xfrm>
                      <a:off x="6492004" y="3674708"/>
                      <a:ext cx="118342" cy="118342"/>
                      <a:chOff x="6138788" y="3674707"/>
                      <a:chExt cx="914400" cy="914401"/>
                    </a:xfrm>
                  </p:grpSpPr>
                  <p:sp>
                    <p:nvSpPr>
                      <p:cNvPr id="148" name="矩形 147">
                        <a:extLst>
                          <a:ext uri="{FF2B5EF4-FFF2-40B4-BE49-F238E27FC236}">
                            <a16:creationId xmlns:a16="http://schemas.microsoft.com/office/drawing/2014/main" id="{221CC3A3-4F07-7BFE-B57B-5CF571A88F66}"/>
                          </a:ext>
                        </a:extLst>
                      </p:cNvPr>
                      <p:cNvSpPr/>
                      <p:nvPr/>
                    </p:nvSpPr>
                    <p:spPr>
                      <a:xfrm rot="16200000">
                        <a:off x="6138788" y="3674708"/>
                        <a:ext cx="914400" cy="914400"/>
                      </a:xfrm>
                      <a:prstGeom prst="rect">
                        <a:avLst/>
                      </a:prstGeom>
                      <a:solidFill>
                        <a:schemeClr val="bg1"/>
                      </a:solidFill>
                      <a:ln>
                        <a:solidFill>
                          <a:schemeClr val="dk1">
                            <a:shade val="95000"/>
                            <a:satMod val="10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149" name="矩形 148">
                        <a:extLst>
                          <a:ext uri="{FF2B5EF4-FFF2-40B4-BE49-F238E27FC236}">
                            <a16:creationId xmlns:a16="http://schemas.microsoft.com/office/drawing/2014/main" id="{F831AD3D-66E4-4748-5A1C-58538156B86D}"/>
                          </a:ext>
                        </a:extLst>
                      </p:cNvPr>
                      <p:cNvSpPr/>
                      <p:nvPr/>
                    </p:nvSpPr>
                    <p:spPr>
                      <a:xfrm rot="16200000">
                        <a:off x="5913685" y="3899810"/>
                        <a:ext cx="914400" cy="464193"/>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grpSp>
              <p:grpSp>
                <p:nvGrpSpPr>
                  <p:cNvPr id="118" name="组合 117">
                    <a:extLst>
                      <a:ext uri="{FF2B5EF4-FFF2-40B4-BE49-F238E27FC236}">
                        <a16:creationId xmlns:a16="http://schemas.microsoft.com/office/drawing/2014/main" id="{1A35BA63-5761-DE6C-279B-6E4AB57BB01C}"/>
                      </a:ext>
                    </a:extLst>
                  </p:cNvPr>
                  <p:cNvGrpSpPr/>
                  <p:nvPr/>
                </p:nvGrpSpPr>
                <p:grpSpPr>
                  <a:xfrm>
                    <a:off x="10013776" y="4035979"/>
                    <a:ext cx="479169" cy="118342"/>
                    <a:chOff x="6138788" y="3870027"/>
                    <a:chExt cx="479169" cy="118342"/>
                  </a:xfrm>
                </p:grpSpPr>
                <p:grpSp>
                  <p:nvGrpSpPr>
                    <p:cNvPr id="132" name="组合 131">
                      <a:extLst>
                        <a:ext uri="{FF2B5EF4-FFF2-40B4-BE49-F238E27FC236}">
                          <a16:creationId xmlns:a16="http://schemas.microsoft.com/office/drawing/2014/main" id="{23A6C6F7-B666-2AB3-DB80-F4EA56BE5564}"/>
                        </a:ext>
                      </a:extLst>
                    </p:cNvPr>
                    <p:cNvGrpSpPr/>
                    <p:nvPr/>
                  </p:nvGrpSpPr>
                  <p:grpSpPr>
                    <a:xfrm>
                      <a:off x="6138788" y="3870027"/>
                      <a:ext cx="118342" cy="118342"/>
                      <a:chOff x="6138788" y="3674707"/>
                      <a:chExt cx="914400" cy="914401"/>
                    </a:xfrm>
                  </p:grpSpPr>
                  <p:sp>
                    <p:nvSpPr>
                      <p:cNvPr id="142" name="矩形 141">
                        <a:extLst>
                          <a:ext uri="{FF2B5EF4-FFF2-40B4-BE49-F238E27FC236}">
                            <a16:creationId xmlns:a16="http://schemas.microsoft.com/office/drawing/2014/main" id="{C1BFF047-F838-28FC-D273-B355538954F9}"/>
                          </a:ext>
                        </a:extLst>
                      </p:cNvPr>
                      <p:cNvSpPr/>
                      <p:nvPr/>
                    </p:nvSpPr>
                    <p:spPr>
                      <a:xfrm rot="16200000">
                        <a:off x="6138788" y="3674708"/>
                        <a:ext cx="914400" cy="914400"/>
                      </a:xfrm>
                      <a:prstGeom prst="rect">
                        <a:avLst/>
                      </a:prstGeom>
                      <a:solidFill>
                        <a:schemeClr val="bg1"/>
                      </a:solidFill>
                      <a:ln>
                        <a:solidFill>
                          <a:schemeClr val="dk1">
                            <a:shade val="95000"/>
                            <a:satMod val="10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143" name="矩形 142">
                        <a:extLst>
                          <a:ext uri="{FF2B5EF4-FFF2-40B4-BE49-F238E27FC236}">
                            <a16:creationId xmlns:a16="http://schemas.microsoft.com/office/drawing/2014/main" id="{942E51BF-5F1E-BA4B-EDA1-AC8F66109EA1}"/>
                          </a:ext>
                        </a:extLst>
                      </p:cNvPr>
                      <p:cNvSpPr/>
                      <p:nvPr/>
                    </p:nvSpPr>
                    <p:spPr>
                      <a:xfrm rot="16200000">
                        <a:off x="5913685" y="3899810"/>
                        <a:ext cx="914400" cy="464193"/>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grpSp>
                  <p:nvGrpSpPr>
                    <p:cNvPr id="133" name="组合 132">
                      <a:extLst>
                        <a:ext uri="{FF2B5EF4-FFF2-40B4-BE49-F238E27FC236}">
                          <a16:creationId xmlns:a16="http://schemas.microsoft.com/office/drawing/2014/main" id="{9FD9BED7-2E56-4412-BA20-E7EDFC7DF614}"/>
                        </a:ext>
                      </a:extLst>
                    </p:cNvPr>
                    <p:cNvGrpSpPr/>
                    <p:nvPr/>
                  </p:nvGrpSpPr>
                  <p:grpSpPr>
                    <a:xfrm>
                      <a:off x="6257130" y="3870027"/>
                      <a:ext cx="118342" cy="118342"/>
                      <a:chOff x="7650956" y="3674706"/>
                      <a:chExt cx="914400" cy="914402"/>
                    </a:xfrm>
                  </p:grpSpPr>
                  <p:sp>
                    <p:nvSpPr>
                      <p:cNvPr id="140" name="矩形 139">
                        <a:extLst>
                          <a:ext uri="{FF2B5EF4-FFF2-40B4-BE49-F238E27FC236}">
                            <a16:creationId xmlns:a16="http://schemas.microsoft.com/office/drawing/2014/main" id="{C21085E3-1B60-8374-8867-1C9096078B8A}"/>
                          </a:ext>
                        </a:extLst>
                      </p:cNvPr>
                      <p:cNvSpPr/>
                      <p:nvPr/>
                    </p:nvSpPr>
                    <p:spPr>
                      <a:xfrm>
                        <a:off x="7650956" y="3674708"/>
                        <a:ext cx="914400" cy="914400"/>
                      </a:xfrm>
                      <a:prstGeom prst="rect">
                        <a:avLst/>
                      </a:prstGeom>
                      <a:solidFill>
                        <a:schemeClr val="bg1"/>
                      </a:solidFill>
                      <a:ln>
                        <a:solidFill>
                          <a:schemeClr val="dk1">
                            <a:shade val="95000"/>
                            <a:satMod val="10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141" name="矩形 140">
                        <a:extLst>
                          <a:ext uri="{FF2B5EF4-FFF2-40B4-BE49-F238E27FC236}">
                            <a16:creationId xmlns:a16="http://schemas.microsoft.com/office/drawing/2014/main" id="{BAF751F7-E2D6-1025-996B-1F9337408339}"/>
                          </a:ext>
                        </a:extLst>
                      </p:cNvPr>
                      <p:cNvSpPr/>
                      <p:nvPr/>
                    </p:nvSpPr>
                    <p:spPr>
                      <a:xfrm rot="16200000">
                        <a:off x="7425853" y="3899809"/>
                        <a:ext cx="914400" cy="464193"/>
                      </a:xfrm>
                      <a:prstGeom prst="rect">
                        <a:avLst/>
                      </a:prstGeom>
                      <a:solidFill>
                        <a:srgbClr val="FFFF0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grpSp>
                  <p:nvGrpSpPr>
                    <p:cNvPr id="134" name="组合 133">
                      <a:extLst>
                        <a:ext uri="{FF2B5EF4-FFF2-40B4-BE49-F238E27FC236}">
                          <a16:creationId xmlns:a16="http://schemas.microsoft.com/office/drawing/2014/main" id="{28CD3673-D44E-66A8-1943-53B22A19F005}"/>
                        </a:ext>
                      </a:extLst>
                    </p:cNvPr>
                    <p:cNvGrpSpPr/>
                    <p:nvPr/>
                  </p:nvGrpSpPr>
                  <p:grpSpPr>
                    <a:xfrm>
                      <a:off x="6499615" y="3870027"/>
                      <a:ext cx="118342" cy="118342"/>
                      <a:chOff x="7650956" y="3674706"/>
                      <a:chExt cx="914400" cy="914402"/>
                    </a:xfrm>
                  </p:grpSpPr>
                  <p:sp>
                    <p:nvSpPr>
                      <p:cNvPr id="138" name="矩形 137">
                        <a:extLst>
                          <a:ext uri="{FF2B5EF4-FFF2-40B4-BE49-F238E27FC236}">
                            <a16:creationId xmlns:a16="http://schemas.microsoft.com/office/drawing/2014/main" id="{194EAE60-556F-579A-EE6F-6C77B33EC2F2}"/>
                          </a:ext>
                        </a:extLst>
                      </p:cNvPr>
                      <p:cNvSpPr/>
                      <p:nvPr/>
                    </p:nvSpPr>
                    <p:spPr>
                      <a:xfrm>
                        <a:off x="7650956" y="3674708"/>
                        <a:ext cx="914400" cy="914400"/>
                      </a:xfrm>
                      <a:prstGeom prst="rect">
                        <a:avLst/>
                      </a:prstGeom>
                      <a:solidFill>
                        <a:schemeClr val="bg1"/>
                      </a:solidFill>
                      <a:ln>
                        <a:solidFill>
                          <a:schemeClr val="dk1">
                            <a:shade val="95000"/>
                            <a:satMod val="10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139" name="矩形 138">
                        <a:extLst>
                          <a:ext uri="{FF2B5EF4-FFF2-40B4-BE49-F238E27FC236}">
                            <a16:creationId xmlns:a16="http://schemas.microsoft.com/office/drawing/2014/main" id="{B308CF47-967D-6B21-B771-3BFBC37ACF3C}"/>
                          </a:ext>
                        </a:extLst>
                      </p:cNvPr>
                      <p:cNvSpPr/>
                      <p:nvPr/>
                    </p:nvSpPr>
                    <p:spPr>
                      <a:xfrm rot="16200000">
                        <a:off x="7425853" y="3899809"/>
                        <a:ext cx="914400" cy="464193"/>
                      </a:xfrm>
                      <a:prstGeom prst="rect">
                        <a:avLst/>
                      </a:prstGeom>
                      <a:solidFill>
                        <a:srgbClr val="FFFF0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grpSp>
                  <p:nvGrpSpPr>
                    <p:cNvPr id="135" name="组合 134">
                      <a:extLst>
                        <a:ext uri="{FF2B5EF4-FFF2-40B4-BE49-F238E27FC236}">
                          <a16:creationId xmlns:a16="http://schemas.microsoft.com/office/drawing/2014/main" id="{6DBE7FD3-8C57-42AC-B58D-552A1DA436DE}"/>
                        </a:ext>
                      </a:extLst>
                    </p:cNvPr>
                    <p:cNvGrpSpPr/>
                    <p:nvPr/>
                  </p:nvGrpSpPr>
                  <p:grpSpPr>
                    <a:xfrm>
                      <a:off x="6378825" y="3870027"/>
                      <a:ext cx="118342" cy="118342"/>
                      <a:chOff x="6138788" y="3674707"/>
                      <a:chExt cx="914400" cy="914401"/>
                    </a:xfrm>
                  </p:grpSpPr>
                  <p:sp>
                    <p:nvSpPr>
                      <p:cNvPr id="136" name="矩形 135">
                        <a:extLst>
                          <a:ext uri="{FF2B5EF4-FFF2-40B4-BE49-F238E27FC236}">
                            <a16:creationId xmlns:a16="http://schemas.microsoft.com/office/drawing/2014/main" id="{FA1C5E12-EEE1-AB19-AD04-4F215DD1A563}"/>
                          </a:ext>
                        </a:extLst>
                      </p:cNvPr>
                      <p:cNvSpPr/>
                      <p:nvPr/>
                    </p:nvSpPr>
                    <p:spPr>
                      <a:xfrm rot="16200000">
                        <a:off x="6138788" y="3674708"/>
                        <a:ext cx="914400" cy="914400"/>
                      </a:xfrm>
                      <a:prstGeom prst="rect">
                        <a:avLst/>
                      </a:prstGeom>
                      <a:solidFill>
                        <a:schemeClr val="bg1"/>
                      </a:solidFill>
                      <a:ln>
                        <a:solidFill>
                          <a:schemeClr val="dk1">
                            <a:shade val="95000"/>
                            <a:satMod val="10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137" name="矩形 136">
                        <a:extLst>
                          <a:ext uri="{FF2B5EF4-FFF2-40B4-BE49-F238E27FC236}">
                            <a16:creationId xmlns:a16="http://schemas.microsoft.com/office/drawing/2014/main" id="{2D322FDD-B37B-B42D-CBA6-A0EBD3A628CE}"/>
                          </a:ext>
                        </a:extLst>
                      </p:cNvPr>
                      <p:cNvSpPr/>
                      <p:nvPr/>
                    </p:nvSpPr>
                    <p:spPr>
                      <a:xfrm rot="16200000">
                        <a:off x="5913685" y="3899810"/>
                        <a:ext cx="914400" cy="464193"/>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grpSp>
              <p:grpSp>
                <p:nvGrpSpPr>
                  <p:cNvPr id="119" name="组合 118">
                    <a:extLst>
                      <a:ext uri="{FF2B5EF4-FFF2-40B4-BE49-F238E27FC236}">
                        <a16:creationId xmlns:a16="http://schemas.microsoft.com/office/drawing/2014/main" id="{10BDF760-8376-C410-6D22-0AB9C2BA19A6}"/>
                      </a:ext>
                    </a:extLst>
                  </p:cNvPr>
                  <p:cNvGrpSpPr/>
                  <p:nvPr/>
                </p:nvGrpSpPr>
                <p:grpSpPr>
                  <a:xfrm>
                    <a:off x="10015769" y="4374448"/>
                    <a:ext cx="471558" cy="118342"/>
                    <a:chOff x="6138788" y="3674708"/>
                    <a:chExt cx="471558" cy="118342"/>
                  </a:xfrm>
                </p:grpSpPr>
                <p:grpSp>
                  <p:nvGrpSpPr>
                    <p:cNvPr id="120" name="组合 119">
                      <a:extLst>
                        <a:ext uri="{FF2B5EF4-FFF2-40B4-BE49-F238E27FC236}">
                          <a16:creationId xmlns:a16="http://schemas.microsoft.com/office/drawing/2014/main" id="{3B6D95C7-0505-7D23-C134-5AA91114C682}"/>
                        </a:ext>
                      </a:extLst>
                    </p:cNvPr>
                    <p:cNvGrpSpPr/>
                    <p:nvPr/>
                  </p:nvGrpSpPr>
                  <p:grpSpPr>
                    <a:xfrm>
                      <a:off x="6138788" y="3674708"/>
                      <a:ext cx="118342" cy="118342"/>
                      <a:chOff x="6138788" y="3674707"/>
                      <a:chExt cx="914400" cy="914401"/>
                    </a:xfrm>
                  </p:grpSpPr>
                  <p:sp>
                    <p:nvSpPr>
                      <p:cNvPr id="130" name="矩形 129">
                        <a:extLst>
                          <a:ext uri="{FF2B5EF4-FFF2-40B4-BE49-F238E27FC236}">
                            <a16:creationId xmlns:a16="http://schemas.microsoft.com/office/drawing/2014/main" id="{65EA88F3-AC39-FE97-4F8D-D3B8ECDBE066}"/>
                          </a:ext>
                        </a:extLst>
                      </p:cNvPr>
                      <p:cNvSpPr/>
                      <p:nvPr/>
                    </p:nvSpPr>
                    <p:spPr>
                      <a:xfrm rot="16200000">
                        <a:off x="6138788" y="3674708"/>
                        <a:ext cx="914400" cy="914400"/>
                      </a:xfrm>
                      <a:prstGeom prst="rect">
                        <a:avLst/>
                      </a:prstGeom>
                      <a:solidFill>
                        <a:schemeClr val="bg1"/>
                      </a:solidFill>
                      <a:ln>
                        <a:solidFill>
                          <a:schemeClr val="dk1">
                            <a:shade val="95000"/>
                            <a:satMod val="10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131" name="矩形 130">
                        <a:extLst>
                          <a:ext uri="{FF2B5EF4-FFF2-40B4-BE49-F238E27FC236}">
                            <a16:creationId xmlns:a16="http://schemas.microsoft.com/office/drawing/2014/main" id="{8D7E5D5B-0318-A3C3-F322-F3AC70629D16}"/>
                          </a:ext>
                        </a:extLst>
                      </p:cNvPr>
                      <p:cNvSpPr/>
                      <p:nvPr/>
                    </p:nvSpPr>
                    <p:spPr>
                      <a:xfrm rot="16200000">
                        <a:off x="5913685" y="3899810"/>
                        <a:ext cx="914400" cy="464193"/>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grpSp>
                  <p:nvGrpSpPr>
                    <p:cNvPr id="121" name="组合 120">
                      <a:extLst>
                        <a:ext uri="{FF2B5EF4-FFF2-40B4-BE49-F238E27FC236}">
                          <a16:creationId xmlns:a16="http://schemas.microsoft.com/office/drawing/2014/main" id="{49BA99DE-AA37-F56B-8584-BA12D40B9740}"/>
                        </a:ext>
                      </a:extLst>
                    </p:cNvPr>
                    <p:cNvGrpSpPr/>
                    <p:nvPr/>
                  </p:nvGrpSpPr>
                  <p:grpSpPr>
                    <a:xfrm>
                      <a:off x="6257130" y="3674708"/>
                      <a:ext cx="118342" cy="118342"/>
                      <a:chOff x="7650956" y="3674706"/>
                      <a:chExt cx="914400" cy="914402"/>
                    </a:xfrm>
                  </p:grpSpPr>
                  <p:sp>
                    <p:nvSpPr>
                      <p:cNvPr id="128" name="矩形 127">
                        <a:extLst>
                          <a:ext uri="{FF2B5EF4-FFF2-40B4-BE49-F238E27FC236}">
                            <a16:creationId xmlns:a16="http://schemas.microsoft.com/office/drawing/2014/main" id="{40EA5487-0479-D078-1D5A-D32A5517A137}"/>
                          </a:ext>
                        </a:extLst>
                      </p:cNvPr>
                      <p:cNvSpPr/>
                      <p:nvPr/>
                    </p:nvSpPr>
                    <p:spPr>
                      <a:xfrm>
                        <a:off x="7650956" y="3674708"/>
                        <a:ext cx="914400" cy="914400"/>
                      </a:xfrm>
                      <a:prstGeom prst="rect">
                        <a:avLst/>
                      </a:prstGeom>
                      <a:solidFill>
                        <a:schemeClr val="bg1"/>
                      </a:solidFill>
                      <a:ln>
                        <a:solidFill>
                          <a:schemeClr val="dk1">
                            <a:shade val="95000"/>
                            <a:satMod val="10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129" name="矩形 128">
                        <a:extLst>
                          <a:ext uri="{FF2B5EF4-FFF2-40B4-BE49-F238E27FC236}">
                            <a16:creationId xmlns:a16="http://schemas.microsoft.com/office/drawing/2014/main" id="{E3F502AC-37DF-8A06-2BC2-B02A3DC7F1E4}"/>
                          </a:ext>
                        </a:extLst>
                      </p:cNvPr>
                      <p:cNvSpPr/>
                      <p:nvPr/>
                    </p:nvSpPr>
                    <p:spPr>
                      <a:xfrm rot="16200000">
                        <a:off x="7425853" y="3899809"/>
                        <a:ext cx="914400" cy="464193"/>
                      </a:xfrm>
                      <a:prstGeom prst="rect">
                        <a:avLst/>
                      </a:prstGeom>
                      <a:solidFill>
                        <a:srgbClr val="FFFF0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grpSp>
                  <p:nvGrpSpPr>
                    <p:cNvPr id="122" name="组合 121">
                      <a:extLst>
                        <a:ext uri="{FF2B5EF4-FFF2-40B4-BE49-F238E27FC236}">
                          <a16:creationId xmlns:a16="http://schemas.microsoft.com/office/drawing/2014/main" id="{39BC0CFA-3C04-3199-4F4E-6BE9A63CBA3A}"/>
                        </a:ext>
                      </a:extLst>
                    </p:cNvPr>
                    <p:cNvGrpSpPr/>
                    <p:nvPr/>
                  </p:nvGrpSpPr>
                  <p:grpSpPr>
                    <a:xfrm>
                      <a:off x="6374567" y="3674708"/>
                      <a:ext cx="118342" cy="118342"/>
                      <a:chOff x="7650956" y="3674706"/>
                      <a:chExt cx="914400" cy="914402"/>
                    </a:xfrm>
                  </p:grpSpPr>
                  <p:sp>
                    <p:nvSpPr>
                      <p:cNvPr id="126" name="矩形 125">
                        <a:extLst>
                          <a:ext uri="{FF2B5EF4-FFF2-40B4-BE49-F238E27FC236}">
                            <a16:creationId xmlns:a16="http://schemas.microsoft.com/office/drawing/2014/main" id="{922421E9-BE8D-4159-F05F-21CBB1A39C3F}"/>
                          </a:ext>
                        </a:extLst>
                      </p:cNvPr>
                      <p:cNvSpPr/>
                      <p:nvPr/>
                    </p:nvSpPr>
                    <p:spPr>
                      <a:xfrm>
                        <a:off x="7650956" y="3674708"/>
                        <a:ext cx="914400" cy="914400"/>
                      </a:xfrm>
                      <a:prstGeom prst="rect">
                        <a:avLst/>
                      </a:prstGeom>
                      <a:solidFill>
                        <a:schemeClr val="bg1"/>
                      </a:solidFill>
                      <a:ln>
                        <a:solidFill>
                          <a:schemeClr val="dk1">
                            <a:shade val="95000"/>
                            <a:satMod val="10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127" name="矩形 126">
                        <a:extLst>
                          <a:ext uri="{FF2B5EF4-FFF2-40B4-BE49-F238E27FC236}">
                            <a16:creationId xmlns:a16="http://schemas.microsoft.com/office/drawing/2014/main" id="{BCED794E-631A-5FDD-EC27-0D167B346870}"/>
                          </a:ext>
                        </a:extLst>
                      </p:cNvPr>
                      <p:cNvSpPr/>
                      <p:nvPr/>
                    </p:nvSpPr>
                    <p:spPr>
                      <a:xfrm rot="16200000">
                        <a:off x="7425853" y="3899809"/>
                        <a:ext cx="914400" cy="464193"/>
                      </a:xfrm>
                      <a:prstGeom prst="rect">
                        <a:avLst/>
                      </a:prstGeom>
                      <a:solidFill>
                        <a:srgbClr val="FFFF0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grpSp>
                  <p:nvGrpSpPr>
                    <p:cNvPr id="123" name="组合 122">
                      <a:extLst>
                        <a:ext uri="{FF2B5EF4-FFF2-40B4-BE49-F238E27FC236}">
                          <a16:creationId xmlns:a16="http://schemas.microsoft.com/office/drawing/2014/main" id="{889F413D-110F-33E4-A179-D95D7BF48850}"/>
                        </a:ext>
                      </a:extLst>
                    </p:cNvPr>
                    <p:cNvGrpSpPr/>
                    <p:nvPr/>
                  </p:nvGrpSpPr>
                  <p:grpSpPr>
                    <a:xfrm>
                      <a:off x="6492004" y="3674708"/>
                      <a:ext cx="118342" cy="118342"/>
                      <a:chOff x="6138788" y="3674707"/>
                      <a:chExt cx="914400" cy="914401"/>
                    </a:xfrm>
                  </p:grpSpPr>
                  <p:sp>
                    <p:nvSpPr>
                      <p:cNvPr id="124" name="矩形 123">
                        <a:extLst>
                          <a:ext uri="{FF2B5EF4-FFF2-40B4-BE49-F238E27FC236}">
                            <a16:creationId xmlns:a16="http://schemas.microsoft.com/office/drawing/2014/main" id="{16BB4FFE-85AB-C336-D74E-DD9C1E91479C}"/>
                          </a:ext>
                        </a:extLst>
                      </p:cNvPr>
                      <p:cNvSpPr/>
                      <p:nvPr/>
                    </p:nvSpPr>
                    <p:spPr>
                      <a:xfrm rot="16200000">
                        <a:off x="6138788" y="3674708"/>
                        <a:ext cx="914400" cy="914400"/>
                      </a:xfrm>
                      <a:prstGeom prst="rect">
                        <a:avLst/>
                      </a:prstGeom>
                      <a:solidFill>
                        <a:schemeClr val="bg1"/>
                      </a:solidFill>
                      <a:ln>
                        <a:solidFill>
                          <a:schemeClr val="dk1">
                            <a:shade val="95000"/>
                            <a:satMod val="10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sp>
                    <p:nvSpPr>
                      <p:cNvPr id="125" name="矩形 124">
                        <a:extLst>
                          <a:ext uri="{FF2B5EF4-FFF2-40B4-BE49-F238E27FC236}">
                            <a16:creationId xmlns:a16="http://schemas.microsoft.com/office/drawing/2014/main" id="{2FD5DB19-A97B-A668-2E57-AA8D5E7EC2D1}"/>
                          </a:ext>
                        </a:extLst>
                      </p:cNvPr>
                      <p:cNvSpPr/>
                      <p:nvPr/>
                    </p:nvSpPr>
                    <p:spPr>
                      <a:xfrm rot="16200000">
                        <a:off x="5913685" y="3899810"/>
                        <a:ext cx="914400" cy="464193"/>
                      </a:xfrm>
                      <a:prstGeom prst="rect">
                        <a:avLst/>
                      </a:prstGeom>
                      <a:solidFill>
                        <a:srgbClr val="00B050"/>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zh-CN" altLang="en-US" sz="1600">
                          <a:latin typeface="Andale Mono" panose="020B0509000000000004" pitchFamily="49" charset="0"/>
                          <a:ea typeface="SimSun" panose="02010600030101010101" pitchFamily="2" charset="-122"/>
                        </a:endParaRPr>
                      </a:p>
                    </p:txBody>
                  </p:sp>
                </p:grpSp>
              </p:grpSp>
            </p:grpSp>
            <p:sp>
              <p:nvSpPr>
                <p:cNvPr id="107" name="文本框 106">
                  <a:extLst>
                    <a:ext uri="{FF2B5EF4-FFF2-40B4-BE49-F238E27FC236}">
                      <a16:creationId xmlns:a16="http://schemas.microsoft.com/office/drawing/2014/main" id="{EC717499-DFE9-9A08-ACEB-557551083E1F}"/>
                    </a:ext>
                  </a:extLst>
                </p:cNvPr>
                <p:cNvSpPr txBox="1"/>
                <p:nvPr/>
              </p:nvSpPr>
              <p:spPr>
                <a:xfrm>
                  <a:off x="5425925" y="640623"/>
                  <a:ext cx="1456505" cy="189773"/>
                </a:xfrm>
                <a:prstGeom prst="rect">
                  <a:avLst/>
                </a:prstGeom>
                <a:noFill/>
              </p:spPr>
              <p:txBody>
                <a:bodyPr wrap="square" rtlCol="0">
                  <a:spAutoFit/>
                </a:bodyPr>
                <a:lstStyle/>
                <a:p>
                  <a:pPr algn="ctr"/>
                  <a:r>
                    <a:rPr kumimoji="1" lang="zh-CN" altLang="en-US" sz="700" b="1" dirty="0">
                      <a:latin typeface="Andale Mono" panose="020B0509000000000004" pitchFamily="49" charset="0"/>
                      <a:ea typeface="SimSun" panose="02010600030101010101" pitchFamily="2" charset="-122"/>
                    </a:rPr>
                    <a:t>融合推理闪烁结果</a:t>
                  </a:r>
                </a:p>
              </p:txBody>
            </p:sp>
          </p:grpSp>
          <p:grpSp>
            <p:nvGrpSpPr>
              <p:cNvPr id="56" name="组合 55">
                <a:extLst>
                  <a:ext uri="{FF2B5EF4-FFF2-40B4-BE49-F238E27FC236}">
                    <a16:creationId xmlns:a16="http://schemas.microsoft.com/office/drawing/2014/main" id="{6906C4AA-F7D4-3F4A-6986-B12E741A3399}"/>
                  </a:ext>
                </a:extLst>
              </p:cNvPr>
              <p:cNvGrpSpPr/>
              <p:nvPr/>
            </p:nvGrpSpPr>
            <p:grpSpPr>
              <a:xfrm>
                <a:off x="4682638" y="4662651"/>
                <a:ext cx="3859191" cy="762797"/>
                <a:chOff x="4682638" y="4662651"/>
                <a:chExt cx="3859191" cy="762797"/>
              </a:xfrm>
            </p:grpSpPr>
            <p:sp>
              <p:nvSpPr>
                <p:cNvPr id="96" name="圆角矩形 95">
                  <a:extLst>
                    <a:ext uri="{FF2B5EF4-FFF2-40B4-BE49-F238E27FC236}">
                      <a16:creationId xmlns:a16="http://schemas.microsoft.com/office/drawing/2014/main" id="{1D571544-9BF6-6D5C-D14D-28F268D18E91}"/>
                    </a:ext>
                  </a:extLst>
                </p:cNvPr>
                <p:cNvSpPr/>
                <p:nvPr/>
              </p:nvSpPr>
              <p:spPr>
                <a:xfrm>
                  <a:off x="7386275" y="4893954"/>
                  <a:ext cx="799978" cy="316358"/>
                </a:xfrm>
                <a:prstGeom prst="roundRect">
                  <a:avLst/>
                </a:prstGeom>
                <a:solidFill>
                  <a:srgbClr val="92D05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 dirty="0">
                      <a:solidFill>
                        <a:schemeClr val="tx1"/>
                      </a:solidFill>
                      <a:latin typeface="Andale Mono" panose="020B0509000000000004" pitchFamily="49" charset="0"/>
                      <a:ea typeface="SimSun" panose="02010600030101010101" pitchFamily="2" charset="-122"/>
                    </a:rPr>
                    <a:t>TL-</a:t>
                  </a:r>
                  <a:r>
                    <a:rPr kumimoji="1" lang="en-US" altLang="zh-CN" sz="600" dirty="0" err="1">
                      <a:solidFill>
                        <a:schemeClr val="tx1"/>
                      </a:solidFill>
                      <a:latin typeface="Andale Mono" panose="020B0509000000000004" pitchFamily="49" charset="0"/>
                      <a:ea typeface="SimSun" panose="02010600030101010101" pitchFamily="2" charset="-122"/>
                    </a:rPr>
                    <a:t>Stopline</a:t>
                  </a:r>
                  <a:r>
                    <a:rPr kumimoji="1" lang="en-US" altLang="zh-CN" sz="600" dirty="0">
                      <a:solidFill>
                        <a:schemeClr val="tx1"/>
                      </a:solidFill>
                      <a:latin typeface="Andale Mono" panose="020B0509000000000004" pitchFamily="49" charset="0"/>
                      <a:ea typeface="SimSun" panose="02010600030101010101" pitchFamily="2" charset="-122"/>
                    </a:rPr>
                    <a:t> Inter Features</a:t>
                  </a:r>
                </a:p>
              </p:txBody>
            </p:sp>
            <p:sp>
              <p:nvSpPr>
                <p:cNvPr id="97" name="圆角矩形 96">
                  <a:extLst>
                    <a:ext uri="{FF2B5EF4-FFF2-40B4-BE49-F238E27FC236}">
                      <a16:creationId xmlns:a16="http://schemas.microsoft.com/office/drawing/2014/main" id="{2C1A6C79-C67A-E185-90FC-E32375F4C224}"/>
                    </a:ext>
                  </a:extLst>
                </p:cNvPr>
                <p:cNvSpPr/>
                <p:nvPr/>
              </p:nvSpPr>
              <p:spPr>
                <a:xfrm>
                  <a:off x="4682638" y="4662651"/>
                  <a:ext cx="1027944" cy="157070"/>
                </a:xfrm>
                <a:prstGeom prst="round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 dirty="0" err="1">
                      <a:solidFill>
                        <a:schemeClr val="tx1"/>
                      </a:solidFill>
                      <a:latin typeface="Andale Mono" panose="020B0509000000000004" pitchFamily="49" charset="0"/>
                      <a:ea typeface="SimSun" panose="02010600030101010101" pitchFamily="2" charset="-122"/>
                    </a:rPr>
                    <a:t>Stopline</a:t>
                  </a:r>
                  <a:r>
                    <a:rPr kumimoji="1" lang="en-US" altLang="zh-CN" sz="600" dirty="0">
                      <a:solidFill>
                        <a:schemeClr val="tx1"/>
                      </a:solidFill>
                      <a:latin typeface="Andale Mono" panose="020B0509000000000004" pitchFamily="49" charset="0"/>
                      <a:ea typeface="SimSun" panose="02010600030101010101" pitchFamily="2" charset="-122"/>
                    </a:rPr>
                    <a:t> Embedding</a:t>
                  </a:r>
                  <a:endParaRPr kumimoji="1" lang="zh-CN" altLang="en-US" sz="600" dirty="0">
                    <a:solidFill>
                      <a:schemeClr val="tx1"/>
                    </a:solidFill>
                    <a:latin typeface="Andale Mono" panose="020B0509000000000004" pitchFamily="49" charset="0"/>
                    <a:ea typeface="SimSun" panose="02010600030101010101" pitchFamily="2" charset="-122"/>
                  </a:endParaRPr>
                </a:p>
              </p:txBody>
            </p:sp>
            <p:sp>
              <p:nvSpPr>
                <p:cNvPr id="98" name="圆角矩形 97">
                  <a:extLst>
                    <a:ext uri="{FF2B5EF4-FFF2-40B4-BE49-F238E27FC236}">
                      <a16:creationId xmlns:a16="http://schemas.microsoft.com/office/drawing/2014/main" id="{D0F5B209-F1D3-C329-54A7-FA0175F8420B}"/>
                    </a:ext>
                  </a:extLst>
                </p:cNvPr>
                <p:cNvSpPr/>
                <p:nvPr/>
              </p:nvSpPr>
              <p:spPr>
                <a:xfrm>
                  <a:off x="4682638" y="5260547"/>
                  <a:ext cx="1027944" cy="157070"/>
                </a:xfrm>
                <a:prstGeom prst="round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 dirty="0" err="1">
                      <a:solidFill>
                        <a:schemeClr val="tx1"/>
                      </a:solidFill>
                      <a:latin typeface="Andale Mono" panose="020B0509000000000004" pitchFamily="49" charset="0"/>
                      <a:ea typeface="SimSun" panose="02010600030101010101" pitchFamily="2" charset="-122"/>
                    </a:rPr>
                    <a:t>Trafficlight</a:t>
                  </a:r>
                  <a:r>
                    <a:rPr kumimoji="1" lang="zh-CN" altLang="en-US" sz="600" dirty="0">
                      <a:solidFill>
                        <a:schemeClr val="tx1"/>
                      </a:solidFill>
                      <a:latin typeface="Andale Mono" panose="020B0509000000000004" pitchFamily="49" charset="0"/>
                      <a:ea typeface="SimSun" panose="02010600030101010101" pitchFamily="2" charset="-122"/>
                    </a:rPr>
                    <a:t> </a:t>
                  </a:r>
                  <a:r>
                    <a:rPr kumimoji="1" lang="en-US" altLang="zh-CN" sz="600" dirty="0">
                      <a:solidFill>
                        <a:schemeClr val="tx1"/>
                      </a:solidFill>
                      <a:latin typeface="Andale Mono" panose="020B0509000000000004" pitchFamily="49" charset="0"/>
                      <a:ea typeface="SimSun" panose="02010600030101010101" pitchFamily="2" charset="-122"/>
                    </a:rPr>
                    <a:t>Embedding</a:t>
                  </a:r>
                  <a:endParaRPr kumimoji="1" lang="zh-CN" altLang="en-US" sz="600" dirty="0">
                    <a:solidFill>
                      <a:schemeClr val="tx1"/>
                    </a:solidFill>
                    <a:latin typeface="Andale Mono" panose="020B0509000000000004" pitchFamily="49" charset="0"/>
                    <a:ea typeface="SimSun" panose="02010600030101010101" pitchFamily="2" charset="-122"/>
                  </a:endParaRPr>
                </a:p>
              </p:txBody>
            </p:sp>
            <p:sp>
              <p:nvSpPr>
                <p:cNvPr id="99" name="椭圆 98">
                  <a:extLst>
                    <a:ext uri="{FF2B5EF4-FFF2-40B4-BE49-F238E27FC236}">
                      <a16:creationId xmlns:a16="http://schemas.microsoft.com/office/drawing/2014/main" id="{5D47C25C-78E4-8683-153B-F37D8F6C6054}"/>
                    </a:ext>
                  </a:extLst>
                </p:cNvPr>
                <p:cNvSpPr/>
                <p:nvPr/>
              </p:nvSpPr>
              <p:spPr>
                <a:xfrm>
                  <a:off x="4887783" y="4985706"/>
                  <a:ext cx="617655" cy="132854"/>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500" dirty="0">
                      <a:solidFill>
                        <a:schemeClr val="tx1"/>
                      </a:solidFill>
                      <a:latin typeface="Andale Mono" panose="020B0509000000000004" pitchFamily="49" charset="0"/>
                      <a:ea typeface="SimSun" panose="02010600030101010101" pitchFamily="2" charset="-122"/>
                    </a:rPr>
                    <a:t>ADD</a:t>
                  </a:r>
                  <a:endParaRPr kumimoji="1" lang="zh-CN" altLang="en-US" sz="500" dirty="0">
                    <a:solidFill>
                      <a:schemeClr val="tx1"/>
                    </a:solidFill>
                    <a:latin typeface="Andale Mono" panose="020B0509000000000004" pitchFamily="49" charset="0"/>
                    <a:ea typeface="SimSun" panose="02010600030101010101" pitchFamily="2" charset="-122"/>
                  </a:endParaRPr>
                </a:p>
              </p:txBody>
            </p:sp>
            <p:cxnSp>
              <p:nvCxnSpPr>
                <p:cNvPr id="100" name="直线箭头连接符 99">
                  <a:extLst>
                    <a:ext uri="{FF2B5EF4-FFF2-40B4-BE49-F238E27FC236}">
                      <a16:creationId xmlns:a16="http://schemas.microsoft.com/office/drawing/2014/main" id="{3FA9D173-5E9A-4100-1D50-83C786BB5D01}"/>
                    </a:ext>
                  </a:extLst>
                </p:cNvPr>
                <p:cNvCxnSpPr>
                  <a:cxnSpLocks/>
                </p:cNvCxnSpPr>
                <p:nvPr/>
              </p:nvCxnSpPr>
              <p:spPr>
                <a:xfrm>
                  <a:off x="5191300" y="4819721"/>
                  <a:ext cx="1" cy="172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线箭头连接符 100">
                  <a:extLst>
                    <a:ext uri="{FF2B5EF4-FFF2-40B4-BE49-F238E27FC236}">
                      <a16:creationId xmlns:a16="http://schemas.microsoft.com/office/drawing/2014/main" id="{F7E891AC-EE18-E3E2-C823-513E16F68F3E}"/>
                    </a:ext>
                  </a:extLst>
                </p:cNvPr>
                <p:cNvCxnSpPr>
                  <a:cxnSpLocks/>
                </p:cNvCxnSpPr>
                <p:nvPr/>
              </p:nvCxnSpPr>
              <p:spPr>
                <a:xfrm flipV="1">
                  <a:off x="5195601" y="5124880"/>
                  <a:ext cx="1" cy="135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直线箭头连接符 101">
                  <a:extLst>
                    <a:ext uri="{FF2B5EF4-FFF2-40B4-BE49-F238E27FC236}">
                      <a16:creationId xmlns:a16="http://schemas.microsoft.com/office/drawing/2014/main" id="{A86E4DD0-3B27-C304-B186-5279F0F0FBC7}"/>
                    </a:ext>
                  </a:extLst>
                </p:cNvPr>
                <p:cNvCxnSpPr>
                  <a:cxnSpLocks/>
                  <a:stCxn id="96" idx="3"/>
                </p:cNvCxnSpPr>
                <p:nvPr/>
              </p:nvCxnSpPr>
              <p:spPr>
                <a:xfrm>
                  <a:off x="8186253" y="5052133"/>
                  <a:ext cx="35557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矩形 102">
                  <a:extLst>
                    <a:ext uri="{FF2B5EF4-FFF2-40B4-BE49-F238E27FC236}">
                      <a16:creationId xmlns:a16="http://schemas.microsoft.com/office/drawing/2014/main" id="{BD79480B-1DA7-28AD-85D0-38A08A644215}"/>
                    </a:ext>
                  </a:extLst>
                </p:cNvPr>
                <p:cNvSpPr/>
                <p:nvPr/>
              </p:nvSpPr>
              <p:spPr>
                <a:xfrm>
                  <a:off x="5963838" y="4678819"/>
                  <a:ext cx="1225678" cy="746629"/>
                </a:xfrm>
                <a:prstGeom prst="rect">
                  <a:avLst/>
                </a:prstGeom>
                <a:solidFill>
                  <a:schemeClr val="accent5">
                    <a:lumMod val="75000"/>
                    <a:alpha val="804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600" dirty="0">
                    <a:solidFill>
                      <a:schemeClr val="tx1"/>
                    </a:solidFill>
                    <a:latin typeface="Andale Mono" panose="020B0509000000000004" pitchFamily="49" charset="0"/>
                    <a:ea typeface="SimSun" panose="02010600030101010101" pitchFamily="2" charset="-122"/>
                  </a:endParaRPr>
                </a:p>
                <a:p>
                  <a:pPr algn="ctr"/>
                  <a:endParaRPr kumimoji="1" lang="en-US" altLang="zh-CN" sz="600" dirty="0">
                    <a:solidFill>
                      <a:schemeClr val="tx1"/>
                    </a:solidFill>
                    <a:latin typeface="Andale Mono" panose="020B0509000000000004" pitchFamily="49" charset="0"/>
                    <a:ea typeface="SimSun" panose="02010600030101010101" pitchFamily="2" charset="-122"/>
                  </a:endParaRPr>
                </a:p>
                <a:p>
                  <a:pPr algn="ctr"/>
                  <a:r>
                    <a:rPr kumimoji="1" lang="en-US" altLang="zh-CN" sz="600" dirty="0" err="1">
                      <a:solidFill>
                        <a:schemeClr val="tx1"/>
                      </a:solidFill>
                      <a:latin typeface="Andale Mono" panose="020B0509000000000004" pitchFamily="49" charset="0"/>
                      <a:ea typeface="SimSun" panose="02010600030101010101" pitchFamily="2" charset="-122"/>
                    </a:rPr>
                    <a:t>Trafficlight-Stopline</a:t>
                  </a:r>
                  <a:r>
                    <a:rPr kumimoji="1" lang="en-US" altLang="zh-CN" sz="600" dirty="0">
                      <a:solidFill>
                        <a:schemeClr val="tx1"/>
                      </a:solidFill>
                      <a:latin typeface="Andale Mono" panose="020B0509000000000004" pitchFamily="49" charset="0"/>
                      <a:ea typeface="SimSun" panose="02010600030101010101" pitchFamily="2" charset="-122"/>
                    </a:rPr>
                    <a:t> Topo</a:t>
                  </a:r>
                  <a:r>
                    <a:rPr kumimoji="1" lang="zh-CN" altLang="en-US" sz="600" dirty="0">
                      <a:solidFill>
                        <a:schemeClr val="tx1"/>
                      </a:solidFill>
                      <a:latin typeface="Andale Mono" panose="020B0509000000000004" pitchFamily="49" charset="0"/>
                      <a:ea typeface="SimSun" panose="02010600030101010101" pitchFamily="2" charset="-122"/>
                    </a:rPr>
                    <a:t> </a:t>
                  </a:r>
                  <a:r>
                    <a:rPr kumimoji="1" lang="en-US" altLang="zh-CN" sz="600" dirty="0">
                      <a:solidFill>
                        <a:schemeClr val="tx1"/>
                      </a:solidFill>
                      <a:latin typeface="Andale Mono" panose="020B0509000000000004" pitchFamily="49" charset="0"/>
                      <a:ea typeface="SimSun" panose="02010600030101010101" pitchFamily="2" charset="-122"/>
                    </a:rPr>
                    <a:t>Interaction</a:t>
                  </a:r>
                  <a:endParaRPr kumimoji="1" lang="zh-CN" altLang="en-US" sz="600" dirty="0">
                    <a:solidFill>
                      <a:schemeClr val="tx1"/>
                    </a:solidFill>
                    <a:latin typeface="Andale Mono" panose="020B0509000000000004" pitchFamily="49" charset="0"/>
                    <a:ea typeface="SimSun" panose="02010600030101010101" pitchFamily="2" charset="-122"/>
                  </a:endParaRPr>
                </a:p>
              </p:txBody>
            </p:sp>
            <p:sp>
              <p:nvSpPr>
                <p:cNvPr id="104" name="矩形 103">
                  <a:extLst>
                    <a:ext uri="{FF2B5EF4-FFF2-40B4-BE49-F238E27FC236}">
                      <a16:creationId xmlns:a16="http://schemas.microsoft.com/office/drawing/2014/main" id="{94F9F78D-59CC-41CF-C727-5DC014C9BB52}"/>
                    </a:ext>
                  </a:extLst>
                </p:cNvPr>
                <p:cNvSpPr/>
                <p:nvPr/>
              </p:nvSpPr>
              <p:spPr>
                <a:xfrm>
                  <a:off x="6114209" y="4821694"/>
                  <a:ext cx="923216" cy="144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 dirty="0">
                      <a:solidFill>
                        <a:schemeClr val="tx1"/>
                      </a:solidFill>
                      <a:latin typeface="Andale Mono" panose="020B0509000000000004" pitchFamily="49" charset="0"/>
                      <a:ea typeface="SimSun" panose="02010600030101010101" pitchFamily="2" charset="-122"/>
                    </a:rPr>
                    <a:t>GATs</a:t>
                  </a:r>
                  <a:endParaRPr kumimoji="1" lang="zh-CN" altLang="en-US" sz="600" dirty="0">
                    <a:solidFill>
                      <a:schemeClr val="tx1"/>
                    </a:solidFill>
                    <a:latin typeface="Andale Mono" panose="020B0509000000000004" pitchFamily="49" charset="0"/>
                    <a:ea typeface="SimSun" panose="02010600030101010101" pitchFamily="2" charset="-122"/>
                  </a:endParaRPr>
                </a:p>
              </p:txBody>
            </p:sp>
            <p:cxnSp>
              <p:nvCxnSpPr>
                <p:cNvPr id="105" name="直线箭头连接符 104">
                  <a:extLst>
                    <a:ext uri="{FF2B5EF4-FFF2-40B4-BE49-F238E27FC236}">
                      <a16:creationId xmlns:a16="http://schemas.microsoft.com/office/drawing/2014/main" id="{5389C7AB-3FC2-BF83-5123-42E774050B19}"/>
                    </a:ext>
                  </a:extLst>
                </p:cNvPr>
                <p:cNvCxnSpPr>
                  <a:cxnSpLocks/>
                  <a:stCxn id="103" idx="3"/>
                  <a:endCxn id="96" idx="1"/>
                </p:cNvCxnSpPr>
                <p:nvPr/>
              </p:nvCxnSpPr>
              <p:spPr>
                <a:xfrm flipV="1">
                  <a:off x="7189516" y="5052133"/>
                  <a:ext cx="19675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线箭头连接符 105">
                  <a:extLst>
                    <a:ext uri="{FF2B5EF4-FFF2-40B4-BE49-F238E27FC236}">
                      <a16:creationId xmlns:a16="http://schemas.microsoft.com/office/drawing/2014/main" id="{C48BE01D-4147-A10F-7582-FD766727C824}"/>
                    </a:ext>
                  </a:extLst>
                </p:cNvPr>
                <p:cNvCxnSpPr>
                  <a:cxnSpLocks/>
                  <a:stCxn id="99" idx="6"/>
                  <a:endCxn id="103" idx="1"/>
                </p:cNvCxnSpPr>
                <p:nvPr/>
              </p:nvCxnSpPr>
              <p:spPr>
                <a:xfrm>
                  <a:off x="5505438" y="5052133"/>
                  <a:ext cx="4584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7" name="组合 56">
                <a:extLst>
                  <a:ext uri="{FF2B5EF4-FFF2-40B4-BE49-F238E27FC236}">
                    <a16:creationId xmlns:a16="http://schemas.microsoft.com/office/drawing/2014/main" id="{652C7CD3-3E7A-286F-2F03-1819616EA64F}"/>
                  </a:ext>
                </a:extLst>
              </p:cNvPr>
              <p:cNvGrpSpPr/>
              <p:nvPr/>
            </p:nvGrpSpPr>
            <p:grpSpPr>
              <a:xfrm>
                <a:off x="4685567" y="3615273"/>
                <a:ext cx="3499170" cy="746629"/>
                <a:chOff x="4582315" y="3597277"/>
                <a:chExt cx="3499170" cy="746629"/>
              </a:xfrm>
            </p:grpSpPr>
            <p:grpSp>
              <p:nvGrpSpPr>
                <p:cNvPr id="85" name="组合 84">
                  <a:extLst>
                    <a:ext uri="{FF2B5EF4-FFF2-40B4-BE49-F238E27FC236}">
                      <a16:creationId xmlns:a16="http://schemas.microsoft.com/office/drawing/2014/main" id="{DAEEF979-8C6E-C62D-BA1E-ABB851EA0F0F}"/>
                    </a:ext>
                  </a:extLst>
                </p:cNvPr>
                <p:cNvGrpSpPr/>
                <p:nvPr/>
              </p:nvGrpSpPr>
              <p:grpSpPr>
                <a:xfrm>
                  <a:off x="4582315" y="3597277"/>
                  <a:ext cx="2702020" cy="746629"/>
                  <a:chOff x="4667295" y="2444383"/>
                  <a:chExt cx="2702020" cy="746629"/>
                </a:xfrm>
              </p:grpSpPr>
              <p:sp>
                <p:nvSpPr>
                  <p:cNvPr id="87" name="矩形 86">
                    <a:extLst>
                      <a:ext uri="{FF2B5EF4-FFF2-40B4-BE49-F238E27FC236}">
                        <a16:creationId xmlns:a16="http://schemas.microsoft.com/office/drawing/2014/main" id="{792CBC66-AA09-CFF5-4AAD-A2761EFBC86C}"/>
                      </a:ext>
                    </a:extLst>
                  </p:cNvPr>
                  <p:cNvSpPr/>
                  <p:nvPr/>
                </p:nvSpPr>
                <p:spPr>
                  <a:xfrm>
                    <a:off x="5950889" y="2444383"/>
                    <a:ext cx="1225678" cy="746629"/>
                  </a:xfrm>
                  <a:prstGeom prst="rect">
                    <a:avLst/>
                  </a:prstGeom>
                  <a:solidFill>
                    <a:schemeClr val="accent5">
                      <a:lumMod val="75000"/>
                      <a:alpha val="804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600" dirty="0">
                      <a:solidFill>
                        <a:schemeClr val="tx1"/>
                      </a:solidFill>
                      <a:latin typeface="Andale Mono" panose="020B0509000000000004" pitchFamily="49" charset="0"/>
                      <a:ea typeface="SimSun" panose="02010600030101010101" pitchFamily="2" charset="-122"/>
                    </a:endParaRPr>
                  </a:p>
                  <a:p>
                    <a:pPr algn="ctr"/>
                    <a:endParaRPr kumimoji="1" lang="en-US" altLang="zh-CN" sz="600" dirty="0">
                      <a:solidFill>
                        <a:schemeClr val="tx1"/>
                      </a:solidFill>
                      <a:latin typeface="Andale Mono" panose="020B0509000000000004" pitchFamily="49" charset="0"/>
                      <a:ea typeface="SimSun" panose="02010600030101010101" pitchFamily="2" charset="-122"/>
                    </a:endParaRPr>
                  </a:p>
                  <a:p>
                    <a:pPr algn="ctr"/>
                    <a:r>
                      <a:rPr kumimoji="1" lang="en-US" altLang="zh-CN" sz="600" dirty="0" err="1">
                        <a:solidFill>
                          <a:schemeClr val="tx1"/>
                        </a:solidFill>
                        <a:latin typeface="Andale Mono" panose="020B0509000000000004" pitchFamily="49" charset="0"/>
                        <a:ea typeface="SimSun" panose="02010600030101010101" pitchFamily="2" charset="-122"/>
                      </a:rPr>
                      <a:t>Trafficlight-Stopline</a:t>
                    </a:r>
                    <a:r>
                      <a:rPr kumimoji="1" lang="zh-CN" altLang="en-US" sz="600" dirty="0">
                        <a:solidFill>
                          <a:schemeClr val="tx1"/>
                        </a:solidFill>
                        <a:latin typeface="Andale Mono" panose="020B0509000000000004" pitchFamily="49" charset="0"/>
                        <a:ea typeface="SimSun" panose="02010600030101010101" pitchFamily="2" charset="-122"/>
                      </a:rPr>
                      <a:t> </a:t>
                    </a:r>
                    <a:r>
                      <a:rPr kumimoji="1" lang="en-US" altLang="zh-CN" sz="600" dirty="0">
                        <a:solidFill>
                          <a:schemeClr val="tx1"/>
                        </a:solidFill>
                        <a:latin typeface="Andale Mono" panose="020B0509000000000004" pitchFamily="49" charset="0"/>
                        <a:ea typeface="SimSun" panose="02010600030101010101" pitchFamily="2" charset="-122"/>
                      </a:rPr>
                      <a:t>Feat Interaction</a:t>
                    </a:r>
                    <a:endParaRPr kumimoji="1" lang="zh-CN" altLang="en-US" sz="600" dirty="0">
                      <a:solidFill>
                        <a:schemeClr val="tx1"/>
                      </a:solidFill>
                      <a:latin typeface="Andale Mono" panose="020B0509000000000004" pitchFamily="49" charset="0"/>
                      <a:ea typeface="SimSun" panose="02010600030101010101" pitchFamily="2" charset="-122"/>
                    </a:endParaRPr>
                  </a:p>
                </p:txBody>
              </p:sp>
              <p:sp>
                <p:nvSpPr>
                  <p:cNvPr id="88" name="矩形 87">
                    <a:extLst>
                      <a:ext uri="{FF2B5EF4-FFF2-40B4-BE49-F238E27FC236}">
                        <a16:creationId xmlns:a16="http://schemas.microsoft.com/office/drawing/2014/main" id="{2FD98B7F-6C7B-0B7C-5741-45781AC07BBD}"/>
                      </a:ext>
                    </a:extLst>
                  </p:cNvPr>
                  <p:cNvSpPr/>
                  <p:nvPr/>
                </p:nvSpPr>
                <p:spPr>
                  <a:xfrm>
                    <a:off x="6101260" y="2584040"/>
                    <a:ext cx="923216" cy="144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 dirty="0">
                        <a:solidFill>
                          <a:schemeClr val="tx1"/>
                        </a:solidFill>
                        <a:latin typeface="Andale Mono" panose="020B0509000000000004" pitchFamily="49" charset="0"/>
                        <a:ea typeface="SimSun" panose="02010600030101010101" pitchFamily="2" charset="-122"/>
                      </a:rPr>
                      <a:t>GATs</a:t>
                    </a:r>
                    <a:endParaRPr kumimoji="1" lang="zh-CN" altLang="en-US" sz="600" dirty="0">
                      <a:solidFill>
                        <a:schemeClr val="tx1"/>
                      </a:solidFill>
                      <a:latin typeface="Andale Mono" panose="020B0509000000000004" pitchFamily="49" charset="0"/>
                      <a:ea typeface="SimSun" panose="02010600030101010101" pitchFamily="2" charset="-122"/>
                    </a:endParaRPr>
                  </a:p>
                </p:txBody>
              </p:sp>
              <p:sp>
                <p:nvSpPr>
                  <p:cNvPr id="89" name="圆角矩形 88">
                    <a:extLst>
                      <a:ext uri="{FF2B5EF4-FFF2-40B4-BE49-F238E27FC236}">
                        <a16:creationId xmlns:a16="http://schemas.microsoft.com/office/drawing/2014/main" id="{01488E92-43FD-C89F-C8D3-5887199F4B1F}"/>
                      </a:ext>
                    </a:extLst>
                  </p:cNvPr>
                  <p:cNvSpPr/>
                  <p:nvPr/>
                </p:nvSpPr>
                <p:spPr>
                  <a:xfrm>
                    <a:off x="4669153" y="2702647"/>
                    <a:ext cx="1027944" cy="157070"/>
                  </a:xfrm>
                  <a:prstGeom prst="round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 dirty="0" err="1">
                        <a:solidFill>
                          <a:schemeClr val="tx1"/>
                        </a:solidFill>
                        <a:latin typeface="Andale Mono" panose="020B0509000000000004" pitchFamily="49" charset="0"/>
                        <a:ea typeface="SimSun" panose="02010600030101010101" pitchFamily="2" charset="-122"/>
                      </a:rPr>
                      <a:t>Stopline</a:t>
                    </a:r>
                    <a:r>
                      <a:rPr kumimoji="1" lang="en-US" altLang="zh-CN" sz="600" dirty="0">
                        <a:solidFill>
                          <a:schemeClr val="tx1"/>
                        </a:solidFill>
                        <a:latin typeface="Andale Mono" panose="020B0509000000000004" pitchFamily="49" charset="0"/>
                        <a:ea typeface="SimSun" panose="02010600030101010101" pitchFamily="2" charset="-122"/>
                      </a:rPr>
                      <a:t> Embedding</a:t>
                    </a:r>
                    <a:endParaRPr kumimoji="1" lang="zh-CN" altLang="en-US" sz="600" dirty="0">
                      <a:solidFill>
                        <a:schemeClr val="tx1"/>
                      </a:solidFill>
                      <a:latin typeface="Andale Mono" panose="020B0509000000000004" pitchFamily="49" charset="0"/>
                      <a:ea typeface="SimSun" panose="02010600030101010101" pitchFamily="2" charset="-122"/>
                    </a:endParaRPr>
                  </a:p>
                </p:txBody>
              </p:sp>
              <p:sp>
                <p:nvSpPr>
                  <p:cNvPr id="90" name="圆角矩形 89">
                    <a:extLst>
                      <a:ext uri="{FF2B5EF4-FFF2-40B4-BE49-F238E27FC236}">
                        <a16:creationId xmlns:a16="http://schemas.microsoft.com/office/drawing/2014/main" id="{DAB9C7D3-EAD5-4F1E-966B-F54570A8F452}"/>
                      </a:ext>
                    </a:extLst>
                  </p:cNvPr>
                  <p:cNvSpPr/>
                  <p:nvPr/>
                </p:nvSpPr>
                <p:spPr>
                  <a:xfrm>
                    <a:off x="4667295" y="2931247"/>
                    <a:ext cx="1048313" cy="238021"/>
                  </a:xfrm>
                  <a:prstGeom prst="round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 dirty="0">
                        <a:solidFill>
                          <a:schemeClr val="tx1"/>
                        </a:solidFill>
                        <a:latin typeface="Andale Mono" panose="020B0509000000000004" pitchFamily="49" charset="0"/>
                        <a:ea typeface="SimSun" panose="02010600030101010101" pitchFamily="2" charset="-122"/>
                      </a:rPr>
                      <a:t>TL-</a:t>
                    </a:r>
                    <a:r>
                      <a:rPr kumimoji="1" lang="en-US" altLang="zh-CN" sz="600" dirty="0" err="1">
                        <a:solidFill>
                          <a:schemeClr val="tx1"/>
                        </a:solidFill>
                        <a:latin typeface="Andale Mono" panose="020B0509000000000004" pitchFamily="49" charset="0"/>
                        <a:ea typeface="SimSun" panose="02010600030101010101" pitchFamily="2" charset="-122"/>
                      </a:rPr>
                      <a:t>Stopline</a:t>
                    </a:r>
                    <a:r>
                      <a:rPr kumimoji="1" lang="en-US" altLang="zh-CN" sz="600" dirty="0">
                        <a:solidFill>
                          <a:schemeClr val="tx1"/>
                        </a:solidFill>
                        <a:latin typeface="Andale Mono" panose="020B0509000000000004" pitchFamily="49" charset="0"/>
                        <a:ea typeface="SimSun" panose="02010600030101010101" pitchFamily="2" charset="-122"/>
                      </a:rPr>
                      <a:t> Topo</a:t>
                    </a:r>
                  </a:p>
                  <a:p>
                    <a:pPr algn="ctr"/>
                    <a:r>
                      <a:rPr kumimoji="1" lang="en-US" altLang="zh-CN" sz="600" dirty="0">
                        <a:solidFill>
                          <a:schemeClr val="tx1"/>
                        </a:solidFill>
                        <a:latin typeface="Andale Mono" panose="020B0509000000000004" pitchFamily="49" charset="0"/>
                        <a:ea typeface="SimSun" panose="02010600030101010101" pitchFamily="2" charset="-122"/>
                      </a:rPr>
                      <a:t>Embedding</a:t>
                    </a:r>
                    <a:endParaRPr kumimoji="1" lang="zh-CN" altLang="en-US" sz="600" dirty="0">
                      <a:solidFill>
                        <a:schemeClr val="tx1"/>
                      </a:solidFill>
                      <a:latin typeface="Andale Mono" panose="020B0509000000000004" pitchFamily="49" charset="0"/>
                      <a:ea typeface="SimSun" panose="02010600030101010101" pitchFamily="2" charset="-122"/>
                    </a:endParaRPr>
                  </a:p>
                </p:txBody>
              </p:sp>
              <p:cxnSp>
                <p:nvCxnSpPr>
                  <p:cNvPr id="91" name="直线箭头连接符 90">
                    <a:extLst>
                      <a:ext uri="{FF2B5EF4-FFF2-40B4-BE49-F238E27FC236}">
                        <a16:creationId xmlns:a16="http://schemas.microsoft.com/office/drawing/2014/main" id="{6C26E112-6DC7-3D97-1FB0-EDFF291A524C}"/>
                      </a:ext>
                    </a:extLst>
                  </p:cNvPr>
                  <p:cNvCxnSpPr>
                    <a:cxnSpLocks/>
                    <a:stCxn id="89" idx="3"/>
                  </p:cNvCxnSpPr>
                  <p:nvPr/>
                </p:nvCxnSpPr>
                <p:spPr>
                  <a:xfrm>
                    <a:off x="5697097" y="2781182"/>
                    <a:ext cx="2543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a:extLst>
                      <a:ext uri="{FF2B5EF4-FFF2-40B4-BE49-F238E27FC236}">
                        <a16:creationId xmlns:a16="http://schemas.microsoft.com/office/drawing/2014/main" id="{C3DEACE9-426B-A615-D5E4-B31F31E7762F}"/>
                      </a:ext>
                    </a:extLst>
                  </p:cNvPr>
                  <p:cNvCxnSpPr>
                    <a:cxnSpLocks/>
                    <a:stCxn id="90" idx="3"/>
                  </p:cNvCxnSpPr>
                  <p:nvPr/>
                </p:nvCxnSpPr>
                <p:spPr>
                  <a:xfrm flipV="1">
                    <a:off x="5715608" y="3050257"/>
                    <a:ext cx="2358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圆角矩形 92">
                    <a:extLst>
                      <a:ext uri="{FF2B5EF4-FFF2-40B4-BE49-F238E27FC236}">
                        <a16:creationId xmlns:a16="http://schemas.microsoft.com/office/drawing/2014/main" id="{E8025511-982F-0C3A-6CBA-28F3D5E863FC}"/>
                      </a:ext>
                    </a:extLst>
                  </p:cNvPr>
                  <p:cNvSpPr/>
                  <p:nvPr/>
                </p:nvSpPr>
                <p:spPr>
                  <a:xfrm>
                    <a:off x="4667295" y="2467818"/>
                    <a:ext cx="1027944" cy="157070"/>
                  </a:xfrm>
                  <a:prstGeom prst="round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 dirty="0" err="1">
                        <a:solidFill>
                          <a:schemeClr val="tx1"/>
                        </a:solidFill>
                        <a:latin typeface="Andale Mono" panose="020B0509000000000004" pitchFamily="49" charset="0"/>
                        <a:ea typeface="SimSun" panose="02010600030101010101" pitchFamily="2" charset="-122"/>
                      </a:rPr>
                      <a:t>Trafficlight</a:t>
                    </a:r>
                    <a:r>
                      <a:rPr kumimoji="1" lang="zh-CN" altLang="en-US" sz="600" dirty="0">
                        <a:solidFill>
                          <a:schemeClr val="tx1"/>
                        </a:solidFill>
                        <a:latin typeface="Andale Mono" panose="020B0509000000000004" pitchFamily="49" charset="0"/>
                        <a:ea typeface="SimSun" panose="02010600030101010101" pitchFamily="2" charset="-122"/>
                      </a:rPr>
                      <a:t> </a:t>
                    </a:r>
                    <a:r>
                      <a:rPr kumimoji="1" lang="en-US" altLang="zh-CN" sz="600" dirty="0">
                        <a:solidFill>
                          <a:schemeClr val="tx1"/>
                        </a:solidFill>
                        <a:latin typeface="Andale Mono" panose="020B0509000000000004" pitchFamily="49" charset="0"/>
                        <a:ea typeface="SimSun" panose="02010600030101010101" pitchFamily="2" charset="-122"/>
                      </a:rPr>
                      <a:t>Embedding</a:t>
                    </a:r>
                    <a:endParaRPr kumimoji="1" lang="zh-CN" altLang="en-US" sz="600" dirty="0">
                      <a:solidFill>
                        <a:schemeClr val="tx1"/>
                      </a:solidFill>
                      <a:latin typeface="Andale Mono" panose="020B0509000000000004" pitchFamily="49" charset="0"/>
                      <a:ea typeface="SimSun" panose="02010600030101010101" pitchFamily="2" charset="-122"/>
                    </a:endParaRPr>
                  </a:p>
                </p:txBody>
              </p:sp>
              <p:cxnSp>
                <p:nvCxnSpPr>
                  <p:cNvPr id="94" name="直线箭头连接符 93">
                    <a:extLst>
                      <a:ext uri="{FF2B5EF4-FFF2-40B4-BE49-F238E27FC236}">
                        <a16:creationId xmlns:a16="http://schemas.microsoft.com/office/drawing/2014/main" id="{EEADA290-57AE-4034-0559-259AB83A03C3}"/>
                      </a:ext>
                    </a:extLst>
                  </p:cNvPr>
                  <p:cNvCxnSpPr>
                    <a:cxnSpLocks/>
                    <a:stCxn id="93" idx="3"/>
                  </p:cNvCxnSpPr>
                  <p:nvPr/>
                </p:nvCxnSpPr>
                <p:spPr>
                  <a:xfrm>
                    <a:off x="5695239" y="2546353"/>
                    <a:ext cx="2497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a:extLst>
                      <a:ext uri="{FF2B5EF4-FFF2-40B4-BE49-F238E27FC236}">
                        <a16:creationId xmlns:a16="http://schemas.microsoft.com/office/drawing/2014/main" id="{7DD762A9-2F1D-B36F-C1ED-0CF2DA35C4D4}"/>
                      </a:ext>
                    </a:extLst>
                  </p:cNvPr>
                  <p:cNvCxnSpPr>
                    <a:cxnSpLocks/>
                    <a:stCxn id="87" idx="3"/>
                  </p:cNvCxnSpPr>
                  <p:nvPr/>
                </p:nvCxnSpPr>
                <p:spPr>
                  <a:xfrm flipV="1">
                    <a:off x="7176567" y="2817697"/>
                    <a:ext cx="1927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6" name="圆角矩形 85">
                  <a:extLst>
                    <a:ext uri="{FF2B5EF4-FFF2-40B4-BE49-F238E27FC236}">
                      <a16:creationId xmlns:a16="http://schemas.microsoft.com/office/drawing/2014/main" id="{1698FFC1-D5CD-4C61-7BD4-02A490FC9A70}"/>
                    </a:ext>
                  </a:extLst>
                </p:cNvPr>
                <p:cNvSpPr/>
                <p:nvPr/>
              </p:nvSpPr>
              <p:spPr>
                <a:xfrm>
                  <a:off x="7281507" y="3806565"/>
                  <a:ext cx="799978" cy="316358"/>
                </a:xfrm>
                <a:prstGeom prst="round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 dirty="0" err="1">
                      <a:solidFill>
                        <a:schemeClr val="tx1"/>
                      </a:solidFill>
                      <a:latin typeface="Andale Mono" panose="020B0509000000000004" pitchFamily="49" charset="0"/>
                      <a:ea typeface="SimSun" panose="02010600030101010101" pitchFamily="2" charset="-122"/>
                    </a:rPr>
                    <a:t>Trafficlight</a:t>
                  </a:r>
                  <a:r>
                    <a:rPr kumimoji="1" lang="zh-CN" altLang="en-US" sz="600" dirty="0">
                      <a:solidFill>
                        <a:schemeClr val="tx1"/>
                      </a:solidFill>
                      <a:latin typeface="Andale Mono" panose="020B0509000000000004" pitchFamily="49" charset="0"/>
                      <a:ea typeface="SimSun" panose="02010600030101010101" pitchFamily="2" charset="-122"/>
                    </a:rPr>
                    <a:t> </a:t>
                  </a:r>
                  <a:r>
                    <a:rPr kumimoji="1" lang="en-US" altLang="zh-CN" sz="600" dirty="0">
                      <a:solidFill>
                        <a:schemeClr val="tx1"/>
                      </a:solidFill>
                      <a:latin typeface="Andale Mono" panose="020B0509000000000004" pitchFamily="49" charset="0"/>
                      <a:ea typeface="SimSun" panose="02010600030101010101" pitchFamily="2" charset="-122"/>
                    </a:rPr>
                    <a:t>Reason</a:t>
                  </a:r>
                  <a:r>
                    <a:rPr kumimoji="1" lang="zh-CN" altLang="en-US" sz="600" dirty="0">
                      <a:solidFill>
                        <a:schemeClr val="tx1"/>
                      </a:solidFill>
                      <a:latin typeface="Andale Mono" panose="020B0509000000000004" pitchFamily="49" charset="0"/>
                      <a:ea typeface="SimSun" panose="02010600030101010101" pitchFamily="2" charset="-122"/>
                    </a:rPr>
                    <a:t> </a:t>
                  </a:r>
                  <a:r>
                    <a:rPr kumimoji="1" lang="en-US" altLang="zh-CN" sz="600" dirty="0">
                      <a:solidFill>
                        <a:schemeClr val="tx1"/>
                      </a:solidFill>
                      <a:latin typeface="Andale Mono" panose="020B0509000000000004" pitchFamily="49" charset="0"/>
                      <a:ea typeface="SimSun" panose="02010600030101010101" pitchFamily="2" charset="-122"/>
                    </a:rPr>
                    <a:t>Feature</a:t>
                  </a:r>
                  <a:endParaRPr kumimoji="1" lang="zh-CN" altLang="en-US" sz="600" dirty="0">
                    <a:solidFill>
                      <a:schemeClr val="tx1"/>
                    </a:solidFill>
                    <a:latin typeface="Andale Mono" panose="020B0509000000000004" pitchFamily="49" charset="0"/>
                    <a:ea typeface="SimSun" panose="02010600030101010101" pitchFamily="2" charset="-122"/>
                  </a:endParaRPr>
                </a:p>
              </p:txBody>
            </p:sp>
          </p:grpSp>
          <p:grpSp>
            <p:nvGrpSpPr>
              <p:cNvPr id="58" name="组合 57">
                <a:extLst>
                  <a:ext uri="{FF2B5EF4-FFF2-40B4-BE49-F238E27FC236}">
                    <a16:creationId xmlns:a16="http://schemas.microsoft.com/office/drawing/2014/main" id="{6A3D2479-9404-44B9-41C3-3CBFD00BCB54}"/>
                  </a:ext>
                </a:extLst>
              </p:cNvPr>
              <p:cNvGrpSpPr/>
              <p:nvPr/>
            </p:nvGrpSpPr>
            <p:grpSpPr>
              <a:xfrm>
                <a:off x="4655883" y="957569"/>
                <a:ext cx="3858537" cy="746629"/>
                <a:chOff x="4655883" y="957569"/>
                <a:chExt cx="3858537" cy="746629"/>
              </a:xfrm>
            </p:grpSpPr>
            <p:grpSp>
              <p:nvGrpSpPr>
                <p:cNvPr id="72" name="组合 71">
                  <a:extLst>
                    <a:ext uri="{FF2B5EF4-FFF2-40B4-BE49-F238E27FC236}">
                      <a16:creationId xmlns:a16="http://schemas.microsoft.com/office/drawing/2014/main" id="{58A70F88-97C0-5A60-0208-7305F148824F}"/>
                    </a:ext>
                  </a:extLst>
                </p:cNvPr>
                <p:cNvGrpSpPr/>
                <p:nvPr/>
              </p:nvGrpSpPr>
              <p:grpSpPr>
                <a:xfrm>
                  <a:off x="4655883" y="957569"/>
                  <a:ext cx="3494454" cy="746629"/>
                  <a:chOff x="4655915" y="1048028"/>
                  <a:chExt cx="3494454" cy="746629"/>
                </a:xfrm>
              </p:grpSpPr>
              <p:grpSp>
                <p:nvGrpSpPr>
                  <p:cNvPr id="74" name="组合 73">
                    <a:extLst>
                      <a:ext uri="{FF2B5EF4-FFF2-40B4-BE49-F238E27FC236}">
                        <a16:creationId xmlns:a16="http://schemas.microsoft.com/office/drawing/2014/main" id="{03408033-7551-8490-112D-E1F3AC4F7F78}"/>
                      </a:ext>
                    </a:extLst>
                  </p:cNvPr>
                  <p:cNvGrpSpPr/>
                  <p:nvPr/>
                </p:nvGrpSpPr>
                <p:grpSpPr>
                  <a:xfrm>
                    <a:off x="4655915" y="1048028"/>
                    <a:ext cx="2702020" cy="746629"/>
                    <a:chOff x="4667295" y="2444383"/>
                    <a:chExt cx="2702020" cy="746629"/>
                  </a:xfrm>
                </p:grpSpPr>
                <p:sp>
                  <p:nvSpPr>
                    <p:cNvPr id="76" name="矩形 75">
                      <a:extLst>
                        <a:ext uri="{FF2B5EF4-FFF2-40B4-BE49-F238E27FC236}">
                          <a16:creationId xmlns:a16="http://schemas.microsoft.com/office/drawing/2014/main" id="{CD6B601B-5592-5ACE-B01F-5E7FDD127214}"/>
                        </a:ext>
                      </a:extLst>
                    </p:cNvPr>
                    <p:cNvSpPr/>
                    <p:nvPr/>
                  </p:nvSpPr>
                  <p:spPr>
                    <a:xfrm>
                      <a:off x="5950889" y="2444383"/>
                      <a:ext cx="1225678" cy="746629"/>
                    </a:xfrm>
                    <a:prstGeom prst="rect">
                      <a:avLst/>
                    </a:prstGeom>
                    <a:solidFill>
                      <a:schemeClr val="accent5">
                        <a:lumMod val="75000"/>
                        <a:alpha val="804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600" dirty="0">
                        <a:solidFill>
                          <a:schemeClr val="tx1"/>
                        </a:solidFill>
                        <a:latin typeface="Andale Mono" panose="020B0509000000000004" pitchFamily="49" charset="0"/>
                        <a:ea typeface="SimSun" panose="02010600030101010101" pitchFamily="2" charset="-122"/>
                      </a:endParaRPr>
                    </a:p>
                    <a:p>
                      <a:pPr algn="ctr"/>
                      <a:endParaRPr kumimoji="1" lang="en-US" altLang="zh-CN" sz="600" dirty="0">
                        <a:solidFill>
                          <a:schemeClr val="tx1"/>
                        </a:solidFill>
                        <a:latin typeface="Andale Mono" panose="020B0509000000000004" pitchFamily="49" charset="0"/>
                        <a:ea typeface="SimSun" panose="02010600030101010101" pitchFamily="2" charset="-122"/>
                      </a:endParaRPr>
                    </a:p>
                    <a:p>
                      <a:pPr algn="ctr"/>
                      <a:r>
                        <a:rPr kumimoji="1" lang="en-US" altLang="zh-CN" sz="600" dirty="0">
                          <a:solidFill>
                            <a:schemeClr val="tx1"/>
                          </a:solidFill>
                          <a:latin typeface="Andale Mono" panose="020B0509000000000004" pitchFamily="49" charset="0"/>
                          <a:ea typeface="SimSun" panose="02010600030101010101" pitchFamily="2" charset="-122"/>
                        </a:rPr>
                        <a:t>Obstacle-</a:t>
                      </a:r>
                      <a:r>
                        <a:rPr kumimoji="1" lang="en-US" altLang="zh-CN" sz="600" dirty="0" err="1">
                          <a:solidFill>
                            <a:schemeClr val="tx1"/>
                          </a:solidFill>
                          <a:latin typeface="Andale Mono" panose="020B0509000000000004" pitchFamily="49" charset="0"/>
                          <a:ea typeface="SimSun" panose="02010600030101010101" pitchFamily="2" charset="-122"/>
                        </a:rPr>
                        <a:t>Stopline</a:t>
                      </a:r>
                      <a:r>
                        <a:rPr kumimoji="1" lang="zh-CN" altLang="en-US" sz="600" dirty="0">
                          <a:solidFill>
                            <a:schemeClr val="tx1"/>
                          </a:solidFill>
                          <a:latin typeface="Andale Mono" panose="020B0509000000000004" pitchFamily="49" charset="0"/>
                          <a:ea typeface="SimSun" panose="02010600030101010101" pitchFamily="2" charset="-122"/>
                        </a:rPr>
                        <a:t> </a:t>
                      </a:r>
                      <a:r>
                        <a:rPr kumimoji="1" lang="en-US" altLang="zh-CN" sz="600" dirty="0">
                          <a:solidFill>
                            <a:schemeClr val="tx1"/>
                          </a:solidFill>
                          <a:latin typeface="Andale Mono" panose="020B0509000000000004" pitchFamily="49" charset="0"/>
                          <a:ea typeface="SimSun" panose="02010600030101010101" pitchFamily="2" charset="-122"/>
                        </a:rPr>
                        <a:t>Feat Interaction</a:t>
                      </a:r>
                      <a:endParaRPr kumimoji="1" lang="zh-CN" altLang="en-US" sz="600" dirty="0">
                        <a:solidFill>
                          <a:schemeClr val="tx1"/>
                        </a:solidFill>
                        <a:latin typeface="Andale Mono" panose="020B0509000000000004" pitchFamily="49" charset="0"/>
                        <a:ea typeface="SimSun" panose="02010600030101010101" pitchFamily="2" charset="-122"/>
                      </a:endParaRPr>
                    </a:p>
                  </p:txBody>
                </p:sp>
                <p:sp>
                  <p:nvSpPr>
                    <p:cNvPr id="77" name="矩形 76">
                      <a:extLst>
                        <a:ext uri="{FF2B5EF4-FFF2-40B4-BE49-F238E27FC236}">
                          <a16:creationId xmlns:a16="http://schemas.microsoft.com/office/drawing/2014/main" id="{E4DD9467-E242-DE32-D4E4-B6BD2F53348A}"/>
                        </a:ext>
                      </a:extLst>
                    </p:cNvPr>
                    <p:cNvSpPr/>
                    <p:nvPr/>
                  </p:nvSpPr>
                  <p:spPr>
                    <a:xfrm>
                      <a:off x="6101260" y="2584040"/>
                      <a:ext cx="923216" cy="144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 dirty="0">
                          <a:solidFill>
                            <a:schemeClr val="tx1"/>
                          </a:solidFill>
                          <a:latin typeface="Andale Mono" panose="020B0509000000000004" pitchFamily="49" charset="0"/>
                          <a:ea typeface="SimSun" panose="02010600030101010101" pitchFamily="2" charset="-122"/>
                        </a:rPr>
                        <a:t>GATs</a:t>
                      </a:r>
                      <a:endParaRPr kumimoji="1" lang="zh-CN" altLang="en-US" sz="600" dirty="0">
                        <a:solidFill>
                          <a:schemeClr val="tx1"/>
                        </a:solidFill>
                        <a:latin typeface="Andale Mono" panose="020B0509000000000004" pitchFamily="49" charset="0"/>
                        <a:ea typeface="SimSun" panose="02010600030101010101" pitchFamily="2" charset="-122"/>
                      </a:endParaRPr>
                    </a:p>
                  </p:txBody>
                </p:sp>
                <p:sp>
                  <p:nvSpPr>
                    <p:cNvPr id="78" name="圆角矩形 77">
                      <a:extLst>
                        <a:ext uri="{FF2B5EF4-FFF2-40B4-BE49-F238E27FC236}">
                          <a16:creationId xmlns:a16="http://schemas.microsoft.com/office/drawing/2014/main" id="{5821195D-7DAD-5798-F4CA-F8884FCB4417}"/>
                        </a:ext>
                      </a:extLst>
                    </p:cNvPr>
                    <p:cNvSpPr/>
                    <p:nvPr/>
                  </p:nvSpPr>
                  <p:spPr>
                    <a:xfrm>
                      <a:off x="4669153" y="2702647"/>
                      <a:ext cx="1027944" cy="157070"/>
                    </a:xfrm>
                    <a:prstGeom prst="round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 dirty="0" err="1">
                          <a:solidFill>
                            <a:schemeClr val="tx1"/>
                          </a:solidFill>
                          <a:latin typeface="Andale Mono" panose="020B0509000000000004" pitchFamily="49" charset="0"/>
                          <a:ea typeface="SimSun" panose="02010600030101010101" pitchFamily="2" charset="-122"/>
                        </a:rPr>
                        <a:t>Stopline</a:t>
                      </a:r>
                      <a:r>
                        <a:rPr kumimoji="1" lang="en-US" altLang="zh-CN" sz="600" dirty="0">
                          <a:solidFill>
                            <a:schemeClr val="tx1"/>
                          </a:solidFill>
                          <a:latin typeface="Andale Mono" panose="020B0509000000000004" pitchFamily="49" charset="0"/>
                          <a:ea typeface="SimSun" panose="02010600030101010101" pitchFamily="2" charset="-122"/>
                        </a:rPr>
                        <a:t> Embedding</a:t>
                      </a:r>
                      <a:endParaRPr kumimoji="1" lang="zh-CN" altLang="en-US" sz="600" dirty="0">
                        <a:solidFill>
                          <a:schemeClr val="tx1"/>
                        </a:solidFill>
                        <a:latin typeface="Andale Mono" panose="020B0509000000000004" pitchFamily="49" charset="0"/>
                        <a:ea typeface="SimSun" panose="02010600030101010101" pitchFamily="2" charset="-122"/>
                      </a:endParaRPr>
                    </a:p>
                  </p:txBody>
                </p:sp>
                <p:sp>
                  <p:nvSpPr>
                    <p:cNvPr id="79" name="圆角矩形 78">
                      <a:extLst>
                        <a:ext uri="{FF2B5EF4-FFF2-40B4-BE49-F238E27FC236}">
                          <a16:creationId xmlns:a16="http://schemas.microsoft.com/office/drawing/2014/main" id="{55274202-158A-2F31-2BEE-4248E4C16E18}"/>
                        </a:ext>
                      </a:extLst>
                    </p:cNvPr>
                    <p:cNvSpPr/>
                    <p:nvPr/>
                  </p:nvSpPr>
                  <p:spPr>
                    <a:xfrm>
                      <a:off x="4667295" y="2931247"/>
                      <a:ext cx="1048313" cy="238021"/>
                    </a:xfrm>
                    <a:prstGeom prst="round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 dirty="0" err="1">
                          <a:solidFill>
                            <a:schemeClr val="tx1"/>
                          </a:solidFill>
                          <a:latin typeface="Andale Mono" panose="020B0509000000000004" pitchFamily="49" charset="0"/>
                          <a:ea typeface="SimSun" panose="02010600030101010101" pitchFamily="2" charset="-122"/>
                        </a:rPr>
                        <a:t>Obs-Stopline</a:t>
                      </a:r>
                      <a:r>
                        <a:rPr kumimoji="1" lang="en-US" altLang="zh-CN" sz="600" dirty="0">
                          <a:solidFill>
                            <a:schemeClr val="tx1"/>
                          </a:solidFill>
                          <a:latin typeface="Andale Mono" panose="020B0509000000000004" pitchFamily="49" charset="0"/>
                          <a:ea typeface="SimSun" panose="02010600030101010101" pitchFamily="2" charset="-122"/>
                        </a:rPr>
                        <a:t> Topo</a:t>
                      </a:r>
                    </a:p>
                    <a:p>
                      <a:pPr algn="ctr"/>
                      <a:r>
                        <a:rPr kumimoji="1" lang="en-US" altLang="zh-CN" sz="600" dirty="0">
                          <a:solidFill>
                            <a:schemeClr val="tx1"/>
                          </a:solidFill>
                          <a:latin typeface="Andale Mono" panose="020B0509000000000004" pitchFamily="49" charset="0"/>
                          <a:ea typeface="SimSun" panose="02010600030101010101" pitchFamily="2" charset="-122"/>
                        </a:rPr>
                        <a:t>Embedding</a:t>
                      </a:r>
                      <a:endParaRPr kumimoji="1" lang="zh-CN" altLang="en-US" sz="600" dirty="0">
                        <a:solidFill>
                          <a:schemeClr val="tx1"/>
                        </a:solidFill>
                        <a:latin typeface="Andale Mono" panose="020B0509000000000004" pitchFamily="49" charset="0"/>
                        <a:ea typeface="SimSun" panose="02010600030101010101" pitchFamily="2" charset="-122"/>
                      </a:endParaRPr>
                    </a:p>
                  </p:txBody>
                </p:sp>
                <p:cxnSp>
                  <p:nvCxnSpPr>
                    <p:cNvPr id="80" name="直线箭头连接符 79">
                      <a:extLst>
                        <a:ext uri="{FF2B5EF4-FFF2-40B4-BE49-F238E27FC236}">
                          <a16:creationId xmlns:a16="http://schemas.microsoft.com/office/drawing/2014/main" id="{8D709EDD-2A64-C267-FC99-128B466A3A9A}"/>
                        </a:ext>
                      </a:extLst>
                    </p:cNvPr>
                    <p:cNvCxnSpPr>
                      <a:cxnSpLocks/>
                      <a:stCxn id="78" idx="3"/>
                    </p:cNvCxnSpPr>
                    <p:nvPr/>
                  </p:nvCxnSpPr>
                  <p:spPr>
                    <a:xfrm>
                      <a:off x="5697097" y="2781182"/>
                      <a:ext cx="2543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80">
                      <a:extLst>
                        <a:ext uri="{FF2B5EF4-FFF2-40B4-BE49-F238E27FC236}">
                          <a16:creationId xmlns:a16="http://schemas.microsoft.com/office/drawing/2014/main" id="{3F8EEB78-F715-A200-5785-D23B08EEEDB1}"/>
                        </a:ext>
                      </a:extLst>
                    </p:cNvPr>
                    <p:cNvCxnSpPr>
                      <a:cxnSpLocks/>
                      <a:stCxn id="79" idx="3"/>
                    </p:cNvCxnSpPr>
                    <p:nvPr/>
                  </p:nvCxnSpPr>
                  <p:spPr>
                    <a:xfrm flipV="1">
                      <a:off x="5715608" y="3050257"/>
                      <a:ext cx="2358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圆角矩形 81">
                      <a:extLst>
                        <a:ext uri="{FF2B5EF4-FFF2-40B4-BE49-F238E27FC236}">
                          <a16:creationId xmlns:a16="http://schemas.microsoft.com/office/drawing/2014/main" id="{9B1515F7-C79F-7449-C58D-C1526D7E6494}"/>
                        </a:ext>
                      </a:extLst>
                    </p:cNvPr>
                    <p:cNvSpPr/>
                    <p:nvPr/>
                  </p:nvSpPr>
                  <p:spPr>
                    <a:xfrm>
                      <a:off x="4667295" y="2467818"/>
                      <a:ext cx="1027944" cy="157070"/>
                    </a:xfrm>
                    <a:prstGeom prst="round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 dirty="0">
                          <a:solidFill>
                            <a:schemeClr val="tx1"/>
                          </a:solidFill>
                          <a:latin typeface="Andale Mono" panose="020B0509000000000004" pitchFamily="49" charset="0"/>
                          <a:ea typeface="SimSun" panose="02010600030101010101" pitchFamily="2" charset="-122"/>
                        </a:rPr>
                        <a:t>Obstacle</a:t>
                      </a:r>
                      <a:r>
                        <a:rPr kumimoji="1" lang="zh-CN" altLang="en-US" sz="600" dirty="0">
                          <a:solidFill>
                            <a:schemeClr val="tx1"/>
                          </a:solidFill>
                          <a:latin typeface="Andale Mono" panose="020B0509000000000004" pitchFamily="49" charset="0"/>
                          <a:ea typeface="SimSun" panose="02010600030101010101" pitchFamily="2" charset="-122"/>
                        </a:rPr>
                        <a:t> </a:t>
                      </a:r>
                      <a:r>
                        <a:rPr kumimoji="1" lang="en-US" altLang="zh-CN" sz="600" dirty="0">
                          <a:solidFill>
                            <a:schemeClr val="tx1"/>
                          </a:solidFill>
                          <a:latin typeface="Andale Mono" panose="020B0509000000000004" pitchFamily="49" charset="0"/>
                          <a:ea typeface="SimSun" panose="02010600030101010101" pitchFamily="2" charset="-122"/>
                        </a:rPr>
                        <a:t>Embedding</a:t>
                      </a:r>
                      <a:endParaRPr kumimoji="1" lang="zh-CN" altLang="en-US" sz="600" dirty="0">
                        <a:solidFill>
                          <a:schemeClr val="tx1"/>
                        </a:solidFill>
                        <a:latin typeface="Andale Mono" panose="020B0509000000000004" pitchFamily="49" charset="0"/>
                        <a:ea typeface="SimSun" panose="02010600030101010101" pitchFamily="2" charset="-122"/>
                      </a:endParaRPr>
                    </a:p>
                  </p:txBody>
                </p:sp>
                <p:cxnSp>
                  <p:nvCxnSpPr>
                    <p:cNvPr id="83" name="直线箭头连接符 82">
                      <a:extLst>
                        <a:ext uri="{FF2B5EF4-FFF2-40B4-BE49-F238E27FC236}">
                          <a16:creationId xmlns:a16="http://schemas.microsoft.com/office/drawing/2014/main" id="{A668F4B2-550E-DA43-66B4-EA905F1C1EE7}"/>
                        </a:ext>
                      </a:extLst>
                    </p:cNvPr>
                    <p:cNvCxnSpPr>
                      <a:cxnSpLocks/>
                      <a:stCxn id="82" idx="3"/>
                    </p:cNvCxnSpPr>
                    <p:nvPr/>
                  </p:nvCxnSpPr>
                  <p:spPr>
                    <a:xfrm>
                      <a:off x="5695239" y="2546353"/>
                      <a:ext cx="2497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CD2D6926-9E19-06CB-0671-6A387E8AAE33}"/>
                        </a:ext>
                      </a:extLst>
                    </p:cNvPr>
                    <p:cNvCxnSpPr>
                      <a:cxnSpLocks/>
                      <a:stCxn id="76" idx="3"/>
                    </p:cNvCxnSpPr>
                    <p:nvPr/>
                  </p:nvCxnSpPr>
                  <p:spPr>
                    <a:xfrm flipV="1">
                      <a:off x="7176567" y="2817697"/>
                      <a:ext cx="1927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5" name="圆角矩形 74">
                    <a:extLst>
                      <a:ext uri="{FF2B5EF4-FFF2-40B4-BE49-F238E27FC236}">
                        <a16:creationId xmlns:a16="http://schemas.microsoft.com/office/drawing/2014/main" id="{92405AB0-6F79-ABC1-AD21-600FB103CEAF}"/>
                      </a:ext>
                    </a:extLst>
                  </p:cNvPr>
                  <p:cNvSpPr/>
                  <p:nvPr/>
                </p:nvSpPr>
                <p:spPr>
                  <a:xfrm>
                    <a:off x="7350391" y="1275102"/>
                    <a:ext cx="799978" cy="316358"/>
                  </a:xfrm>
                  <a:prstGeom prst="round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 dirty="0">
                        <a:solidFill>
                          <a:schemeClr val="tx1"/>
                        </a:solidFill>
                        <a:latin typeface="Andale Mono" panose="020B0509000000000004" pitchFamily="49" charset="0"/>
                        <a:ea typeface="SimSun" panose="02010600030101010101" pitchFamily="2" charset="-122"/>
                      </a:rPr>
                      <a:t>Obstacle</a:t>
                    </a:r>
                    <a:r>
                      <a:rPr kumimoji="1" lang="zh-CN" altLang="en-US" sz="600" dirty="0">
                        <a:solidFill>
                          <a:schemeClr val="tx1"/>
                        </a:solidFill>
                        <a:latin typeface="Andale Mono" panose="020B0509000000000004" pitchFamily="49" charset="0"/>
                        <a:ea typeface="SimSun" panose="02010600030101010101" pitchFamily="2" charset="-122"/>
                      </a:rPr>
                      <a:t> </a:t>
                    </a:r>
                    <a:r>
                      <a:rPr kumimoji="1" lang="en-US" altLang="zh-CN" sz="600" dirty="0">
                        <a:solidFill>
                          <a:schemeClr val="tx1"/>
                        </a:solidFill>
                        <a:latin typeface="Andale Mono" panose="020B0509000000000004" pitchFamily="49" charset="0"/>
                        <a:ea typeface="SimSun" panose="02010600030101010101" pitchFamily="2" charset="-122"/>
                      </a:rPr>
                      <a:t>Reason</a:t>
                    </a:r>
                    <a:r>
                      <a:rPr kumimoji="1" lang="zh-CN" altLang="en-US" sz="600" dirty="0">
                        <a:solidFill>
                          <a:schemeClr val="tx1"/>
                        </a:solidFill>
                        <a:latin typeface="Andale Mono" panose="020B0509000000000004" pitchFamily="49" charset="0"/>
                        <a:ea typeface="SimSun" panose="02010600030101010101" pitchFamily="2" charset="-122"/>
                      </a:rPr>
                      <a:t> </a:t>
                    </a:r>
                    <a:r>
                      <a:rPr kumimoji="1" lang="en-US" altLang="zh-CN" sz="600" dirty="0">
                        <a:solidFill>
                          <a:schemeClr val="tx1"/>
                        </a:solidFill>
                        <a:latin typeface="Andale Mono" panose="020B0509000000000004" pitchFamily="49" charset="0"/>
                        <a:ea typeface="SimSun" panose="02010600030101010101" pitchFamily="2" charset="-122"/>
                      </a:rPr>
                      <a:t>Feature</a:t>
                    </a:r>
                    <a:endParaRPr kumimoji="1" lang="zh-CN" altLang="en-US" sz="600" dirty="0">
                      <a:solidFill>
                        <a:schemeClr val="tx1"/>
                      </a:solidFill>
                      <a:latin typeface="Andale Mono" panose="020B0509000000000004" pitchFamily="49" charset="0"/>
                      <a:ea typeface="SimSun" panose="02010600030101010101" pitchFamily="2" charset="-122"/>
                    </a:endParaRPr>
                  </a:p>
                </p:txBody>
              </p:sp>
            </p:grpSp>
            <p:cxnSp>
              <p:nvCxnSpPr>
                <p:cNvPr id="73" name="直线箭头连接符 72">
                  <a:extLst>
                    <a:ext uri="{FF2B5EF4-FFF2-40B4-BE49-F238E27FC236}">
                      <a16:creationId xmlns:a16="http://schemas.microsoft.com/office/drawing/2014/main" id="{596F56D1-84C0-ADE9-9C7B-E9343988E5ED}"/>
                    </a:ext>
                  </a:extLst>
                </p:cNvPr>
                <p:cNvCxnSpPr>
                  <a:cxnSpLocks/>
                </p:cNvCxnSpPr>
                <p:nvPr/>
              </p:nvCxnSpPr>
              <p:spPr>
                <a:xfrm>
                  <a:off x="8162887" y="1325839"/>
                  <a:ext cx="351533" cy="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9" name="圆角矩形 58">
                <a:extLst>
                  <a:ext uri="{FF2B5EF4-FFF2-40B4-BE49-F238E27FC236}">
                    <a16:creationId xmlns:a16="http://schemas.microsoft.com/office/drawing/2014/main" id="{5F533034-5194-9907-E177-4FD7B67C2E41}"/>
                  </a:ext>
                </a:extLst>
              </p:cNvPr>
              <p:cNvSpPr/>
              <p:nvPr/>
            </p:nvSpPr>
            <p:spPr>
              <a:xfrm>
                <a:off x="7357595" y="2324246"/>
                <a:ext cx="799978" cy="260042"/>
              </a:xfrm>
              <a:prstGeom prst="roundRect">
                <a:avLst/>
              </a:prstGeom>
              <a:solidFill>
                <a:srgbClr val="FFC0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 dirty="0">
                    <a:solidFill>
                      <a:schemeClr val="tx1"/>
                    </a:solidFill>
                    <a:latin typeface="Andale Mono" panose="020B0509000000000004" pitchFamily="49" charset="0"/>
                    <a:ea typeface="SimSun" panose="02010600030101010101" pitchFamily="2" charset="-122"/>
                  </a:rPr>
                  <a:t>Aggregate</a:t>
                </a:r>
                <a:r>
                  <a:rPr kumimoji="1" lang="zh-CN" altLang="en-US" sz="600" dirty="0">
                    <a:solidFill>
                      <a:schemeClr val="tx1"/>
                    </a:solidFill>
                    <a:latin typeface="Andale Mono" panose="020B0509000000000004" pitchFamily="49" charset="0"/>
                    <a:ea typeface="SimSun" panose="02010600030101010101" pitchFamily="2" charset="-122"/>
                  </a:rPr>
                  <a:t> </a:t>
                </a:r>
                <a:r>
                  <a:rPr kumimoji="1" lang="en-US" altLang="zh-CN" sz="600" dirty="0">
                    <a:solidFill>
                      <a:schemeClr val="tx1"/>
                    </a:solidFill>
                    <a:latin typeface="Andale Mono" panose="020B0509000000000004" pitchFamily="49" charset="0"/>
                    <a:ea typeface="SimSun" panose="02010600030101010101" pitchFamily="2" charset="-122"/>
                  </a:rPr>
                  <a:t>Reason</a:t>
                </a:r>
                <a:r>
                  <a:rPr kumimoji="1" lang="zh-CN" altLang="en-US" sz="600" dirty="0">
                    <a:solidFill>
                      <a:schemeClr val="tx1"/>
                    </a:solidFill>
                    <a:latin typeface="Andale Mono" panose="020B0509000000000004" pitchFamily="49" charset="0"/>
                    <a:ea typeface="SimSun" panose="02010600030101010101" pitchFamily="2" charset="-122"/>
                  </a:rPr>
                  <a:t> </a:t>
                </a:r>
                <a:r>
                  <a:rPr kumimoji="1" lang="en-US" altLang="zh-CN" sz="600" dirty="0">
                    <a:solidFill>
                      <a:schemeClr val="tx1"/>
                    </a:solidFill>
                    <a:latin typeface="Andale Mono" panose="020B0509000000000004" pitchFamily="49" charset="0"/>
                    <a:ea typeface="SimSun" panose="02010600030101010101" pitchFamily="2" charset="-122"/>
                  </a:rPr>
                  <a:t>Feature</a:t>
                </a:r>
                <a:endParaRPr kumimoji="1" lang="zh-CN" altLang="en-US" sz="600" dirty="0">
                  <a:solidFill>
                    <a:schemeClr val="tx1"/>
                  </a:solidFill>
                  <a:latin typeface="Andale Mono" panose="020B0509000000000004" pitchFamily="49" charset="0"/>
                  <a:ea typeface="SimSun" panose="02010600030101010101" pitchFamily="2" charset="-122"/>
                </a:endParaRPr>
              </a:p>
            </p:txBody>
          </p:sp>
          <p:grpSp>
            <p:nvGrpSpPr>
              <p:cNvPr id="60" name="组合 59">
                <a:extLst>
                  <a:ext uri="{FF2B5EF4-FFF2-40B4-BE49-F238E27FC236}">
                    <a16:creationId xmlns:a16="http://schemas.microsoft.com/office/drawing/2014/main" id="{2F0816EF-FCE7-641D-AE5B-ED160AF6FCEF}"/>
                  </a:ext>
                </a:extLst>
              </p:cNvPr>
              <p:cNvGrpSpPr/>
              <p:nvPr/>
            </p:nvGrpSpPr>
            <p:grpSpPr>
              <a:xfrm>
                <a:off x="5941112" y="2141835"/>
                <a:ext cx="1225678" cy="746629"/>
                <a:chOff x="5941112" y="2080953"/>
                <a:chExt cx="1225678" cy="746629"/>
              </a:xfrm>
            </p:grpSpPr>
            <p:sp>
              <p:nvSpPr>
                <p:cNvPr id="70" name="矩形 69">
                  <a:extLst>
                    <a:ext uri="{FF2B5EF4-FFF2-40B4-BE49-F238E27FC236}">
                      <a16:creationId xmlns:a16="http://schemas.microsoft.com/office/drawing/2014/main" id="{CD009168-46C1-06F9-3D03-A32C435A67B5}"/>
                    </a:ext>
                  </a:extLst>
                </p:cNvPr>
                <p:cNvSpPr/>
                <p:nvPr/>
              </p:nvSpPr>
              <p:spPr>
                <a:xfrm>
                  <a:off x="5941112" y="2080953"/>
                  <a:ext cx="1225678" cy="746629"/>
                </a:xfrm>
                <a:prstGeom prst="rect">
                  <a:avLst/>
                </a:prstGeom>
                <a:solidFill>
                  <a:schemeClr val="accent5">
                    <a:lumMod val="75000"/>
                    <a:alpha val="804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600" dirty="0">
                    <a:solidFill>
                      <a:schemeClr val="tx1"/>
                    </a:solidFill>
                    <a:latin typeface="Andale Mono" panose="020B0509000000000004" pitchFamily="49" charset="0"/>
                    <a:ea typeface="SimSun" panose="02010600030101010101" pitchFamily="2" charset="-122"/>
                  </a:endParaRPr>
                </a:p>
                <a:p>
                  <a:pPr algn="ctr"/>
                  <a:endParaRPr kumimoji="1" lang="en-US" altLang="zh-CN" sz="600" dirty="0">
                    <a:solidFill>
                      <a:schemeClr val="tx1"/>
                    </a:solidFill>
                    <a:latin typeface="Andale Mono" panose="020B0509000000000004" pitchFamily="49" charset="0"/>
                    <a:ea typeface="SimSun" panose="02010600030101010101" pitchFamily="2" charset="-122"/>
                  </a:endParaRPr>
                </a:p>
                <a:p>
                  <a:pPr algn="ctr"/>
                  <a:r>
                    <a:rPr kumimoji="1" lang="en-US" altLang="zh-CN" sz="600" dirty="0">
                      <a:solidFill>
                        <a:schemeClr val="tx1"/>
                      </a:solidFill>
                      <a:latin typeface="Andale Mono" panose="020B0509000000000004" pitchFamily="49" charset="0"/>
                      <a:ea typeface="SimSun" panose="02010600030101010101" pitchFamily="2" charset="-122"/>
                    </a:rPr>
                    <a:t>Obstacle-</a:t>
                  </a:r>
                  <a:r>
                    <a:rPr kumimoji="1" lang="en-US" altLang="zh-CN" sz="600" dirty="0" err="1">
                      <a:solidFill>
                        <a:schemeClr val="tx1"/>
                      </a:solidFill>
                      <a:latin typeface="Andale Mono" panose="020B0509000000000004" pitchFamily="49" charset="0"/>
                      <a:ea typeface="SimSun" panose="02010600030101010101" pitchFamily="2" charset="-122"/>
                    </a:rPr>
                    <a:t>Trafficlight</a:t>
                  </a:r>
                  <a:endParaRPr kumimoji="1" lang="en-US" altLang="zh-CN" sz="600" dirty="0">
                    <a:solidFill>
                      <a:schemeClr val="tx1"/>
                    </a:solidFill>
                    <a:latin typeface="Andale Mono" panose="020B0509000000000004" pitchFamily="49" charset="0"/>
                    <a:ea typeface="SimSun" panose="02010600030101010101" pitchFamily="2" charset="-122"/>
                  </a:endParaRPr>
                </a:p>
                <a:p>
                  <a:pPr algn="ctr"/>
                  <a:r>
                    <a:rPr kumimoji="1" lang="en-US" altLang="zh-CN" sz="600" dirty="0">
                      <a:solidFill>
                        <a:schemeClr val="tx1"/>
                      </a:solidFill>
                      <a:latin typeface="Andale Mono" panose="020B0509000000000004" pitchFamily="49" charset="0"/>
                      <a:ea typeface="SimSun" panose="02010600030101010101" pitchFamily="2" charset="-122"/>
                    </a:rPr>
                    <a:t>Aggregation</a:t>
                  </a:r>
                  <a:endParaRPr kumimoji="1" lang="zh-CN" altLang="en-US" sz="600" dirty="0">
                    <a:solidFill>
                      <a:schemeClr val="tx1"/>
                    </a:solidFill>
                    <a:latin typeface="Andale Mono" panose="020B0509000000000004" pitchFamily="49" charset="0"/>
                    <a:ea typeface="SimSun" panose="02010600030101010101" pitchFamily="2" charset="-122"/>
                  </a:endParaRPr>
                </a:p>
              </p:txBody>
            </p:sp>
            <p:sp>
              <p:nvSpPr>
                <p:cNvPr id="71" name="矩形 70">
                  <a:extLst>
                    <a:ext uri="{FF2B5EF4-FFF2-40B4-BE49-F238E27FC236}">
                      <a16:creationId xmlns:a16="http://schemas.microsoft.com/office/drawing/2014/main" id="{31CA717B-7387-E4A0-E3DD-35C210CD7FA9}"/>
                    </a:ext>
                  </a:extLst>
                </p:cNvPr>
                <p:cNvSpPr/>
                <p:nvPr/>
              </p:nvSpPr>
              <p:spPr>
                <a:xfrm>
                  <a:off x="6092004" y="2211021"/>
                  <a:ext cx="923216" cy="1447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600" dirty="0">
                      <a:solidFill>
                        <a:schemeClr val="tx1"/>
                      </a:solidFill>
                      <a:latin typeface="Andale Mono" panose="020B0509000000000004" pitchFamily="49" charset="0"/>
                      <a:ea typeface="SimSun" panose="02010600030101010101" pitchFamily="2" charset="-122"/>
                    </a:rPr>
                    <a:t>Aggregate</a:t>
                  </a:r>
                  <a:endParaRPr kumimoji="1" lang="zh-CN" altLang="en-US" sz="600" dirty="0">
                    <a:solidFill>
                      <a:schemeClr val="tx1"/>
                    </a:solidFill>
                    <a:latin typeface="Andale Mono" panose="020B0509000000000004" pitchFamily="49" charset="0"/>
                    <a:ea typeface="SimSun" panose="02010600030101010101" pitchFamily="2" charset="-122"/>
                  </a:endParaRPr>
                </a:p>
              </p:txBody>
            </p:sp>
          </p:grpSp>
          <p:cxnSp>
            <p:nvCxnSpPr>
              <p:cNvPr id="61" name="直线箭头连接符 60">
                <a:extLst>
                  <a:ext uri="{FF2B5EF4-FFF2-40B4-BE49-F238E27FC236}">
                    <a16:creationId xmlns:a16="http://schemas.microsoft.com/office/drawing/2014/main" id="{6E77AA69-333F-62A1-E381-D8627F0ABDEE}"/>
                  </a:ext>
                </a:extLst>
              </p:cNvPr>
              <p:cNvCxnSpPr>
                <a:cxnSpLocks/>
              </p:cNvCxnSpPr>
              <p:nvPr/>
            </p:nvCxnSpPr>
            <p:spPr>
              <a:xfrm flipV="1">
                <a:off x="7165155" y="2464831"/>
                <a:ext cx="1927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2" name="组合 61">
                <a:extLst>
                  <a:ext uri="{FF2B5EF4-FFF2-40B4-BE49-F238E27FC236}">
                    <a16:creationId xmlns:a16="http://schemas.microsoft.com/office/drawing/2014/main" id="{FF5F901F-DD1C-4816-DE7C-138AB7003A26}"/>
                  </a:ext>
                </a:extLst>
              </p:cNvPr>
              <p:cNvGrpSpPr/>
              <p:nvPr/>
            </p:nvGrpSpPr>
            <p:grpSpPr>
              <a:xfrm>
                <a:off x="8157573" y="2105308"/>
                <a:ext cx="368703" cy="759967"/>
                <a:chOff x="8157573" y="2105308"/>
                <a:chExt cx="368703" cy="759967"/>
              </a:xfrm>
            </p:grpSpPr>
            <p:cxnSp>
              <p:nvCxnSpPr>
                <p:cNvPr id="68" name="肘形连接符 67">
                  <a:extLst>
                    <a:ext uri="{FF2B5EF4-FFF2-40B4-BE49-F238E27FC236}">
                      <a16:creationId xmlns:a16="http://schemas.microsoft.com/office/drawing/2014/main" id="{DB5D5134-EDCC-108A-70FF-654D65388E34}"/>
                    </a:ext>
                  </a:extLst>
                </p:cNvPr>
                <p:cNvCxnSpPr>
                  <a:cxnSpLocks/>
                  <a:stCxn id="59" idx="3"/>
                  <a:endCxn id="109" idx="1"/>
                </p:cNvCxnSpPr>
                <p:nvPr/>
              </p:nvCxnSpPr>
              <p:spPr>
                <a:xfrm>
                  <a:off x="8157573" y="2454267"/>
                  <a:ext cx="368703" cy="4110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肘形连接符 68">
                  <a:extLst>
                    <a:ext uri="{FF2B5EF4-FFF2-40B4-BE49-F238E27FC236}">
                      <a16:creationId xmlns:a16="http://schemas.microsoft.com/office/drawing/2014/main" id="{F14A373C-280A-1AB0-E83F-71F7E837230A}"/>
                    </a:ext>
                  </a:extLst>
                </p:cNvPr>
                <p:cNvCxnSpPr>
                  <a:cxnSpLocks/>
                  <a:stCxn id="59" idx="3"/>
                </p:cNvCxnSpPr>
                <p:nvPr/>
              </p:nvCxnSpPr>
              <p:spPr>
                <a:xfrm flipV="1">
                  <a:off x="8157573" y="2105308"/>
                  <a:ext cx="356847" cy="348959"/>
                </a:xfrm>
                <a:prstGeom prst="bentConnector3">
                  <a:avLst>
                    <a:gd name="adj1" fmla="val 5235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3" name="组合 62">
                <a:extLst>
                  <a:ext uri="{FF2B5EF4-FFF2-40B4-BE49-F238E27FC236}">
                    <a16:creationId xmlns:a16="http://schemas.microsoft.com/office/drawing/2014/main" id="{FA6662A3-BFC6-861E-5947-F6CDA6B8E98B}"/>
                  </a:ext>
                </a:extLst>
              </p:cNvPr>
              <p:cNvGrpSpPr/>
              <p:nvPr/>
            </p:nvGrpSpPr>
            <p:grpSpPr>
              <a:xfrm>
                <a:off x="8175126" y="3656883"/>
                <a:ext cx="377830" cy="742973"/>
                <a:chOff x="8157573" y="2105308"/>
                <a:chExt cx="377830" cy="742973"/>
              </a:xfrm>
            </p:grpSpPr>
            <p:cxnSp>
              <p:nvCxnSpPr>
                <p:cNvPr id="66" name="肘形连接符 65">
                  <a:extLst>
                    <a:ext uri="{FF2B5EF4-FFF2-40B4-BE49-F238E27FC236}">
                      <a16:creationId xmlns:a16="http://schemas.microsoft.com/office/drawing/2014/main" id="{EA5F5273-AC3F-A7D2-6213-899CF2EE0C17}"/>
                    </a:ext>
                  </a:extLst>
                </p:cNvPr>
                <p:cNvCxnSpPr>
                  <a:cxnSpLocks/>
                </p:cNvCxnSpPr>
                <p:nvPr/>
              </p:nvCxnSpPr>
              <p:spPr>
                <a:xfrm>
                  <a:off x="8157573" y="2454267"/>
                  <a:ext cx="377830" cy="39401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肘形连接符 66">
                  <a:extLst>
                    <a:ext uri="{FF2B5EF4-FFF2-40B4-BE49-F238E27FC236}">
                      <a16:creationId xmlns:a16="http://schemas.microsoft.com/office/drawing/2014/main" id="{CD01BAEF-A45B-127D-538B-D716390A9EAF}"/>
                    </a:ext>
                  </a:extLst>
                </p:cNvPr>
                <p:cNvCxnSpPr>
                  <a:cxnSpLocks/>
                </p:cNvCxnSpPr>
                <p:nvPr/>
              </p:nvCxnSpPr>
              <p:spPr>
                <a:xfrm flipV="1">
                  <a:off x="8157573" y="2105308"/>
                  <a:ext cx="356847" cy="348959"/>
                </a:xfrm>
                <a:prstGeom prst="bentConnector3">
                  <a:avLst>
                    <a:gd name="adj1" fmla="val 5235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64" name="肘形连接符 63">
                <a:extLst>
                  <a:ext uri="{FF2B5EF4-FFF2-40B4-BE49-F238E27FC236}">
                    <a16:creationId xmlns:a16="http://schemas.microsoft.com/office/drawing/2014/main" id="{4AA2109F-4B72-2420-11EC-6D5E6E92977E}"/>
                  </a:ext>
                </a:extLst>
              </p:cNvPr>
              <p:cNvCxnSpPr>
                <a:stCxn id="75" idx="2"/>
                <a:endCxn id="70" idx="0"/>
              </p:cNvCxnSpPr>
              <p:nvPr/>
            </p:nvCxnSpPr>
            <p:spPr>
              <a:xfrm rot="5400000">
                <a:off x="6831733" y="1223220"/>
                <a:ext cx="640834" cy="11963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肘形连接符 64">
                <a:extLst>
                  <a:ext uri="{FF2B5EF4-FFF2-40B4-BE49-F238E27FC236}">
                    <a16:creationId xmlns:a16="http://schemas.microsoft.com/office/drawing/2014/main" id="{7D449965-887A-E305-40C3-B7DCD6059F73}"/>
                  </a:ext>
                </a:extLst>
              </p:cNvPr>
              <p:cNvCxnSpPr>
                <a:stCxn id="86" idx="0"/>
                <a:endCxn id="70" idx="2"/>
              </p:cNvCxnSpPr>
              <p:nvPr/>
            </p:nvCxnSpPr>
            <p:spPr>
              <a:xfrm rot="16200000" flipV="1">
                <a:off x="6701302" y="2741114"/>
                <a:ext cx="936097" cy="12307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337" name="标题 1">
            <a:extLst>
              <a:ext uri="{FF2B5EF4-FFF2-40B4-BE49-F238E27FC236}">
                <a16:creationId xmlns:a16="http://schemas.microsoft.com/office/drawing/2014/main" id="{D3EB5524-50E3-3108-BE3B-FE5F2C6AC62C}"/>
              </a:ext>
            </a:extLst>
          </p:cNvPr>
          <p:cNvSpPr>
            <a:spLocks noGrp="1"/>
          </p:cNvSpPr>
          <p:nvPr>
            <p:ph type="title"/>
          </p:nvPr>
        </p:nvSpPr>
        <p:spPr>
          <a:xfrm>
            <a:off x="412185" y="125505"/>
            <a:ext cx="9806804" cy="616937"/>
          </a:xfrm>
        </p:spPr>
        <p:txBody>
          <a:bodyPr>
            <a:normAutofit/>
          </a:bodyPr>
          <a:lstStyle/>
          <a:p>
            <a:pPr marL="285750" indent="-285750">
              <a:buFont typeface="Wingdings" pitchFamily="2" charset="2"/>
              <a:buChar char="l"/>
            </a:pPr>
            <a:r>
              <a:rPr lang="en-US" altLang="zh-CN" sz="1600" b="1" dirty="0">
                <a:latin typeface="Andale Mono" panose="020B0509000000000004" pitchFamily="49" charset="0"/>
                <a:ea typeface="SimSun" panose="02010600030101010101" pitchFamily="2" charset="-122"/>
              </a:rPr>
              <a:t>TSR-Net</a:t>
            </a:r>
            <a:r>
              <a:rPr lang="zh-CN" altLang="en-US" sz="1600" b="1" dirty="0">
                <a:latin typeface="Andale Mono" panose="020B0509000000000004" pitchFamily="49" charset="0"/>
                <a:ea typeface="SimSun" panose="02010600030101010101" pitchFamily="2" charset="-122"/>
              </a:rPr>
              <a:t>模型结构</a:t>
            </a:r>
            <a:endParaRPr kumimoji="1" lang="zh-CN" altLang="en-US" sz="2400" b="1" dirty="0">
              <a:latin typeface="Andale Mono" panose="020B0509000000000004" pitchFamily="49" charset="0"/>
              <a:ea typeface="SimSun" panose="02010600030101010101" pitchFamily="2" charset="-122"/>
            </a:endParaRPr>
          </a:p>
        </p:txBody>
      </p:sp>
    </p:spTree>
    <p:extLst>
      <p:ext uri="{BB962C8B-B14F-4D97-AF65-F5344CB8AC3E}">
        <p14:creationId xmlns:p14="http://schemas.microsoft.com/office/powerpoint/2010/main" val="1749354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1B72C9-423D-3D63-BD70-A832B7FF6309}"/>
              </a:ext>
            </a:extLst>
          </p:cNvPr>
          <p:cNvSpPr>
            <a:spLocks noGrp="1"/>
          </p:cNvSpPr>
          <p:nvPr>
            <p:ph type="title"/>
          </p:nvPr>
        </p:nvSpPr>
        <p:spPr>
          <a:xfrm>
            <a:off x="412185" y="125505"/>
            <a:ext cx="9806804" cy="616937"/>
          </a:xfrm>
        </p:spPr>
        <p:txBody>
          <a:bodyPr>
            <a:normAutofit/>
          </a:bodyPr>
          <a:lstStyle/>
          <a:p>
            <a:pPr marL="285750" indent="-285750">
              <a:buFont typeface="Wingdings" pitchFamily="2" charset="2"/>
              <a:buChar char="l"/>
            </a:pPr>
            <a:r>
              <a:rPr lang="en-US" altLang="zh-CN" sz="1600" b="1" dirty="0">
                <a:latin typeface="Andale Mono" panose="020B0509000000000004" pitchFamily="49" charset="0"/>
                <a:ea typeface="SimSun" panose="02010600030101010101" pitchFamily="2" charset="-122"/>
              </a:rPr>
              <a:t>TSR-Net</a:t>
            </a:r>
            <a:r>
              <a:rPr lang="zh-CN" altLang="en-US" sz="1600" b="1" dirty="0">
                <a:latin typeface="Andale Mono" panose="020B0509000000000004" pitchFamily="49" charset="0"/>
                <a:ea typeface="SimSun" panose="02010600030101010101" pitchFamily="2" charset="-122"/>
              </a:rPr>
              <a:t>数据</a:t>
            </a:r>
            <a:r>
              <a:rPr lang="en-US" altLang="zh-CN" sz="1600" b="1" dirty="0">
                <a:latin typeface="Andale Mono" panose="020B0509000000000004" pitchFamily="49" charset="0"/>
                <a:ea typeface="SimSun" panose="02010600030101010101" pitchFamily="2" charset="-122"/>
              </a:rPr>
              <a:t>Format</a:t>
            </a:r>
            <a:endParaRPr kumimoji="1" lang="zh-CN" altLang="en-US" sz="2400" b="1" dirty="0">
              <a:latin typeface="Andale Mono" panose="020B0509000000000004" pitchFamily="49" charset="0"/>
              <a:ea typeface="SimSun" panose="02010600030101010101" pitchFamily="2"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4E8C9754-C0AA-A4ED-0E9B-BD67056D65B7}"/>
                  </a:ext>
                </a:extLst>
              </p:cNvPr>
              <p:cNvSpPr txBox="1"/>
              <p:nvPr/>
            </p:nvSpPr>
            <p:spPr>
              <a:xfrm>
                <a:off x="422076" y="983540"/>
                <a:ext cx="11347848" cy="4653518"/>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kumimoji="1" lang="zh-CN" altLang="en-US" sz="1400" dirty="0">
                    <a:latin typeface="Andale Mono" panose="020B0509000000000004" pitchFamily="49" charset="0"/>
                    <a:ea typeface="SimSun" panose="02010600030101010101" pitchFamily="2" charset="-122"/>
                  </a:rPr>
                  <a:t>编码方式说明：</a:t>
                </a:r>
                <a:r>
                  <a:rPr kumimoji="1" lang="zh-CN" altLang="en-US" sz="1100" dirty="0">
                    <a:latin typeface="Andale Mono" panose="020B0509000000000004" pitchFamily="49" charset="0"/>
                    <a:ea typeface="SimSun" panose="02010600030101010101" pitchFamily="2" charset="-122"/>
                  </a:rPr>
                  <a:t>整体来看，输入包含有三种不同的数据结构：</a:t>
                </a:r>
                <a:r>
                  <a:rPr kumimoji="1" lang="en-US" altLang="zh-CN" sz="1100" b="1" dirty="0">
                    <a:latin typeface="Andale Mono" panose="020B0509000000000004" pitchFamily="49" charset="0"/>
                    <a:ea typeface="SimSun" panose="02010600030101010101" pitchFamily="2" charset="-122"/>
                  </a:rPr>
                  <a:t>1</a:t>
                </a:r>
                <a:r>
                  <a:rPr kumimoji="1" lang="zh-CN" altLang="en-US" sz="1100" b="1" dirty="0">
                    <a:latin typeface="Andale Mono" panose="020B0509000000000004" pitchFamily="49" charset="0"/>
                    <a:ea typeface="SimSun" panose="02010600030101010101" pitchFamily="2" charset="-122"/>
                  </a:rPr>
                  <a:t>）矢量数据</a:t>
                </a:r>
                <a:r>
                  <a:rPr kumimoji="1" lang="zh-CN" altLang="en-US" sz="1100" dirty="0">
                    <a:latin typeface="Andale Mono" panose="020B0509000000000004" pitchFamily="49" charset="0"/>
                    <a:ea typeface="SimSun" panose="02010600030101010101" pitchFamily="2" charset="-122"/>
                  </a:rPr>
                  <a:t>，包括地图点线要素的几何，属性等，红绿灯的几何位置等；</a:t>
                </a:r>
                <a:r>
                  <a:rPr kumimoji="1" lang="en-US" altLang="zh-CN" sz="1100" b="1" dirty="0">
                    <a:latin typeface="Andale Mono" panose="020B0509000000000004" pitchFamily="49" charset="0"/>
                    <a:ea typeface="SimSun" panose="02010600030101010101" pitchFamily="2" charset="-122"/>
                  </a:rPr>
                  <a:t>2</a:t>
                </a:r>
                <a:r>
                  <a:rPr kumimoji="1" lang="zh-CN" altLang="en-US" sz="1100" b="1" dirty="0">
                    <a:latin typeface="Andale Mono" panose="020B0509000000000004" pitchFamily="49" charset="0"/>
                    <a:ea typeface="SimSun" panose="02010600030101010101" pitchFamily="2" charset="-122"/>
                  </a:rPr>
                  <a:t>）时序数据</a:t>
                </a:r>
                <a:r>
                  <a:rPr kumimoji="1" lang="zh-CN" altLang="en-US" sz="1100" dirty="0">
                    <a:latin typeface="Andale Mono" panose="020B0509000000000004" pitchFamily="49" charset="0"/>
                    <a:ea typeface="SimSun" panose="02010600030101010101" pitchFamily="2" charset="-122"/>
                  </a:rPr>
                  <a:t>，包括车辆的历史轨迹，行驶方向，</a:t>
                </a:r>
                <a:r>
                  <a:rPr kumimoji="1" lang="en-US" altLang="zh-CN" sz="1100" dirty="0">
                    <a:latin typeface="Andale Mono" panose="020B0509000000000004" pitchFamily="49" charset="0"/>
                    <a:ea typeface="SimSun" panose="02010600030101010101" pitchFamily="2" charset="-122"/>
                  </a:rPr>
                  <a:t>heading</a:t>
                </a:r>
                <a:r>
                  <a:rPr kumimoji="1" lang="zh-CN" altLang="en-US" sz="1100" dirty="0">
                    <a:latin typeface="Andale Mono" panose="020B0509000000000004" pitchFamily="49" charset="0"/>
                    <a:ea typeface="SimSun" panose="02010600030101010101" pitchFamily="2" charset="-122"/>
                  </a:rPr>
                  <a:t>角等，红绿灯的历史颜色，形状信息等；</a:t>
                </a:r>
                <a:r>
                  <a:rPr kumimoji="1" lang="en-US" altLang="zh-CN" sz="1100" b="1" dirty="0">
                    <a:latin typeface="Andale Mono" panose="020B0509000000000004" pitchFamily="49" charset="0"/>
                    <a:ea typeface="SimSun" panose="02010600030101010101" pitchFamily="2" charset="-122"/>
                  </a:rPr>
                  <a:t>3</a:t>
                </a:r>
                <a:r>
                  <a:rPr kumimoji="1" lang="zh-CN" altLang="en-US" sz="1100" b="1" dirty="0">
                    <a:latin typeface="Andale Mono" panose="020B0509000000000004" pitchFamily="49" charset="0"/>
                    <a:ea typeface="SimSun" panose="02010600030101010101" pitchFamily="2" charset="-122"/>
                  </a:rPr>
                  <a:t>）拓扑数据</a:t>
                </a:r>
                <a:r>
                  <a:rPr kumimoji="1" lang="zh-CN" altLang="en-US" sz="1100" dirty="0">
                    <a:latin typeface="Andale Mono" panose="020B0509000000000004" pitchFamily="49" charset="0"/>
                    <a:ea typeface="SimSun" panose="02010600030101010101" pitchFamily="2" charset="-122"/>
                  </a:rPr>
                  <a:t>：红绿灯和停止线之间的绑定关系，停止线和车道之间的绑定关系等；</a:t>
                </a:r>
                <a:endParaRPr kumimoji="1" lang="en-US" altLang="zh-CN" sz="1100" dirty="0">
                  <a:latin typeface="Andale Mono" panose="020B0509000000000004" pitchFamily="49" charset="0"/>
                  <a:ea typeface="SimSun" panose="02010600030101010101" pitchFamily="2" charset="-122"/>
                </a:endParaRPr>
              </a:p>
              <a:p>
                <a:pPr marL="171450" indent="-171450">
                  <a:lnSpc>
                    <a:spcPct val="150000"/>
                  </a:lnSpc>
                  <a:buFont typeface="Arial" panose="020B0604020202020204" pitchFamily="34" charset="0"/>
                  <a:buChar char="•"/>
                </a:pPr>
                <a:r>
                  <a:rPr kumimoji="1" lang="zh-CN" altLang="en-US" sz="1400" dirty="0">
                    <a:latin typeface="Andale Mono" panose="020B0509000000000004" pitchFamily="49" charset="0"/>
                    <a:ea typeface="SimSun" panose="02010600030101010101" pitchFamily="2" charset="-122"/>
                  </a:rPr>
                  <a:t>矢量数据：</a:t>
                </a:r>
                <a:endParaRPr kumimoji="1" lang="en-US" altLang="zh-CN" sz="1400" dirty="0">
                  <a:latin typeface="Andale Mono" panose="020B0509000000000004" pitchFamily="49" charset="0"/>
                  <a:ea typeface="SimSun" panose="02010600030101010101" pitchFamily="2" charset="-122"/>
                </a:endParaRPr>
              </a:p>
              <a:p>
                <a:pPr marL="628650" lvl="1" indent="-171450">
                  <a:lnSpc>
                    <a:spcPct val="150000"/>
                  </a:lnSpc>
                  <a:buFont typeface="Wingdings" pitchFamily="2" charset="2"/>
                  <a:buChar char="Ø"/>
                </a:pPr>
                <a:r>
                  <a:rPr kumimoji="1" lang="zh-CN" altLang="en-US" sz="1100" dirty="0">
                    <a:latin typeface="Andale Mono" panose="020B0509000000000004" pitchFamily="49" charset="0"/>
                    <a:ea typeface="SimSun" panose="02010600030101010101" pitchFamily="2" charset="-122"/>
                  </a:rPr>
                  <a:t>线要素：车道线</a:t>
                </a:r>
                <a:r>
                  <a:rPr kumimoji="1" lang="en-US" altLang="zh-CN" sz="1100" dirty="0">
                    <a:latin typeface="Andale Mono" panose="020B0509000000000004" pitchFamily="49" charset="0"/>
                    <a:ea typeface="SimSun" panose="02010600030101010101" pitchFamily="2" charset="-122"/>
                  </a:rPr>
                  <a:t>/</a:t>
                </a:r>
                <a:r>
                  <a:rPr kumimoji="1" lang="zh-CN" altLang="en-US" sz="1100" dirty="0">
                    <a:latin typeface="Andale Mono" panose="020B0509000000000004" pitchFamily="49" charset="0"/>
                    <a:ea typeface="SimSun" panose="02010600030101010101" pitchFamily="2" charset="-122"/>
                  </a:rPr>
                  <a:t>道路边界</a:t>
                </a:r>
                <a:r>
                  <a:rPr kumimoji="1" lang="en-US" altLang="zh-CN" sz="1100" dirty="0">
                    <a:latin typeface="Andale Mono" panose="020B0509000000000004" pitchFamily="49" charset="0"/>
                    <a:ea typeface="SimSun" panose="02010600030101010101" pitchFamily="2" charset="-122"/>
                  </a:rPr>
                  <a:t>/</a:t>
                </a:r>
                <a:r>
                  <a:rPr kumimoji="1" lang="zh-CN" altLang="en-US" sz="1100" dirty="0">
                    <a:latin typeface="Andale Mono" panose="020B0509000000000004" pitchFamily="49" charset="0"/>
                    <a:ea typeface="SimSun" panose="02010600030101010101" pitchFamily="2" charset="-122"/>
                  </a:rPr>
                  <a:t>道路中心线按照固定长度切分为线段，每条线段切分为固定数量的点，每个点包含其二维坐标及其类别，因此其输入网络的数据为线要素线段（</a:t>
                </a:r>
                <a14:m>
                  <m:oMath xmlns:m="http://schemas.openxmlformats.org/officeDocument/2006/math">
                    <m:sSub>
                      <m:sSubPr>
                        <m:ctrlPr>
                          <a:rPr kumimoji="1" lang="en-US" altLang="zh-CN" sz="1100" i="1" smtClean="0">
                            <a:latin typeface="Cambria Math" panose="02040503050406030204" pitchFamily="18" charset="0"/>
                          </a:rPr>
                        </m:ctrlPr>
                      </m:sSubPr>
                      <m:e>
                        <m:r>
                          <a:rPr kumimoji="1" lang="en-US" altLang="zh-CN" sz="1100" i="1">
                            <a:latin typeface="Cambria Math" panose="02040503050406030204" pitchFamily="18" charset="0"/>
                          </a:rPr>
                          <m:t>𝑁</m:t>
                        </m:r>
                      </m:e>
                      <m:sub>
                        <m:r>
                          <a:rPr kumimoji="1" lang="en-US" altLang="zh-CN" sz="1100" b="0" i="1" smtClean="0">
                            <a:latin typeface="Cambria Math" panose="02040503050406030204" pitchFamily="18" charset="0"/>
                          </a:rPr>
                          <m:t>1</m:t>
                        </m:r>
                      </m:sub>
                    </m:sSub>
                  </m:oMath>
                </a14:m>
                <a:r>
                  <a:rPr kumimoji="1" lang="en-US" altLang="zh-CN" sz="11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1100" i="1" smtClean="0">
                            <a:latin typeface="Cambria Math" panose="02040503050406030204" pitchFamily="18" charset="0"/>
                          </a:rPr>
                        </m:ctrlPr>
                      </m:sSubPr>
                      <m:e>
                        <m:r>
                          <a:rPr kumimoji="1" lang="en-US" altLang="zh-CN" sz="1100" b="0" i="1" smtClean="0">
                            <a:latin typeface="Cambria Math" panose="02040503050406030204" pitchFamily="18" charset="0"/>
                          </a:rPr>
                          <m:t>𝑛</m:t>
                        </m:r>
                      </m:e>
                      <m:sub>
                        <m:r>
                          <a:rPr kumimoji="1" lang="en-US" altLang="zh-CN" sz="1100" b="0" i="1" smtClean="0">
                            <a:latin typeface="Cambria Math" panose="02040503050406030204" pitchFamily="18" charset="0"/>
                          </a:rPr>
                          <m:t>1</m:t>
                        </m:r>
                      </m:sub>
                    </m:sSub>
                  </m:oMath>
                </a14:m>
                <a:r>
                  <a:rPr kumimoji="1" lang="en-US" altLang="zh-CN" sz="1100" dirty="0">
                    <a:latin typeface="Andale Mono" panose="020B0509000000000004" pitchFamily="49" charset="0"/>
                    <a:ea typeface="SimSun" panose="02010600030101010101" pitchFamily="2" charset="-122"/>
                  </a:rPr>
                  <a:t>, 3</a:t>
                </a:r>
                <a:r>
                  <a:rPr kumimoji="1" lang="zh-CN" altLang="en-US" sz="1100" dirty="0">
                    <a:latin typeface="Andale Mono" panose="020B0509000000000004" pitchFamily="49" charset="0"/>
                    <a:ea typeface="SimSun" panose="02010600030101010101" pitchFamily="2" charset="-122"/>
                  </a:rPr>
                  <a:t>），这里的类别比较广泛，包括车道线和道路边界的子类别等，例如单黄实线与路沿道路边界并列为类别；</a:t>
                </a:r>
                <a:endParaRPr kumimoji="1" lang="en-US" altLang="zh-CN" sz="1100" dirty="0">
                  <a:latin typeface="Andale Mono" panose="020B0509000000000004" pitchFamily="49" charset="0"/>
                  <a:ea typeface="SimSun" panose="02010600030101010101" pitchFamily="2" charset="-122"/>
                </a:endParaRPr>
              </a:p>
              <a:p>
                <a:pPr marL="628650" lvl="1" indent="-171450">
                  <a:lnSpc>
                    <a:spcPct val="150000"/>
                  </a:lnSpc>
                  <a:buFont typeface="Wingdings" pitchFamily="2" charset="2"/>
                  <a:buChar char="Ø"/>
                </a:pPr>
                <a:r>
                  <a:rPr kumimoji="1" lang="zh-CN" altLang="en-US" sz="1100" dirty="0">
                    <a:latin typeface="Andale Mono" panose="020B0509000000000004" pitchFamily="49" charset="0"/>
                    <a:ea typeface="SimSun" panose="02010600030101010101" pitchFamily="2" charset="-122"/>
                  </a:rPr>
                  <a:t>点要素：包括红绿灯，停止线，人行道等；</a:t>
                </a:r>
                <a:endParaRPr kumimoji="1" lang="en-US" altLang="zh-CN" sz="1100" dirty="0">
                  <a:latin typeface="Andale Mono" panose="020B0509000000000004" pitchFamily="49" charset="0"/>
                  <a:ea typeface="SimSun" panose="02010600030101010101" pitchFamily="2" charset="-122"/>
                </a:endParaRPr>
              </a:p>
              <a:p>
                <a:pPr marL="1085850" lvl="2" indent="-171450">
                  <a:lnSpc>
                    <a:spcPct val="150000"/>
                  </a:lnSpc>
                  <a:buFont typeface="Wingdings" pitchFamily="2" charset="2"/>
                  <a:buChar char="ü"/>
                </a:pPr>
                <a:r>
                  <a:rPr kumimoji="1" lang="zh-CN" altLang="en-US" sz="1100" dirty="0">
                    <a:latin typeface="Andale Mono" panose="020B0509000000000004" pitchFamily="49" charset="0"/>
                    <a:ea typeface="SimSun" panose="02010600030101010101" pitchFamily="2" charset="-122"/>
                  </a:rPr>
                  <a:t>红绿灯：主要包括其中心坐标及其属性等，维度为（</a:t>
                </a:r>
                <a:r>
                  <a:rPr kumimoji="1" lang="en-US" altLang="zh-CN" sz="11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1100" i="1" smtClean="0">
                            <a:latin typeface="Cambria Math" panose="02040503050406030204" pitchFamily="18" charset="0"/>
                          </a:rPr>
                        </m:ctrlPr>
                      </m:sSubPr>
                      <m:e>
                        <m:r>
                          <a:rPr kumimoji="1" lang="en-US" altLang="zh-CN" sz="1100" i="1">
                            <a:latin typeface="Cambria Math" panose="02040503050406030204" pitchFamily="18" charset="0"/>
                          </a:rPr>
                          <m:t>𝑁</m:t>
                        </m:r>
                      </m:e>
                      <m:sub>
                        <m:r>
                          <a:rPr kumimoji="1" lang="en-US" altLang="zh-CN" sz="1100" b="0" i="1" smtClean="0">
                            <a:latin typeface="Cambria Math" panose="02040503050406030204" pitchFamily="18" charset="0"/>
                          </a:rPr>
                          <m:t>2</m:t>
                        </m:r>
                      </m:sub>
                    </m:sSub>
                  </m:oMath>
                </a14:m>
                <a:r>
                  <a:rPr kumimoji="1" lang="en-US" altLang="zh-CN" sz="1100" dirty="0">
                    <a:latin typeface="Andale Mono" panose="020B0509000000000004" pitchFamily="49" charset="0"/>
                    <a:ea typeface="SimSun" panose="02010600030101010101" pitchFamily="2" charset="-122"/>
                  </a:rPr>
                  <a:t>, 3</a:t>
                </a:r>
                <a:r>
                  <a:rPr kumimoji="1" lang="zh-CN" altLang="en-US" sz="1100" dirty="0">
                    <a:latin typeface="Andale Mono" panose="020B0509000000000004" pitchFamily="49" charset="0"/>
                    <a:ea typeface="SimSun" panose="02010600030101010101" pitchFamily="2" charset="-122"/>
                  </a:rPr>
                  <a:t>），同上，类别比较广泛，包含子类别，例如控制直行方向的红绿灯为一个类别等，如果出现同时控制直行左转方向红绿灯，则考虑红绿灯分裂为两个；</a:t>
                </a:r>
                <a:endParaRPr kumimoji="1" lang="en-US" altLang="zh-CN" sz="1100" dirty="0">
                  <a:latin typeface="Andale Mono" panose="020B0509000000000004" pitchFamily="49" charset="0"/>
                  <a:ea typeface="SimSun" panose="02010600030101010101" pitchFamily="2" charset="-122"/>
                </a:endParaRPr>
              </a:p>
              <a:p>
                <a:pPr marL="1085850" lvl="2" indent="-171450">
                  <a:lnSpc>
                    <a:spcPct val="150000"/>
                  </a:lnSpc>
                  <a:buFont typeface="Wingdings" pitchFamily="2" charset="2"/>
                  <a:buChar char="ü"/>
                </a:pPr>
                <a:r>
                  <a:rPr kumimoji="1" lang="zh-CN" altLang="en-US" sz="1100" dirty="0">
                    <a:latin typeface="Andale Mono" panose="020B0509000000000004" pitchFamily="49" charset="0"/>
                    <a:ea typeface="SimSun" panose="02010600030101010101" pitchFamily="2" charset="-122"/>
                  </a:rPr>
                  <a:t>停止线：离散化为点集合线段，维度为（</a:t>
                </a:r>
                <a:r>
                  <a:rPr kumimoji="1" lang="en-US" altLang="zh-CN" sz="11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1100" i="1" smtClean="0">
                            <a:latin typeface="Cambria Math" panose="02040503050406030204" pitchFamily="18" charset="0"/>
                          </a:rPr>
                        </m:ctrlPr>
                      </m:sSubPr>
                      <m:e>
                        <m:r>
                          <a:rPr kumimoji="1" lang="en-US" altLang="zh-CN" sz="1100" i="1">
                            <a:latin typeface="Cambria Math" panose="02040503050406030204" pitchFamily="18" charset="0"/>
                          </a:rPr>
                          <m:t>𝑁</m:t>
                        </m:r>
                      </m:e>
                      <m:sub>
                        <m:r>
                          <a:rPr kumimoji="1" lang="en-US" altLang="zh-CN" sz="1100" b="0" i="1" smtClean="0">
                            <a:latin typeface="Cambria Math" panose="02040503050406030204" pitchFamily="18" charset="0"/>
                          </a:rPr>
                          <m:t>3</m:t>
                        </m:r>
                      </m:sub>
                    </m:sSub>
                  </m:oMath>
                </a14:m>
                <a:r>
                  <a:rPr kumimoji="1" lang="en-US" altLang="zh-CN" sz="11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1100" i="1" smtClean="0">
                            <a:latin typeface="Cambria Math" panose="02040503050406030204" pitchFamily="18" charset="0"/>
                          </a:rPr>
                        </m:ctrlPr>
                      </m:sSubPr>
                      <m:e>
                        <m:r>
                          <a:rPr kumimoji="1" lang="en-US" altLang="zh-CN" sz="1100" b="0" i="1" smtClean="0">
                            <a:latin typeface="Cambria Math" panose="02040503050406030204" pitchFamily="18" charset="0"/>
                          </a:rPr>
                          <m:t>𝑛</m:t>
                        </m:r>
                      </m:e>
                      <m:sub>
                        <m:r>
                          <a:rPr kumimoji="1" lang="en-US" altLang="zh-CN" sz="1100" b="0" i="1" smtClean="0">
                            <a:latin typeface="Cambria Math" panose="02040503050406030204" pitchFamily="18" charset="0"/>
                          </a:rPr>
                          <m:t>3</m:t>
                        </m:r>
                      </m:sub>
                    </m:sSub>
                  </m:oMath>
                </a14:m>
                <a:r>
                  <a:rPr kumimoji="1" lang="en-US" altLang="zh-CN" sz="1100" dirty="0">
                    <a:latin typeface="Andale Mono" panose="020B0509000000000004" pitchFamily="49" charset="0"/>
                    <a:ea typeface="SimSun" panose="02010600030101010101" pitchFamily="2" charset="-122"/>
                  </a:rPr>
                  <a:t>, 2</a:t>
                </a:r>
                <a:r>
                  <a:rPr kumimoji="1" lang="zh-CN" altLang="en-US" sz="1100" dirty="0">
                    <a:latin typeface="Andale Mono" panose="020B0509000000000004" pitchFamily="49" charset="0"/>
                    <a:ea typeface="SimSun" panose="02010600030101010101" pitchFamily="2" charset="-122"/>
                  </a:rPr>
                  <a:t>）</a:t>
                </a:r>
                <a:r>
                  <a:rPr kumimoji="1" lang="en-US" altLang="zh-CN" sz="1100" dirty="0">
                    <a:latin typeface="Andale Mono" panose="020B0509000000000004" pitchFamily="49" charset="0"/>
                    <a:ea typeface="SimSun" panose="02010600030101010101" pitchFamily="2" charset="-122"/>
                  </a:rPr>
                  <a:t>;</a:t>
                </a:r>
              </a:p>
              <a:p>
                <a:pPr marL="1085850" lvl="2" indent="-171450">
                  <a:lnSpc>
                    <a:spcPct val="150000"/>
                  </a:lnSpc>
                  <a:buFont typeface="Wingdings" pitchFamily="2" charset="2"/>
                  <a:buChar char="ü"/>
                </a:pPr>
                <a:r>
                  <a:rPr kumimoji="1" lang="zh-CN" altLang="en-US" sz="1100" dirty="0">
                    <a:latin typeface="Andale Mono" panose="020B0509000000000004" pitchFamily="49" charset="0"/>
                    <a:ea typeface="SimSun" panose="02010600030101010101" pitchFamily="2" charset="-122"/>
                  </a:rPr>
                  <a:t>人行道：离散化为点集合线段，维度为（</a:t>
                </a:r>
                <a:r>
                  <a:rPr kumimoji="1" lang="en-US" altLang="zh-CN" sz="11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1100" i="1" smtClean="0">
                            <a:latin typeface="Cambria Math" panose="02040503050406030204" pitchFamily="18" charset="0"/>
                          </a:rPr>
                        </m:ctrlPr>
                      </m:sSubPr>
                      <m:e>
                        <m:r>
                          <a:rPr kumimoji="1" lang="en-US" altLang="zh-CN" sz="1100" i="1">
                            <a:latin typeface="Cambria Math" panose="02040503050406030204" pitchFamily="18" charset="0"/>
                          </a:rPr>
                          <m:t>𝑁</m:t>
                        </m:r>
                      </m:e>
                      <m:sub>
                        <m:r>
                          <a:rPr kumimoji="1" lang="en-US" altLang="zh-CN" sz="1100" b="0" i="1" smtClean="0">
                            <a:latin typeface="Cambria Math" panose="02040503050406030204" pitchFamily="18" charset="0"/>
                          </a:rPr>
                          <m:t>4</m:t>
                        </m:r>
                      </m:sub>
                    </m:sSub>
                  </m:oMath>
                </a14:m>
                <a:r>
                  <a:rPr kumimoji="1" lang="en-US" altLang="zh-CN" sz="11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1100" i="1" smtClean="0">
                            <a:latin typeface="Cambria Math" panose="02040503050406030204" pitchFamily="18" charset="0"/>
                          </a:rPr>
                        </m:ctrlPr>
                      </m:sSubPr>
                      <m:e>
                        <m:r>
                          <a:rPr kumimoji="1" lang="en-US" altLang="zh-CN" sz="1100" b="0" i="1" smtClean="0">
                            <a:latin typeface="Cambria Math" panose="02040503050406030204" pitchFamily="18" charset="0"/>
                          </a:rPr>
                          <m:t>𝑛</m:t>
                        </m:r>
                      </m:e>
                      <m:sub>
                        <m:r>
                          <a:rPr kumimoji="1" lang="en-US" altLang="zh-CN" sz="1100" b="0" i="1" smtClean="0">
                            <a:latin typeface="Cambria Math" panose="02040503050406030204" pitchFamily="18" charset="0"/>
                          </a:rPr>
                          <m:t>4</m:t>
                        </m:r>
                      </m:sub>
                    </m:sSub>
                  </m:oMath>
                </a14:m>
                <a:r>
                  <a:rPr kumimoji="1" lang="en-US" altLang="zh-CN" sz="1100" dirty="0">
                    <a:latin typeface="Andale Mono" panose="020B0509000000000004" pitchFamily="49" charset="0"/>
                    <a:ea typeface="SimSun" panose="02010600030101010101" pitchFamily="2" charset="-122"/>
                  </a:rPr>
                  <a:t>, 2</a:t>
                </a:r>
                <a:r>
                  <a:rPr kumimoji="1" lang="zh-CN" altLang="en-US" sz="1100" dirty="0">
                    <a:latin typeface="Andale Mono" panose="020B0509000000000004" pitchFamily="49" charset="0"/>
                    <a:ea typeface="SimSun" panose="02010600030101010101" pitchFamily="2" charset="-122"/>
                  </a:rPr>
                  <a:t>）</a:t>
                </a:r>
                <a:r>
                  <a:rPr kumimoji="1" lang="en-US" altLang="zh-CN" sz="1100" dirty="0">
                    <a:latin typeface="Andale Mono" panose="020B0509000000000004" pitchFamily="49" charset="0"/>
                    <a:ea typeface="SimSun" panose="02010600030101010101" pitchFamily="2" charset="-122"/>
                  </a:rPr>
                  <a:t>;</a:t>
                </a:r>
              </a:p>
              <a:p>
                <a:pPr marL="171450" indent="-171450">
                  <a:lnSpc>
                    <a:spcPct val="150000"/>
                  </a:lnSpc>
                  <a:buFont typeface="Arial" panose="020B0604020202020204" pitchFamily="34" charset="0"/>
                  <a:buChar char="•"/>
                </a:pPr>
                <a:r>
                  <a:rPr kumimoji="1" lang="zh-CN" altLang="en-US" sz="1400" dirty="0">
                    <a:latin typeface="Andale Mono" panose="020B0509000000000004" pitchFamily="49" charset="0"/>
                    <a:ea typeface="SimSun" panose="02010600030101010101" pitchFamily="2" charset="-122"/>
                  </a:rPr>
                  <a:t>时序数据：</a:t>
                </a:r>
                <a:endParaRPr kumimoji="1" lang="en-US" altLang="zh-CN" sz="1400" dirty="0">
                  <a:latin typeface="Andale Mono" panose="020B0509000000000004" pitchFamily="49" charset="0"/>
                  <a:ea typeface="SimSun" panose="02010600030101010101" pitchFamily="2" charset="-122"/>
                </a:endParaRPr>
              </a:p>
              <a:p>
                <a:pPr marL="628650" lvl="1" indent="-171450">
                  <a:lnSpc>
                    <a:spcPct val="150000"/>
                  </a:lnSpc>
                  <a:buFont typeface="Wingdings" pitchFamily="2" charset="2"/>
                  <a:buChar char="Ø"/>
                </a:pPr>
                <a:r>
                  <a:rPr kumimoji="1" lang="zh-CN" altLang="en-US" sz="1100" dirty="0">
                    <a:latin typeface="Andale Mono" panose="020B0509000000000004" pitchFamily="49" charset="0"/>
                    <a:ea typeface="SimSun" panose="02010600030101010101" pitchFamily="2" charset="-122"/>
                  </a:rPr>
                  <a:t>车辆历史轨迹：连续的时序数据，包括车辆的类型，位置，速度，</a:t>
                </a:r>
                <a:r>
                  <a:rPr kumimoji="1" lang="en-US" altLang="zh-CN" sz="1100" dirty="0">
                    <a:latin typeface="Andale Mono" panose="020B0509000000000004" pitchFamily="49" charset="0"/>
                    <a:ea typeface="SimSun" panose="02010600030101010101" pitchFamily="2" charset="-122"/>
                  </a:rPr>
                  <a:t>heading</a:t>
                </a:r>
                <a:r>
                  <a:rPr kumimoji="1" lang="zh-CN" altLang="en-US" sz="1100" dirty="0">
                    <a:latin typeface="Andale Mono" panose="020B0509000000000004" pitchFamily="49" charset="0"/>
                    <a:ea typeface="SimSun" panose="02010600030101010101" pitchFamily="2" charset="-122"/>
                  </a:rPr>
                  <a:t>等，追踪失败帧以</a:t>
                </a:r>
                <a:r>
                  <a:rPr kumimoji="1" lang="en-US" altLang="zh-CN" sz="1100" dirty="0">
                    <a:latin typeface="Andale Mono" panose="020B0509000000000004" pitchFamily="49" charset="0"/>
                    <a:ea typeface="SimSun" panose="02010600030101010101" pitchFamily="2" charset="-122"/>
                  </a:rPr>
                  <a:t>0</a:t>
                </a:r>
                <a:r>
                  <a:rPr kumimoji="1" lang="zh-CN" altLang="en-US" sz="1100" dirty="0">
                    <a:latin typeface="Andale Mono" panose="020B0509000000000004" pitchFamily="49" charset="0"/>
                    <a:ea typeface="SimSun" panose="02010600030101010101" pitchFamily="2" charset="-122"/>
                  </a:rPr>
                  <a:t>元素填充，其维度为</a:t>
                </a:r>
                <a:r>
                  <a:rPr kumimoji="1" lang="en-US" altLang="zh-CN" sz="1100" dirty="0">
                    <a:latin typeface="Andale Mono" panose="020B0509000000000004" pitchFamily="49" charset="0"/>
                    <a:ea typeface="SimSun" panose="02010600030101010101" pitchFamily="2" charset="-122"/>
                  </a:rPr>
                  <a:t>(</a:t>
                </a:r>
                <a14:m>
                  <m:oMath xmlns:m="http://schemas.openxmlformats.org/officeDocument/2006/math">
                    <m:sSub>
                      <m:sSubPr>
                        <m:ctrlPr>
                          <a:rPr kumimoji="1" lang="en-US" altLang="zh-CN" sz="1100" i="1">
                            <a:latin typeface="Cambria Math" panose="02040503050406030204" pitchFamily="18" charset="0"/>
                          </a:rPr>
                        </m:ctrlPr>
                      </m:sSubPr>
                      <m:e>
                        <m:r>
                          <a:rPr kumimoji="1" lang="en-US" altLang="zh-CN" sz="1100" i="1">
                            <a:latin typeface="Cambria Math" panose="02040503050406030204" pitchFamily="18" charset="0"/>
                          </a:rPr>
                          <m:t>𝑁</m:t>
                        </m:r>
                      </m:e>
                      <m:sub>
                        <m:r>
                          <a:rPr kumimoji="1" lang="en-US" altLang="zh-CN" sz="1100" i="1">
                            <a:latin typeface="Cambria Math" panose="02040503050406030204" pitchFamily="18" charset="0"/>
                          </a:rPr>
                          <m:t>5</m:t>
                        </m:r>
                      </m:sub>
                    </m:sSub>
                  </m:oMath>
                </a14:m>
                <a:r>
                  <a:rPr kumimoji="1" lang="en-US" altLang="zh-CN" sz="1100" dirty="0">
                    <a:latin typeface="Andale Mono" panose="020B0509000000000004" pitchFamily="49" charset="0"/>
                    <a:ea typeface="SimSun" panose="02010600030101010101" pitchFamily="2" charset="-122"/>
                  </a:rPr>
                  <a:t>, 3)</a:t>
                </a:r>
                <a:r>
                  <a:rPr kumimoji="1" lang="zh-CN" altLang="en-US" sz="1100" dirty="0">
                    <a:latin typeface="Andale Mono" panose="020B0509000000000004" pitchFamily="49" charset="0"/>
                    <a:ea typeface="SimSun" panose="02010600030101010101" pitchFamily="2" charset="-122"/>
                  </a:rPr>
                  <a:t>（</a:t>
                </a:r>
                <a:r>
                  <a:rPr kumimoji="1" lang="en-US" altLang="zh-CN" sz="11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1100" i="1" smtClean="0">
                            <a:latin typeface="Cambria Math" panose="02040503050406030204" pitchFamily="18" charset="0"/>
                          </a:rPr>
                        </m:ctrlPr>
                      </m:sSubPr>
                      <m:e>
                        <m:r>
                          <a:rPr kumimoji="1" lang="en-US" altLang="zh-CN" sz="1100" i="1">
                            <a:latin typeface="Cambria Math" panose="02040503050406030204" pitchFamily="18" charset="0"/>
                          </a:rPr>
                          <m:t>𝑁</m:t>
                        </m:r>
                      </m:e>
                      <m:sub>
                        <m:r>
                          <a:rPr kumimoji="1" lang="en-US" altLang="zh-CN" sz="1100" b="0" i="1" smtClean="0">
                            <a:latin typeface="Cambria Math" panose="02040503050406030204" pitchFamily="18" charset="0"/>
                          </a:rPr>
                          <m:t>5</m:t>
                        </m:r>
                      </m:sub>
                    </m:sSub>
                  </m:oMath>
                </a14:m>
                <a:r>
                  <a:rPr kumimoji="1" lang="en-US" altLang="zh-CN" sz="11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1100" i="1" smtClean="0">
                            <a:latin typeface="Cambria Math" panose="02040503050406030204" pitchFamily="18" charset="0"/>
                          </a:rPr>
                        </m:ctrlPr>
                      </m:sSubPr>
                      <m:e>
                        <m:r>
                          <a:rPr kumimoji="1" lang="en-US" altLang="zh-CN" sz="1100" b="0" i="1" smtClean="0">
                            <a:latin typeface="Cambria Math" panose="02040503050406030204" pitchFamily="18" charset="0"/>
                          </a:rPr>
                          <m:t>𝑛</m:t>
                        </m:r>
                      </m:e>
                      <m:sub>
                        <m:r>
                          <a:rPr kumimoji="1" lang="en-US" altLang="zh-CN" sz="1100" b="0" i="1" smtClean="0">
                            <a:latin typeface="Cambria Math" panose="02040503050406030204" pitchFamily="18" charset="0"/>
                          </a:rPr>
                          <m:t>5</m:t>
                        </m:r>
                      </m:sub>
                    </m:sSub>
                  </m:oMath>
                </a14:m>
                <a:r>
                  <a:rPr kumimoji="1" lang="en-US" altLang="zh-CN" sz="1100" dirty="0">
                    <a:latin typeface="Andale Mono" panose="020B0509000000000004" pitchFamily="49" charset="0"/>
                    <a:ea typeface="SimSun" panose="02010600030101010101" pitchFamily="2" charset="-122"/>
                  </a:rPr>
                  <a:t>, 4</a:t>
                </a:r>
                <a:r>
                  <a:rPr kumimoji="1" lang="zh-CN" altLang="en-US" sz="1100" dirty="0">
                    <a:latin typeface="Andale Mono" panose="020B0509000000000004" pitchFamily="49" charset="0"/>
                    <a:ea typeface="SimSun" panose="02010600030101010101" pitchFamily="2" charset="-122"/>
                  </a:rPr>
                  <a:t>）；</a:t>
                </a:r>
                <a:endParaRPr kumimoji="1" lang="en-US" altLang="zh-CN" sz="1100" dirty="0">
                  <a:latin typeface="Andale Mono" panose="020B0509000000000004" pitchFamily="49" charset="0"/>
                  <a:ea typeface="SimSun" panose="02010600030101010101" pitchFamily="2" charset="-122"/>
                </a:endParaRPr>
              </a:p>
              <a:p>
                <a:pPr marL="628650" lvl="1" indent="-171450">
                  <a:lnSpc>
                    <a:spcPct val="150000"/>
                  </a:lnSpc>
                  <a:buFont typeface="Wingdings" pitchFamily="2" charset="2"/>
                  <a:buChar char="Ø"/>
                </a:pPr>
                <a:r>
                  <a:rPr kumimoji="1" lang="zh-CN" altLang="en-US" sz="1100" dirty="0">
                    <a:latin typeface="Andale Mono" panose="020B0509000000000004" pitchFamily="49" charset="0"/>
                    <a:ea typeface="SimSun" panose="02010600030101010101" pitchFamily="2" charset="-122"/>
                  </a:rPr>
                  <a:t>红绿灯历史信息：连续的时序数据，包括红绿灯的颜色，形状等，追踪失败帧以</a:t>
                </a:r>
                <a:r>
                  <a:rPr kumimoji="1" lang="en-US" altLang="zh-CN" sz="1100" dirty="0">
                    <a:latin typeface="Andale Mono" panose="020B0509000000000004" pitchFamily="49" charset="0"/>
                    <a:ea typeface="SimSun" panose="02010600030101010101" pitchFamily="2" charset="-122"/>
                  </a:rPr>
                  <a:t>0</a:t>
                </a:r>
                <a:r>
                  <a:rPr kumimoji="1" lang="zh-CN" altLang="en-US" sz="1100" dirty="0">
                    <a:latin typeface="Andale Mono" panose="020B0509000000000004" pitchFamily="49" charset="0"/>
                    <a:ea typeface="SimSun" panose="02010600030101010101" pitchFamily="2" charset="-122"/>
                  </a:rPr>
                  <a:t>元素填充，必须与点要素中的红绿灯几何一一对应，如果存在完全未观测的红绿灯则全填充</a:t>
                </a:r>
                <a:r>
                  <a:rPr kumimoji="1" lang="en-US" altLang="zh-CN" sz="1100" dirty="0">
                    <a:latin typeface="Andale Mono" panose="020B0509000000000004" pitchFamily="49" charset="0"/>
                    <a:ea typeface="SimSun" panose="02010600030101010101" pitchFamily="2" charset="-122"/>
                  </a:rPr>
                  <a:t>0</a:t>
                </a:r>
                <a:r>
                  <a:rPr kumimoji="1" lang="zh-CN" altLang="en-US" sz="1100" dirty="0">
                    <a:latin typeface="Andale Mono" panose="020B0509000000000004" pitchFamily="49" charset="0"/>
                    <a:ea typeface="SimSun" panose="02010600030101010101" pitchFamily="2" charset="-122"/>
                  </a:rPr>
                  <a:t>，其维度为（</a:t>
                </a:r>
                <a:r>
                  <a:rPr kumimoji="1" lang="en-US" altLang="zh-CN" sz="11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1100" i="1" smtClean="0">
                            <a:latin typeface="Cambria Math" panose="02040503050406030204" pitchFamily="18" charset="0"/>
                          </a:rPr>
                        </m:ctrlPr>
                      </m:sSubPr>
                      <m:e>
                        <m:r>
                          <a:rPr kumimoji="1" lang="en-US" altLang="zh-CN" sz="1100" i="1">
                            <a:latin typeface="Cambria Math" panose="02040503050406030204" pitchFamily="18" charset="0"/>
                          </a:rPr>
                          <m:t>𝑁</m:t>
                        </m:r>
                      </m:e>
                      <m:sub>
                        <m:r>
                          <a:rPr kumimoji="1" lang="en-US" altLang="zh-CN" sz="1100" b="0" i="1" smtClean="0">
                            <a:latin typeface="Cambria Math" panose="02040503050406030204" pitchFamily="18" charset="0"/>
                          </a:rPr>
                          <m:t>2</m:t>
                        </m:r>
                      </m:sub>
                    </m:sSub>
                  </m:oMath>
                </a14:m>
                <a:r>
                  <a:rPr kumimoji="1" lang="en-US" altLang="zh-CN" sz="11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1100" i="1">
                            <a:latin typeface="Cambria Math" panose="02040503050406030204" pitchFamily="18" charset="0"/>
                          </a:rPr>
                        </m:ctrlPr>
                      </m:sSubPr>
                      <m:e>
                        <m:r>
                          <a:rPr kumimoji="1" lang="en-US" altLang="zh-CN" sz="1100" i="1">
                            <a:latin typeface="Cambria Math" panose="02040503050406030204" pitchFamily="18" charset="0"/>
                          </a:rPr>
                          <m:t>𝑛</m:t>
                        </m:r>
                      </m:e>
                      <m:sub>
                        <m:r>
                          <a:rPr kumimoji="1" lang="en-US" altLang="zh-CN" sz="1100" b="0" i="1" smtClean="0">
                            <a:latin typeface="Cambria Math" panose="02040503050406030204" pitchFamily="18" charset="0"/>
                          </a:rPr>
                          <m:t>2</m:t>
                        </m:r>
                      </m:sub>
                    </m:sSub>
                    <m:r>
                      <a:rPr kumimoji="1" lang="en-US" altLang="zh-CN" sz="1100" i="1">
                        <a:latin typeface="Cambria Math" panose="02040503050406030204" pitchFamily="18" charset="0"/>
                      </a:rPr>
                      <m:t> </m:t>
                    </m:r>
                    <m:r>
                      <a:rPr kumimoji="1" lang="en-US" altLang="zh-CN" sz="1100" b="0" i="0" smtClean="0">
                        <a:latin typeface="Cambria Math" panose="02040503050406030204" pitchFamily="18" charset="0"/>
                      </a:rPr>
                      <m:t>,</m:t>
                    </m:r>
                  </m:oMath>
                </a14:m>
                <a:r>
                  <a:rPr kumimoji="1" lang="en-US" altLang="zh-CN" sz="1100" dirty="0">
                    <a:latin typeface="Andale Mono" panose="020B0509000000000004" pitchFamily="49" charset="0"/>
                    <a:ea typeface="SimSun" panose="02010600030101010101" pitchFamily="2" charset="-122"/>
                  </a:rPr>
                  <a:t>2</a:t>
                </a:r>
                <a:r>
                  <a:rPr kumimoji="1" lang="zh-CN" altLang="en-US" sz="1100" dirty="0">
                    <a:latin typeface="Andale Mono" panose="020B0509000000000004" pitchFamily="49" charset="0"/>
                    <a:ea typeface="SimSun" panose="02010600030101010101" pitchFamily="2" charset="-122"/>
                  </a:rPr>
                  <a:t>）；</a:t>
                </a:r>
                <a:endParaRPr kumimoji="1" lang="en-US" altLang="zh-CN" sz="1100" dirty="0">
                  <a:latin typeface="Andale Mono" panose="020B0509000000000004" pitchFamily="49" charset="0"/>
                  <a:ea typeface="SimSun" panose="02010600030101010101" pitchFamily="2" charset="-122"/>
                </a:endParaRPr>
              </a:p>
              <a:p>
                <a:pPr marL="171450" indent="-171450">
                  <a:lnSpc>
                    <a:spcPct val="150000"/>
                  </a:lnSpc>
                  <a:buFont typeface="Arial" panose="020B0604020202020204" pitchFamily="34" charset="0"/>
                  <a:buChar char="•"/>
                </a:pPr>
                <a:r>
                  <a:rPr kumimoji="1" lang="zh-CN" altLang="en-US" sz="1400" dirty="0">
                    <a:latin typeface="Andale Mono" panose="020B0509000000000004" pitchFamily="49" charset="0"/>
                    <a:ea typeface="SimSun" panose="02010600030101010101" pitchFamily="2" charset="-122"/>
                  </a:rPr>
                  <a:t>拓扑数据：</a:t>
                </a:r>
                <a:r>
                  <a:rPr kumimoji="1" lang="zh-CN" altLang="en-US" sz="1100" dirty="0">
                    <a:latin typeface="Andale Mono" panose="020B0509000000000004" pitchFamily="49" charset="0"/>
                    <a:ea typeface="SimSun" panose="02010600030101010101" pitchFamily="2" charset="-122"/>
                  </a:rPr>
                  <a:t>拓扑数据非实体数据，是描述地图要素之间的关系（主要关注人工标注部分，非人工标注部分可通过网络隐式表达，如车辆和所在车道之间的关系），因此拓扑数据的维度为（</a:t>
                </a:r>
                <a:r>
                  <a:rPr kumimoji="1" lang="en-US" altLang="zh-CN" sz="11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1100" i="1" smtClean="0">
                            <a:latin typeface="Cambria Math" panose="02040503050406030204" pitchFamily="18" charset="0"/>
                          </a:rPr>
                        </m:ctrlPr>
                      </m:sSubPr>
                      <m:e>
                        <m:r>
                          <a:rPr kumimoji="1" lang="en-US" altLang="zh-CN" sz="1100" i="1">
                            <a:latin typeface="Cambria Math" panose="02040503050406030204" pitchFamily="18" charset="0"/>
                          </a:rPr>
                          <m:t>𝑁</m:t>
                        </m:r>
                      </m:e>
                      <m:sub>
                        <m:r>
                          <a:rPr kumimoji="1" lang="en-US" altLang="zh-CN" sz="1100" b="0" i="1" smtClean="0">
                            <a:latin typeface="Cambria Math" panose="02040503050406030204" pitchFamily="18" charset="0"/>
                          </a:rPr>
                          <m:t>1</m:t>
                        </m:r>
                      </m:sub>
                    </m:sSub>
                    <m:r>
                      <a:rPr kumimoji="1" lang="en-US" altLang="zh-CN" sz="1100" b="0" i="1" smtClean="0">
                        <a:latin typeface="Cambria Math" panose="02040503050406030204" pitchFamily="18" charset="0"/>
                      </a:rPr>
                      <m:t> </m:t>
                    </m:r>
                  </m:oMath>
                </a14:m>
                <a:r>
                  <a:rPr kumimoji="1" lang="zh-CN" altLang="en-US" sz="11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1100" i="1">
                            <a:latin typeface="Cambria Math" panose="02040503050406030204" pitchFamily="18" charset="0"/>
                          </a:rPr>
                        </m:ctrlPr>
                      </m:sSubPr>
                      <m:e>
                        <m:r>
                          <a:rPr kumimoji="1" lang="en-US" altLang="zh-CN" sz="1100" i="1">
                            <a:latin typeface="Cambria Math" panose="02040503050406030204" pitchFamily="18" charset="0"/>
                          </a:rPr>
                          <m:t>𝑁</m:t>
                        </m:r>
                      </m:e>
                      <m:sub>
                        <m:r>
                          <a:rPr kumimoji="1" lang="en-US" altLang="zh-CN" sz="1100" i="1">
                            <a:latin typeface="Cambria Math" panose="02040503050406030204" pitchFamily="18" charset="0"/>
                          </a:rPr>
                          <m:t>1</m:t>
                        </m:r>
                      </m:sub>
                    </m:sSub>
                    <m:r>
                      <a:rPr kumimoji="1" lang="en-US" altLang="zh-CN" sz="1100" i="1">
                        <a:latin typeface="Cambria Math" panose="02040503050406030204" pitchFamily="18" charset="0"/>
                      </a:rPr>
                      <m:t> </m:t>
                    </m:r>
                  </m:oMath>
                </a14:m>
                <a:r>
                  <a:rPr kumimoji="1" lang="en-US" altLang="zh-CN" sz="11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1100" i="1">
                            <a:latin typeface="Cambria Math" panose="02040503050406030204" pitchFamily="18" charset="0"/>
                          </a:rPr>
                        </m:ctrlPr>
                      </m:sSubPr>
                      <m:e>
                        <m:r>
                          <a:rPr kumimoji="1" lang="en-US" altLang="zh-CN" sz="1100" i="1">
                            <a:latin typeface="Cambria Math" panose="02040503050406030204" pitchFamily="18" charset="0"/>
                          </a:rPr>
                          <m:t>𝑁</m:t>
                        </m:r>
                      </m:e>
                      <m:sub>
                        <m:r>
                          <a:rPr kumimoji="1" lang="en-US" altLang="zh-CN" sz="1100" i="1">
                            <a:latin typeface="Cambria Math" panose="02040503050406030204" pitchFamily="18" charset="0"/>
                          </a:rPr>
                          <m:t>1</m:t>
                        </m:r>
                      </m:sub>
                    </m:sSub>
                    <m:r>
                      <a:rPr kumimoji="1" lang="en-US" altLang="zh-CN" sz="1100" i="1">
                        <a:latin typeface="Cambria Math" panose="02040503050406030204" pitchFamily="18" charset="0"/>
                      </a:rPr>
                      <m:t> </m:t>
                    </m:r>
                    <m:r>
                      <a:rPr kumimoji="1" lang="zh-CN" altLang="en-US" sz="1100" b="0" i="1" smtClean="0">
                        <a:latin typeface="Cambria Math" panose="02040503050406030204" pitchFamily="18" charset="0"/>
                      </a:rPr>
                      <m:t>∗ </m:t>
                    </m:r>
                    <m:sSub>
                      <m:sSubPr>
                        <m:ctrlPr>
                          <a:rPr kumimoji="1" lang="en-US" altLang="zh-CN" sz="1100" i="1">
                            <a:latin typeface="Cambria Math" panose="02040503050406030204" pitchFamily="18" charset="0"/>
                          </a:rPr>
                        </m:ctrlPr>
                      </m:sSubPr>
                      <m:e>
                        <m:r>
                          <a:rPr kumimoji="1" lang="en-US" altLang="zh-CN" sz="1100" i="1">
                            <a:latin typeface="Cambria Math" panose="02040503050406030204" pitchFamily="18" charset="0"/>
                          </a:rPr>
                          <m:t>𝑁</m:t>
                        </m:r>
                      </m:e>
                      <m:sub>
                        <m:r>
                          <a:rPr kumimoji="1" lang="en-US" altLang="zh-CN" sz="1100" b="0" i="1" smtClean="0">
                            <a:latin typeface="Cambria Math" panose="02040503050406030204" pitchFamily="18" charset="0"/>
                          </a:rPr>
                          <m:t>3</m:t>
                        </m:r>
                      </m:sub>
                    </m:sSub>
                    <m:r>
                      <a:rPr kumimoji="1" lang="en-US" altLang="zh-CN" sz="1100" i="1">
                        <a:latin typeface="Cambria Math" panose="02040503050406030204" pitchFamily="18" charset="0"/>
                      </a:rPr>
                      <m:t> </m:t>
                    </m:r>
                  </m:oMath>
                </a14:m>
                <a:r>
                  <a:rPr kumimoji="1" lang="en-US" altLang="zh-CN" sz="11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1100" i="1">
                            <a:latin typeface="Cambria Math" panose="02040503050406030204" pitchFamily="18" charset="0"/>
                          </a:rPr>
                        </m:ctrlPr>
                      </m:sSubPr>
                      <m:e>
                        <m:sSub>
                          <m:sSubPr>
                            <m:ctrlPr>
                              <a:rPr kumimoji="1" lang="en-US" altLang="zh-CN" sz="1100" i="1">
                                <a:latin typeface="Cambria Math" panose="02040503050406030204" pitchFamily="18" charset="0"/>
                              </a:rPr>
                            </m:ctrlPr>
                          </m:sSubPr>
                          <m:e>
                            <m:r>
                              <a:rPr kumimoji="1" lang="en-US" altLang="zh-CN" sz="1100" i="1">
                                <a:latin typeface="Cambria Math" panose="02040503050406030204" pitchFamily="18" charset="0"/>
                              </a:rPr>
                              <m:t>𝑁</m:t>
                            </m:r>
                          </m:e>
                          <m:sub>
                            <m:r>
                              <a:rPr kumimoji="1" lang="en-US" altLang="zh-CN" sz="1100" i="1">
                                <a:latin typeface="Cambria Math" panose="02040503050406030204" pitchFamily="18" charset="0"/>
                              </a:rPr>
                              <m:t>1</m:t>
                            </m:r>
                          </m:sub>
                        </m:sSub>
                        <m:r>
                          <a:rPr kumimoji="1" lang="zh-CN" altLang="en-US" sz="1100" b="0" i="1" smtClean="0">
                            <a:latin typeface="Cambria Math" panose="02040503050406030204" pitchFamily="18" charset="0"/>
                          </a:rPr>
                          <m:t> ∗ </m:t>
                        </m:r>
                        <m:r>
                          <a:rPr kumimoji="1" lang="en-US" altLang="zh-CN" sz="1100" i="1">
                            <a:latin typeface="Cambria Math" panose="02040503050406030204" pitchFamily="18" charset="0"/>
                          </a:rPr>
                          <m:t>𝑁</m:t>
                        </m:r>
                      </m:e>
                      <m:sub>
                        <m:r>
                          <a:rPr kumimoji="1" lang="en-US" altLang="zh-CN" sz="1100" b="0" i="1" smtClean="0">
                            <a:latin typeface="Cambria Math" panose="02040503050406030204" pitchFamily="18" charset="0"/>
                          </a:rPr>
                          <m:t>4</m:t>
                        </m:r>
                      </m:sub>
                    </m:sSub>
                    <m:r>
                      <a:rPr kumimoji="1" lang="en-US" altLang="zh-CN" sz="1100" b="0" i="1" smtClean="0">
                        <a:latin typeface="Cambria Math" panose="02040503050406030204" pitchFamily="18" charset="0"/>
                      </a:rPr>
                      <m:t>+</m:t>
                    </m:r>
                    <m:r>
                      <a:rPr kumimoji="1" lang="en-US" altLang="zh-CN" sz="1100" i="1">
                        <a:latin typeface="Cambria Math" panose="02040503050406030204" pitchFamily="18" charset="0"/>
                      </a:rPr>
                      <m:t> </m:t>
                    </m:r>
                    <m:sSub>
                      <m:sSubPr>
                        <m:ctrlPr>
                          <a:rPr kumimoji="1" lang="en-US" altLang="zh-CN" sz="1100" i="1">
                            <a:latin typeface="Cambria Math" panose="02040503050406030204" pitchFamily="18" charset="0"/>
                          </a:rPr>
                        </m:ctrlPr>
                      </m:sSubPr>
                      <m:e>
                        <m:sSub>
                          <m:sSubPr>
                            <m:ctrlPr>
                              <a:rPr kumimoji="1" lang="en-US" altLang="zh-CN" sz="1100" i="1">
                                <a:latin typeface="Cambria Math" panose="02040503050406030204" pitchFamily="18" charset="0"/>
                              </a:rPr>
                            </m:ctrlPr>
                          </m:sSubPr>
                          <m:e>
                            <m:r>
                              <a:rPr kumimoji="1" lang="en-US" altLang="zh-CN" sz="1100" i="1">
                                <a:latin typeface="Cambria Math" panose="02040503050406030204" pitchFamily="18" charset="0"/>
                              </a:rPr>
                              <m:t>𝑁</m:t>
                            </m:r>
                          </m:e>
                          <m:sub>
                            <m:r>
                              <a:rPr kumimoji="1" lang="en-US" altLang="zh-CN" sz="1100" b="0" i="1" smtClean="0">
                                <a:latin typeface="Cambria Math" panose="02040503050406030204" pitchFamily="18" charset="0"/>
                              </a:rPr>
                              <m:t>2</m:t>
                            </m:r>
                          </m:sub>
                        </m:sSub>
                        <m:r>
                          <a:rPr kumimoji="1" lang="zh-CN" altLang="en-US" sz="1100" i="1">
                            <a:latin typeface="Cambria Math" panose="02040503050406030204" pitchFamily="18" charset="0"/>
                          </a:rPr>
                          <m:t> ∗ </m:t>
                        </m:r>
                        <m:r>
                          <a:rPr kumimoji="1" lang="en-US" altLang="zh-CN" sz="1100" i="1">
                            <a:latin typeface="Cambria Math" panose="02040503050406030204" pitchFamily="18" charset="0"/>
                          </a:rPr>
                          <m:t>𝑁</m:t>
                        </m:r>
                      </m:e>
                      <m:sub>
                        <m:r>
                          <a:rPr kumimoji="1" lang="en-US" altLang="zh-CN" sz="1100" b="0" i="1" smtClean="0">
                            <a:latin typeface="Cambria Math" panose="02040503050406030204" pitchFamily="18" charset="0"/>
                          </a:rPr>
                          <m:t>3</m:t>
                        </m:r>
                      </m:sub>
                    </m:sSub>
                    <m:r>
                      <a:rPr kumimoji="1" lang="en-US" altLang="zh-CN" sz="1100" i="1">
                        <a:latin typeface="Cambria Math" panose="02040503050406030204" pitchFamily="18" charset="0"/>
                      </a:rPr>
                      <m:t> </m:t>
                    </m:r>
                  </m:oMath>
                </a14:m>
                <a:r>
                  <a:rPr kumimoji="1" lang="en-US" altLang="zh-CN" sz="11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1100" i="1">
                            <a:latin typeface="Cambria Math" panose="02040503050406030204" pitchFamily="18" charset="0"/>
                          </a:rPr>
                        </m:ctrlPr>
                      </m:sSubPr>
                      <m:e>
                        <m:sSub>
                          <m:sSubPr>
                            <m:ctrlPr>
                              <a:rPr kumimoji="1" lang="en-US" altLang="zh-CN" sz="1100" i="1">
                                <a:latin typeface="Cambria Math" panose="02040503050406030204" pitchFamily="18" charset="0"/>
                              </a:rPr>
                            </m:ctrlPr>
                          </m:sSubPr>
                          <m:e>
                            <m:r>
                              <a:rPr kumimoji="1" lang="en-US" altLang="zh-CN" sz="1100" i="1">
                                <a:latin typeface="Cambria Math" panose="02040503050406030204" pitchFamily="18" charset="0"/>
                              </a:rPr>
                              <m:t>𝑁</m:t>
                            </m:r>
                          </m:e>
                          <m:sub>
                            <m:r>
                              <a:rPr kumimoji="1" lang="en-US" altLang="zh-CN" sz="1100" b="0" i="1" smtClean="0">
                                <a:latin typeface="Cambria Math" panose="02040503050406030204" pitchFamily="18" charset="0"/>
                              </a:rPr>
                              <m:t>3</m:t>
                            </m:r>
                          </m:sub>
                        </m:sSub>
                        <m:r>
                          <a:rPr kumimoji="1" lang="zh-CN" altLang="en-US" sz="1100" i="1">
                            <a:latin typeface="Cambria Math" panose="02040503050406030204" pitchFamily="18" charset="0"/>
                          </a:rPr>
                          <m:t> ∗ </m:t>
                        </m:r>
                        <m:r>
                          <a:rPr kumimoji="1" lang="en-US" altLang="zh-CN" sz="1100" i="1">
                            <a:latin typeface="Cambria Math" panose="02040503050406030204" pitchFamily="18" charset="0"/>
                          </a:rPr>
                          <m:t>𝑁</m:t>
                        </m:r>
                      </m:e>
                      <m:sub>
                        <m:r>
                          <a:rPr kumimoji="1" lang="en-US" altLang="zh-CN" sz="1100" b="0" i="1" smtClean="0">
                            <a:latin typeface="Cambria Math" panose="02040503050406030204" pitchFamily="18" charset="0"/>
                          </a:rPr>
                          <m:t>5</m:t>
                        </m:r>
                      </m:sub>
                    </m:sSub>
                    <m:r>
                      <a:rPr kumimoji="1" lang="en-US" altLang="zh-CN" sz="1100" i="1">
                        <a:latin typeface="Cambria Math" panose="02040503050406030204" pitchFamily="18" charset="0"/>
                      </a:rPr>
                      <m:t> </m:t>
                    </m:r>
                  </m:oMath>
                </a14:m>
                <a:r>
                  <a:rPr kumimoji="1" lang="zh-CN" altLang="en-US" sz="1100" dirty="0">
                    <a:latin typeface="Andale Mono" panose="020B0509000000000004" pitchFamily="49" charset="0"/>
                    <a:ea typeface="SimSun" panose="02010600030101010101" pitchFamily="2" charset="-122"/>
                  </a:rPr>
                  <a:t>， </a:t>
                </a:r>
                <a:r>
                  <a:rPr kumimoji="1" lang="en-US" altLang="zh-CN" sz="1100" dirty="0">
                    <a:latin typeface="Andale Mono" panose="020B0509000000000004" pitchFamily="49" charset="0"/>
                    <a:ea typeface="SimSun" panose="02010600030101010101" pitchFamily="2" charset="-122"/>
                  </a:rPr>
                  <a:t>4</a:t>
                </a:r>
                <a:r>
                  <a:rPr kumimoji="1" lang="zh-CN" altLang="en-US" sz="1100" dirty="0">
                    <a:latin typeface="Andale Mono" panose="020B0509000000000004" pitchFamily="49" charset="0"/>
                    <a:ea typeface="SimSun" panose="02010600030101010101" pitchFamily="2" charset="-122"/>
                  </a:rPr>
                  <a:t>），前两维表达相对位移向量，第三维表达拓扑关系的存在性（</a:t>
                </a:r>
                <a:r>
                  <a:rPr kumimoji="1" lang="en-US" altLang="zh-CN" sz="1100" dirty="0">
                    <a:latin typeface="Andale Mono" panose="020B0509000000000004" pitchFamily="49" charset="0"/>
                    <a:ea typeface="SimSun" panose="02010600030101010101" pitchFamily="2" charset="-122"/>
                  </a:rPr>
                  <a:t>0-</a:t>
                </a:r>
                <a:r>
                  <a:rPr kumimoji="1" lang="zh-CN" altLang="en-US" sz="1100" dirty="0">
                    <a:latin typeface="Andale Mono" panose="020B0509000000000004" pitchFamily="49" charset="0"/>
                    <a:ea typeface="SimSun" panose="02010600030101010101" pitchFamily="2" charset="-122"/>
                  </a:rPr>
                  <a:t>不存在，</a:t>
                </a:r>
                <a:r>
                  <a:rPr kumimoji="1" lang="en-US" altLang="zh-CN" sz="1100" dirty="0">
                    <a:latin typeface="Andale Mono" panose="020B0509000000000004" pitchFamily="49" charset="0"/>
                    <a:ea typeface="SimSun" panose="02010600030101010101" pitchFamily="2" charset="-122"/>
                  </a:rPr>
                  <a:t>1-</a:t>
                </a:r>
                <a:r>
                  <a:rPr kumimoji="1" lang="zh-CN" altLang="en-US" sz="1100" dirty="0">
                    <a:latin typeface="Andale Mono" panose="020B0509000000000004" pitchFamily="49" charset="0"/>
                    <a:ea typeface="SimSun" panose="02010600030101010101" pitchFamily="2" charset="-122"/>
                  </a:rPr>
                  <a:t>存在，</a:t>
                </a:r>
                <a:r>
                  <a:rPr kumimoji="1" lang="en-US" altLang="zh-CN" sz="1100" dirty="0">
                    <a:latin typeface="Andale Mono" panose="020B0509000000000004" pitchFamily="49" charset="0"/>
                    <a:ea typeface="SimSun" panose="02010600030101010101" pitchFamily="2" charset="-122"/>
                  </a:rPr>
                  <a:t>2-</a:t>
                </a:r>
                <a:r>
                  <a:rPr kumimoji="1" lang="zh-CN" altLang="en-US" sz="1100" dirty="0">
                    <a:latin typeface="Andale Mono" panose="020B0509000000000004" pitchFamily="49" charset="0"/>
                    <a:ea typeface="SimSun" panose="02010600030101010101" pitchFamily="2" charset="-122"/>
                  </a:rPr>
                  <a:t>不确定，用于新增灯或是路测灯），第四维表达拓扑关系的类型，考虑效率，可能不建立车道线</a:t>
                </a:r>
                <a:r>
                  <a:rPr kumimoji="1" lang="en-US" altLang="zh-CN" sz="1100" dirty="0">
                    <a:latin typeface="Andale Mono" panose="020B0509000000000004" pitchFamily="49" charset="0"/>
                    <a:ea typeface="SimSun" panose="02010600030101010101" pitchFamily="2" charset="-122"/>
                  </a:rPr>
                  <a:t>/</a:t>
                </a:r>
                <a:r>
                  <a:rPr kumimoji="1" lang="zh-CN" altLang="en-US" sz="1100" dirty="0">
                    <a:latin typeface="Andale Mono" panose="020B0509000000000004" pitchFamily="49" charset="0"/>
                    <a:ea typeface="SimSun" panose="02010600030101010101" pitchFamily="2" charset="-122"/>
                  </a:rPr>
                  <a:t>道路边界内部关系，因此维度变为（</a:t>
                </a:r>
                <a:r>
                  <a:rPr kumimoji="1" lang="en-US" altLang="zh-CN" sz="11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1100" i="1">
                            <a:latin typeface="Cambria Math" panose="02040503050406030204" pitchFamily="18" charset="0"/>
                          </a:rPr>
                        </m:ctrlPr>
                      </m:sSubPr>
                      <m:e>
                        <m:r>
                          <a:rPr kumimoji="1" lang="en-US" altLang="zh-CN" sz="1100" i="1">
                            <a:latin typeface="Cambria Math" panose="02040503050406030204" pitchFamily="18" charset="0"/>
                          </a:rPr>
                          <m:t>𝑁</m:t>
                        </m:r>
                      </m:e>
                      <m:sub>
                        <m:r>
                          <a:rPr kumimoji="1" lang="en-US" altLang="zh-CN" sz="1100" i="1">
                            <a:latin typeface="Cambria Math" panose="02040503050406030204" pitchFamily="18" charset="0"/>
                          </a:rPr>
                          <m:t>1</m:t>
                        </m:r>
                      </m:sub>
                    </m:sSub>
                    <m:r>
                      <a:rPr kumimoji="1" lang="en-US" altLang="zh-CN" sz="1100" i="1">
                        <a:latin typeface="Cambria Math" panose="02040503050406030204" pitchFamily="18" charset="0"/>
                      </a:rPr>
                      <m:t> </m:t>
                    </m:r>
                    <m:r>
                      <a:rPr kumimoji="1" lang="zh-CN" altLang="en-US" sz="1100" i="1">
                        <a:latin typeface="Cambria Math" panose="02040503050406030204" pitchFamily="18" charset="0"/>
                      </a:rPr>
                      <m:t>∗ </m:t>
                    </m:r>
                    <m:sSub>
                      <m:sSubPr>
                        <m:ctrlPr>
                          <a:rPr kumimoji="1" lang="en-US" altLang="zh-CN" sz="1100" i="1">
                            <a:latin typeface="Cambria Math" panose="02040503050406030204" pitchFamily="18" charset="0"/>
                          </a:rPr>
                        </m:ctrlPr>
                      </m:sSubPr>
                      <m:e>
                        <m:r>
                          <a:rPr kumimoji="1" lang="en-US" altLang="zh-CN" sz="1100" i="1">
                            <a:latin typeface="Cambria Math" panose="02040503050406030204" pitchFamily="18" charset="0"/>
                          </a:rPr>
                          <m:t>𝑁</m:t>
                        </m:r>
                      </m:e>
                      <m:sub>
                        <m:r>
                          <a:rPr kumimoji="1" lang="en-US" altLang="zh-CN" sz="1100" i="1">
                            <a:latin typeface="Cambria Math" panose="02040503050406030204" pitchFamily="18" charset="0"/>
                          </a:rPr>
                          <m:t>3</m:t>
                        </m:r>
                      </m:sub>
                    </m:sSub>
                    <m:r>
                      <a:rPr kumimoji="1" lang="en-US" altLang="zh-CN" sz="1100" i="1">
                        <a:latin typeface="Cambria Math" panose="02040503050406030204" pitchFamily="18" charset="0"/>
                      </a:rPr>
                      <m:t> </m:t>
                    </m:r>
                  </m:oMath>
                </a14:m>
                <a:r>
                  <a:rPr kumimoji="1" lang="en-US" altLang="zh-CN" sz="11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1100" i="1">
                            <a:latin typeface="Cambria Math" panose="02040503050406030204" pitchFamily="18" charset="0"/>
                          </a:rPr>
                        </m:ctrlPr>
                      </m:sSubPr>
                      <m:e>
                        <m:sSub>
                          <m:sSubPr>
                            <m:ctrlPr>
                              <a:rPr kumimoji="1" lang="en-US" altLang="zh-CN" sz="1100" i="1">
                                <a:latin typeface="Cambria Math" panose="02040503050406030204" pitchFamily="18" charset="0"/>
                              </a:rPr>
                            </m:ctrlPr>
                          </m:sSubPr>
                          <m:e>
                            <m:r>
                              <a:rPr kumimoji="1" lang="en-US" altLang="zh-CN" sz="1100" i="1">
                                <a:latin typeface="Cambria Math" panose="02040503050406030204" pitchFamily="18" charset="0"/>
                              </a:rPr>
                              <m:t>𝑁</m:t>
                            </m:r>
                          </m:e>
                          <m:sub>
                            <m:r>
                              <a:rPr kumimoji="1" lang="en-US" altLang="zh-CN" sz="1100" i="1">
                                <a:latin typeface="Cambria Math" panose="02040503050406030204" pitchFamily="18" charset="0"/>
                              </a:rPr>
                              <m:t>1</m:t>
                            </m:r>
                          </m:sub>
                        </m:sSub>
                        <m:r>
                          <a:rPr kumimoji="1" lang="zh-CN" altLang="en-US" sz="1100" i="1">
                            <a:latin typeface="Cambria Math" panose="02040503050406030204" pitchFamily="18" charset="0"/>
                          </a:rPr>
                          <m:t> ∗ </m:t>
                        </m:r>
                        <m:r>
                          <a:rPr kumimoji="1" lang="en-US" altLang="zh-CN" sz="1100" i="1">
                            <a:latin typeface="Cambria Math" panose="02040503050406030204" pitchFamily="18" charset="0"/>
                          </a:rPr>
                          <m:t>𝑁</m:t>
                        </m:r>
                      </m:e>
                      <m:sub>
                        <m:r>
                          <a:rPr kumimoji="1" lang="en-US" altLang="zh-CN" sz="1100" i="1">
                            <a:latin typeface="Cambria Math" panose="02040503050406030204" pitchFamily="18" charset="0"/>
                          </a:rPr>
                          <m:t>4</m:t>
                        </m:r>
                      </m:sub>
                    </m:sSub>
                    <m:r>
                      <a:rPr kumimoji="1" lang="en-US" altLang="zh-CN" sz="1100" i="1">
                        <a:latin typeface="Cambria Math" panose="02040503050406030204" pitchFamily="18" charset="0"/>
                      </a:rPr>
                      <m:t>+ </m:t>
                    </m:r>
                    <m:sSub>
                      <m:sSubPr>
                        <m:ctrlPr>
                          <a:rPr kumimoji="1" lang="en-US" altLang="zh-CN" sz="1100" i="1">
                            <a:latin typeface="Cambria Math" panose="02040503050406030204" pitchFamily="18" charset="0"/>
                          </a:rPr>
                        </m:ctrlPr>
                      </m:sSubPr>
                      <m:e>
                        <m:sSub>
                          <m:sSubPr>
                            <m:ctrlPr>
                              <a:rPr kumimoji="1" lang="en-US" altLang="zh-CN" sz="1100" i="1">
                                <a:latin typeface="Cambria Math" panose="02040503050406030204" pitchFamily="18" charset="0"/>
                              </a:rPr>
                            </m:ctrlPr>
                          </m:sSubPr>
                          <m:e>
                            <m:r>
                              <a:rPr kumimoji="1" lang="en-US" altLang="zh-CN" sz="1100" i="1">
                                <a:latin typeface="Cambria Math" panose="02040503050406030204" pitchFamily="18" charset="0"/>
                              </a:rPr>
                              <m:t>𝑁</m:t>
                            </m:r>
                          </m:e>
                          <m:sub>
                            <m:r>
                              <a:rPr kumimoji="1" lang="en-US" altLang="zh-CN" sz="1100" i="1">
                                <a:latin typeface="Cambria Math" panose="02040503050406030204" pitchFamily="18" charset="0"/>
                              </a:rPr>
                              <m:t>2</m:t>
                            </m:r>
                          </m:sub>
                        </m:sSub>
                        <m:r>
                          <a:rPr kumimoji="1" lang="zh-CN" altLang="en-US" sz="1100" i="1">
                            <a:latin typeface="Cambria Math" panose="02040503050406030204" pitchFamily="18" charset="0"/>
                          </a:rPr>
                          <m:t> ∗ </m:t>
                        </m:r>
                        <m:r>
                          <a:rPr kumimoji="1" lang="en-US" altLang="zh-CN" sz="1100" i="1">
                            <a:latin typeface="Cambria Math" panose="02040503050406030204" pitchFamily="18" charset="0"/>
                          </a:rPr>
                          <m:t>𝑁</m:t>
                        </m:r>
                      </m:e>
                      <m:sub>
                        <m:r>
                          <a:rPr kumimoji="1" lang="en-US" altLang="zh-CN" sz="1100" i="1">
                            <a:latin typeface="Cambria Math" panose="02040503050406030204" pitchFamily="18" charset="0"/>
                          </a:rPr>
                          <m:t>3</m:t>
                        </m:r>
                      </m:sub>
                    </m:sSub>
                    <m:r>
                      <a:rPr kumimoji="1" lang="en-US" altLang="zh-CN" sz="1100" i="1" smtClean="0">
                        <a:latin typeface="Cambria Math" panose="02040503050406030204" pitchFamily="18" charset="0"/>
                      </a:rPr>
                      <m:t> </m:t>
                    </m:r>
                  </m:oMath>
                </a14:m>
                <a:r>
                  <a:rPr kumimoji="1" lang="en-US" altLang="zh-CN" sz="11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1100" i="1">
                            <a:latin typeface="Cambria Math" panose="02040503050406030204" pitchFamily="18" charset="0"/>
                          </a:rPr>
                        </m:ctrlPr>
                      </m:sSubPr>
                      <m:e>
                        <m:sSub>
                          <m:sSubPr>
                            <m:ctrlPr>
                              <a:rPr kumimoji="1" lang="en-US" altLang="zh-CN" sz="1100" i="1">
                                <a:latin typeface="Cambria Math" panose="02040503050406030204" pitchFamily="18" charset="0"/>
                              </a:rPr>
                            </m:ctrlPr>
                          </m:sSubPr>
                          <m:e>
                            <m:r>
                              <a:rPr kumimoji="1" lang="en-US" altLang="zh-CN" sz="1100" i="1">
                                <a:latin typeface="Cambria Math" panose="02040503050406030204" pitchFamily="18" charset="0"/>
                              </a:rPr>
                              <m:t>𝑁</m:t>
                            </m:r>
                          </m:e>
                          <m:sub>
                            <m:r>
                              <a:rPr kumimoji="1" lang="en-US" altLang="zh-CN" sz="1100" i="1">
                                <a:latin typeface="Cambria Math" panose="02040503050406030204" pitchFamily="18" charset="0"/>
                              </a:rPr>
                              <m:t>3</m:t>
                            </m:r>
                          </m:sub>
                        </m:sSub>
                        <m:r>
                          <a:rPr kumimoji="1" lang="zh-CN" altLang="en-US" sz="1100" i="1">
                            <a:latin typeface="Cambria Math" panose="02040503050406030204" pitchFamily="18" charset="0"/>
                          </a:rPr>
                          <m:t> ∗ </m:t>
                        </m:r>
                        <m:r>
                          <a:rPr kumimoji="1" lang="en-US" altLang="zh-CN" sz="1100" i="1">
                            <a:latin typeface="Cambria Math" panose="02040503050406030204" pitchFamily="18" charset="0"/>
                          </a:rPr>
                          <m:t>𝑁</m:t>
                        </m:r>
                      </m:e>
                      <m:sub>
                        <m:r>
                          <a:rPr kumimoji="1" lang="en-US" altLang="zh-CN" sz="1100" i="1">
                            <a:latin typeface="Cambria Math" panose="02040503050406030204" pitchFamily="18" charset="0"/>
                          </a:rPr>
                          <m:t>5</m:t>
                        </m:r>
                      </m:sub>
                    </m:sSub>
                    <m:r>
                      <a:rPr kumimoji="1" lang="en-US" altLang="zh-CN" sz="1100" i="1">
                        <a:latin typeface="Cambria Math" panose="02040503050406030204" pitchFamily="18" charset="0"/>
                      </a:rPr>
                      <m:t> </m:t>
                    </m:r>
                  </m:oMath>
                </a14:m>
                <a:r>
                  <a:rPr kumimoji="1" lang="zh-CN" altLang="en-US" sz="1100" dirty="0">
                    <a:latin typeface="Andale Mono" panose="020B0509000000000004" pitchFamily="49" charset="0"/>
                    <a:ea typeface="SimSun" panose="02010600030101010101" pitchFamily="2" charset="-122"/>
                  </a:rPr>
                  <a:t>， </a:t>
                </a:r>
                <a:r>
                  <a:rPr kumimoji="1" lang="en-US" altLang="zh-CN" sz="1100" dirty="0">
                    <a:latin typeface="Andale Mono" panose="020B0509000000000004" pitchFamily="49" charset="0"/>
                    <a:ea typeface="SimSun" panose="02010600030101010101" pitchFamily="2" charset="-122"/>
                  </a:rPr>
                  <a:t>4</a:t>
                </a:r>
                <a:r>
                  <a:rPr kumimoji="1" lang="zh-CN" altLang="en-US" sz="1100" dirty="0">
                    <a:latin typeface="Andale Mono" panose="020B0509000000000004" pitchFamily="49" charset="0"/>
                    <a:ea typeface="SimSun" panose="02010600030101010101" pitchFamily="2" charset="-122"/>
                  </a:rPr>
                  <a:t>）；</a:t>
                </a:r>
                <a:endParaRPr kumimoji="1" lang="en-US" altLang="zh-CN" sz="1100" dirty="0">
                  <a:latin typeface="Andale Mono" panose="020B0509000000000004" pitchFamily="49" charset="0"/>
                  <a:ea typeface="SimSun" panose="02010600030101010101" pitchFamily="2" charset="-122"/>
                </a:endParaRPr>
              </a:p>
            </p:txBody>
          </p:sp>
        </mc:Choice>
        <mc:Fallback>
          <p:sp>
            <p:nvSpPr>
              <p:cNvPr id="3" name="文本框 2">
                <a:extLst>
                  <a:ext uri="{FF2B5EF4-FFF2-40B4-BE49-F238E27FC236}">
                    <a16:creationId xmlns:a16="http://schemas.microsoft.com/office/drawing/2014/main" id="{4E8C9754-C0AA-A4ED-0E9B-BD67056D65B7}"/>
                  </a:ext>
                </a:extLst>
              </p:cNvPr>
              <p:cNvSpPr txBox="1">
                <a:spLocks noRot="1" noChangeAspect="1" noMove="1" noResize="1" noEditPoints="1" noAdjustHandles="1" noChangeArrowheads="1" noChangeShapeType="1" noTextEdit="1"/>
              </p:cNvSpPr>
              <p:nvPr/>
            </p:nvSpPr>
            <p:spPr>
              <a:xfrm>
                <a:off x="422076" y="983540"/>
                <a:ext cx="11347848" cy="4653518"/>
              </a:xfrm>
              <a:prstGeom prst="rect">
                <a:avLst/>
              </a:prstGeom>
              <a:blipFill>
                <a:blip r:embed="rId2"/>
                <a:stretch>
                  <a:fillRect l="-1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018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标题 1">
            <a:extLst>
              <a:ext uri="{FF2B5EF4-FFF2-40B4-BE49-F238E27FC236}">
                <a16:creationId xmlns:a16="http://schemas.microsoft.com/office/drawing/2014/main" id="{D3EB5524-50E3-3108-BE3B-FE5F2C6AC62C}"/>
              </a:ext>
            </a:extLst>
          </p:cNvPr>
          <p:cNvSpPr>
            <a:spLocks noGrp="1"/>
          </p:cNvSpPr>
          <p:nvPr>
            <p:ph type="title"/>
          </p:nvPr>
        </p:nvSpPr>
        <p:spPr>
          <a:xfrm>
            <a:off x="412185" y="125505"/>
            <a:ext cx="9806804" cy="616937"/>
          </a:xfrm>
        </p:spPr>
        <p:txBody>
          <a:bodyPr>
            <a:normAutofit/>
          </a:bodyPr>
          <a:lstStyle/>
          <a:p>
            <a:pPr marL="285750" indent="-285750">
              <a:buFont typeface="Wingdings" pitchFamily="2" charset="2"/>
              <a:buChar char="l"/>
            </a:pPr>
            <a:r>
              <a:rPr lang="en-US" altLang="zh-CN" sz="1600" b="1" dirty="0">
                <a:latin typeface="Andale Mono" panose="020B0509000000000004" pitchFamily="49" charset="0"/>
                <a:ea typeface="SimSun" panose="02010600030101010101" pitchFamily="2" charset="-122"/>
              </a:rPr>
              <a:t>TSR-Net</a:t>
            </a:r>
            <a:r>
              <a:rPr lang="zh-CN" altLang="en-US" sz="1600" b="1" dirty="0">
                <a:latin typeface="Andale Mono" panose="020B0509000000000004" pitchFamily="49" charset="0"/>
                <a:ea typeface="SimSun" panose="02010600030101010101" pitchFamily="2" charset="-122"/>
              </a:rPr>
              <a:t>模型</a:t>
            </a:r>
            <a:r>
              <a:rPr lang="en-US" altLang="zh-CN" sz="1600" b="1" dirty="0">
                <a:latin typeface="Andale Mono" panose="020B0509000000000004" pitchFamily="49" charset="0"/>
                <a:ea typeface="SimSun" panose="02010600030101010101" pitchFamily="2" charset="-122"/>
              </a:rPr>
              <a:t>Encoder</a:t>
            </a:r>
            <a:endParaRPr kumimoji="1" lang="zh-CN" altLang="en-US" sz="2400" b="1" dirty="0">
              <a:latin typeface="Andale Mono" panose="020B0509000000000004" pitchFamily="49" charset="0"/>
              <a:ea typeface="SimSun" panose="02010600030101010101" pitchFamily="2" charset="-122"/>
            </a:endParaRPr>
          </a:p>
        </p:txBody>
      </p:sp>
      <p:sp>
        <p:nvSpPr>
          <p:cNvPr id="2" name="矩形 1">
            <a:extLst>
              <a:ext uri="{FF2B5EF4-FFF2-40B4-BE49-F238E27FC236}">
                <a16:creationId xmlns:a16="http://schemas.microsoft.com/office/drawing/2014/main" id="{AFA5E9AB-D38A-8CFF-2251-FBC41CDD4B2C}"/>
              </a:ext>
            </a:extLst>
          </p:cNvPr>
          <p:cNvSpPr/>
          <p:nvPr/>
        </p:nvSpPr>
        <p:spPr>
          <a:xfrm>
            <a:off x="3928380" y="2355761"/>
            <a:ext cx="6260630" cy="3995952"/>
          </a:xfrm>
          <a:prstGeom prst="rect">
            <a:avLst/>
          </a:prstGeom>
          <a:solidFill>
            <a:schemeClr val="accent6">
              <a:lumMod val="50000"/>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sp>
        <p:nvSpPr>
          <p:cNvPr id="3" name="文本框 2">
            <a:extLst>
              <a:ext uri="{FF2B5EF4-FFF2-40B4-BE49-F238E27FC236}">
                <a16:creationId xmlns:a16="http://schemas.microsoft.com/office/drawing/2014/main" id="{5742DEF3-3298-7502-6BAD-01A28B7BCFC2}"/>
              </a:ext>
            </a:extLst>
          </p:cNvPr>
          <p:cNvSpPr txBox="1"/>
          <p:nvPr/>
        </p:nvSpPr>
        <p:spPr>
          <a:xfrm>
            <a:off x="994563" y="3671174"/>
            <a:ext cx="1863866" cy="246221"/>
          </a:xfrm>
          <a:prstGeom prst="rect">
            <a:avLst/>
          </a:prstGeom>
          <a:noFill/>
        </p:spPr>
        <p:txBody>
          <a:bodyPr wrap="square">
            <a:spAutoFit/>
          </a:bodyPr>
          <a:lstStyle/>
          <a:p>
            <a:pPr algn="ctr"/>
            <a:r>
              <a:rPr kumimoji="1" lang="en-US" altLang="zh-CN" sz="1000" dirty="0" err="1">
                <a:latin typeface="Andale Mono" panose="020B0509000000000004" pitchFamily="49" charset="0"/>
                <a:ea typeface="SimSun" panose="02010600030101010101" pitchFamily="2" charset="-122"/>
              </a:rPr>
              <a:t>HDMap</a:t>
            </a:r>
            <a:endParaRPr lang="zh-CN" altLang="en-US" sz="1000" dirty="0">
              <a:latin typeface="Andale Mono" panose="020B0509000000000004" pitchFamily="49" charset="0"/>
              <a:ea typeface="SimSun" panose="02010600030101010101" pitchFamily="2" charset="-122"/>
            </a:endParaRPr>
          </a:p>
        </p:txBody>
      </p:sp>
      <p:grpSp>
        <p:nvGrpSpPr>
          <p:cNvPr id="328" name="组合 327">
            <a:extLst>
              <a:ext uri="{FF2B5EF4-FFF2-40B4-BE49-F238E27FC236}">
                <a16:creationId xmlns:a16="http://schemas.microsoft.com/office/drawing/2014/main" id="{CFF285CC-5669-F5DC-54A5-F5BA0960AFA5}"/>
              </a:ext>
            </a:extLst>
          </p:cNvPr>
          <p:cNvGrpSpPr/>
          <p:nvPr/>
        </p:nvGrpSpPr>
        <p:grpSpPr>
          <a:xfrm>
            <a:off x="1314428" y="2584290"/>
            <a:ext cx="1224136" cy="1008112"/>
            <a:chOff x="738188" y="2645891"/>
            <a:chExt cx="2624644" cy="2050953"/>
          </a:xfrm>
        </p:grpSpPr>
        <p:grpSp>
          <p:nvGrpSpPr>
            <p:cNvPr id="329" name="组合 328">
              <a:extLst>
                <a:ext uri="{FF2B5EF4-FFF2-40B4-BE49-F238E27FC236}">
                  <a16:creationId xmlns:a16="http://schemas.microsoft.com/office/drawing/2014/main" id="{BBDB2995-5AAB-4749-EF50-E832A9E2E874}"/>
                </a:ext>
              </a:extLst>
            </p:cNvPr>
            <p:cNvGrpSpPr/>
            <p:nvPr/>
          </p:nvGrpSpPr>
          <p:grpSpPr>
            <a:xfrm>
              <a:off x="804767" y="2695023"/>
              <a:ext cx="2392766" cy="2001821"/>
              <a:chOff x="666180" y="3611968"/>
              <a:chExt cx="2743201" cy="2274283"/>
            </a:xfrm>
          </p:grpSpPr>
          <p:grpSp>
            <p:nvGrpSpPr>
              <p:cNvPr id="331" name="组合 330">
                <a:extLst>
                  <a:ext uri="{FF2B5EF4-FFF2-40B4-BE49-F238E27FC236}">
                    <a16:creationId xmlns:a16="http://schemas.microsoft.com/office/drawing/2014/main" id="{FF15A09B-9DC9-FAF5-AD2B-A85436C637EB}"/>
                  </a:ext>
                </a:extLst>
              </p:cNvPr>
              <p:cNvGrpSpPr/>
              <p:nvPr/>
            </p:nvGrpSpPr>
            <p:grpSpPr>
              <a:xfrm rot="5400000">
                <a:off x="900639" y="3377509"/>
                <a:ext cx="2274283" cy="2743201"/>
                <a:chOff x="904138" y="3149946"/>
                <a:chExt cx="2274283" cy="2743201"/>
              </a:xfrm>
            </p:grpSpPr>
            <p:cxnSp>
              <p:nvCxnSpPr>
                <p:cNvPr id="341" name="直线连接符 340">
                  <a:extLst>
                    <a:ext uri="{FF2B5EF4-FFF2-40B4-BE49-F238E27FC236}">
                      <a16:creationId xmlns:a16="http://schemas.microsoft.com/office/drawing/2014/main" id="{C8FE719A-AEA3-0AF3-BFB0-4536AB03177D}"/>
                    </a:ext>
                  </a:extLst>
                </p:cNvPr>
                <p:cNvCxnSpPr>
                  <a:cxnSpLocks/>
                </p:cNvCxnSpPr>
                <p:nvPr/>
              </p:nvCxnSpPr>
              <p:spPr>
                <a:xfrm>
                  <a:off x="938689" y="4095879"/>
                  <a:ext cx="7462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直线连接符 341">
                  <a:extLst>
                    <a:ext uri="{FF2B5EF4-FFF2-40B4-BE49-F238E27FC236}">
                      <a16:creationId xmlns:a16="http://schemas.microsoft.com/office/drawing/2014/main" id="{FD38EFFF-7A47-1584-3972-4CD88CC4F2F6}"/>
                    </a:ext>
                  </a:extLst>
                </p:cNvPr>
                <p:cNvCxnSpPr/>
                <p:nvPr/>
              </p:nvCxnSpPr>
              <p:spPr>
                <a:xfrm flipV="1">
                  <a:off x="1684923" y="3149947"/>
                  <a:ext cx="0" cy="9459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线连接符 342">
                  <a:extLst>
                    <a:ext uri="{FF2B5EF4-FFF2-40B4-BE49-F238E27FC236}">
                      <a16:creationId xmlns:a16="http://schemas.microsoft.com/office/drawing/2014/main" id="{CFF04BCD-C18E-FBAF-A89F-7F096D22C362}"/>
                    </a:ext>
                  </a:extLst>
                </p:cNvPr>
                <p:cNvCxnSpPr>
                  <a:cxnSpLocks/>
                </p:cNvCxnSpPr>
                <p:nvPr/>
              </p:nvCxnSpPr>
              <p:spPr>
                <a:xfrm>
                  <a:off x="2394372" y="4095879"/>
                  <a:ext cx="71995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直线连接符 343">
                  <a:extLst>
                    <a:ext uri="{FF2B5EF4-FFF2-40B4-BE49-F238E27FC236}">
                      <a16:creationId xmlns:a16="http://schemas.microsoft.com/office/drawing/2014/main" id="{1B620F2A-CB87-6E10-91B1-B612C4445498}"/>
                    </a:ext>
                  </a:extLst>
                </p:cNvPr>
                <p:cNvCxnSpPr/>
                <p:nvPr/>
              </p:nvCxnSpPr>
              <p:spPr>
                <a:xfrm flipV="1">
                  <a:off x="2394372" y="3149947"/>
                  <a:ext cx="0" cy="9459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直线连接符 344">
                  <a:extLst>
                    <a:ext uri="{FF2B5EF4-FFF2-40B4-BE49-F238E27FC236}">
                      <a16:creationId xmlns:a16="http://schemas.microsoft.com/office/drawing/2014/main" id="{A6E29F23-5587-6627-98D6-7A69E376578D}"/>
                    </a:ext>
                  </a:extLst>
                </p:cNvPr>
                <p:cNvCxnSpPr>
                  <a:cxnSpLocks/>
                </p:cNvCxnSpPr>
                <p:nvPr/>
              </p:nvCxnSpPr>
              <p:spPr>
                <a:xfrm>
                  <a:off x="938689" y="4773795"/>
                  <a:ext cx="7462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直线连接符 345">
                  <a:extLst>
                    <a:ext uri="{FF2B5EF4-FFF2-40B4-BE49-F238E27FC236}">
                      <a16:creationId xmlns:a16="http://schemas.microsoft.com/office/drawing/2014/main" id="{4F03AEBA-DF6A-C70A-1E42-08DF156B33B4}"/>
                    </a:ext>
                  </a:extLst>
                </p:cNvPr>
                <p:cNvCxnSpPr>
                  <a:cxnSpLocks/>
                </p:cNvCxnSpPr>
                <p:nvPr/>
              </p:nvCxnSpPr>
              <p:spPr>
                <a:xfrm flipV="1">
                  <a:off x="1684923" y="4773795"/>
                  <a:ext cx="0" cy="11193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直线连接符 346">
                  <a:extLst>
                    <a:ext uri="{FF2B5EF4-FFF2-40B4-BE49-F238E27FC236}">
                      <a16:creationId xmlns:a16="http://schemas.microsoft.com/office/drawing/2014/main" id="{E5D938CA-2B3E-66AF-54EB-4522CEAB2622}"/>
                    </a:ext>
                  </a:extLst>
                </p:cNvPr>
                <p:cNvCxnSpPr>
                  <a:cxnSpLocks/>
                </p:cNvCxnSpPr>
                <p:nvPr/>
              </p:nvCxnSpPr>
              <p:spPr>
                <a:xfrm>
                  <a:off x="2394372" y="4773795"/>
                  <a:ext cx="6779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直线连接符 347">
                  <a:extLst>
                    <a:ext uri="{FF2B5EF4-FFF2-40B4-BE49-F238E27FC236}">
                      <a16:creationId xmlns:a16="http://schemas.microsoft.com/office/drawing/2014/main" id="{09DC81A6-535C-72B2-9D95-7B2EBDA01AFE}"/>
                    </a:ext>
                  </a:extLst>
                </p:cNvPr>
                <p:cNvCxnSpPr>
                  <a:cxnSpLocks/>
                </p:cNvCxnSpPr>
                <p:nvPr/>
              </p:nvCxnSpPr>
              <p:spPr>
                <a:xfrm flipV="1">
                  <a:off x="2394372" y="4773795"/>
                  <a:ext cx="0" cy="11193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直线连接符 348">
                  <a:extLst>
                    <a:ext uri="{FF2B5EF4-FFF2-40B4-BE49-F238E27FC236}">
                      <a16:creationId xmlns:a16="http://schemas.microsoft.com/office/drawing/2014/main" id="{2A0FE612-F7F0-1B4D-FAEB-F7828ED447AE}"/>
                    </a:ext>
                  </a:extLst>
                </p:cNvPr>
                <p:cNvCxnSpPr>
                  <a:cxnSpLocks/>
                </p:cNvCxnSpPr>
                <p:nvPr/>
              </p:nvCxnSpPr>
              <p:spPr>
                <a:xfrm>
                  <a:off x="2042275" y="4906092"/>
                  <a:ext cx="0" cy="987055"/>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50" name="直线连接符 349">
                  <a:extLst>
                    <a:ext uri="{FF2B5EF4-FFF2-40B4-BE49-F238E27FC236}">
                      <a16:creationId xmlns:a16="http://schemas.microsoft.com/office/drawing/2014/main" id="{FAC2DC59-D651-A6A6-EE0D-1D65CE2A8741}"/>
                    </a:ext>
                  </a:extLst>
                </p:cNvPr>
                <p:cNvCxnSpPr/>
                <p:nvPr/>
              </p:nvCxnSpPr>
              <p:spPr>
                <a:xfrm>
                  <a:off x="2042275" y="4906092"/>
                  <a:ext cx="35209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1" name="直线连接符 350">
                  <a:extLst>
                    <a:ext uri="{FF2B5EF4-FFF2-40B4-BE49-F238E27FC236}">
                      <a16:creationId xmlns:a16="http://schemas.microsoft.com/office/drawing/2014/main" id="{860BD5ED-C95F-B008-7C14-E6D101BFC3B1}"/>
                    </a:ext>
                  </a:extLst>
                </p:cNvPr>
                <p:cNvCxnSpPr>
                  <a:cxnSpLocks/>
                </p:cNvCxnSpPr>
                <p:nvPr/>
              </p:nvCxnSpPr>
              <p:spPr>
                <a:xfrm flipH="1" flipV="1">
                  <a:off x="2042275" y="3149947"/>
                  <a:ext cx="5960" cy="804259"/>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52" name="直线连接符 351">
                  <a:extLst>
                    <a:ext uri="{FF2B5EF4-FFF2-40B4-BE49-F238E27FC236}">
                      <a16:creationId xmlns:a16="http://schemas.microsoft.com/office/drawing/2014/main" id="{6AE445C4-1A7D-7EDC-7F06-C74FB0772BB8}"/>
                    </a:ext>
                  </a:extLst>
                </p:cNvPr>
                <p:cNvCxnSpPr>
                  <a:cxnSpLocks/>
                </p:cNvCxnSpPr>
                <p:nvPr/>
              </p:nvCxnSpPr>
              <p:spPr>
                <a:xfrm>
                  <a:off x="1684923" y="3954206"/>
                  <a:ext cx="35735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3" name="直线连接符 352">
                  <a:extLst>
                    <a:ext uri="{FF2B5EF4-FFF2-40B4-BE49-F238E27FC236}">
                      <a16:creationId xmlns:a16="http://schemas.microsoft.com/office/drawing/2014/main" id="{5387F5B7-CB6D-E9AE-CCE6-EEF794971F16}"/>
                    </a:ext>
                  </a:extLst>
                </p:cNvPr>
                <p:cNvCxnSpPr>
                  <a:cxnSpLocks/>
                </p:cNvCxnSpPr>
                <p:nvPr/>
              </p:nvCxnSpPr>
              <p:spPr>
                <a:xfrm>
                  <a:off x="938689" y="4431851"/>
                  <a:ext cx="610047"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54" name="直线连接符 353">
                  <a:extLst>
                    <a:ext uri="{FF2B5EF4-FFF2-40B4-BE49-F238E27FC236}">
                      <a16:creationId xmlns:a16="http://schemas.microsoft.com/office/drawing/2014/main" id="{E0BD5C01-29DB-BD62-3DFA-23C0091B412C}"/>
                    </a:ext>
                  </a:extLst>
                </p:cNvPr>
                <p:cNvCxnSpPr/>
                <p:nvPr/>
              </p:nvCxnSpPr>
              <p:spPr>
                <a:xfrm>
                  <a:off x="1548736" y="4431851"/>
                  <a:ext cx="0" cy="34194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55" name="矩形 354">
                  <a:extLst>
                    <a:ext uri="{FF2B5EF4-FFF2-40B4-BE49-F238E27FC236}">
                      <a16:creationId xmlns:a16="http://schemas.microsoft.com/office/drawing/2014/main" id="{C00A7175-96F8-C799-E54A-C5687BB66682}"/>
                    </a:ext>
                  </a:extLst>
                </p:cNvPr>
                <p:cNvSpPr/>
                <p:nvPr/>
              </p:nvSpPr>
              <p:spPr>
                <a:xfrm>
                  <a:off x="1695433" y="4773795"/>
                  <a:ext cx="698938" cy="10163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cxnSp>
              <p:nvCxnSpPr>
                <p:cNvPr id="356" name="直线连接符 355">
                  <a:extLst>
                    <a:ext uri="{FF2B5EF4-FFF2-40B4-BE49-F238E27FC236}">
                      <a16:creationId xmlns:a16="http://schemas.microsoft.com/office/drawing/2014/main" id="{C6A0906B-FF56-7C2D-F7CE-8CC7942FA6FB}"/>
                    </a:ext>
                  </a:extLst>
                </p:cNvPr>
                <p:cNvCxnSpPr>
                  <a:cxnSpLocks/>
                </p:cNvCxnSpPr>
                <p:nvPr/>
              </p:nvCxnSpPr>
              <p:spPr>
                <a:xfrm>
                  <a:off x="2217015" y="4906092"/>
                  <a:ext cx="0" cy="987055"/>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357" name="矩形 356">
                  <a:extLst>
                    <a:ext uri="{FF2B5EF4-FFF2-40B4-BE49-F238E27FC236}">
                      <a16:creationId xmlns:a16="http://schemas.microsoft.com/office/drawing/2014/main" id="{B3D4E4BB-CC29-6C5A-2DBA-47820919FA58}"/>
                    </a:ext>
                  </a:extLst>
                </p:cNvPr>
                <p:cNvSpPr/>
                <p:nvPr/>
              </p:nvSpPr>
              <p:spPr>
                <a:xfrm rot="5400000">
                  <a:off x="1300396" y="4389267"/>
                  <a:ext cx="667415" cy="10163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sp>
              <p:nvSpPr>
                <p:cNvPr id="358" name="矩形 357">
                  <a:extLst>
                    <a:ext uri="{FF2B5EF4-FFF2-40B4-BE49-F238E27FC236}">
                      <a16:creationId xmlns:a16="http://schemas.microsoft.com/office/drawing/2014/main" id="{78814005-88E3-9D57-43A5-5F689A6D8A4C}"/>
                    </a:ext>
                  </a:extLst>
                </p:cNvPr>
                <p:cNvSpPr/>
                <p:nvPr/>
              </p:nvSpPr>
              <p:spPr>
                <a:xfrm>
                  <a:off x="1695432" y="3988777"/>
                  <a:ext cx="698938" cy="10163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sp>
              <p:nvSpPr>
                <p:cNvPr id="359" name="矩形 358">
                  <a:extLst>
                    <a:ext uri="{FF2B5EF4-FFF2-40B4-BE49-F238E27FC236}">
                      <a16:creationId xmlns:a16="http://schemas.microsoft.com/office/drawing/2014/main" id="{F5464ABE-9022-EC42-F520-161B3CAABDE8}"/>
                    </a:ext>
                  </a:extLst>
                </p:cNvPr>
                <p:cNvSpPr/>
                <p:nvPr/>
              </p:nvSpPr>
              <p:spPr>
                <a:xfrm rot="5400000">
                  <a:off x="2122282" y="4381032"/>
                  <a:ext cx="667415" cy="101638"/>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cxnSp>
              <p:nvCxnSpPr>
                <p:cNvPr id="360" name="直线连接符 359">
                  <a:extLst>
                    <a:ext uri="{FF2B5EF4-FFF2-40B4-BE49-F238E27FC236}">
                      <a16:creationId xmlns:a16="http://schemas.microsoft.com/office/drawing/2014/main" id="{9F59BF14-A3D8-6DCD-742B-EB5A9BBFC6DC}"/>
                    </a:ext>
                  </a:extLst>
                </p:cNvPr>
                <p:cNvCxnSpPr>
                  <a:cxnSpLocks/>
                </p:cNvCxnSpPr>
                <p:nvPr/>
              </p:nvCxnSpPr>
              <p:spPr>
                <a:xfrm>
                  <a:off x="2533824" y="4436195"/>
                  <a:ext cx="610047"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61" name="直线连接符 360">
                  <a:extLst>
                    <a:ext uri="{FF2B5EF4-FFF2-40B4-BE49-F238E27FC236}">
                      <a16:creationId xmlns:a16="http://schemas.microsoft.com/office/drawing/2014/main" id="{A99647B4-D916-3CD4-E7A5-5EADD22E909E}"/>
                    </a:ext>
                  </a:extLst>
                </p:cNvPr>
                <p:cNvCxnSpPr/>
                <p:nvPr/>
              </p:nvCxnSpPr>
              <p:spPr>
                <a:xfrm>
                  <a:off x="2533824" y="4103136"/>
                  <a:ext cx="0" cy="34194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2" name="直线连接符 361">
                  <a:extLst>
                    <a:ext uri="{FF2B5EF4-FFF2-40B4-BE49-F238E27FC236}">
                      <a16:creationId xmlns:a16="http://schemas.microsoft.com/office/drawing/2014/main" id="{B564682E-3E93-5D2A-A400-AFA39BAD047A}"/>
                    </a:ext>
                  </a:extLst>
                </p:cNvPr>
                <p:cNvCxnSpPr>
                  <a:cxnSpLocks/>
                </p:cNvCxnSpPr>
                <p:nvPr/>
              </p:nvCxnSpPr>
              <p:spPr>
                <a:xfrm>
                  <a:off x="1868854" y="3149947"/>
                  <a:ext cx="0" cy="804259"/>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63" name="直线连接符 362">
                  <a:extLst>
                    <a:ext uri="{FF2B5EF4-FFF2-40B4-BE49-F238E27FC236}">
                      <a16:creationId xmlns:a16="http://schemas.microsoft.com/office/drawing/2014/main" id="{B1142571-ECEC-DCA6-EB74-07D67051A76A}"/>
                    </a:ext>
                  </a:extLst>
                </p:cNvPr>
                <p:cNvCxnSpPr>
                  <a:cxnSpLocks/>
                </p:cNvCxnSpPr>
                <p:nvPr/>
              </p:nvCxnSpPr>
              <p:spPr>
                <a:xfrm>
                  <a:off x="904139" y="4602823"/>
                  <a:ext cx="644597" cy="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64" name="直线连接符 363">
                  <a:extLst>
                    <a:ext uri="{FF2B5EF4-FFF2-40B4-BE49-F238E27FC236}">
                      <a16:creationId xmlns:a16="http://schemas.microsoft.com/office/drawing/2014/main" id="{C0BA4860-D515-1E36-E34B-E622E9AC2640}"/>
                    </a:ext>
                  </a:extLst>
                </p:cNvPr>
                <p:cNvCxnSpPr>
                  <a:cxnSpLocks/>
                </p:cNvCxnSpPr>
                <p:nvPr/>
              </p:nvCxnSpPr>
              <p:spPr>
                <a:xfrm>
                  <a:off x="2533824" y="4274108"/>
                  <a:ext cx="644597" cy="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65" name="直线连接符 364">
                  <a:extLst>
                    <a:ext uri="{FF2B5EF4-FFF2-40B4-BE49-F238E27FC236}">
                      <a16:creationId xmlns:a16="http://schemas.microsoft.com/office/drawing/2014/main" id="{38606765-F6D4-9058-A642-4472B6DB6061}"/>
                    </a:ext>
                  </a:extLst>
                </p:cNvPr>
                <p:cNvCxnSpPr>
                  <a:cxnSpLocks/>
                </p:cNvCxnSpPr>
                <p:nvPr/>
              </p:nvCxnSpPr>
              <p:spPr>
                <a:xfrm>
                  <a:off x="2533824" y="4616700"/>
                  <a:ext cx="644597" cy="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66" name="直线连接符 365">
                  <a:extLst>
                    <a:ext uri="{FF2B5EF4-FFF2-40B4-BE49-F238E27FC236}">
                      <a16:creationId xmlns:a16="http://schemas.microsoft.com/office/drawing/2014/main" id="{709C688F-8968-1F79-AE2F-0596A8313FC6}"/>
                    </a:ext>
                  </a:extLst>
                </p:cNvPr>
                <p:cNvCxnSpPr>
                  <a:cxnSpLocks/>
                </p:cNvCxnSpPr>
                <p:nvPr/>
              </p:nvCxnSpPr>
              <p:spPr>
                <a:xfrm>
                  <a:off x="1863599" y="4906092"/>
                  <a:ext cx="0" cy="987055"/>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67" name="直线连接符 366">
                  <a:extLst>
                    <a:ext uri="{FF2B5EF4-FFF2-40B4-BE49-F238E27FC236}">
                      <a16:creationId xmlns:a16="http://schemas.microsoft.com/office/drawing/2014/main" id="{0CCAF394-E23F-FE54-5933-FE609756D2B1}"/>
                    </a:ext>
                  </a:extLst>
                </p:cNvPr>
                <p:cNvCxnSpPr>
                  <a:cxnSpLocks/>
                </p:cNvCxnSpPr>
                <p:nvPr/>
              </p:nvCxnSpPr>
              <p:spPr>
                <a:xfrm>
                  <a:off x="2217015" y="3149946"/>
                  <a:ext cx="0" cy="804259"/>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68" name="直线连接符 367">
                  <a:extLst>
                    <a:ext uri="{FF2B5EF4-FFF2-40B4-BE49-F238E27FC236}">
                      <a16:creationId xmlns:a16="http://schemas.microsoft.com/office/drawing/2014/main" id="{DFBD8BF2-6193-ECF8-986C-65D5C434A55D}"/>
                    </a:ext>
                  </a:extLst>
                </p:cNvPr>
                <p:cNvCxnSpPr>
                  <a:cxnSpLocks/>
                </p:cNvCxnSpPr>
                <p:nvPr/>
              </p:nvCxnSpPr>
              <p:spPr>
                <a:xfrm>
                  <a:off x="904138" y="4266740"/>
                  <a:ext cx="644597" cy="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grpSp>
          <p:pic>
            <p:nvPicPr>
              <p:cNvPr id="332" name="图形 331" descr="红绿灯">
                <a:extLst>
                  <a:ext uri="{FF2B5EF4-FFF2-40B4-BE49-F238E27FC236}">
                    <a16:creationId xmlns:a16="http://schemas.microsoft.com/office/drawing/2014/main" id="{2559B245-4D5B-EB39-5972-77E504ADE6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67230" y="5236942"/>
                <a:ext cx="204459" cy="204459"/>
              </a:xfrm>
              <a:prstGeom prst="rect">
                <a:avLst/>
              </a:prstGeom>
            </p:spPr>
          </p:pic>
          <p:pic>
            <p:nvPicPr>
              <p:cNvPr id="333" name="图形 34" descr="红绿灯">
                <a:extLst>
                  <a:ext uri="{FF2B5EF4-FFF2-40B4-BE49-F238E27FC236}">
                    <a16:creationId xmlns:a16="http://schemas.microsoft.com/office/drawing/2014/main" id="{D0C3284C-1C49-0D58-7927-8A0ADC67BD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62892" y="4729783"/>
                <a:ext cx="201928" cy="201928"/>
              </a:xfrm>
              <a:prstGeom prst="rect">
                <a:avLst/>
              </a:prstGeom>
            </p:spPr>
          </p:pic>
          <p:pic>
            <p:nvPicPr>
              <p:cNvPr id="334" name="图形 34" descr="红绿灯">
                <a:extLst>
                  <a:ext uri="{FF2B5EF4-FFF2-40B4-BE49-F238E27FC236}">
                    <a16:creationId xmlns:a16="http://schemas.microsoft.com/office/drawing/2014/main" id="{A9D832E1-A7F7-365E-7063-1212BCA91F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98174" y="4372220"/>
                <a:ext cx="201928" cy="201928"/>
              </a:xfrm>
              <a:prstGeom prst="rect">
                <a:avLst/>
              </a:prstGeom>
            </p:spPr>
          </p:pic>
          <p:pic>
            <p:nvPicPr>
              <p:cNvPr id="335" name="图形 334" descr="红绿灯">
                <a:extLst>
                  <a:ext uri="{FF2B5EF4-FFF2-40B4-BE49-F238E27FC236}">
                    <a16:creationId xmlns:a16="http://schemas.microsoft.com/office/drawing/2014/main" id="{960EDE7C-D069-8AD5-A39F-7670284679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6574" y="4088969"/>
                <a:ext cx="208554" cy="208554"/>
              </a:xfrm>
              <a:prstGeom prst="rect">
                <a:avLst/>
              </a:prstGeom>
            </p:spPr>
          </p:pic>
          <p:cxnSp>
            <p:nvCxnSpPr>
              <p:cNvPr id="336" name="直线箭头连接符 335">
                <a:extLst>
                  <a:ext uri="{FF2B5EF4-FFF2-40B4-BE49-F238E27FC236}">
                    <a16:creationId xmlns:a16="http://schemas.microsoft.com/office/drawing/2014/main" id="{28CEF1FE-F966-A9C3-E5D2-D8E1D2A41BF1}"/>
                  </a:ext>
                </a:extLst>
              </p:cNvPr>
              <p:cNvCxnSpPr>
                <a:cxnSpLocks/>
              </p:cNvCxnSpPr>
              <p:nvPr/>
            </p:nvCxnSpPr>
            <p:spPr>
              <a:xfrm flipV="1">
                <a:off x="2394372" y="3972008"/>
                <a:ext cx="0" cy="188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8" name="直线箭头连接符 337">
                <a:extLst>
                  <a:ext uri="{FF2B5EF4-FFF2-40B4-BE49-F238E27FC236}">
                    <a16:creationId xmlns:a16="http://schemas.microsoft.com/office/drawing/2014/main" id="{DD0EA0BE-2605-16D6-F876-33D3CF64B056}"/>
                  </a:ext>
                </a:extLst>
              </p:cNvPr>
              <p:cNvCxnSpPr>
                <a:cxnSpLocks/>
              </p:cNvCxnSpPr>
              <p:nvPr/>
            </p:nvCxnSpPr>
            <p:spPr>
              <a:xfrm>
                <a:off x="2682404" y="4836104"/>
                <a:ext cx="2315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9" name="直线箭头连接符 338">
                <a:extLst>
                  <a:ext uri="{FF2B5EF4-FFF2-40B4-BE49-F238E27FC236}">
                    <a16:creationId xmlns:a16="http://schemas.microsoft.com/office/drawing/2014/main" id="{7AAAD4BF-D2C2-E1A5-297B-549934711B99}"/>
                  </a:ext>
                </a:extLst>
              </p:cNvPr>
              <p:cNvCxnSpPr>
                <a:cxnSpLocks/>
              </p:cNvCxnSpPr>
              <p:nvPr/>
            </p:nvCxnSpPr>
            <p:spPr>
              <a:xfrm>
                <a:off x="1882678" y="5412168"/>
                <a:ext cx="0" cy="144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0" name="直线箭头连接符 339">
                <a:extLst>
                  <a:ext uri="{FF2B5EF4-FFF2-40B4-BE49-F238E27FC236}">
                    <a16:creationId xmlns:a16="http://schemas.microsoft.com/office/drawing/2014/main" id="{0CCF53EF-0FC6-0D20-828C-EAC0D3C1EF67}"/>
                  </a:ext>
                </a:extLst>
              </p:cNvPr>
              <p:cNvCxnSpPr>
                <a:cxnSpLocks/>
              </p:cNvCxnSpPr>
              <p:nvPr/>
            </p:nvCxnSpPr>
            <p:spPr>
              <a:xfrm flipH="1">
                <a:off x="1386260" y="4486492"/>
                <a:ext cx="2160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30" name="矩形 329">
              <a:extLst>
                <a:ext uri="{FF2B5EF4-FFF2-40B4-BE49-F238E27FC236}">
                  <a16:creationId xmlns:a16="http://schemas.microsoft.com/office/drawing/2014/main" id="{B356B8EC-C234-1CD5-B8DD-4B6CEB0E05E1}"/>
                </a:ext>
              </a:extLst>
            </p:cNvPr>
            <p:cNvSpPr/>
            <p:nvPr/>
          </p:nvSpPr>
          <p:spPr>
            <a:xfrm>
              <a:off x="738188" y="2645891"/>
              <a:ext cx="2624644" cy="20509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grpSp>
      <p:cxnSp>
        <p:nvCxnSpPr>
          <p:cNvPr id="369" name="直线箭头连接符 368">
            <a:extLst>
              <a:ext uri="{FF2B5EF4-FFF2-40B4-BE49-F238E27FC236}">
                <a16:creationId xmlns:a16="http://schemas.microsoft.com/office/drawing/2014/main" id="{18554290-C0B5-36B0-89B9-D68EAE46947E}"/>
              </a:ext>
            </a:extLst>
          </p:cNvPr>
          <p:cNvCxnSpPr/>
          <p:nvPr/>
        </p:nvCxnSpPr>
        <p:spPr>
          <a:xfrm rot="5400000" flipV="1">
            <a:off x="4339089" y="949830"/>
            <a:ext cx="0" cy="418890"/>
          </a:xfrm>
          <a:prstGeom prst="straightConnector1">
            <a:avLst/>
          </a:prstGeom>
          <a:ln w="15875">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70" name="直线箭头连接符 369">
            <a:extLst>
              <a:ext uri="{FF2B5EF4-FFF2-40B4-BE49-F238E27FC236}">
                <a16:creationId xmlns:a16="http://schemas.microsoft.com/office/drawing/2014/main" id="{BE62E903-9645-201D-93F2-6E994465DB69}"/>
              </a:ext>
            </a:extLst>
          </p:cNvPr>
          <p:cNvCxnSpPr/>
          <p:nvPr/>
        </p:nvCxnSpPr>
        <p:spPr>
          <a:xfrm rot="5400000" flipV="1">
            <a:off x="5176870" y="949830"/>
            <a:ext cx="0" cy="418890"/>
          </a:xfrm>
          <a:prstGeom prst="straightConnector1">
            <a:avLst/>
          </a:prstGeom>
          <a:ln w="15875">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71" name="直线箭头连接符 370">
            <a:extLst>
              <a:ext uri="{FF2B5EF4-FFF2-40B4-BE49-F238E27FC236}">
                <a16:creationId xmlns:a16="http://schemas.microsoft.com/office/drawing/2014/main" id="{BA87268B-9481-2772-8BA2-C8CF26A11FDC}"/>
              </a:ext>
            </a:extLst>
          </p:cNvPr>
          <p:cNvCxnSpPr/>
          <p:nvPr/>
        </p:nvCxnSpPr>
        <p:spPr>
          <a:xfrm rot="5400000" flipV="1">
            <a:off x="4757980" y="949830"/>
            <a:ext cx="0" cy="418890"/>
          </a:xfrm>
          <a:prstGeom prst="straightConnector1">
            <a:avLst/>
          </a:prstGeom>
          <a:ln w="15875">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372" name="文本框 371">
            <a:extLst>
              <a:ext uri="{FF2B5EF4-FFF2-40B4-BE49-F238E27FC236}">
                <a16:creationId xmlns:a16="http://schemas.microsoft.com/office/drawing/2014/main" id="{CC8C2AF9-6091-85F5-6DAB-1D6AE8DF7DB7}"/>
              </a:ext>
            </a:extLst>
          </p:cNvPr>
          <p:cNvSpPr txBox="1"/>
          <p:nvPr/>
        </p:nvSpPr>
        <p:spPr>
          <a:xfrm rot="5400000">
            <a:off x="4717074" y="495192"/>
            <a:ext cx="430887" cy="1163774"/>
          </a:xfrm>
          <a:prstGeom prst="rect">
            <a:avLst/>
          </a:prstGeom>
          <a:noFill/>
        </p:spPr>
        <p:txBody>
          <a:bodyPr vert="vert270" wrap="square" rtlCol="0">
            <a:spAutoFit/>
          </a:bodyPr>
          <a:lstStyle/>
          <a:p>
            <a:r>
              <a:rPr kumimoji="1" lang="en-US" altLang="zh-CN" sz="800" dirty="0">
                <a:latin typeface="Andale Mono" panose="020B0509000000000004" pitchFamily="49" charset="0"/>
                <a:ea typeface="SimSun" panose="02010600030101010101" pitchFamily="2" charset="-122"/>
              </a:rPr>
              <a:t>Lane Line(Yellow, solid)</a:t>
            </a:r>
            <a:endParaRPr kumimoji="1" lang="zh-CN" altLang="en-US" sz="800" dirty="0">
              <a:latin typeface="Andale Mono" panose="020B0509000000000004" pitchFamily="49" charset="0"/>
              <a:ea typeface="SimSun" panose="02010600030101010101" pitchFamily="2" charset="-122"/>
            </a:endParaRPr>
          </a:p>
        </p:txBody>
      </p:sp>
      <p:cxnSp>
        <p:nvCxnSpPr>
          <p:cNvPr id="373" name="直线箭头连接符 372">
            <a:extLst>
              <a:ext uri="{FF2B5EF4-FFF2-40B4-BE49-F238E27FC236}">
                <a16:creationId xmlns:a16="http://schemas.microsoft.com/office/drawing/2014/main" id="{3D5D1913-639B-19E3-3770-63964AE85B90}"/>
              </a:ext>
            </a:extLst>
          </p:cNvPr>
          <p:cNvCxnSpPr/>
          <p:nvPr/>
        </p:nvCxnSpPr>
        <p:spPr>
          <a:xfrm rot="5400000" flipV="1">
            <a:off x="4340709" y="1278372"/>
            <a:ext cx="0" cy="418890"/>
          </a:xfrm>
          <a:prstGeom prst="straightConnector1">
            <a:avLst/>
          </a:prstGeom>
          <a:ln w="15875">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74" name="直线箭头连接符 373">
            <a:extLst>
              <a:ext uri="{FF2B5EF4-FFF2-40B4-BE49-F238E27FC236}">
                <a16:creationId xmlns:a16="http://schemas.microsoft.com/office/drawing/2014/main" id="{9DE6A8D1-A0B4-CBB4-45BA-CAF32794763A}"/>
              </a:ext>
            </a:extLst>
          </p:cNvPr>
          <p:cNvCxnSpPr/>
          <p:nvPr/>
        </p:nvCxnSpPr>
        <p:spPr>
          <a:xfrm rot="5400000" flipV="1">
            <a:off x="5178490" y="1278371"/>
            <a:ext cx="0" cy="418890"/>
          </a:xfrm>
          <a:prstGeom prst="straightConnector1">
            <a:avLst/>
          </a:prstGeom>
          <a:ln w="15875">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75" name="直线箭头连接符 374">
            <a:extLst>
              <a:ext uri="{FF2B5EF4-FFF2-40B4-BE49-F238E27FC236}">
                <a16:creationId xmlns:a16="http://schemas.microsoft.com/office/drawing/2014/main" id="{B5197C76-FD41-C9CD-125E-1E3C2D8AB2C4}"/>
              </a:ext>
            </a:extLst>
          </p:cNvPr>
          <p:cNvCxnSpPr/>
          <p:nvPr/>
        </p:nvCxnSpPr>
        <p:spPr>
          <a:xfrm rot="5400000" flipV="1">
            <a:off x="4759600" y="1278372"/>
            <a:ext cx="0" cy="418890"/>
          </a:xfrm>
          <a:prstGeom prst="straightConnector1">
            <a:avLst/>
          </a:prstGeom>
          <a:ln w="15875">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76" name="文本框 375">
            <a:extLst>
              <a:ext uri="{FF2B5EF4-FFF2-40B4-BE49-F238E27FC236}">
                <a16:creationId xmlns:a16="http://schemas.microsoft.com/office/drawing/2014/main" id="{88E09B98-DECE-4A8A-033E-423C09171AD0}"/>
              </a:ext>
            </a:extLst>
          </p:cNvPr>
          <p:cNvSpPr txBox="1"/>
          <p:nvPr/>
        </p:nvSpPr>
        <p:spPr>
          <a:xfrm rot="5400000">
            <a:off x="4717074" y="808081"/>
            <a:ext cx="430887" cy="1163774"/>
          </a:xfrm>
          <a:prstGeom prst="rect">
            <a:avLst/>
          </a:prstGeom>
          <a:noFill/>
        </p:spPr>
        <p:txBody>
          <a:bodyPr vert="vert270" wrap="square" rtlCol="0">
            <a:spAutoFit/>
          </a:bodyPr>
          <a:lstStyle/>
          <a:p>
            <a:r>
              <a:rPr kumimoji="1" lang="en-US" altLang="zh-CN" sz="800" dirty="0">
                <a:latin typeface="Andale Mono" panose="020B0509000000000004" pitchFamily="49" charset="0"/>
                <a:ea typeface="SimSun" panose="02010600030101010101" pitchFamily="2" charset="-122"/>
              </a:rPr>
              <a:t>Lane Line(White, dot)</a:t>
            </a:r>
            <a:endParaRPr kumimoji="1" lang="zh-CN" altLang="en-US" sz="800" dirty="0">
              <a:latin typeface="Andale Mono" panose="020B0509000000000004" pitchFamily="49" charset="0"/>
              <a:ea typeface="SimSun" panose="02010600030101010101" pitchFamily="2" charset="-122"/>
            </a:endParaRPr>
          </a:p>
        </p:txBody>
      </p:sp>
      <p:cxnSp>
        <p:nvCxnSpPr>
          <p:cNvPr id="377" name="直线箭头连接符 376">
            <a:extLst>
              <a:ext uri="{FF2B5EF4-FFF2-40B4-BE49-F238E27FC236}">
                <a16:creationId xmlns:a16="http://schemas.microsoft.com/office/drawing/2014/main" id="{16B6501F-A46A-A26F-0251-09ADF23D34C4}"/>
              </a:ext>
            </a:extLst>
          </p:cNvPr>
          <p:cNvCxnSpPr/>
          <p:nvPr/>
        </p:nvCxnSpPr>
        <p:spPr>
          <a:xfrm rot="5400000" flipV="1">
            <a:off x="4336975" y="1557644"/>
            <a:ext cx="0" cy="41889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8" name="直线箭头连接符 377">
            <a:extLst>
              <a:ext uri="{FF2B5EF4-FFF2-40B4-BE49-F238E27FC236}">
                <a16:creationId xmlns:a16="http://schemas.microsoft.com/office/drawing/2014/main" id="{3B4E8EA4-2A5D-0C68-7B31-D90AA109CAAB}"/>
              </a:ext>
            </a:extLst>
          </p:cNvPr>
          <p:cNvCxnSpPr/>
          <p:nvPr/>
        </p:nvCxnSpPr>
        <p:spPr>
          <a:xfrm rot="5400000" flipV="1">
            <a:off x="5174755" y="1557643"/>
            <a:ext cx="0" cy="41889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9" name="直线箭头连接符 378">
            <a:extLst>
              <a:ext uri="{FF2B5EF4-FFF2-40B4-BE49-F238E27FC236}">
                <a16:creationId xmlns:a16="http://schemas.microsoft.com/office/drawing/2014/main" id="{E357701A-2D95-662C-D4BA-27AECF5A5C90}"/>
              </a:ext>
            </a:extLst>
          </p:cNvPr>
          <p:cNvCxnSpPr/>
          <p:nvPr/>
        </p:nvCxnSpPr>
        <p:spPr>
          <a:xfrm rot="5400000" flipV="1">
            <a:off x="4755865" y="1557644"/>
            <a:ext cx="0" cy="41889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80" name="文本框 379">
            <a:extLst>
              <a:ext uri="{FF2B5EF4-FFF2-40B4-BE49-F238E27FC236}">
                <a16:creationId xmlns:a16="http://schemas.microsoft.com/office/drawing/2014/main" id="{CDD3FF80-CEF8-76AA-07A1-BFD29CAAA419}"/>
              </a:ext>
            </a:extLst>
          </p:cNvPr>
          <p:cNvSpPr txBox="1"/>
          <p:nvPr/>
        </p:nvSpPr>
        <p:spPr>
          <a:xfrm rot="5400000">
            <a:off x="4889122" y="1001010"/>
            <a:ext cx="307777" cy="1384761"/>
          </a:xfrm>
          <a:prstGeom prst="rect">
            <a:avLst/>
          </a:prstGeom>
          <a:noFill/>
        </p:spPr>
        <p:txBody>
          <a:bodyPr vert="vert270" wrap="square" rtlCol="0">
            <a:spAutoFit/>
          </a:bodyPr>
          <a:lstStyle/>
          <a:p>
            <a:r>
              <a:rPr kumimoji="1" lang="en-US" altLang="zh-CN" sz="800" dirty="0">
                <a:latin typeface="Andale Mono" panose="020B0509000000000004" pitchFamily="49" charset="0"/>
                <a:ea typeface="SimSun" panose="02010600030101010101" pitchFamily="2" charset="-122"/>
              </a:rPr>
              <a:t>Lane Boundary(Curb)</a:t>
            </a:r>
            <a:endParaRPr kumimoji="1" lang="zh-CN" altLang="en-US" sz="800" dirty="0">
              <a:latin typeface="Andale Mono" panose="020B0509000000000004" pitchFamily="49" charset="0"/>
              <a:ea typeface="SimSun" panose="02010600030101010101" pitchFamily="2" charset="-122"/>
            </a:endParaRPr>
          </a:p>
        </p:txBody>
      </p:sp>
      <p:sp>
        <p:nvSpPr>
          <p:cNvPr id="381" name="矩形 380">
            <a:extLst>
              <a:ext uri="{FF2B5EF4-FFF2-40B4-BE49-F238E27FC236}">
                <a16:creationId xmlns:a16="http://schemas.microsoft.com/office/drawing/2014/main" id="{A3007133-88EE-9F14-4D3B-D14DD26C9B15}"/>
              </a:ext>
            </a:extLst>
          </p:cNvPr>
          <p:cNvSpPr/>
          <p:nvPr/>
        </p:nvSpPr>
        <p:spPr>
          <a:xfrm>
            <a:off x="4017407" y="952805"/>
            <a:ext cx="1644090" cy="970908"/>
          </a:xfrm>
          <a:prstGeom prst="rect">
            <a:avLst/>
          </a:prstGeom>
          <a:noFill/>
          <a:ln w="3175">
            <a:solidFill>
              <a:schemeClr val="accent1">
                <a:shade val="50000"/>
                <a:alpha val="1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mc:AlternateContent xmlns:mc="http://schemas.openxmlformats.org/markup-compatibility/2006">
        <mc:Choice xmlns:a14="http://schemas.microsoft.com/office/drawing/2010/main" Requires="a14">
          <p:sp>
            <p:nvSpPr>
              <p:cNvPr id="382" name="文本框 381">
                <a:extLst>
                  <a:ext uri="{FF2B5EF4-FFF2-40B4-BE49-F238E27FC236}">
                    <a16:creationId xmlns:a16="http://schemas.microsoft.com/office/drawing/2014/main" id="{8D93BDE4-8BA4-DD58-0A06-0495DC3E05FC}"/>
                  </a:ext>
                </a:extLst>
              </p:cNvPr>
              <p:cNvSpPr txBox="1"/>
              <p:nvPr/>
            </p:nvSpPr>
            <p:spPr>
              <a:xfrm>
                <a:off x="4211133" y="1955172"/>
                <a:ext cx="1089463" cy="215444"/>
              </a:xfrm>
              <a:prstGeom prst="rect">
                <a:avLst/>
              </a:prstGeom>
              <a:noFill/>
            </p:spPr>
            <p:txBody>
              <a:bodyPr wrap="square">
                <a:spAutoFit/>
              </a:bodyPr>
              <a:lstStyle/>
              <a:p>
                <a:pPr algn="ctr"/>
                <a14:m>
                  <m:oMath xmlns:m="http://schemas.openxmlformats.org/officeDocument/2006/math">
                    <m:r>
                      <a:rPr kumimoji="1" lang="en-US" altLang="zh-CN" sz="800" b="0" i="1" smtClean="0">
                        <a:latin typeface="Cambria Math" panose="02040503050406030204" pitchFamily="18" charset="0"/>
                      </a:rPr>
                      <m:t>(</m:t>
                    </m:r>
                    <m:sSub>
                      <m:sSubPr>
                        <m:ctrlPr>
                          <a:rPr kumimoji="1" lang="en-US" altLang="zh-CN" sz="800" i="1" smtClean="0">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1</m:t>
                        </m:r>
                      </m:sub>
                    </m:sSub>
                  </m:oMath>
                </a14:m>
                <a:r>
                  <a:rPr kumimoji="1" lang="en-US" altLang="zh-CN" sz="8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smtClean="0">
                            <a:latin typeface="Cambria Math" panose="02040503050406030204" pitchFamily="18" charset="0"/>
                          </a:rPr>
                        </m:ctrlPr>
                      </m:sSubPr>
                      <m:e>
                        <m:r>
                          <a:rPr kumimoji="1" lang="en-US" altLang="zh-CN" sz="800" b="0" i="1" smtClean="0">
                            <a:latin typeface="Cambria Math" panose="02040503050406030204" pitchFamily="18" charset="0"/>
                          </a:rPr>
                          <m:t>𝑛</m:t>
                        </m:r>
                      </m:e>
                      <m:sub>
                        <m:r>
                          <a:rPr kumimoji="1" lang="en-US" altLang="zh-CN" sz="800" b="0" i="1" smtClean="0">
                            <a:latin typeface="Cambria Math" panose="02040503050406030204" pitchFamily="18" charset="0"/>
                          </a:rPr>
                          <m:t>1</m:t>
                        </m:r>
                      </m:sub>
                    </m:sSub>
                  </m:oMath>
                </a14:m>
                <a:r>
                  <a:rPr kumimoji="1" lang="en-US" altLang="zh-CN" sz="800" dirty="0">
                    <a:latin typeface="Andale Mono" panose="020B0509000000000004" pitchFamily="49" charset="0"/>
                    <a:ea typeface="SimSun" panose="02010600030101010101" pitchFamily="2" charset="-122"/>
                  </a:rPr>
                  <a:t>, 3)</a:t>
                </a:r>
                <a:endParaRPr lang="zh-CN" altLang="en-US" sz="800" dirty="0">
                  <a:latin typeface="Andale Mono" panose="020B0509000000000004" pitchFamily="49" charset="0"/>
                  <a:ea typeface="SimSun" panose="02010600030101010101" pitchFamily="2" charset="-122"/>
                </a:endParaRPr>
              </a:p>
            </p:txBody>
          </p:sp>
        </mc:Choice>
        <mc:Fallback>
          <p:sp>
            <p:nvSpPr>
              <p:cNvPr id="382" name="文本框 381">
                <a:extLst>
                  <a:ext uri="{FF2B5EF4-FFF2-40B4-BE49-F238E27FC236}">
                    <a16:creationId xmlns:a16="http://schemas.microsoft.com/office/drawing/2014/main" id="{8D93BDE4-8BA4-DD58-0A06-0495DC3E05FC}"/>
                  </a:ext>
                </a:extLst>
              </p:cNvPr>
              <p:cNvSpPr txBox="1">
                <a:spLocks noRot="1" noChangeAspect="1" noMove="1" noResize="1" noEditPoints="1" noAdjustHandles="1" noChangeArrowheads="1" noChangeShapeType="1" noTextEdit="1"/>
              </p:cNvSpPr>
              <p:nvPr/>
            </p:nvSpPr>
            <p:spPr>
              <a:xfrm>
                <a:off x="4211133" y="1955172"/>
                <a:ext cx="1089463" cy="215444"/>
              </a:xfrm>
              <a:prstGeom prst="rect">
                <a:avLst/>
              </a:prstGeom>
              <a:blipFill>
                <a:blip r:embed="rId4"/>
                <a:stretch>
                  <a:fillRect b="-11765"/>
                </a:stretch>
              </a:blipFill>
            </p:spPr>
            <p:txBody>
              <a:bodyPr/>
              <a:lstStyle/>
              <a:p>
                <a:r>
                  <a:rPr lang="zh-CN" altLang="en-US">
                    <a:noFill/>
                  </a:rPr>
                  <a:t> </a:t>
                </a:r>
              </a:p>
            </p:txBody>
          </p:sp>
        </mc:Fallback>
      </mc:AlternateContent>
      <p:sp>
        <p:nvSpPr>
          <p:cNvPr id="383" name="矩形 382">
            <a:extLst>
              <a:ext uri="{FF2B5EF4-FFF2-40B4-BE49-F238E27FC236}">
                <a16:creationId xmlns:a16="http://schemas.microsoft.com/office/drawing/2014/main" id="{3DC81AE9-32C7-C309-481E-450F8AE715B4}"/>
              </a:ext>
            </a:extLst>
          </p:cNvPr>
          <p:cNvSpPr/>
          <p:nvPr/>
        </p:nvSpPr>
        <p:spPr>
          <a:xfrm>
            <a:off x="6566244" y="1097744"/>
            <a:ext cx="947277" cy="16794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700" dirty="0">
                <a:solidFill>
                  <a:schemeClr val="tx1"/>
                </a:solidFill>
                <a:latin typeface="Andale Mono" panose="020B0509000000000004" pitchFamily="49" charset="0"/>
                <a:ea typeface="SimSun" panose="02010600030101010101" pitchFamily="2" charset="-122"/>
              </a:rPr>
              <a:t>Type Embedding</a:t>
            </a: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384" name="矩形 383">
            <a:extLst>
              <a:ext uri="{FF2B5EF4-FFF2-40B4-BE49-F238E27FC236}">
                <a16:creationId xmlns:a16="http://schemas.microsoft.com/office/drawing/2014/main" id="{2EE333E1-E5CA-D4CF-30AF-9CFC38974E57}"/>
              </a:ext>
            </a:extLst>
          </p:cNvPr>
          <p:cNvSpPr/>
          <p:nvPr/>
        </p:nvSpPr>
        <p:spPr>
          <a:xfrm>
            <a:off x="6566244" y="1612543"/>
            <a:ext cx="947277" cy="16794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700" dirty="0" err="1">
                <a:solidFill>
                  <a:schemeClr val="tx1"/>
                </a:solidFill>
                <a:latin typeface="Andale Mono" panose="020B0509000000000004" pitchFamily="49" charset="0"/>
                <a:ea typeface="SimSun" panose="02010600030101010101" pitchFamily="2" charset="-122"/>
              </a:rPr>
              <a:t>VectorNet</a:t>
            </a: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385" name="椭圆 384">
            <a:extLst>
              <a:ext uri="{FF2B5EF4-FFF2-40B4-BE49-F238E27FC236}">
                <a16:creationId xmlns:a16="http://schemas.microsoft.com/office/drawing/2014/main" id="{1DD8E64A-DD23-56DE-6209-91A340213635}"/>
              </a:ext>
            </a:extLst>
          </p:cNvPr>
          <p:cNvSpPr/>
          <p:nvPr/>
        </p:nvSpPr>
        <p:spPr>
          <a:xfrm>
            <a:off x="6731054" y="1371832"/>
            <a:ext cx="617655" cy="132854"/>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700" dirty="0">
                <a:solidFill>
                  <a:schemeClr val="tx1"/>
                </a:solidFill>
                <a:latin typeface="Andale Mono" panose="020B0509000000000004" pitchFamily="49" charset="0"/>
                <a:ea typeface="SimSun" panose="02010600030101010101" pitchFamily="2" charset="-122"/>
              </a:rPr>
              <a:t>ADD</a:t>
            </a: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386" name="矩形 385">
            <a:extLst>
              <a:ext uri="{FF2B5EF4-FFF2-40B4-BE49-F238E27FC236}">
                <a16:creationId xmlns:a16="http://schemas.microsoft.com/office/drawing/2014/main" id="{50D0358C-E353-F281-8574-D642E8AE5C3F}"/>
              </a:ext>
            </a:extLst>
          </p:cNvPr>
          <p:cNvSpPr/>
          <p:nvPr/>
        </p:nvSpPr>
        <p:spPr>
          <a:xfrm>
            <a:off x="8049854" y="1089815"/>
            <a:ext cx="288033" cy="69067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zh-CN" sz="700" dirty="0">
                <a:solidFill>
                  <a:schemeClr val="tx1"/>
                </a:solidFill>
                <a:latin typeface="Andale Mono" panose="020B0509000000000004" pitchFamily="49" charset="0"/>
                <a:ea typeface="SimSun" panose="02010600030101010101" pitchFamily="2" charset="-122"/>
              </a:rPr>
              <a:t>Aggregate Embedding</a:t>
            </a:r>
            <a:endParaRPr kumimoji="1" lang="zh-CN" altLang="en-US" sz="700" dirty="0">
              <a:solidFill>
                <a:schemeClr val="tx1"/>
              </a:solidFill>
              <a:latin typeface="Andale Mono" panose="020B0509000000000004" pitchFamily="49" charset="0"/>
              <a:ea typeface="SimSun" panose="02010600030101010101" pitchFamily="2" charset="-122"/>
            </a:endParaRPr>
          </a:p>
        </p:txBody>
      </p:sp>
      <p:cxnSp>
        <p:nvCxnSpPr>
          <p:cNvPr id="387" name="直线箭头连接符 386">
            <a:extLst>
              <a:ext uri="{FF2B5EF4-FFF2-40B4-BE49-F238E27FC236}">
                <a16:creationId xmlns:a16="http://schemas.microsoft.com/office/drawing/2014/main" id="{9ACFB82E-E077-1927-3254-2D3A421FE593}"/>
              </a:ext>
            </a:extLst>
          </p:cNvPr>
          <p:cNvCxnSpPr>
            <a:cxnSpLocks/>
            <a:stCxn id="383" idx="2"/>
            <a:endCxn id="385" idx="0"/>
          </p:cNvCxnSpPr>
          <p:nvPr/>
        </p:nvCxnSpPr>
        <p:spPr>
          <a:xfrm flipH="1">
            <a:off x="7039882" y="1265693"/>
            <a:ext cx="1" cy="106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直线箭头连接符 387">
            <a:extLst>
              <a:ext uri="{FF2B5EF4-FFF2-40B4-BE49-F238E27FC236}">
                <a16:creationId xmlns:a16="http://schemas.microsoft.com/office/drawing/2014/main" id="{6AD9FCB9-A4F8-E6CE-EAF7-D3EF38C62789}"/>
              </a:ext>
            </a:extLst>
          </p:cNvPr>
          <p:cNvCxnSpPr>
            <a:cxnSpLocks/>
            <a:stCxn id="384" idx="0"/>
            <a:endCxn id="385" idx="4"/>
          </p:cNvCxnSpPr>
          <p:nvPr/>
        </p:nvCxnSpPr>
        <p:spPr>
          <a:xfrm flipH="1" flipV="1">
            <a:off x="7039882" y="1504686"/>
            <a:ext cx="1" cy="107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直线箭头连接符 388">
            <a:extLst>
              <a:ext uri="{FF2B5EF4-FFF2-40B4-BE49-F238E27FC236}">
                <a16:creationId xmlns:a16="http://schemas.microsoft.com/office/drawing/2014/main" id="{6A64D121-734F-6E9C-BC9E-B805C7FE5824}"/>
              </a:ext>
            </a:extLst>
          </p:cNvPr>
          <p:cNvCxnSpPr>
            <a:cxnSpLocks/>
            <a:stCxn id="385" idx="6"/>
            <a:endCxn id="386" idx="1"/>
          </p:cNvCxnSpPr>
          <p:nvPr/>
        </p:nvCxnSpPr>
        <p:spPr>
          <a:xfrm flipV="1">
            <a:off x="7348709" y="1435154"/>
            <a:ext cx="701145" cy="3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0" name="矩形 389">
            <a:extLst>
              <a:ext uri="{FF2B5EF4-FFF2-40B4-BE49-F238E27FC236}">
                <a16:creationId xmlns:a16="http://schemas.microsoft.com/office/drawing/2014/main" id="{07932719-EA50-3398-4E0E-4692E2830E78}"/>
              </a:ext>
            </a:extLst>
          </p:cNvPr>
          <p:cNvSpPr/>
          <p:nvPr/>
        </p:nvSpPr>
        <p:spPr>
          <a:xfrm>
            <a:off x="6463480" y="956390"/>
            <a:ext cx="2018424" cy="970908"/>
          </a:xfrm>
          <a:prstGeom prst="rect">
            <a:avLst/>
          </a:prstGeom>
          <a:noFill/>
          <a:ln w="3175">
            <a:solidFill>
              <a:schemeClr val="accent1">
                <a:shade val="50000"/>
                <a:alpha val="1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700">
              <a:latin typeface="Andale Mono" panose="020B0509000000000004" pitchFamily="49" charset="0"/>
              <a:ea typeface="SimSun" panose="02010600030101010101" pitchFamily="2" charset="-122"/>
            </a:endParaRPr>
          </a:p>
        </p:txBody>
      </p:sp>
      <mc:AlternateContent xmlns:mc="http://schemas.openxmlformats.org/markup-compatibility/2006">
        <mc:Choice xmlns:a14="http://schemas.microsoft.com/office/drawing/2010/main" Requires="a14">
          <p:sp>
            <p:nvSpPr>
              <p:cNvPr id="391" name="文本框 390">
                <a:extLst>
                  <a:ext uri="{FF2B5EF4-FFF2-40B4-BE49-F238E27FC236}">
                    <a16:creationId xmlns:a16="http://schemas.microsoft.com/office/drawing/2014/main" id="{A2244D26-EBCD-B592-6B6E-8E9028CE8B1F}"/>
                  </a:ext>
                </a:extLst>
              </p:cNvPr>
              <p:cNvSpPr txBox="1"/>
              <p:nvPr/>
            </p:nvSpPr>
            <p:spPr>
              <a:xfrm>
                <a:off x="6633728" y="1954485"/>
                <a:ext cx="1677927" cy="215444"/>
              </a:xfrm>
              <a:prstGeom prst="rect">
                <a:avLst/>
              </a:prstGeom>
              <a:noFill/>
            </p:spPr>
            <p:txBody>
              <a:bodyPr wrap="square">
                <a:spAutoFit/>
              </a:bodyPr>
              <a:lstStyle/>
              <a:p>
                <a:pPr algn="ctr"/>
                <a14:m>
                  <m:oMath xmlns:m="http://schemas.openxmlformats.org/officeDocument/2006/math">
                    <m:r>
                      <a:rPr kumimoji="1" lang="en-US" altLang="zh-CN" sz="800" b="0" i="1" smtClean="0">
                        <a:latin typeface="Cambria Math" panose="02040503050406030204" pitchFamily="18" charset="0"/>
                      </a:rPr>
                      <m:t>(</m:t>
                    </m:r>
                    <m:sSub>
                      <m:sSubPr>
                        <m:ctrlPr>
                          <a:rPr kumimoji="1" lang="en-US" altLang="zh-CN" sz="800" i="1" smtClean="0">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1</m:t>
                        </m:r>
                      </m:sub>
                    </m:sSub>
                  </m:oMath>
                </a14:m>
                <a:r>
                  <a:rPr kumimoji="1" lang="en-US" altLang="zh-CN" sz="8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smtClean="0">
                            <a:latin typeface="Cambria Math" panose="02040503050406030204" pitchFamily="18" charset="0"/>
                          </a:rPr>
                        </m:ctrlPr>
                      </m:sSubPr>
                      <m:e>
                        <m:r>
                          <a:rPr kumimoji="1" lang="en-US" altLang="zh-CN" sz="800" b="0" i="1" smtClean="0">
                            <a:latin typeface="Cambria Math" panose="02040503050406030204" pitchFamily="18" charset="0"/>
                          </a:rPr>
                          <m:t>𝑛</m:t>
                        </m:r>
                      </m:e>
                      <m:sub>
                        <m:r>
                          <a:rPr kumimoji="1" lang="en-US" altLang="zh-CN" sz="800" b="0" i="1" smtClean="0">
                            <a:latin typeface="Cambria Math" panose="02040503050406030204" pitchFamily="18" charset="0"/>
                          </a:rPr>
                          <m:t>1</m:t>
                        </m:r>
                      </m:sub>
                    </m:sSub>
                  </m:oMath>
                </a14:m>
                <a:r>
                  <a:rPr kumimoji="1" lang="en-US" altLang="zh-CN" sz="800" dirty="0">
                    <a:latin typeface="Andale Mono" panose="020B0509000000000004" pitchFamily="49" charset="0"/>
                    <a:ea typeface="SimSun" panose="02010600030101010101" pitchFamily="2" charset="-122"/>
                  </a:rPr>
                  <a:t>, 3)-&gt;</a:t>
                </a:r>
                <a14:m>
                  <m:oMath xmlns:m="http://schemas.openxmlformats.org/officeDocument/2006/math">
                    <m:r>
                      <a:rPr kumimoji="1" lang="en-US" altLang="zh-CN" sz="800" i="1" dirty="0" smtClean="0">
                        <a:latin typeface="Cambria Math" panose="02040503050406030204" pitchFamily="18" charset="0"/>
                      </a:rPr>
                      <m:t>(</m:t>
                    </m:r>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i="1">
                            <a:latin typeface="Cambria Math" panose="02040503050406030204" pitchFamily="18" charset="0"/>
                          </a:rPr>
                          <m:t>1</m:t>
                        </m:r>
                      </m:sub>
                    </m:sSub>
                  </m:oMath>
                </a14:m>
                <a:r>
                  <a:rPr kumimoji="1" lang="en-US" altLang="zh-CN" sz="800" dirty="0">
                    <a:latin typeface="Andale Mono" panose="020B0509000000000004" pitchFamily="49" charset="0"/>
                    <a:ea typeface="SimSun" panose="02010600030101010101" pitchFamily="2" charset="-122"/>
                  </a:rPr>
                  <a:t>, C)</a:t>
                </a:r>
                <a:endParaRPr lang="zh-CN" altLang="en-US" sz="800" dirty="0">
                  <a:latin typeface="Andale Mono" panose="020B0509000000000004" pitchFamily="49" charset="0"/>
                  <a:ea typeface="SimSun" panose="02010600030101010101" pitchFamily="2" charset="-122"/>
                </a:endParaRPr>
              </a:p>
            </p:txBody>
          </p:sp>
        </mc:Choice>
        <mc:Fallback>
          <p:sp>
            <p:nvSpPr>
              <p:cNvPr id="391" name="文本框 390">
                <a:extLst>
                  <a:ext uri="{FF2B5EF4-FFF2-40B4-BE49-F238E27FC236}">
                    <a16:creationId xmlns:a16="http://schemas.microsoft.com/office/drawing/2014/main" id="{A2244D26-EBCD-B592-6B6E-8E9028CE8B1F}"/>
                  </a:ext>
                </a:extLst>
              </p:cNvPr>
              <p:cNvSpPr txBox="1">
                <a:spLocks noRot="1" noChangeAspect="1" noMove="1" noResize="1" noEditPoints="1" noAdjustHandles="1" noChangeArrowheads="1" noChangeShapeType="1" noTextEdit="1"/>
              </p:cNvSpPr>
              <p:nvPr/>
            </p:nvSpPr>
            <p:spPr>
              <a:xfrm>
                <a:off x="6633728" y="1954485"/>
                <a:ext cx="1677927" cy="215444"/>
              </a:xfrm>
              <a:prstGeom prst="rect">
                <a:avLst/>
              </a:prstGeom>
              <a:blipFill>
                <a:blip r:embed="rId5"/>
                <a:stretch>
                  <a:fillRect b="-11765"/>
                </a:stretch>
              </a:blipFill>
            </p:spPr>
            <p:txBody>
              <a:bodyPr/>
              <a:lstStyle/>
              <a:p>
                <a:r>
                  <a:rPr lang="zh-CN" altLang="en-US">
                    <a:noFill/>
                  </a:rPr>
                  <a:t> </a:t>
                </a:r>
              </a:p>
            </p:txBody>
          </p:sp>
        </mc:Fallback>
      </mc:AlternateContent>
      <p:sp>
        <p:nvSpPr>
          <p:cNvPr id="392" name="圆角矩形 391">
            <a:extLst>
              <a:ext uri="{FF2B5EF4-FFF2-40B4-BE49-F238E27FC236}">
                <a16:creationId xmlns:a16="http://schemas.microsoft.com/office/drawing/2014/main" id="{20947C43-550D-7F91-E600-E6DCB69D5E7B}"/>
              </a:ext>
            </a:extLst>
          </p:cNvPr>
          <p:cNvSpPr/>
          <p:nvPr/>
        </p:nvSpPr>
        <p:spPr>
          <a:xfrm>
            <a:off x="9636228" y="999718"/>
            <a:ext cx="288033" cy="859670"/>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Linear Obj Embedding</a:t>
            </a:r>
            <a:endParaRPr kumimoji="1" lang="zh-CN" altLang="en-US" sz="800" dirty="0">
              <a:solidFill>
                <a:schemeClr val="tx1"/>
              </a:solidFill>
              <a:latin typeface="Andale Mono" panose="020B0509000000000004" pitchFamily="49" charset="0"/>
              <a:ea typeface="SimSun" panose="02010600030101010101" pitchFamily="2" charset="-122"/>
            </a:endParaRPr>
          </a:p>
        </p:txBody>
      </p:sp>
      <mc:AlternateContent xmlns:mc="http://schemas.openxmlformats.org/markup-compatibility/2006">
        <mc:Choice xmlns:a14="http://schemas.microsoft.com/office/drawing/2010/main" Requires="a14">
          <p:sp>
            <p:nvSpPr>
              <p:cNvPr id="393" name="文本框 392">
                <a:extLst>
                  <a:ext uri="{FF2B5EF4-FFF2-40B4-BE49-F238E27FC236}">
                    <a16:creationId xmlns:a16="http://schemas.microsoft.com/office/drawing/2014/main" id="{6E5CAAF7-A97D-FA9E-6E00-237CCEC60A7F}"/>
                  </a:ext>
                </a:extLst>
              </p:cNvPr>
              <p:cNvSpPr txBox="1"/>
              <p:nvPr/>
            </p:nvSpPr>
            <p:spPr>
              <a:xfrm>
                <a:off x="9201983" y="1954485"/>
                <a:ext cx="1161471" cy="215444"/>
              </a:xfrm>
              <a:prstGeom prst="rect">
                <a:avLst/>
              </a:prstGeom>
              <a:noFill/>
            </p:spPr>
            <p:txBody>
              <a:bodyPr wrap="square">
                <a:spAutoFit/>
              </a:bodyPr>
              <a:lstStyle/>
              <a:p>
                <a:pPr algn="ctr"/>
                <a14:m>
                  <m:oMath xmlns:m="http://schemas.openxmlformats.org/officeDocument/2006/math">
                    <m:r>
                      <a:rPr kumimoji="1" lang="en-US" altLang="zh-CN" sz="800" i="1" dirty="0" smtClean="0">
                        <a:latin typeface="Cambria Math" panose="02040503050406030204" pitchFamily="18" charset="0"/>
                      </a:rPr>
                      <m:t>(</m:t>
                    </m:r>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i="1">
                            <a:latin typeface="Cambria Math" panose="02040503050406030204" pitchFamily="18" charset="0"/>
                          </a:rPr>
                          <m:t>1</m:t>
                        </m:r>
                      </m:sub>
                    </m:sSub>
                  </m:oMath>
                </a14:m>
                <a:r>
                  <a:rPr kumimoji="1" lang="en-US" altLang="zh-CN" sz="800" dirty="0">
                    <a:latin typeface="Andale Mono" panose="020B0509000000000004" pitchFamily="49" charset="0"/>
                    <a:ea typeface="SimSun" panose="02010600030101010101" pitchFamily="2" charset="-122"/>
                  </a:rPr>
                  <a:t>, C)</a:t>
                </a:r>
                <a:endParaRPr lang="zh-CN" altLang="en-US" sz="800" dirty="0">
                  <a:latin typeface="Andale Mono" panose="020B0509000000000004" pitchFamily="49" charset="0"/>
                  <a:ea typeface="SimSun" panose="02010600030101010101" pitchFamily="2" charset="-122"/>
                </a:endParaRPr>
              </a:p>
            </p:txBody>
          </p:sp>
        </mc:Choice>
        <mc:Fallback>
          <p:sp>
            <p:nvSpPr>
              <p:cNvPr id="393" name="文本框 392">
                <a:extLst>
                  <a:ext uri="{FF2B5EF4-FFF2-40B4-BE49-F238E27FC236}">
                    <a16:creationId xmlns:a16="http://schemas.microsoft.com/office/drawing/2014/main" id="{6E5CAAF7-A97D-FA9E-6E00-237CCEC60A7F}"/>
                  </a:ext>
                </a:extLst>
              </p:cNvPr>
              <p:cNvSpPr txBox="1">
                <a:spLocks noRot="1" noChangeAspect="1" noMove="1" noResize="1" noEditPoints="1" noAdjustHandles="1" noChangeArrowheads="1" noChangeShapeType="1" noTextEdit="1"/>
              </p:cNvSpPr>
              <p:nvPr/>
            </p:nvSpPr>
            <p:spPr>
              <a:xfrm>
                <a:off x="9201983" y="1954485"/>
                <a:ext cx="1161471" cy="215444"/>
              </a:xfrm>
              <a:prstGeom prst="rect">
                <a:avLst/>
              </a:prstGeom>
              <a:blipFill>
                <a:blip r:embed="rId6"/>
                <a:stretch>
                  <a:fillRect b="-11765"/>
                </a:stretch>
              </a:blipFill>
            </p:spPr>
            <p:txBody>
              <a:bodyPr/>
              <a:lstStyle/>
              <a:p>
                <a:r>
                  <a:rPr lang="zh-CN" altLang="en-US">
                    <a:noFill/>
                  </a:rPr>
                  <a:t> </a:t>
                </a:r>
              </a:p>
            </p:txBody>
          </p:sp>
        </mc:Fallback>
      </mc:AlternateContent>
      <p:cxnSp>
        <p:nvCxnSpPr>
          <p:cNvPr id="394" name="直线箭头连接符 393">
            <a:extLst>
              <a:ext uri="{FF2B5EF4-FFF2-40B4-BE49-F238E27FC236}">
                <a16:creationId xmlns:a16="http://schemas.microsoft.com/office/drawing/2014/main" id="{BE625FCA-030A-7823-A702-24FE7F3113B7}"/>
              </a:ext>
            </a:extLst>
          </p:cNvPr>
          <p:cNvCxnSpPr/>
          <p:nvPr/>
        </p:nvCxnSpPr>
        <p:spPr>
          <a:xfrm rot="5400000" flipV="1">
            <a:off x="4334460" y="2382401"/>
            <a:ext cx="0" cy="418890"/>
          </a:xfrm>
          <a:prstGeom prst="straightConnector1">
            <a:avLst/>
          </a:prstGeom>
          <a:ln w="15875">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95" name="直线箭头连接符 394">
            <a:extLst>
              <a:ext uri="{FF2B5EF4-FFF2-40B4-BE49-F238E27FC236}">
                <a16:creationId xmlns:a16="http://schemas.microsoft.com/office/drawing/2014/main" id="{0600DC2E-321D-BD25-A3E9-D0F9DE7234E1}"/>
              </a:ext>
            </a:extLst>
          </p:cNvPr>
          <p:cNvCxnSpPr/>
          <p:nvPr/>
        </p:nvCxnSpPr>
        <p:spPr>
          <a:xfrm rot="5400000" flipV="1">
            <a:off x="5172241" y="2382401"/>
            <a:ext cx="0" cy="418890"/>
          </a:xfrm>
          <a:prstGeom prst="straightConnector1">
            <a:avLst/>
          </a:prstGeom>
          <a:ln w="15875">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396" name="直线箭头连接符 395">
            <a:extLst>
              <a:ext uri="{FF2B5EF4-FFF2-40B4-BE49-F238E27FC236}">
                <a16:creationId xmlns:a16="http://schemas.microsoft.com/office/drawing/2014/main" id="{05E54DB3-3989-F97B-0675-E21367DDF4A1}"/>
              </a:ext>
            </a:extLst>
          </p:cNvPr>
          <p:cNvCxnSpPr/>
          <p:nvPr/>
        </p:nvCxnSpPr>
        <p:spPr>
          <a:xfrm rot="5400000" flipV="1">
            <a:off x="4753351" y="2382401"/>
            <a:ext cx="0" cy="418890"/>
          </a:xfrm>
          <a:prstGeom prst="straightConnector1">
            <a:avLst/>
          </a:prstGeom>
          <a:ln w="15875">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397" name="文本框 396">
            <a:extLst>
              <a:ext uri="{FF2B5EF4-FFF2-40B4-BE49-F238E27FC236}">
                <a16:creationId xmlns:a16="http://schemas.microsoft.com/office/drawing/2014/main" id="{B038FDCC-D2D6-C062-2ABF-C92F42977E0E}"/>
              </a:ext>
            </a:extLst>
          </p:cNvPr>
          <p:cNvSpPr txBox="1"/>
          <p:nvPr/>
        </p:nvSpPr>
        <p:spPr>
          <a:xfrm rot="5400000">
            <a:off x="4589423" y="1927763"/>
            <a:ext cx="307777" cy="1163774"/>
          </a:xfrm>
          <a:prstGeom prst="rect">
            <a:avLst/>
          </a:prstGeom>
          <a:noFill/>
        </p:spPr>
        <p:txBody>
          <a:bodyPr vert="vert270" wrap="square" rtlCol="0">
            <a:spAutoFit/>
          </a:bodyPr>
          <a:lstStyle/>
          <a:p>
            <a:pPr algn="ctr"/>
            <a:r>
              <a:rPr kumimoji="1" lang="en-US" altLang="zh-CN" sz="800" dirty="0">
                <a:latin typeface="Andale Mono" panose="020B0509000000000004" pitchFamily="49" charset="0"/>
                <a:ea typeface="SimSun" panose="02010600030101010101" pitchFamily="2" charset="-122"/>
              </a:rPr>
              <a:t>Stop Line1</a:t>
            </a:r>
            <a:endParaRPr kumimoji="1" lang="zh-CN" altLang="en-US" sz="800" dirty="0">
              <a:latin typeface="Andale Mono" panose="020B0509000000000004" pitchFamily="49" charset="0"/>
              <a:ea typeface="SimSun" panose="02010600030101010101" pitchFamily="2" charset="-122"/>
            </a:endParaRPr>
          </a:p>
        </p:txBody>
      </p:sp>
      <p:cxnSp>
        <p:nvCxnSpPr>
          <p:cNvPr id="398" name="直线箭头连接符 397">
            <a:extLst>
              <a:ext uri="{FF2B5EF4-FFF2-40B4-BE49-F238E27FC236}">
                <a16:creationId xmlns:a16="http://schemas.microsoft.com/office/drawing/2014/main" id="{BF891731-AA69-E748-043B-BC00B2BDAE2D}"/>
              </a:ext>
            </a:extLst>
          </p:cNvPr>
          <p:cNvCxnSpPr/>
          <p:nvPr/>
        </p:nvCxnSpPr>
        <p:spPr>
          <a:xfrm rot="5400000" flipV="1">
            <a:off x="4336080" y="2710943"/>
            <a:ext cx="0" cy="418890"/>
          </a:xfrm>
          <a:prstGeom prst="straightConnector1">
            <a:avLst/>
          </a:prstGeom>
          <a:ln w="15875">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99" name="直线箭头连接符 398">
            <a:extLst>
              <a:ext uri="{FF2B5EF4-FFF2-40B4-BE49-F238E27FC236}">
                <a16:creationId xmlns:a16="http://schemas.microsoft.com/office/drawing/2014/main" id="{FE8EB8E8-46EE-ABD8-FA8A-8976BCA4BAC4}"/>
              </a:ext>
            </a:extLst>
          </p:cNvPr>
          <p:cNvCxnSpPr/>
          <p:nvPr/>
        </p:nvCxnSpPr>
        <p:spPr>
          <a:xfrm rot="5400000" flipV="1">
            <a:off x="5173861" y="2710942"/>
            <a:ext cx="0" cy="418890"/>
          </a:xfrm>
          <a:prstGeom prst="straightConnector1">
            <a:avLst/>
          </a:prstGeom>
          <a:ln w="15875">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00" name="直线箭头连接符 399">
            <a:extLst>
              <a:ext uri="{FF2B5EF4-FFF2-40B4-BE49-F238E27FC236}">
                <a16:creationId xmlns:a16="http://schemas.microsoft.com/office/drawing/2014/main" id="{EBAE01AD-91BE-C89F-B72C-7F436D2C2265}"/>
              </a:ext>
            </a:extLst>
          </p:cNvPr>
          <p:cNvCxnSpPr/>
          <p:nvPr/>
        </p:nvCxnSpPr>
        <p:spPr>
          <a:xfrm rot="5400000" flipV="1">
            <a:off x="4754971" y="2710943"/>
            <a:ext cx="0" cy="418890"/>
          </a:xfrm>
          <a:prstGeom prst="straightConnector1">
            <a:avLst/>
          </a:prstGeom>
          <a:ln w="15875">
            <a:solidFill>
              <a:schemeClr val="bg1">
                <a:lumMod val="8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401" name="文本框 400">
            <a:extLst>
              <a:ext uri="{FF2B5EF4-FFF2-40B4-BE49-F238E27FC236}">
                <a16:creationId xmlns:a16="http://schemas.microsoft.com/office/drawing/2014/main" id="{8E4A0065-3B49-62B2-B386-BF348DA61688}"/>
              </a:ext>
            </a:extLst>
          </p:cNvPr>
          <p:cNvSpPr txBox="1"/>
          <p:nvPr/>
        </p:nvSpPr>
        <p:spPr>
          <a:xfrm rot="5400000">
            <a:off x="4589423" y="2240652"/>
            <a:ext cx="307777" cy="1163774"/>
          </a:xfrm>
          <a:prstGeom prst="rect">
            <a:avLst/>
          </a:prstGeom>
          <a:noFill/>
        </p:spPr>
        <p:txBody>
          <a:bodyPr vert="vert270" wrap="square" rtlCol="0">
            <a:spAutoFit/>
          </a:bodyPr>
          <a:lstStyle/>
          <a:p>
            <a:pPr algn="ctr"/>
            <a:r>
              <a:rPr kumimoji="1" lang="en-US" altLang="zh-CN" sz="800" dirty="0">
                <a:latin typeface="Andale Mono" panose="020B0509000000000004" pitchFamily="49" charset="0"/>
                <a:ea typeface="SimSun" panose="02010600030101010101" pitchFamily="2" charset="-122"/>
              </a:rPr>
              <a:t>Stop</a:t>
            </a:r>
            <a:r>
              <a:rPr kumimoji="1" lang="zh-CN" altLang="en-US" sz="800" dirty="0">
                <a:latin typeface="Andale Mono" panose="020B0509000000000004" pitchFamily="49" charset="0"/>
                <a:ea typeface="SimSun" panose="02010600030101010101" pitchFamily="2" charset="-122"/>
              </a:rPr>
              <a:t> </a:t>
            </a:r>
            <a:r>
              <a:rPr kumimoji="1" lang="en-US" altLang="zh-CN" sz="800" dirty="0">
                <a:latin typeface="Andale Mono" panose="020B0509000000000004" pitchFamily="49" charset="0"/>
                <a:ea typeface="SimSun" panose="02010600030101010101" pitchFamily="2" charset="-122"/>
              </a:rPr>
              <a:t>Line2</a:t>
            </a:r>
            <a:endParaRPr kumimoji="1" lang="zh-CN" altLang="en-US" sz="800" dirty="0">
              <a:latin typeface="Andale Mono" panose="020B0509000000000004" pitchFamily="49" charset="0"/>
              <a:ea typeface="SimSun" panose="02010600030101010101" pitchFamily="2" charset="-122"/>
            </a:endParaRPr>
          </a:p>
        </p:txBody>
      </p:sp>
      <p:cxnSp>
        <p:nvCxnSpPr>
          <p:cNvPr id="402" name="直线箭头连接符 401">
            <a:extLst>
              <a:ext uri="{FF2B5EF4-FFF2-40B4-BE49-F238E27FC236}">
                <a16:creationId xmlns:a16="http://schemas.microsoft.com/office/drawing/2014/main" id="{181527E9-31BE-3B0A-85C2-3E46C387BBFF}"/>
              </a:ext>
            </a:extLst>
          </p:cNvPr>
          <p:cNvCxnSpPr/>
          <p:nvPr/>
        </p:nvCxnSpPr>
        <p:spPr>
          <a:xfrm rot="5400000" flipV="1">
            <a:off x="4332346" y="2990215"/>
            <a:ext cx="0" cy="41889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03" name="直线箭头连接符 402">
            <a:extLst>
              <a:ext uri="{FF2B5EF4-FFF2-40B4-BE49-F238E27FC236}">
                <a16:creationId xmlns:a16="http://schemas.microsoft.com/office/drawing/2014/main" id="{7FBD7FA1-E723-4A2E-25EF-1ED05D8EAE48}"/>
              </a:ext>
            </a:extLst>
          </p:cNvPr>
          <p:cNvCxnSpPr/>
          <p:nvPr/>
        </p:nvCxnSpPr>
        <p:spPr>
          <a:xfrm rot="5400000" flipV="1">
            <a:off x="5170126" y="2990214"/>
            <a:ext cx="0" cy="41889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04" name="直线箭头连接符 403">
            <a:extLst>
              <a:ext uri="{FF2B5EF4-FFF2-40B4-BE49-F238E27FC236}">
                <a16:creationId xmlns:a16="http://schemas.microsoft.com/office/drawing/2014/main" id="{3179F14D-27FE-FABA-3057-CA6EA30A30E6}"/>
              </a:ext>
            </a:extLst>
          </p:cNvPr>
          <p:cNvCxnSpPr/>
          <p:nvPr/>
        </p:nvCxnSpPr>
        <p:spPr>
          <a:xfrm rot="5400000" flipV="1">
            <a:off x="4751236" y="2990215"/>
            <a:ext cx="0" cy="418890"/>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05" name="文本框 404">
            <a:extLst>
              <a:ext uri="{FF2B5EF4-FFF2-40B4-BE49-F238E27FC236}">
                <a16:creationId xmlns:a16="http://schemas.microsoft.com/office/drawing/2014/main" id="{75C4E05F-0FCE-8D89-F95E-D4B41DE4CABF}"/>
              </a:ext>
            </a:extLst>
          </p:cNvPr>
          <p:cNvSpPr txBox="1"/>
          <p:nvPr/>
        </p:nvSpPr>
        <p:spPr>
          <a:xfrm rot="5400000">
            <a:off x="4589422" y="2544075"/>
            <a:ext cx="307777" cy="1163774"/>
          </a:xfrm>
          <a:prstGeom prst="rect">
            <a:avLst/>
          </a:prstGeom>
          <a:noFill/>
        </p:spPr>
        <p:txBody>
          <a:bodyPr vert="vert270" wrap="square" rtlCol="0">
            <a:spAutoFit/>
          </a:bodyPr>
          <a:lstStyle/>
          <a:p>
            <a:pPr algn="ctr"/>
            <a:r>
              <a:rPr kumimoji="1" lang="en-US" altLang="zh-CN" sz="800" dirty="0">
                <a:latin typeface="Andale Mono" panose="020B0509000000000004" pitchFamily="49" charset="0"/>
                <a:ea typeface="SimSun" panose="02010600030101010101" pitchFamily="2" charset="-122"/>
              </a:rPr>
              <a:t>Stop Line3</a:t>
            </a:r>
            <a:endParaRPr kumimoji="1" lang="zh-CN" altLang="en-US" sz="800" dirty="0">
              <a:latin typeface="Andale Mono" panose="020B0509000000000004" pitchFamily="49" charset="0"/>
              <a:ea typeface="SimSun" panose="02010600030101010101" pitchFamily="2" charset="-122"/>
            </a:endParaRPr>
          </a:p>
        </p:txBody>
      </p:sp>
      <p:sp>
        <p:nvSpPr>
          <p:cNvPr id="406" name="矩形 405">
            <a:extLst>
              <a:ext uri="{FF2B5EF4-FFF2-40B4-BE49-F238E27FC236}">
                <a16:creationId xmlns:a16="http://schemas.microsoft.com/office/drawing/2014/main" id="{88275B1A-ED63-2F25-9F3E-ADCF4F52D817}"/>
              </a:ext>
            </a:extLst>
          </p:cNvPr>
          <p:cNvSpPr/>
          <p:nvPr/>
        </p:nvSpPr>
        <p:spPr>
          <a:xfrm>
            <a:off x="4012778" y="2385376"/>
            <a:ext cx="1644090" cy="970908"/>
          </a:xfrm>
          <a:prstGeom prst="rect">
            <a:avLst/>
          </a:prstGeom>
          <a:noFill/>
          <a:ln w="3175">
            <a:solidFill>
              <a:schemeClr val="accent1">
                <a:shade val="50000"/>
                <a:alpha val="1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mc:AlternateContent xmlns:mc="http://schemas.openxmlformats.org/markup-compatibility/2006">
        <mc:Choice xmlns:a14="http://schemas.microsoft.com/office/drawing/2010/main" Requires="a14">
          <p:sp>
            <p:nvSpPr>
              <p:cNvPr id="407" name="文本框 406">
                <a:extLst>
                  <a:ext uri="{FF2B5EF4-FFF2-40B4-BE49-F238E27FC236}">
                    <a16:creationId xmlns:a16="http://schemas.microsoft.com/office/drawing/2014/main" id="{AA317E53-F3DC-20B5-AF9B-6E255EF7E86D}"/>
                  </a:ext>
                </a:extLst>
              </p:cNvPr>
              <p:cNvSpPr txBox="1"/>
              <p:nvPr/>
            </p:nvSpPr>
            <p:spPr>
              <a:xfrm>
                <a:off x="4206504" y="3387743"/>
                <a:ext cx="1089463" cy="215444"/>
              </a:xfrm>
              <a:prstGeom prst="rect">
                <a:avLst/>
              </a:prstGeom>
              <a:noFill/>
            </p:spPr>
            <p:txBody>
              <a:bodyPr wrap="square">
                <a:spAutoFit/>
              </a:bodyPr>
              <a:lstStyle/>
              <a:p>
                <a:pPr algn="ctr"/>
                <a14:m>
                  <m:oMath xmlns:m="http://schemas.openxmlformats.org/officeDocument/2006/math">
                    <m:r>
                      <a:rPr kumimoji="1" lang="en-US" altLang="zh-CN" sz="800" b="0" i="1" smtClean="0">
                        <a:latin typeface="Cambria Math" panose="02040503050406030204" pitchFamily="18" charset="0"/>
                      </a:rPr>
                      <m:t>(</m:t>
                    </m:r>
                    <m:sSub>
                      <m:sSubPr>
                        <m:ctrlPr>
                          <a:rPr kumimoji="1" lang="en-US" altLang="zh-CN" sz="800" i="1" smtClean="0">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3</m:t>
                        </m:r>
                      </m:sub>
                    </m:sSub>
                  </m:oMath>
                </a14:m>
                <a:r>
                  <a:rPr kumimoji="1" lang="en-US" altLang="zh-CN" sz="8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smtClean="0">
                            <a:latin typeface="Cambria Math" panose="02040503050406030204" pitchFamily="18" charset="0"/>
                          </a:rPr>
                        </m:ctrlPr>
                      </m:sSubPr>
                      <m:e>
                        <m:r>
                          <a:rPr kumimoji="1" lang="en-US" altLang="zh-CN" sz="800" b="0" i="1" smtClean="0">
                            <a:latin typeface="Cambria Math" panose="02040503050406030204" pitchFamily="18" charset="0"/>
                          </a:rPr>
                          <m:t>𝑛</m:t>
                        </m:r>
                      </m:e>
                      <m:sub>
                        <m:r>
                          <a:rPr kumimoji="1" lang="en-US" altLang="zh-CN" sz="800" b="0" i="1" smtClean="0">
                            <a:latin typeface="Cambria Math" panose="02040503050406030204" pitchFamily="18" charset="0"/>
                          </a:rPr>
                          <m:t>3</m:t>
                        </m:r>
                      </m:sub>
                    </m:sSub>
                  </m:oMath>
                </a14:m>
                <a:r>
                  <a:rPr kumimoji="1" lang="en-US" altLang="zh-CN" sz="800" dirty="0">
                    <a:latin typeface="Andale Mono" panose="020B0509000000000004" pitchFamily="49" charset="0"/>
                    <a:ea typeface="SimSun" panose="02010600030101010101" pitchFamily="2" charset="-122"/>
                  </a:rPr>
                  <a:t>, 2)</a:t>
                </a:r>
                <a:endParaRPr lang="zh-CN" altLang="en-US" sz="800" dirty="0">
                  <a:latin typeface="Andale Mono" panose="020B0509000000000004" pitchFamily="49" charset="0"/>
                  <a:ea typeface="SimSun" panose="02010600030101010101" pitchFamily="2" charset="-122"/>
                </a:endParaRPr>
              </a:p>
            </p:txBody>
          </p:sp>
        </mc:Choice>
        <mc:Fallback>
          <p:sp>
            <p:nvSpPr>
              <p:cNvPr id="407" name="文本框 406">
                <a:extLst>
                  <a:ext uri="{FF2B5EF4-FFF2-40B4-BE49-F238E27FC236}">
                    <a16:creationId xmlns:a16="http://schemas.microsoft.com/office/drawing/2014/main" id="{AA317E53-F3DC-20B5-AF9B-6E255EF7E86D}"/>
                  </a:ext>
                </a:extLst>
              </p:cNvPr>
              <p:cNvSpPr txBox="1">
                <a:spLocks noRot="1" noChangeAspect="1" noMove="1" noResize="1" noEditPoints="1" noAdjustHandles="1" noChangeArrowheads="1" noChangeShapeType="1" noTextEdit="1"/>
              </p:cNvSpPr>
              <p:nvPr/>
            </p:nvSpPr>
            <p:spPr>
              <a:xfrm>
                <a:off x="4206504" y="3387743"/>
                <a:ext cx="1089463" cy="215444"/>
              </a:xfrm>
              <a:prstGeom prst="rect">
                <a:avLst/>
              </a:prstGeom>
              <a:blipFill>
                <a:blip r:embed="rId7"/>
                <a:stretch>
                  <a:fillRect b="-11111"/>
                </a:stretch>
              </a:blipFill>
            </p:spPr>
            <p:txBody>
              <a:bodyPr/>
              <a:lstStyle/>
              <a:p>
                <a:r>
                  <a:rPr lang="zh-CN" altLang="en-US">
                    <a:noFill/>
                  </a:rPr>
                  <a:t> </a:t>
                </a:r>
              </a:p>
            </p:txBody>
          </p:sp>
        </mc:Fallback>
      </mc:AlternateContent>
      <p:sp>
        <p:nvSpPr>
          <p:cNvPr id="408" name="文本框 407">
            <a:extLst>
              <a:ext uri="{FF2B5EF4-FFF2-40B4-BE49-F238E27FC236}">
                <a16:creationId xmlns:a16="http://schemas.microsoft.com/office/drawing/2014/main" id="{FF1160A9-07D8-5EDC-F094-966E92CFC227}"/>
              </a:ext>
            </a:extLst>
          </p:cNvPr>
          <p:cNvSpPr txBox="1"/>
          <p:nvPr/>
        </p:nvSpPr>
        <p:spPr>
          <a:xfrm rot="5400000">
            <a:off x="4589423" y="3272625"/>
            <a:ext cx="307777" cy="1163774"/>
          </a:xfrm>
          <a:prstGeom prst="rect">
            <a:avLst/>
          </a:prstGeom>
          <a:noFill/>
        </p:spPr>
        <p:txBody>
          <a:bodyPr vert="vert270" wrap="square" rtlCol="0">
            <a:spAutoFit/>
          </a:bodyPr>
          <a:lstStyle/>
          <a:p>
            <a:pPr algn="ctr"/>
            <a:r>
              <a:rPr kumimoji="1" lang="en-US" altLang="zh-CN" sz="800" dirty="0">
                <a:latin typeface="Andale Mono" panose="020B0509000000000004" pitchFamily="49" charset="0"/>
                <a:ea typeface="SimSun" panose="02010600030101010101" pitchFamily="2" charset="-122"/>
              </a:rPr>
              <a:t>Crosswalk1</a:t>
            </a:r>
            <a:endParaRPr kumimoji="1" lang="zh-CN" altLang="en-US" sz="800" dirty="0">
              <a:latin typeface="Andale Mono" panose="020B0509000000000004" pitchFamily="49" charset="0"/>
              <a:ea typeface="SimSun" panose="02010600030101010101" pitchFamily="2" charset="-122"/>
            </a:endParaRPr>
          </a:p>
        </p:txBody>
      </p:sp>
      <p:sp>
        <p:nvSpPr>
          <p:cNvPr id="409" name="文本框 408">
            <a:extLst>
              <a:ext uri="{FF2B5EF4-FFF2-40B4-BE49-F238E27FC236}">
                <a16:creationId xmlns:a16="http://schemas.microsoft.com/office/drawing/2014/main" id="{9C26258F-EAFF-CD57-3A22-6AA998C76BA1}"/>
              </a:ext>
            </a:extLst>
          </p:cNvPr>
          <p:cNvSpPr txBox="1"/>
          <p:nvPr/>
        </p:nvSpPr>
        <p:spPr>
          <a:xfrm rot="5400000">
            <a:off x="4589423" y="3727963"/>
            <a:ext cx="307777" cy="1163774"/>
          </a:xfrm>
          <a:prstGeom prst="rect">
            <a:avLst/>
          </a:prstGeom>
          <a:noFill/>
        </p:spPr>
        <p:txBody>
          <a:bodyPr vert="vert270" wrap="square" rtlCol="0">
            <a:spAutoFit/>
          </a:bodyPr>
          <a:lstStyle/>
          <a:p>
            <a:pPr algn="ctr"/>
            <a:r>
              <a:rPr kumimoji="1" lang="en-US" altLang="zh-CN" sz="800" dirty="0">
                <a:latin typeface="Andale Mono" panose="020B0509000000000004" pitchFamily="49" charset="0"/>
                <a:ea typeface="SimSun" panose="02010600030101010101" pitchFamily="2" charset="-122"/>
              </a:rPr>
              <a:t>Crosswalk2</a:t>
            </a:r>
            <a:endParaRPr kumimoji="1" lang="zh-CN" altLang="en-US" sz="800" dirty="0">
              <a:latin typeface="Andale Mono" panose="020B0509000000000004" pitchFamily="49" charset="0"/>
              <a:ea typeface="SimSun" panose="02010600030101010101" pitchFamily="2" charset="-122"/>
            </a:endParaRPr>
          </a:p>
        </p:txBody>
      </p:sp>
      <p:sp>
        <p:nvSpPr>
          <p:cNvPr id="410" name="矩形 409">
            <a:extLst>
              <a:ext uri="{FF2B5EF4-FFF2-40B4-BE49-F238E27FC236}">
                <a16:creationId xmlns:a16="http://schemas.microsoft.com/office/drawing/2014/main" id="{EB2B2668-4D92-CD3C-3145-F12F2DCEB142}"/>
              </a:ext>
            </a:extLst>
          </p:cNvPr>
          <p:cNvSpPr/>
          <p:nvPr/>
        </p:nvSpPr>
        <p:spPr>
          <a:xfrm>
            <a:off x="4012778" y="3730238"/>
            <a:ext cx="1644090" cy="970908"/>
          </a:xfrm>
          <a:prstGeom prst="rect">
            <a:avLst/>
          </a:prstGeom>
          <a:noFill/>
          <a:ln w="3175">
            <a:solidFill>
              <a:schemeClr val="accent1">
                <a:shade val="50000"/>
                <a:alpha val="1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mc:AlternateContent xmlns:mc="http://schemas.openxmlformats.org/markup-compatibility/2006">
        <mc:Choice xmlns:a14="http://schemas.microsoft.com/office/drawing/2010/main" Requires="a14">
          <p:sp>
            <p:nvSpPr>
              <p:cNvPr id="411" name="文本框 410">
                <a:extLst>
                  <a:ext uri="{FF2B5EF4-FFF2-40B4-BE49-F238E27FC236}">
                    <a16:creationId xmlns:a16="http://schemas.microsoft.com/office/drawing/2014/main" id="{58BD77E0-6006-97C7-C538-19F80578253C}"/>
                  </a:ext>
                </a:extLst>
              </p:cNvPr>
              <p:cNvSpPr txBox="1"/>
              <p:nvPr/>
            </p:nvSpPr>
            <p:spPr>
              <a:xfrm>
                <a:off x="4206504" y="4732605"/>
                <a:ext cx="1089463" cy="215444"/>
              </a:xfrm>
              <a:prstGeom prst="rect">
                <a:avLst/>
              </a:prstGeom>
              <a:noFill/>
            </p:spPr>
            <p:txBody>
              <a:bodyPr wrap="square">
                <a:spAutoFit/>
              </a:bodyPr>
              <a:lstStyle/>
              <a:p>
                <a:pPr algn="ctr"/>
                <a14:m>
                  <m:oMath xmlns:m="http://schemas.openxmlformats.org/officeDocument/2006/math">
                    <m:r>
                      <a:rPr kumimoji="1" lang="en-US" altLang="zh-CN" sz="800" b="0" i="1" smtClean="0">
                        <a:latin typeface="Cambria Math" panose="02040503050406030204" pitchFamily="18" charset="0"/>
                      </a:rPr>
                      <m:t>(</m:t>
                    </m:r>
                    <m:sSub>
                      <m:sSubPr>
                        <m:ctrlPr>
                          <a:rPr kumimoji="1" lang="en-US" altLang="zh-CN" sz="800" i="1" smtClean="0">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4</m:t>
                        </m:r>
                      </m:sub>
                    </m:sSub>
                  </m:oMath>
                </a14:m>
                <a:r>
                  <a:rPr kumimoji="1" lang="en-US" altLang="zh-CN" sz="8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smtClean="0">
                            <a:latin typeface="Cambria Math" panose="02040503050406030204" pitchFamily="18" charset="0"/>
                          </a:rPr>
                        </m:ctrlPr>
                      </m:sSubPr>
                      <m:e>
                        <m:r>
                          <a:rPr kumimoji="1" lang="en-US" altLang="zh-CN" sz="800" b="0" i="1" smtClean="0">
                            <a:latin typeface="Cambria Math" panose="02040503050406030204" pitchFamily="18" charset="0"/>
                          </a:rPr>
                          <m:t>𝑛</m:t>
                        </m:r>
                      </m:e>
                      <m:sub>
                        <m:r>
                          <a:rPr kumimoji="1" lang="en-US" altLang="zh-CN" sz="800" b="0" i="1" smtClean="0">
                            <a:latin typeface="Cambria Math" panose="02040503050406030204" pitchFamily="18" charset="0"/>
                          </a:rPr>
                          <m:t>4</m:t>
                        </m:r>
                      </m:sub>
                    </m:sSub>
                  </m:oMath>
                </a14:m>
                <a:r>
                  <a:rPr kumimoji="1" lang="en-US" altLang="zh-CN" sz="800" dirty="0">
                    <a:latin typeface="Andale Mono" panose="020B0509000000000004" pitchFamily="49" charset="0"/>
                    <a:ea typeface="SimSun" panose="02010600030101010101" pitchFamily="2" charset="-122"/>
                  </a:rPr>
                  <a:t>, 2)</a:t>
                </a:r>
                <a:endParaRPr lang="zh-CN" altLang="en-US" sz="800" dirty="0">
                  <a:latin typeface="Andale Mono" panose="020B0509000000000004" pitchFamily="49" charset="0"/>
                  <a:ea typeface="SimSun" panose="02010600030101010101" pitchFamily="2" charset="-122"/>
                </a:endParaRPr>
              </a:p>
            </p:txBody>
          </p:sp>
        </mc:Choice>
        <mc:Fallback>
          <p:sp>
            <p:nvSpPr>
              <p:cNvPr id="411" name="文本框 410">
                <a:extLst>
                  <a:ext uri="{FF2B5EF4-FFF2-40B4-BE49-F238E27FC236}">
                    <a16:creationId xmlns:a16="http://schemas.microsoft.com/office/drawing/2014/main" id="{58BD77E0-6006-97C7-C538-19F80578253C}"/>
                  </a:ext>
                </a:extLst>
              </p:cNvPr>
              <p:cNvSpPr txBox="1">
                <a:spLocks noRot="1" noChangeAspect="1" noMove="1" noResize="1" noEditPoints="1" noAdjustHandles="1" noChangeArrowheads="1" noChangeShapeType="1" noTextEdit="1"/>
              </p:cNvSpPr>
              <p:nvPr/>
            </p:nvSpPr>
            <p:spPr>
              <a:xfrm>
                <a:off x="4206504" y="4732605"/>
                <a:ext cx="1089463" cy="215444"/>
              </a:xfrm>
              <a:prstGeom prst="rect">
                <a:avLst/>
              </a:prstGeom>
              <a:blipFill>
                <a:blip r:embed="rId8"/>
                <a:stretch>
                  <a:fillRect b="-11111"/>
                </a:stretch>
              </a:blipFill>
            </p:spPr>
            <p:txBody>
              <a:bodyPr/>
              <a:lstStyle/>
              <a:p>
                <a:r>
                  <a:rPr lang="zh-CN" altLang="en-US">
                    <a:noFill/>
                  </a:rPr>
                  <a:t> </a:t>
                </a:r>
              </a:p>
            </p:txBody>
          </p:sp>
        </mc:Fallback>
      </mc:AlternateContent>
      <p:sp>
        <p:nvSpPr>
          <p:cNvPr id="412" name="圆角矩形 411">
            <a:extLst>
              <a:ext uri="{FF2B5EF4-FFF2-40B4-BE49-F238E27FC236}">
                <a16:creationId xmlns:a16="http://schemas.microsoft.com/office/drawing/2014/main" id="{A4FCF00A-38D2-0D1A-1E1E-C63EB1518067}"/>
              </a:ext>
            </a:extLst>
          </p:cNvPr>
          <p:cNvSpPr/>
          <p:nvPr/>
        </p:nvSpPr>
        <p:spPr>
          <a:xfrm>
            <a:off x="9636228" y="2429281"/>
            <a:ext cx="288033" cy="859670"/>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Stop Line</a:t>
            </a:r>
          </a:p>
          <a:p>
            <a:pPr algn="ctr"/>
            <a:r>
              <a:rPr kumimoji="1" lang="en-US" altLang="zh-CN" sz="800" dirty="0">
                <a:solidFill>
                  <a:schemeClr val="tx1"/>
                </a:solidFill>
                <a:latin typeface="Andale Mono" panose="020B0509000000000004" pitchFamily="49" charset="0"/>
                <a:ea typeface="SimSun" panose="02010600030101010101" pitchFamily="2" charset="-122"/>
              </a:rPr>
              <a:t>Embedding</a:t>
            </a:r>
            <a:endParaRPr kumimoji="1" lang="zh-CN" altLang="en-US" sz="800" dirty="0">
              <a:solidFill>
                <a:schemeClr val="tx1"/>
              </a:solidFill>
              <a:latin typeface="Andale Mono" panose="020B0509000000000004" pitchFamily="49" charset="0"/>
              <a:ea typeface="SimSun" panose="02010600030101010101" pitchFamily="2" charset="-122"/>
            </a:endParaRPr>
          </a:p>
        </p:txBody>
      </p:sp>
      <mc:AlternateContent xmlns:mc="http://schemas.openxmlformats.org/markup-compatibility/2006">
        <mc:Choice xmlns:a14="http://schemas.microsoft.com/office/drawing/2010/main" Requires="a14">
          <p:sp>
            <p:nvSpPr>
              <p:cNvPr id="413" name="文本框 412">
                <a:extLst>
                  <a:ext uri="{FF2B5EF4-FFF2-40B4-BE49-F238E27FC236}">
                    <a16:creationId xmlns:a16="http://schemas.microsoft.com/office/drawing/2014/main" id="{EB4FB938-9752-1124-CED0-DB45E7AF9281}"/>
                  </a:ext>
                </a:extLst>
              </p:cNvPr>
              <p:cNvSpPr txBox="1"/>
              <p:nvPr/>
            </p:nvSpPr>
            <p:spPr>
              <a:xfrm>
                <a:off x="9201983" y="3384048"/>
                <a:ext cx="1161471" cy="215444"/>
              </a:xfrm>
              <a:prstGeom prst="rect">
                <a:avLst/>
              </a:prstGeom>
              <a:noFill/>
            </p:spPr>
            <p:txBody>
              <a:bodyPr wrap="square">
                <a:spAutoFit/>
              </a:bodyPr>
              <a:lstStyle/>
              <a:p>
                <a:pPr algn="ctr"/>
                <a14:m>
                  <m:oMath xmlns:m="http://schemas.openxmlformats.org/officeDocument/2006/math">
                    <m:r>
                      <a:rPr kumimoji="1" lang="en-US" altLang="zh-CN" sz="800" i="1" dirty="0" smtClean="0">
                        <a:latin typeface="Cambria Math" panose="02040503050406030204" pitchFamily="18" charset="0"/>
                      </a:rPr>
                      <m:t>(</m:t>
                    </m:r>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2</m:t>
                        </m:r>
                      </m:sub>
                    </m:sSub>
                  </m:oMath>
                </a14:m>
                <a:r>
                  <a:rPr kumimoji="1" lang="en-US" altLang="zh-CN" sz="800" dirty="0">
                    <a:latin typeface="Andale Mono" panose="020B0509000000000004" pitchFamily="49" charset="0"/>
                    <a:ea typeface="SimSun" panose="02010600030101010101" pitchFamily="2" charset="-122"/>
                  </a:rPr>
                  <a:t>, C)</a:t>
                </a:r>
                <a:endParaRPr lang="zh-CN" altLang="en-US" sz="800" dirty="0">
                  <a:latin typeface="Andale Mono" panose="020B0509000000000004" pitchFamily="49" charset="0"/>
                  <a:ea typeface="SimSun" panose="02010600030101010101" pitchFamily="2" charset="-122"/>
                </a:endParaRPr>
              </a:p>
            </p:txBody>
          </p:sp>
        </mc:Choice>
        <mc:Fallback>
          <p:sp>
            <p:nvSpPr>
              <p:cNvPr id="413" name="文本框 412">
                <a:extLst>
                  <a:ext uri="{FF2B5EF4-FFF2-40B4-BE49-F238E27FC236}">
                    <a16:creationId xmlns:a16="http://schemas.microsoft.com/office/drawing/2014/main" id="{EB4FB938-9752-1124-CED0-DB45E7AF9281}"/>
                  </a:ext>
                </a:extLst>
              </p:cNvPr>
              <p:cNvSpPr txBox="1">
                <a:spLocks noRot="1" noChangeAspect="1" noMove="1" noResize="1" noEditPoints="1" noAdjustHandles="1" noChangeArrowheads="1" noChangeShapeType="1" noTextEdit="1"/>
              </p:cNvSpPr>
              <p:nvPr/>
            </p:nvSpPr>
            <p:spPr>
              <a:xfrm>
                <a:off x="9201983" y="3384048"/>
                <a:ext cx="1161471" cy="215444"/>
              </a:xfrm>
              <a:prstGeom prst="rect">
                <a:avLst/>
              </a:prstGeom>
              <a:blipFill>
                <a:blip r:embed="rId9"/>
                <a:stretch>
                  <a:fillRect b="-11111"/>
                </a:stretch>
              </a:blipFill>
            </p:spPr>
            <p:txBody>
              <a:bodyPr/>
              <a:lstStyle/>
              <a:p>
                <a:r>
                  <a:rPr lang="zh-CN" altLang="en-US">
                    <a:noFill/>
                  </a:rPr>
                  <a:t> </a:t>
                </a:r>
              </a:p>
            </p:txBody>
          </p:sp>
        </mc:Fallback>
      </mc:AlternateContent>
      <p:sp>
        <p:nvSpPr>
          <p:cNvPr id="414" name="矩形 413">
            <a:extLst>
              <a:ext uri="{FF2B5EF4-FFF2-40B4-BE49-F238E27FC236}">
                <a16:creationId xmlns:a16="http://schemas.microsoft.com/office/drawing/2014/main" id="{94BBF027-DE16-189C-9FDA-F9EECB6E5F48}"/>
              </a:ext>
            </a:extLst>
          </p:cNvPr>
          <p:cNvSpPr/>
          <p:nvPr/>
        </p:nvSpPr>
        <p:spPr>
          <a:xfrm>
            <a:off x="6566244" y="3144584"/>
            <a:ext cx="947277" cy="16794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700" dirty="0">
                <a:solidFill>
                  <a:schemeClr val="tx1"/>
                </a:solidFill>
                <a:latin typeface="Andale Mono" panose="020B0509000000000004" pitchFamily="49" charset="0"/>
                <a:ea typeface="SimSun" panose="02010600030101010101" pitchFamily="2" charset="-122"/>
              </a:rPr>
              <a:t>Type Embedding</a:t>
            </a: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415" name="矩形 414">
            <a:extLst>
              <a:ext uri="{FF2B5EF4-FFF2-40B4-BE49-F238E27FC236}">
                <a16:creationId xmlns:a16="http://schemas.microsoft.com/office/drawing/2014/main" id="{74EC1C74-11D0-B374-7562-903F8344A48C}"/>
              </a:ext>
            </a:extLst>
          </p:cNvPr>
          <p:cNvSpPr/>
          <p:nvPr/>
        </p:nvSpPr>
        <p:spPr>
          <a:xfrm>
            <a:off x="6566244" y="3659383"/>
            <a:ext cx="947277" cy="16794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700" dirty="0" err="1">
                <a:solidFill>
                  <a:schemeClr val="tx1"/>
                </a:solidFill>
                <a:latin typeface="Andale Mono" panose="020B0509000000000004" pitchFamily="49" charset="0"/>
                <a:ea typeface="SimSun" panose="02010600030101010101" pitchFamily="2" charset="-122"/>
              </a:rPr>
              <a:t>VectorNet</a:t>
            </a: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416" name="椭圆 415">
            <a:extLst>
              <a:ext uri="{FF2B5EF4-FFF2-40B4-BE49-F238E27FC236}">
                <a16:creationId xmlns:a16="http://schemas.microsoft.com/office/drawing/2014/main" id="{8AD1DBED-C54B-D05A-8982-5BA388085045}"/>
              </a:ext>
            </a:extLst>
          </p:cNvPr>
          <p:cNvSpPr/>
          <p:nvPr/>
        </p:nvSpPr>
        <p:spPr>
          <a:xfrm>
            <a:off x="6731054" y="3418672"/>
            <a:ext cx="617655" cy="132854"/>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700" dirty="0">
                <a:solidFill>
                  <a:schemeClr val="tx1"/>
                </a:solidFill>
                <a:latin typeface="Andale Mono" panose="020B0509000000000004" pitchFamily="49" charset="0"/>
                <a:ea typeface="SimSun" panose="02010600030101010101" pitchFamily="2" charset="-122"/>
              </a:rPr>
              <a:t>ADD</a:t>
            </a: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417" name="矩形 416">
            <a:extLst>
              <a:ext uri="{FF2B5EF4-FFF2-40B4-BE49-F238E27FC236}">
                <a16:creationId xmlns:a16="http://schemas.microsoft.com/office/drawing/2014/main" id="{5254D24A-3A38-7348-8200-3681F53BA41B}"/>
              </a:ext>
            </a:extLst>
          </p:cNvPr>
          <p:cNvSpPr/>
          <p:nvPr/>
        </p:nvSpPr>
        <p:spPr>
          <a:xfrm>
            <a:off x="8049854" y="3136655"/>
            <a:ext cx="288033" cy="69067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zh-CN" sz="700" dirty="0">
                <a:solidFill>
                  <a:schemeClr val="tx1"/>
                </a:solidFill>
                <a:latin typeface="Andale Mono" panose="020B0509000000000004" pitchFamily="49" charset="0"/>
                <a:ea typeface="SimSun" panose="02010600030101010101" pitchFamily="2" charset="-122"/>
              </a:rPr>
              <a:t>Aggregate Embedding</a:t>
            </a:r>
            <a:endParaRPr kumimoji="1" lang="zh-CN" altLang="en-US" sz="700" dirty="0">
              <a:solidFill>
                <a:schemeClr val="tx1"/>
              </a:solidFill>
              <a:latin typeface="Andale Mono" panose="020B0509000000000004" pitchFamily="49" charset="0"/>
              <a:ea typeface="SimSun" panose="02010600030101010101" pitchFamily="2" charset="-122"/>
            </a:endParaRPr>
          </a:p>
        </p:txBody>
      </p:sp>
      <p:cxnSp>
        <p:nvCxnSpPr>
          <p:cNvPr id="418" name="直线箭头连接符 417">
            <a:extLst>
              <a:ext uri="{FF2B5EF4-FFF2-40B4-BE49-F238E27FC236}">
                <a16:creationId xmlns:a16="http://schemas.microsoft.com/office/drawing/2014/main" id="{D49E91FB-686C-394D-B2EB-E5EC8D108143}"/>
              </a:ext>
            </a:extLst>
          </p:cNvPr>
          <p:cNvCxnSpPr>
            <a:cxnSpLocks/>
            <a:stCxn id="414" idx="2"/>
            <a:endCxn id="416" idx="0"/>
          </p:cNvCxnSpPr>
          <p:nvPr/>
        </p:nvCxnSpPr>
        <p:spPr>
          <a:xfrm flipH="1">
            <a:off x="7039882" y="3312533"/>
            <a:ext cx="1" cy="106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9" name="直线箭头连接符 418">
            <a:extLst>
              <a:ext uri="{FF2B5EF4-FFF2-40B4-BE49-F238E27FC236}">
                <a16:creationId xmlns:a16="http://schemas.microsoft.com/office/drawing/2014/main" id="{22163374-448A-2F55-83FB-1E7C892AFC54}"/>
              </a:ext>
            </a:extLst>
          </p:cNvPr>
          <p:cNvCxnSpPr>
            <a:cxnSpLocks/>
            <a:stCxn id="415" idx="0"/>
            <a:endCxn id="416" idx="4"/>
          </p:cNvCxnSpPr>
          <p:nvPr/>
        </p:nvCxnSpPr>
        <p:spPr>
          <a:xfrm flipH="1" flipV="1">
            <a:off x="7039882" y="3551526"/>
            <a:ext cx="1" cy="107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0" name="直线箭头连接符 419">
            <a:extLst>
              <a:ext uri="{FF2B5EF4-FFF2-40B4-BE49-F238E27FC236}">
                <a16:creationId xmlns:a16="http://schemas.microsoft.com/office/drawing/2014/main" id="{6E524531-D861-EDC2-7059-8CC9E47BD078}"/>
              </a:ext>
            </a:extLst>
          </p:cNvPr>
          <p:cNvCxnSpPr>
            <a:cxnSpLocks/>
            <a:stCxn id="416" idx="6"/>
            <a:endCxn id="417" idx="1"/>
          </p:cNvCxnSpPr>
          <p:nvPr/>
        </p:nvCxnSpPr>
        <p:spPr>
          <a:xfrm flipV="1">
            <a:off x="7348709" y="3481994"/>
            <a:ext cx="701145" cy="3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1" name="矩形 420">
            <a:extLst>
              <a:ext uri="{FF2B5EF4-FFF2-40B4-BE49-F238E27FC236}">
                <a16:creationId xmlns:a16="http://schemas.microsoft.com/office/drawing/2014/main" id="{11620065-7041-E51C-1543-EA6F010B9216}"/>
              </a:ext>
            </a:extLst>
          </p:cNvPr>
          <p:cNvSpPr/>
          <p:nvPr/>
        </p:nvSpPr>
        <p:spPr>
          <a:xfrm>
            <a:off x="6463480" y="3003230"/>
            <a:ext cx="2018424" cy="970908"/>
          </a:xfrm>
          <a:prstGeom prst="rect">
            <a:avLst/>
          </a:prstGeom>
          <a:noFill/>
          <a:ln w="3175">
            <a:solidFill>
              <a:schemeClr val="accent1">
                <a:shade val="50000"/>
                <a:alpha val="1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700">
              <a:latin typeface="Andale Mono" panose="020B0509000000000004" pitchFamily="49" charset="0"/>
              <a:ea typeface="SimSun" panose="02010600030101010101" pitchFamily="2" charset="-122"/>
            </a:endParaRPr>
          </a:p>
        </p:txBody>
      </p:sp>
      <mc:AlternateContent xmlns:mc="http://schemas.openxmlformats.org/markup-compatibility/2006">
        <mc:Choice xmlns:a14="http://schemas.microsoft.com/office/drawing/2010/main" Requires="a14">
          <p:sp>
            <p:nvSpPr>
              <p:cNvPr id="422" name="文本框 421">
                <a:extLst>
                  <a:ext uri="{FF2B5EF4-FFF2-40B4-BE49-F238E27FC236}">
                    <a16:creationId xmlns:a16="http://schemas.microsoft.com/office/drawing/2014/main" id="{D3A42B83-D644-730B-EFF8-AF91CEBA3470}"/>
                  </a:ext>
                </a:extLst>
              </p:cNvPr>
              <p:cNvSpPr txBox="1"/>
              <p:nvPr/>
            </p:nvSpPr>
            <p:spPr>
              <a:xfrm>
                <a:off x="6633728" y="3990767"/>
                <a:ext cx="1677927" cy="442301"/>
              </a:xfrm>
              <a:prstGeom prst="rect">
                <a:avLst/>
              </a:prstGeom>
              <a:noFill/>
            </p:spPr>
            <p:txBody>
              <a:bodyPr wrap="square">
                <a:spAutoFit/>
              </a:bodyPr>
              <a:lstStyle/>
              <a:p>
                <a:pPr algn="ctr">
                  <a:lnSpc>
                    <a:spcPct val="150000"/>
                  </a:lnSpc>
                </a:pPr>
                <a14:m>
                  <m:oMath xmlns:m="http://schemas.openxmlformats.org/officeDocument/2006/math">
                    <m:r>
                      <a:rPr kumimoji="1" lang="en-US" altLang="zh-CN" sz="800" b="0" i="1" smtClean="0">
                        <a:latin typeface="Cambria Math" panose="02040503050406030204" pitchFamily="18" charset="0"/>
                      </a:rPr>
                      <m:t>(</m:t>
                    </m:r>
                    <m:sSub>
                      <m:sSubPr>
                        <m:ctrlPr>
                          <a:rPr kumimoji="1" lang="en-US" altLang="zh-CN" sz="800" i="1" smtClean="0">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3</m:t>
                        </m:r>
                      </m:sub>
                    </m:sSub>
                  </m:oMath>
                </a14:m>
                <a:r>
                  <a:rPr kumimoji="1" lang="en-US" altLang="zh-CN" sz="8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smtClean="0">
                            <a:latin typeface="Cambria Math" panose="02040503050406030204" pitchFamily="18" charset="0"/>
                          </a:rPr>
                        </m:ctrlPr>
                      </m:sSubPr>
                      <m:e>
                        <m:r>
                          <a:rPr kumimoji="1" lang="en-US" altLang="zh-CN" sz="800" b="0" i="1" smtClean="0">
                            <a:latin typeface="Cambria Math" panose="02040503050406030204" pitchFamily="18" charset="0"/>
                          </a:rPr>
                          <m:t>𝑛</m:t>
                        </m:r>
                      </m:e>
                      <m:sub>
                        <m:r>
                          <a:rPr kumimoji="1" lang="en-US" altLang="zh-CN" sz="800" b="0" i="1" smtClean="0">
                            <a:latin typeface="Cambria Math" panose="02040503050406030204" pitchFamily="18" charset="0"/>
                          </a:rPr>
                          <m:t>3</m:t>
                        </m:r>
                      </m:sub>
                    </m:sSub>
                  </m:oMath>
                </a14:m>
                <a:r>
                  <a:rPr kumimoji="1" lang="en-US" altLang="zh-CN" sz="800" dirty="0">
                    <a:latin typeface="Andale Mono" panose="020B0509000000000004" pitchFamily="49" charset="0"/>
                    <a:ea typeface="SimSun" panose="02010600030101010101" pitchFamily="2" charset="-122"/>
                  </a:rPr>
                  <a:t>, 3)-&gt;</a:t>
                </a:r>
                <a14:m>
                  <m:oMath xmlns:m="http://schemas.openxmlformats.org/officeDocument/2006/math">
                    <m:r>
                      <a:rPr kumimoji="1" lang="en-US" altLang="zh-CN" sz="800" i="1" dirty="0" smtClean="0">
                        <a:latin typeface="Cambria Math" panose="02040503050406030204" pitchFamily="18" charset="0"/>
                      </a:rPr>
                      <m:t>(</m:t>
                    </m:r>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3</m:t>
                        </m:r>
                      </m:sub>
                    </m:sSub>
                  </m:oMath>
                </a14:m>
                <a:r>
                  <a:rPr kumimoji="1" lang="en-US" altLang="zh-CN" sz="800" dirty="0">
                    <a:latin typeface="Andale Mono" panose="020B0509000000000004" pitchFamily="49" charset="0"/>
                    <a:ea typeface="SimSun" panose="02010600030101010101" pitchFamily="2" charset="-122"/>
                  </a:rPr>
                  <a:t>, C)</a:t>
                </a:r>
              </a:p>
              <a:p>
                <a:pPr algn="ctr">
                  <a:lnSpc>
                    <a:spcPct val="150000"/>
                  </a:lnSpc>
                </a:pPr>
                <a14:m>
                  <m:oMath xmlns:m="http://schemas.openxmlformats.org/officeDocument/2006/math">
                    <m:r>
                      <a:rPr kumimoji="1" lang="en-US" altLang="zh-CN" sz="800" b="0" i="1" smtClean="0">
                        <a:latin typeface="Cambria Math" panose="02040503050406030204" pitchFamily="18" charset="0"/>
                      </a:rPr>
                      <m:t>(</m:t>
                    </m:r>
                    <m:sSub>
                      <m:sSubPr>
                        <m:ctrlPr>
                          <a:rPr kumimoji="1" lang="en-US" altLang="zh-CN" sz="800" i="1" smtClean="0">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4</m:t>
                        </m:r>
                      </m:sub>
                    </m:sSub>
                  </m:oMath>
                </a14:m>
                <a:r>
                  <a:rPr kumimoji="1" lang="en-US" altLang="zh-CN" sz="8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smtClean="0">
                            <a:latin typeface="Cambria Math" panose="02040503050406030204" pitchFamily="18" charset="0"/>
                          </a:rPr>
                        </m:ctrlPr>
                      </m:sSubPr>
                      <m:e>
                        <m:r>
                          <a:rPr kumimoji="1" lang="en-US" altLang="zh-CN" sz="800" b="0" i="1" smtClean="0">
                            <a:latin typeface="Cambria Math" panose="02040503050406030204" pitchFamily="18" charset="0"/>
                          </a:rPr>
                          <m:t>𝑛</m:t>
                        </m:r>
                      </m:e>
                      <m:sub>
                        <m:r>
                          <a:rPr kumimoji="1" lang="en-US" altLang="zh-CN" sz="800" b="0" i="1" smtClean="0">
                            <a:latin typeface="Cambria Math" panose="02040503050406030204" pitchFamily="18" charset="0"/>
                          </a:rPr>
                          <m:t>4</m:t>
                        </m:r>
                      </m:sub>
                    </m:sSub>
                  </m:oMath>
                </a14:m>
                <a:r>
                  <a:rPr kumimoji="1" lang="en-US" altLang="zh-CN" sz="800" dirty="0">
                    <a:latin typeface="Andale Mono" panose="020B0509000000000004" pitchFamily="49" charset="0"/>
                    <a:ea typeface="SimSun" panose="02010600030101010101" pitchFamily="2" charset="-122"/>
                  </a:rPr>
                  <a:t>, 3)-&gt;</a:t>
                </a:r>
                <a14:m>
                  <m:oMath xmlns:m="http://schemas.openxmlformats.org/officeDocument/2006/math">
                    <m:r>
                      <a:rPr kumimoji="1" lang="en-US" altLang="zh-CN" sz="800" i="1" dirty="0" smtClean="0">
                        <a:latin typeface="Cambria Math" panose="02040503050406030204" pitchFamily="18" charset="0"/>
                      </a:rPr>
                      <m:t>(</m:t>
                    </m:r>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4</m:t>
                        </m:r>
                      </m:sub>
                    </m:sSub>
                  </m:oMath>
                </a14:m>
                <a:r>
                  <a:rPr kumimoji="1" lang="en-US" altLang="zh-CN" sz="800" dirty="0">
                    <a:latin typeface="Andale Mono" panose="020B0509000000000004" pitchFamily="49" charset="0"/>
                    <a:ea typeface="SimSun" panose="02010600030101010101" pitchFamily="2" charset="-122"/>
                  </a:rPr>
                  <a:t>, C)</a:t>
                </a:r>
                <a:endParaRPr lang="zh-CN" altLang="en-US" sz="800" dirty="0">
                  <a:latin typeface="Andale Mono" panose="020B0509000000000004" pitchFamily="49" charset="0"/>
                  <a:ea typeface="SimSun" panose="02010600030101010101" pitchFamily="2" charset="-122"/>
                </a:endParaRPr>
              </a:p>
            </p:txBody>
          </p:sp>
        </mc:Choice>
        <mc:Fallback>
          <p:sp>
            <p:nvSpPr>
              <p:cNvPr id="422" name="文本框 421">
                <a:extLst>
                  <a:ext uri="{FF2B5EF4-FFF2-40B4-BE49-F238E27FC236}">
                    <a16:creationId xmlns:a16="http://schemas.microsoft.com/office/drawing/2014/main" id="{D3A42B83-D644-730B-EFF8-AF91CEBA3470}"/>
                  </a:ext>
                </a:extLst>
              </p:cNvPr>
              <p:cNvSpPr txBox="1">
                <a:spLocks noRot="1" noChangeAspect="1" noMove="1" noResize="1" noEditPoints="1" noAdjustHandles="1" noChangeArrowheads="1" noChangeShapeType="1" noTextEdit="1"/>
              </p:cNvSpPr>
              <p:nvPr/>
            </p:nvSpPr>
            <p:spPr>
              <a:xfrm>
                <a:off x="6633728" y="3990767"/>
                <a:ext cx="1677927" cy="442301"/>
              </a:xfrm>
              <a:prstGeom prst="rect">
                <a:avLst/>
              </a:prstGeom>
              <a:blipFill>
                <a:blip r:embed="rId10"/>
                <a:stretch>
                  <a:fillRect b="-2857"/>
                </a:stretch>
              </a:blipFill>
            </p:spPr>
            <p:txBody>
              <a:bodyPr/>
              <a:lstStyle/>
              <a:p>
                <a:r>
                  <a:rPr lang="zh-CN" altLang="en-US">
                    <a:noFill/>
                  </a:rPr>
                  <a:t> </a:t>
                </a:r>
              </a:p>
            </p:txBody>
          </p:sp>
        </mc:Fallback>
      </mc:AlternateContent>
      <p:sp>
        <p:nvSpPr>
          <p:cNvPr id="423" name="圆角矩形 422">
            <a:extLst>
              <a:ext uri="{FF2B5EF4-FFF2-40B4-BE49-F238E27FC236}">
                <a16:creationId xmlns:a16="http://schemas.microsoft.com/office/drawing/2014/main" id="{917DD981-21DB-28AF-F299-99FA645453AC}"/>
              </a:ext>
            </a:extLst>
          </p:cNvPr>
          <p:cNvSpPr/>
          <p:nvPr/>
        </p:nvSpPr>
        <p:spPr>
          <a:xfrm>
            <a:off x="9636228" y="3765043"/>
            <a:ext cx="288033" cy="859670"/>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Crosswalk</a:t>
            </a:r>
          </a:p>
          <a:p>
            <a:pPr algn="ctr"/>
            <a:r>
              <a:rPr kumimoji="1" lang="en-US" altLang="zh-CN" sz="800" dirty="0">
                <a:solidFill>
                  <a:schemeClr val="tx1"/>
                </a:solidFill>
                <a:latin typeface="Andale Mono" panose="020B0509000000000004" pitchFamily="49" charset="0"/>
                <a:ea typeface="SimSun" panose="02010600030101010101" pitchFamily="2" charset="-122"/>
              </a:rPr>
              <a:t>Embedding</a:t>
            </a:r>
            <a:endParaRPr kumimoji="1" lang="zh-CN" altLang="en-US" sz="800" dirty="0">
              <a:solidFill>
                <a:schemeClr val="tx1"/>
              </a:solidFill>
              <a:latin typeface="Andale Mono" panose="020B0509000000000004" pitchFamily="49" charset="0"/>
              <a:ea typeface="SimSun" panose="02010600030101010101" pitchFamily="2" charset="-122"/>
            </a:endParaRPr>
          </a:p>
        </p:txBody>
      </p:sp>
      <mc:AlternateContent xmlns:mc="http://schemas.openxmlformats.org/markup-compatibility/2006">
        <mc:Choice xmlns:a14="http://schemas.microsoft.com/office/drawing/2010/main" Requires="a14">
          <p:sp>
            <p:nvSpPr>
              <p:cNvPr id="424" name="文本框 423">
                <a:extLst>
                  <a:ext uri="{FF2B5EF4-FFF2-40B4-BE49-F238E27FC236}">
                    <a16:creationId xmlns:a16="http://schemas.microsoft.com/office/drawing/2014/main" id="{75593F7A-5532-34D5-49D6-C75436162973}"/>
                  </a:ext>
                </a:extLst>
              </p:cNvPr>
              <p:cNvSpPr txBox="1"/>
              <p:nvPr/>
            </p:nvSpPr>
            <p:spPr>
              <a:xfrm>
                <a:off x="9201983" y="4719810"/>
                <a:ext cx="1161471" cy="215444"/>
              </a:xfrm>
              <a:prstGeom prst="rect">
                <a:avLst/>
              </a:prstGeom>
              <a:noFill/>
            </p:spPr>
            <p:txBody>
              <a:bodyPr wrap="square">
                <a:spAutoFit/>
              </a:bodyPr>
              <a:lstStyle/>
              <a:p>
                <a:pPr algn="ctr"/>
                <a14:m>
                  <m:oMath xmlns:m="http://schemas.openxmlformats.org/officeDocument/2006/math">
                    <m:r>
                      <a:rPr kumimoji="1" lang="en-US" altLang="zh-CN" sz="800" i="1" dirty="0" smtClean="0">
                        <a:latin typeface="Cambria Math" panose="02040503050406030204" pitchFamily="18" charset="0"/>
                      </a:rPr>
                      <m:t>(</m:t>
                    </m:r>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3</m:t>
                        </m:r>
                      </m:sub>
                    </m:sSub>
                  </m:oMath>
                </a14:m>
                <a:r>
                  <a:rPr kumimoji="1" lang="en-US" altLang="zh-CN" sz="800" dirty="0">
                    <a:latin typeface="Andale Mono" panose="020B0509000000000004" pitchFamily="49" charset="0"/>
                    <a:ea typeface="SimSun" panose="02010600030101010101" pitchFamily="2" charset="-122"/>
                  </a:rPr>
                  <a:t>, C)</a:t>
                </a:r>
                <a:endParaRPr lang="zh-CN" altLang="en-US" sz="800" dirty="0">
                  <a:latin typeface="Andale Mono" panose="020B0509000000000004" pitchFamily="49" charset="0"/>
                  <a:ea typeface="SimSun" panose="02010600030101010101" pitchFamily="2" charset="-122"/>
                </a:endParaRPr>
              </a:p>
            </p:txBody>
          </p:sp>
        </mc:Choice>
        <mc:Fallback>
          <p:sp>
            <p:nvSpPr>
              <p:cNvPr id="424" name="文本框 423">
                <a:extLst>
                  <a:ext uri="{FF2B5EF4-FFF2-40B4-BE49-F238E27FC236}">
                    <a16:creationId xmlns:a16="http://schemas.microsoft.com/office/drawing/2014/main" id="{75593F7A-5532-34D5-49D6-C75436162973}"/>
                  </a:ext>
                </a:extLst>
              </p:cNvPr>
              <p:cNvSpPr txBox="1">
                <a:spLocks noRot="1" noChangeAspect="1" noMove="1" noResize="1" noEditPoints="1" noAdjustHandles="1" noChangeArrowheads="1" noChangeShapeType="1" noTextEdit="1"/>
              </p:cNvSpPr>
              <p:nvPr/>
            </p:nvSpPr>
            <p:spPr>
              <a:xfrm>
                <a:off x="9201983" y="4719810"/>
                <a:ext cx="1161471" cy="215444"/>
              </a:xfrm>
              <a:prstGeom prst="rect">
                <a:avLst/>
              </a:prstGeom>
              <a:blipFill>
                <a:blip r:embed="rId11"/>
                <a:stretch>
                  <a:fillRect b="-11111"/>
                </a:stretch>
              </a:blipFill>
            </p:spPr>
            <p:txBody>
              <a:bodyPr/>
              <a:lstStyle/>
              <a:p>
                <a:r>
                  <a:rPr lang="zh-CN" altLang="en-US">
                    <a:noFill/>
                  </a:rPr>
                  <a:t> </a:t>
                </a:r>
              </a:p>
            </p:txBody>
          </p:sp>
        </mc:Fallback>
      </mc:AlternateContent>
      <p:cxnSp>
        <p:nvCxnSpPr>
          <p:cNvPr id="425" name="直线箭头连接符 424">
            <a:extLst>
              <a:ext uri="{FF2B5EF4-FFF2-40B4-BE49-F238E27FC236}">
                <a16:creationId xmlns:a16="http://schemas.microsoft.com/office/drawing/2014/main" id="{6131DCDF-C35A-71AD-D6A0-1052B5D7C7F0}"/>
              </a:ext>
            </a:extLst>
          </p:cNvPr>
          <p:cNvCxnSpPr>
            <a:cxnSpLocks/>
            <a:stCxn id="381" idx="3"/>
            <a:endCxn id="390" idx="1"/>
          </p:cNvCxnSpPr>
          <p:nvPr/>
        </p:nvCxnSpPr>
        <p:spPr>
          <a:xfrm>
            <a:off x="5661497" y="1438259"/>
            <a:ext cx="801983" cy="3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6" name="直线箭头连接符 425">
            <a:extLst>
              <a:ext uri="{FF2B5EF4-FFF2-40B4-BE49-F238E27FC236}">
                <a16:creationId xmlns:a16="http://schemas.microsoft.com/office/drawing/2014/main" id="{83B1901B-5656-8CBB-778E-F097116E234C}"/>
              </a:ext>
            </a:extLst>
          </p:cNvPr>
          <p:cNvCxnSpPr>
            <a:cxnSpLocks/>
            <a:stCxn id="390" idx="3"/>
            <a:endCxn id="392" idx="1"/>
          </p:cNvCxnSpPr>
          <p:nvPr/>
        </p:nvCxnSpPr>
        <p:spPr>
          <a:xfrm flipV="1">
            <a:off x="8481904" y="1429553"/>
            <a:ext cx="1154324" cy="12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7" name="直线箭头连接符 426">
            <a:extLst>
              <a:ext uri="{FF2B5EF4-FFF2-40B4-BE49-F238E27FC236}">
                <a16:creationId xmlns:a16="http://schemas.microsoft.com/office/drawing/2014/main" id="{505A8662-F389-98B8-3A70-FD00F09E0317}"/>
              </a:ext>
            </a:extLst>
          </p:cNvPr>
          <p:cNvCxnSpPr>
            <a:cxnSpLocks/>
            <a:stCxn id="406" idx="3"/>
            <a:endCxn id="421" idx="1"/>
          </p:cNvCxnSpPr>
          <p:nvPr/>
        </p:nvCxnSpPr>
        <p:spPr>
          <a:xfrm>
            <a:off x="5656868" y="2870830"/>
            <a:ext cx="806612" cy="617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8" name="直线箭头连接符 427">
            <a:extLst>
              <a:ext uri="{FF2B5EF4-FFF2-40B4-BE49-F238E27FC236}">
                <a16:creationId xmlns:a16="http://schemas.microsoft.com/office/drawing/2014/main" id="{1C988816-B9A6-0CB8-8D35-24BF52A3F867}"/>
              </a:ext>
            </a:extLst>
          </p:cNvPr>
          <p:cNvCxnSpPr>
            <a:cxnSpLocks/>
            <a:stCxn id="410" idx="3"/>
            <a:endCxn id="421" idx="1"/>
          </p:cNvCxnSpPr>
          <p:nvPr/>
        </p:nvCxnSpPr>
        <p:spPr>
          <a:xfrm flipV="1">
            <a:off x="5656868" y="3488684"/>
            <a:ext cx="806612" cy="72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9" name="直线箭头连接符 428">
            <a:extLst>
              <a:ext uri="{FF2B5EF4-FFF2-40B4-BE49-F238E27FC236}">
                <a16:creationId xmlns:a16="http://schemas.microsoft.com/office/drawing/2014/main" id="{A37DEFC7-7E56-556D-A656-61E711651136}"/>
              </a:ext>
            </a:extLst>
          </p:cNvPr>
          <p:cNvCxnSpPr>
            <a:cxnSpLocks/>
            <a:stCxn id="421" idx="3"/>
            <a:endCxn id="412" idx="1"/>
          </p:cNvCxnSpPr>
          <p:nvPr/>
        </p:nvCxnSpPr>
        <p:spPr>
          <a:xfrm flipV="1">
            <a:off x="8481904" y="2859116"/>
            <a:ext cx="1154324" cy="629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0" name="直线箭头连接符 429">
            <a:extLst>
              <a:ext uri="{FF2B5EF4-FFF2-40B4-BE49-F238E27FC236}">
                <a16:creationId xmlns:a16="http://schemas.microsoft.com/office/drawing/2014/main" id="{B0B2AC64-E311-1D1E-29C0-638460CA8CA9}"/>
              </a:ext>
            </a:extLst>
          </p:cNvPr>
          <p:cNvCxnSpPr>
            <a:cxnSpLocks/>
            <a:stCxn id="421" idx="3"/>
            <a:endCxn id="423" idx="1"/>
          </p:cNvCxnSpPr>
          <p:nvPr/>
        </p:nvCxnSpPr>
        <p:spPr>
          <a:xfrm>
            <a:off x="8481904" y="3488684"/>
            <a:ext cx="1154324" cy="706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1" name="矩形 430">
            <a:extLst>
              <a:ext uri="{FF2B5EF4-FFF2-40B4-BE49-F238E27FC236}">
                <a16:creationId xmlns:a16="http://schemas.microsoft.com/office/drawing/2014/main" id="{0C53E0D5-86B1-8F73-EC93-DA1C375F0226}"/>
              </a:ext>
            </a:extLst>
          </p:cNvPr>
          <p:cNvSpPr/>
          <p:nvPr/>
        </p:nvSpPr>
        <p:spPr>
          <a:xfrm rot="10800000">
            <a:off x="4386259" y="3970854"/>
            <a:ext cx="694207" cy="147361"/>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sp>
        <p:nvSpPr>
          <p:cNvPr id="432" name="矩形 431">
            <a:extLst>
              <a:ext uri="{FF2B5EF4-FFF2-40B4-BE49-F238E27FC236}">
                <a16:creationId xmlns:a16="http://schemas.microsoft.com/office/drawing/2014/main" id="{D2B622B7-E837-EE16-FFDA-15B58AEF75F1}"/>
              </a:ext>
            </a:extLst>
          </p:cNvPr>
          <p:cNvSpPr/>
          <p:nvPr/>
        </p:nvSpPr>
        <p:spPr>
          <a:xfrm rot="10800000">
            <a:off x="4382298" y="4435081"/>
            <a:ext cx="694207" cy="147361"/>
          </a:xfrm>
          <a:prstGeom prst="rect">
            <a:avLst/>
          </a:prstGeom>
          <a:pattFill prst="wdDnDiag">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pic>
        <p:nvPicPr>
          <p:cNvPr id="433" name="图片 432">
            <a:extLst>
              <a:ext uri="{FF2B5EF4-FFF2-40B4-BE49-F238E27FC236}">
                <a16:creationId xmlns:a16="http://schemas.microsoft.com/office/drawing/2014/main" id="{DDE015BB-52A0-697E-CB64-EBC4BF50458B}"/>
              </a:ext>
            </a:extLst>
          </p:cNvPr>
          <p:cNvPicPr>
            <a:picLocks noChangeAspect="1"/>
          </p:cNvPicPr>
          <p:nvPr/>
        </p:nvPicPr>
        <p:blipFill>
          <a:blip r:embed="rId12"/>
          <a:stretch>
            <a:fillRect/>
          </a:stretch>
        </p:blipFill>
        <p:spPr>
          <a:xfrm>
            <a:off x="870579" y="5164073"/>
            <a:ext cx="2150054" cy="792088"/>
          </a:xfrm>
          <a:prstGeom prst="rect">
            <a:avLst/>
          </a:prstGeom>
        </p:spPr>
      </p:pic>
      <p:sp>
        <p:nvSpPr>
          <p:cNvPr id="434" name="文本框 433">
            <a:extLst>
              <a:ext uri="{FF2B5EF4-FFF2-40B4-BE49-F238E27FC236}">
                <a16:creationId xmlns:a16="http://schemas.microsoft.com/office/drawing/2014/main" id="{9BBAF1DB-7E65-02F2-DA07-46A17FE47CB6}"/>
              </a:ext>
            </a:extLst>
          </p:cNvPr>
          <p:cNvSpPr txBox="1"/>
          <p:nvPr/>
        </p:nvSpPr>
        <p:spPr>
          <a:xfrm rot="5400000">
            <a:off x="4591736" y="4544301"/>
            <a:ext cx="430887" cy="1291515"/>
          </a:xfrm>
          <a:prstGeom prst="rect">
            <a:avLst/>
          </a:prstGeom>
          <a:noFill/>
        </p:spPr>
        <p:txBody>
          <a:bodyPr vert="vert270" wrap="square" rtlCol="0">
            <a:spAutoFit/>
          </a:bodyPr>
          <a:lstStyle/>
          <a:p>
            <a:pPr algn="ctr"/>
            <a:r>
              <a:rPr kumimoji="1" lang="en-US" altLang="zh-CN" sz="800" dirty="0">
                <a:latin typeface="Andale Mono" panose="020B0509000000000004" pitchFamily="49" charset="0"/>
                <a:ea typeface="SimSun" panose="02010600030101010101" pitchFamily="2" charset="-122"/>
              </a:rPr>
              <a:t>Traffic Light </a:t>
            </a:r>
            <a:r>
              <a:rPr kumimoji="1" lang="en-US" altLang="zh-CN" sz="800" dirty="0" err="1">
                <a:latin typeface="Andale Mono" panose="020B0509000000000004" pitchFamily="49" charset="0"/>
                <a:ea typeface="SimSun" panose="02010600030101010101" pitchFamily="2" charset="-122"/>
              </a:rPr>
              <a:t>Position&amp;Type</a:t>
            </a:r>
            <a:endParaRPr kumimoji="1" lang="zh-CN" altLang="en-US" sz="800" dirty="0">
              <a:latin typeface="Andale Mono" panose="020B0509000000000004" pitchFamily="49" charset="0"/>
              <a:ea typeface="SimSun" panose="02010600030101010101" pitchFamily="2" charset="-122"/>
            </a:endParaRPr>
          </a:p>
        </p:txBody>
      </p:sp>
      <p:sp>
        <p:nvSpPr>
          <p:cNvPr id="435" name="文本框 434">
            <a:extLst>
              <a:ext uri="{FF2B5EF4-FFF2-40B4-BE49-F238E27FC236}">
                <a16:creationId xmlns:a16="http://schemas.microsoft.com/office/drawing/2014/main" id="{42BA11C7-D0C6-DD06-4D2A-2D98E04ABD70}"/>
              </a:ext>
            </a:extLst>
          </p:cNvPr>
          <p:cNvSpPr txBox="1"/>
          <p:nvPr/>
        </p:nvSpPr>
        <p:spPr>
          <a:xfrm rot="5400000">
            <a:off x="4591736" y="4983528"/>
            <a:ext cx="430887" cy="1291514"/>
          </a:xfrm>
          <a:prstGeom prst="rect">
            <a:avLst/>
          </a:prstGeom>
          <a:noFill/>
        </p:spPr>
        <p:txBody>
          <a:bodyPr vert="vert270" wrap="square" rtlCol="0">
            <a:spAutoFit/>
          </a:bodyPr>
          <a:lstStyle/>
          <a:p>
            <a:pPr algn="ctr"/>
            <a:r>
              <a:rPr kumimoji="1" lang="en-US" altLang="zh-CN" sz="800" dirty="0">
                <a:latin typeface="Andale Mono" panose="020B0509000000000004" pitchFamily="49" charset="0"/>
                <a:ea typeface="SimSun" panose="02010600030101010101" pitchFamily="2" charset="-122"/>
              </a:rPr>
              <a:t>Traffic Light Time Sequence</a:t>
            </a:r>
            <a:endParaRPr kumimoji="1" lang="zh-CN" altLang="en-US" sz="800" dirty="0">
              <a:latin typeface="Andale Mono" panose="020B0509000000000004" pitchFamily="49" charset="0"/>
              <a:ea typeface="SimSun" panose="02010600030101010101" pitchFamily="2" charset="-122"/>
            </a:endParaRPr>
          </a:p>
        </p:txBody>
      </p:sp>
      <p:sp>
        <p:nvSpPr>
          <p:cNvPr id="436" name="矩形 435">
            <a:extLst>
              <a:ext uri="{FF2B5EF4-FFF2-40B4-BE49-F238E27FC236}">
                <a16:creationId xmlns:a16="http://schemas.microsoft.com/office/drawing/2014/main" id="{250FFB15-D128-606D-25E0-2906A5AF1DA5}"/>
              </a:ext>
            </a:extLst>
          </p:cNvPr>
          <p:cNvSpPr/>
          <p:nvPr/>
        </p:nvSpPr>
        <p:spPr>
          <a:xfrm>
            <a:off x="4012776" y="5049672"/>
            <a:ext cx="1644090" cy="970908"/>
          </a:xfrm>
          <a:prstGeom prst="rect">
            <a:avLst/>
          </a:prstGeom>
          <a:noFill/>
          <a:ln w="3175">
            <a:solidFill>
              <a:schemeClr val="accent1">
                <a:shade val="50000"/>
                <a:alpha val="1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mc:AlternateContent xmlns:mc="http://schemas.openxmlformats.org/markup-compatibility/2006">
        <mc:Choice xmlns:a14="http://schemas.microsoft.com/office/drawing/2010/main" Requires="a14">
          <p:sp>
            <p:nvSpPr>
              <p:cNvPr id="437" name="文本框 436">
                <a:extLst>
                  <a:ext uri="{FF2B5EF4-FFF2-40B4-BE49-F238E27FC236}">
                    <a16:creationId xmlns:a16="http://schemas.microsoft.com/office/drawing/2014/main" id="{E39E0908-BD53-959C-5BBE-F186AD12DA54}"/>
                  </a:ext>
                </a:extLst>
              </p:cNvPr>
              <p:cNvSpPr txBox="1"/>
              <p:nvPr/>
            </p:nvSpPr>
            <p:spPr>
              <a:xfrm>
                <a:off x="4184667" y="6102387"/>
                <a:ext cx="1089463" cy="215444"/>
              </a:xfrm>
              <a:prstGeom prst="rect">
                <a:avLst/>
              </a:prstGeom>
              <a:noFill/>
            </p:spPr>
            <p:txBody>
              <a:bodyPr wrap="square">
                <a:spAutoFit/>
              </a:bodyPr>
              <a:lstStyle/>
              <a:p>
                <a:pPr algn="ctr"/>
                <a14:m>
                  <m:oMath xmlns:m="http://schemas.openxmlformats.org/officeDocument/2006/math">
                    <m:r>
                      <a:rPr kumimoji="1" lang="en-US" altLang="zh-CN" sz="800" b="0" i="1" smtClean="0">
                        <a:latin typeface="Cambria Math" panose="02040503050406030204" pitchFamily="18" charset="0"/>
                      </a:rPr>
                      <m:t>(</m:t>
                    </m:r>
                    <m:sSub>
                      <m:sSubPr>
                        <m:ctrlPr>
                          <a:rPr kumimoji="1" lang="en-US" altLang="zh-CN" sz="800" i="1" smtClean="0">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2</m:t>
                        </m:r>
                      </m:sub>
                    </m:sSub>
                  </m:oMath>
                </a14:m>
                <a:r>
                  <a:rPr kumimoji="1" lang="en-US" altLang="zh-CN" sz="8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smtClean="0">
                            <a:latin typeface="Cambria Math" panose="02040503050406030204" pitchFamily="18" charset="0"/>
                          </a:rPr>
                        </m:ctrlPr>
                      </m:sSubPr>
                      <m:e>
                        <m:r>
                          <a:rPr kumimoji="1" lang="en-US" altLang="zh-CN" sz="800" i="1">
                            <a:latin typeface="Cambria Math" panose="02040503050406030204" pitchFamily="18" charset="0"/>
                          </a:rPr>
                          <m:t>𝑛</m:t>
                        </m:r>
                      </m:e>
                      <m:sub>
                        <m:r>
                          <a:rPr kumimoji="1" lang="en-US" altLang="zh-CN" sz="800" b="0" i="1" smtClean="0">
                            <a:latin typeface="Cambria Math" panose="02040503050406030204" pitchFamily="18" charset="0"/>
                          </a:rPr>
                          <m:t>2</m:t>
                        </m:r>
                      </m:sub>
                    </m:sSub>
                    <m:r>
                      <a:rPr kumimoji="1" lang="en-US" altLang="zh-CN" sz="800" b="0" i="1" smtClean="0">
                        <a:latin typeface="Cambria Math" panose="02040503050406030204" pitchFamily="18" charset="0"/>
                      </a:rPr>
                      <m:t> </m:t>
                    </m:r>
                    <m:r>
                      <m:rPr>
                        <m:sty m:val="p"/>
                      </m:rPr>
                      <a:rPr kumimoji="1" lang="en-US" altLang="zh-CN" sz="800" i="1" smtClean="0">
                        <a:latin typeface="Cambria Math" panose="02040503050406030204" pitchFamily="18" charset="0"/>
                      </a:rPr>
                      <m:t>x</m:t>
                    </m:r>
                    <m:r>
                      <a:rPr kumimoji="1" lang="en-US" altLang="zh-CN" sz="800" b="0" i="1" smtClean="0">
                        <a:latin typeface="Cambria Math" panose="02040503050406030204" pitchFamily="18" charset="0"/>
                      </a:rPr>
                      <m:t> </m:t>
                    </m:r>
                  </m:oMath>
                </a14:m>
                <a:r>
                  <a:rPr kumimoji="1" lang="en-US" altLang="zh-CN" sz="800" dirty="0">
                    <a:latin typeface="Andale Mono" panose="020B0509000000000004" pitchFamily="49" charset="0"/>
                    <a:ea typeface="SimSun" panose="02010600030101010101" pitchFamily="2" charset="-122"/>
                  </a:rPr>
                  <a:t>2+3)</a:t>
                </a:r>
                <a:endParaRPr lang="zh-CN" altLang="en-US" sz="800" dirty="0">
                  <a:latin typeface="Andale Mono" panose="020B0509000000000004" pitchFamily="49" charset="0"/>
                  <a:ea typeface="SimSun" panose="02010600030101010101" pitchFamily="2" charset="-122"/>
                </a:endParaRPr>
              </a:p>
            </p:txBody>
          </p:sp>
        </mc:Choice>
        <mc:Fallback>
          <p:sp>
            <p:nvSpPr>
              <p:cNvPr id="437" name="文本框 436">
                <a:extLst>
                  <a:ext uri="{FF2B5EF4-FFF2-40B4-BE49-F238E27FC236}">
                    <a16:creationId xmlns:a16="http://schemas.microsoft.com/office/drawing/2014/main" id="{E39E0908-BD53-959C-5BBE-F186AD12DA54}"/>
                  </a:ext>
                </a:extLst>
              </p:cNvPr>
              <p:cNvSpPr txBox="1">
                <a:spLocks noRot="1" noChangeAspect="1" noMove="1" noResize="1" noEditPoints="1" noAdjustHandles="1" noChangeArrowheads="1" noChangeShapeType="1" noTextEdit="1"/>
              </p:cNvSpPr>
              <p:nvPr/>
            </p:nvSpPr>
            <p:spPr>
              <a:xfrm>
                <a:off x="4184667" y="6102387"/>
                <a:ext cx="1089463" cy="215444"/>
              </a:xfrm>
              <a:prstGeom prst="rect">
                <a:avLst/>
              </a:prstGeom>
              <a:blipFill>
                <a:blip r:embed="rId13"/>
                <a:stretch>
                  <a:fillRect b="-11111"/>
                </a:stretch>
              </a:blipFill>
            </p:spPr>
            <p:txBody>
              <a:bodyPr/>
              <a:lstStyle/>
              <a:p>
                <a:r>
                  <a:rPr lang="zh-CN" altLang="en-US">
                    <a:noFill/>
                  </a:rPr>
                  <a:t> </a:t>
                </a:r>
              </a:p>
            </p:txBody>
          </p:sp>
        </mc:Fallback>
      </mc:AlternateContent>
      <p:pic>
        <p:nvPicPr>
          <p:cNvPr id="438" name="图形 34" descr="红绿灯">
            <a:extLst>
              <a:ext uri="{FF2B5EF4-FFF2-40B4-BE49-F238E27FC236}">
                <a16:creationId xmlns:a16="http://schemas.microsoft.com/office/drawing/2014/main" id="{25B808D0-1773-E67A-F4F0-F258B83950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47189" y="5287173"/>
            <a:ext cx="192240" cy="204446"/>
          </a:xfrm>
          <a:prstGeom prst="rect">
            <a:avLst/>
          </a:prstGeom>
        </p:spPr>
      </p:pic>
      <p:grpSp>
        <p:nvGrpSpPr>
          <p:cNvPr id="439" name="组合 438">
            <a:extLst>
              <a:ext uri="{FF2B5EF4-FFF2-40B4-BE49-F238E27FC236}">
                <a16:creationId xmlns:a16="http://schemas.microsoft.com/office/drawing/2014/main" id="{FAA4CFA0-B2CF-DD8D-1082-970C8E8F79FE}"/>
              </a:ext>
            </a:extLst>
          </p:cNvPr>
          <p:cNvGrpSpPr/>
          <p:nvPr/>
        </p:nvGrpSpPr>
        <p:grpSpPr>
          <a:xfrm>
            <a:off x="4149257" y="5783158"/>
            <a:ext cx="1296144" cy="238493"/>
            <a:chOff x="5346700" y="4641467"/>
            <a:chExt cx="2376261" cy="397357"/>
          </a:xfrm>
        </p:grpSpPr>
        <p:cxnSp>
          <p:nvCxnSpPr>
            <p:cNvPr id="440" name="直线连接符 439">
              <a:extLst>
                <a:ext uri="{FF2B5EF4-FFF2-40B4-BE49-F238E27FC236}">
                  <a16:creationId xmlns:a16="http://schemas.microsoft.com/office/drawing/2014/main" id="{71B08D81-F098-FA9A-EB5C-14096DBE966C}"/>
                </a:ext>
              </a:extLst>
            </p:cNvPr>
            <p:cNvCxnSpPr>
              <a:cxnSpLocks/>
            </p:cNvCxnSpPr>
            <p:nvPr/>
          </p:nvCxnSpPr>
          <p:spPr>
            <a:xfrm>
              <a:off x="5346700" y="4720185"/>
              <a:ext cx="2304256" cy="7717"/>
            </a:xfrm>
            <a:prstGeom prst="line">
              <a:avLst/>
            </a:prstGeom>
            <a:ln>
              <a:solidFill>
                <a:schemeClr val="tx1">
                  <a:alpha val="18000"/>
                </a:schemeClr>
              </a:solidFill>
              <a:prstDash val="dash"/>
            </a:ln>
          </p:spPr>
          <p:style>
            <a:lnRef idx="1">
              <a:schemeClr val="accent1"/>
            </a:lnRef>
            <a:fillRef idx="0">
              <a:schemeClr val="accent1"/>
            </a:fillRef>
            <a:effectRef idx="0">
              <a:schemeClr val="accent1"/>
            </a:effectRef>
            <a:fontRef idx="minor">
              <a:schemeClr val="tx1"/>
            </a:fontRef>
          </p:style>
        </p:cxnSp>
        <p:sp>
          <p:nvSpPr>
            <p:cNvPr id="441" name="椭圆 440">
              <a:extLst>
                <a:ext uri="{FF2B5EF4-FFF2-40B4-BE49-F238E27FC236}">
                  <a16:creationId xmlns:a16="http://schemas.microsoft.com/office/drawing/2014/main" id="{63BB4134-D367-9170-E3F6-26070976D71F}"/>
                </a:ext>
              </a:extLst>
            </p:cNvPr>
            <p:cNvSpPr/>
            <p:nvPr/>
          </p:nvSpPr>
          <p:spPr>
            <a:xfrm>
              <a:off x="5634730" y="4643704"/>
              <a:ext cx="72008" cy="720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sp>
          <p:nvSpPr>
            <p:cNvPr id="442" name="椭圆 441">
              <a:extLst>
                <a:ext uri="{FF2B5EF4-FFF2-40B4-BE49-F238E27FC236}">
                  <a16:creationId xmlns:a16="http://schemas.microsoft.com/office/drawing/2014/main" id="{215E3113-9859-CB1B-D155-A6AD67533DB8}"/>
                </a:ext>
              </a:extLst>
            </p:cNvPr>
            <p:cNvSpPr/>
            <p:nvPr/>
          </p:nvSpPr>
          <p:spPr>
            <a:xfrm>
              <a:off x="6066784" y="4644626"/>
              <a:ext cx="72008" cy="720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sp>
          <p:nvSpPr>
            <p:cNvPr id="443" name="椭圆 442">
              <a:extLst>
                <a:ext uri="{FF2B5EF4-FFF2-40B4-BE49-F238E27FC236}">
                  <a16:creationId xmlns:a16="http://schemas.microsoft.com/office/drawing/2014/main" id="{47855C20-C032-436D-1A25-21B82265AEF8}"/>
                </a:ext>
              </a:extLst>
            </p:cNvPr>
            <p:cNvSpPr/>
            <p:nvPr/>
          </p:nvSpPr>
          <p:spPr>
            <a:xfrm>
              <a:off x="6498832" y="4643704"/>
              <a:ext cx="72008" cy="720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Andale Mono" panose="020B0509000000000004" pitchFamily="49" charset="0"/>
                <a:ea typeface="SimSun" panose="02010600030101010101" pitchFamily="2" charset="-122"/>
              </a:endParaRPr>
            </a:p>
          </p:txBody>
        </p:sp>
        <p:sp>
          <p:nvSpPr>
            <p:cNvPr id="444" name="椭圆 443">
              <a:extLst>
                <a:ext uri="{FF2B5EF4-FFF2-40B4-BE49-F238E27FC236}">
                  <a16:creationId xmlns:a16="http://schemas.microsoft.com/office/drawing/2014/main" id="{F8035B67-6037-ECB5-A423-AE563C5AE092}"/>
                </a:ext>
              </a:extLst>
            </p:cNvPr>
            <p:cNvSpPr/>
            <p:nvPr/>
          </p:nvSpPr>
          <p:spPr>
            <a:xfrm>
              <a:off x="6930887" y="4643704"/>
              <a:ext cx="72008" cy="720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Andale Mono" panose="020B0509000000000004" pitchFamily="49" charset="0"/>
                <a:ea typeface="SimSun" panose="02010600030101010101" pitchFamily="2" charset="-122"/>
              </a:endParaRPr>
            </a:p>
          </p:txBody>
        </p:sp>
        <p:sp>
          <p:nvSpPr>
            <p:cNvPr id="445" name="椭圆 444">
              <a:extLst>
                <a:ext uri="{FF2B5EF4-FFF2-40B4-BE49-F238E27FC236}">
                  <a16:creationId xmlns:a16="http://schemas.microsoft.com/office/drawing/2014/main" id="{3BD86648-7FED-0D41-8D44-A2BBC65E0EDE}"/>
                </a:ext>
              </a:extLst>
            </p:cNvPr>
            <p:cNvSpPr/>
            <p:nvPr/>
          </p:nvSpPr>
          <p:spPr>
            <a:xfrm>
              <a:off x="7362940" y="4641467"/>
              <a:ext cx="72008" cy="720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Andale Mono" panose="020B0509000000000004" pitchFamily="49" charset="0"/>
                <a:ea typeface="SimSun" panose="02010600030101010101" pitchFamily="2" charset="-122"/>
              </a:endParaRPr>
            </a:p>
          </p:txBody>
        </p:sp>
        <p:sp>
          <p:nvSpPr>
            <p:cNvPr id="446" name="文本框 445">
              <a:extLst>
                <a:ext uri="{FF2B5EF4-FFF2-40B4-BE49-F238E27FC236}">
                  <a16:creationId xmlns:a16="http://schemas.microsoft.com/office/drawing/2014/main" id="{E9491DBB-FC7C-2E2B-5009-12FEA048EE7F}"/>
                </a:ext>
              </a:extLst>
            </p:cNvPr>
            <p:cNvSpPr txBox="1"/>
            <p:nvPr/>
          </p:nvSpPr>
          <p:spPr>
            <a:xfrm>
              <a:off x="5346700" y="4728483"/>
              <a:ext cx="648070" cy="307675"/>
            </a:xfrm>
            <a:prstGeom prst="rect">
              <a:avLst/>
            </a:prstGeom>
            <a:noFill/>
          </p:spPr>
          <p:txBody>
            <a:bodyPr wrap="square" rtlCol="0">
              <a:spAutoFit/>
            </a:bodyPr>
            <a:lstStyle/>
            <a:p>
              <a:pPr algn="ctr"/>
              <a:r>
                <a:rPr kumimoji="1" lang="en-US" altLang="zh-CN" sz="600" dirty="0">
                  <a:latin typeface="Andale Mono" panose="020B0509000000000004" pitchFamily="49" charset="0"/>
                  <a:ea typeface="SimSun" panose="02010600030101010101" pitchFamily="2" charset="-122"/>
                </a:rPr>
                <a:t>LA</a:t>
              </a:r>
              <a:endParaRPr kumimoji="1" lang="zh-CN" altLang="en-US" sz="600" dirty="0">
                <a:latin typeface="Andale Mono" panose="020B0509000000000004" pitchFamily="49" charset="0"/>
                <a:ea typeface="SimSun" panose="02010600030101010101" pitchFamily="2" charset="-122"/>
              </a:endParaRPr>
            </a:p>
          </p:txBody>
        </p:sp>
        <p:sp>
          <p:nvSpPr>
            <p:cNvPr id="447" name="文本框 446">
              <a:extLst>
                <a:ext uri="{FF2B5EF4-FFF2-40B4-BE49-F238E27FC236}">
                  <a16:creationId xmlns:a16="http://schemas.microsoft.com/office/drawing/2014/main" id="{41538166-B1FD-63CD-1BE9-14FBAB4616EE}"/>
                </a:ext>
              </a:extLst>
            </p:cNvPr>
            <p:cNvSpPr txBox="1"/>
            <p:nvPr/>
          </p:nvSpPr>
          <p:spPr>
            <a:xfrm>
              <a:off x="5778748" y="4723547"/>
              <a:ext cx="648070" cy="307675"/>
            </a:xfrm>
            <a:prstGeom prst="rect">
              <a:avLst/>
            </a:prstGeom>
            <a:noFill/>
          </p:spPr>
          <p:txBody>
            <a:bodyPr wrap="square" rtlCol="0">
              <a:spAutoFit/>
            </a:bodyPr>
            <a:lstStyle/>
            <a:p>
              <a:pPr algn="ctr"/>
              <a:r>
                <a:rPr kumimoji="1" lang="en-US" altLang="zh-CN" sz="600" dirty="0">
                  <a:latin typeface="Andale Mono" panose="020B0509000000000004" pitchFamily="49" charset="0"/>
                  <a:ea typeface="SimSun" panose="02010600030101010101" pitchFamily="2" charset="-122"/>
                </a:rPr>
                <a:t>LA</a:t>
              </a:r>
              <a:endParaRPr kumimoji="1" lang="zh-CN" altLang="en-US" sz="600" dirty="0">
                <a:latin typeface="Andale Mono" panose="020B0509000000000004" pitchFamily="49" charset="0"/>
                <a:ea typeface="SimSun" panose="02010600030101010101" pitchFamily="2" charset="-122"/>
              </a:endParaRPr>
            </a:p>
          </p:txBody>
        </p:sp>
        <p:sp>
          <p:nvSpPr>
            <p:cNvPr id="448" name="文本框 447">
              <a:extLst>
                <a:ext uri="{FF2B5EF4-FFF2-40B4-BE49-F238E27FC236}">
                  <a16:creationId xmlns:a16="http://schemas.microsoft.com/office/drawing/2014/main" id="{FB92DFD9-1393-0A0F-97C7-D276ACCD7ED9}"/>
                </a:ext>
              </a:extLst>
            </p:cNvPr>
            <p:cNvSpPr txBox="1"/>
            <p:nvPr/>
          </p:nvSpPr>
          <p:spPr>
            <a:xfrm>
              <a:off x="6210797" y="4731149"/>
              <a:ext cx="648070" cy="307675"/>
            </a:xfrm>
            <a:prstGeom prst="rect">
              <a:avLst/>
            </a:prstGeom>
            <a:noFill/>
          </p:spPr>
          <p:txBody>
            <a:bodyPr wrap="square" rtlCol="0">
              <a:spAutoFit/>
            </a:bodyPr>
            <a:lstStyle/>
            <a:p>
              <a:pPr algn="ctr"/>
              <a:r>
                <a:rPr kumimoji="1" lang="en-US" altLang="zh-CN" sz="600" dirty="0">
                  <a:latin typeface="Andale Mono" panose="020B0509000000000004" pitchFamily="49" charset="0"/>
                  <a:ea typeface="SimSun" panose="02010600030101010101" pitchFamily="2" charset="-122"/>
                </a:rPr>
                <a:t>LA</a:t>
              </a:r>
              <a:endParaRPr kumimoji="1" lang="zh-CN" altLang="en-US" sz="600" dirty="0">
                <a:latin typeface="Andale Mono" panose="020B0509000000000004" pitchFamily="49" charset="0"/>
                <a:ea typeface="SimSun" panose="02010600030101010101" pitchFamily="2" charset="-122"/>
              </a:endParaRPr>
            </a:p>
          </p:txBody>
        </p:sp>
        <p:sp>
          <p:nvSpPr>
            <p:cNvPr id="449" name="文本框 448">
              <a:extLst>
                <a:ext uri="{FF2B5EF4-FFF2-40B4-BE49-F238E27FC236}">
                  <a16:creationId xmlns:a16="http://schemas.microsoft.com/office/drawing/2014/main" id="{BA60F31F-15CB-47E9-D1AF-6284D2FD6E56}"/>
                </a:ext>
              </a:extLst>
            </p:cNvPr>
            <p:cNvSpPr txBox="1"/>
            <p:nvPr/>
          </p:nvSpPr>
          <p:spPr>
            <a:xfrm>
              <a:off x="6642845" y="4723258"/>
              <a:ext cx="648070" cy="307675"/>
            </a:xfrm>
            <a:prstGeom prst="rect">
              <a:avLst/>
            </a:prstGeom>
            <a:noFill/>
          </p:spPr>
          <p:txBody>
            <a:bodyPr wrap="square" rtlCol="0">
              <a:spAutoFit/>
            </a:bodyPr>
            <a:lstStyle/>
            <a:p>
              <a:pPr algn="ctr"/>
              <a:r>
                <a:rPr kumimoji="1" lang="en-US" altLang="zh-CN" sz="600" dirty="0">
                  <a:latin typeface="Andale Mono" panose="020B0509000000000004" pitchFamily="49" charset="0"/>
                  <a:ea typeface="SimSun" panose="02010600030101010101" pitchFamily="2" charset="-122"/>
                </a:rPr>
                <a:t>LA</a:t>
              </a:r>
              <a:endParaRPr kumimoji="1" lang="zh-CN" altLang="en-US" sz="600" dirty="0">
                <a:latin typeface="Andale Mono" panose="020B0509000000000004" pitchFamily="49" charset="0"/>
                <a:ea typeface="SimSun" panose="02010600030101010101" pitchFamily="2" charset="-122"/>
              </a:endParaRPr>
            </a:p>
          </p:txBody>
        </p:sp>
        <p:sp>
          <p:nvSpPr>
            <p:cNvPr id="450" name="文本框 449">
              <a:extLst>
                <a:ext uri="{FF2B5EF4-FFF2-40B4-BE49-F238E27FC236}">
                  <a16:creationId xmlns:a16="http://schemas.microsoft.com/office/drawing/2014/main" id="{FB97B9E1-1638-1B07-3E63-BE489868AE58}"/>
                </a:ext>
              </a:extLst>
            </p:cNvPr>
            <p:cNvSpPr txBox="1"/>
            <p:nvPr/>
          </p:nvSpPr>
          <p:spPr>
            <a:xfrm>
              <a:off x="7074891" y="4720186"/>
              <a:ext cx="648070" cy="307675"/>
            </a:xfrm>
            <a:prstGeom prst="rect">
              <a:avLst/>
            </a:prstGeom>
            <a:noFill/>
          </p:spPr>
          <p:txBody>
            <a:bodyPr wrap="square" rtlCol="0">
              <a:spAutoFit/>
            </a:bodyPr>
            <a:lstStyle/>
            <a:p>
              <a:pPr algn="ctr"/>
              <a:r>
                <a:rPr kumimoji="1" lang="en-US" altLang="zh-CN" sz="600" dirty="0">
                  <a:latin typeface="Andale Mono" panose="020B0509000000000004" pitchFamily="49" charset="0"/>
                  <a:ea typeface="SimSun" panose="02010600030101010101" pitchFamily="2" charset="-122"/>
                </a:rPr>
                <a:t>LA</a:t>
              </a:r>
              <a:endParaRPr kumimoji="1" lang="zh-CN" altLang="en-US" sz="600" dirty="0">
                <a:latin typeface="Andale Mono" panose="020B0509000000000004" pitchFamily="49" charset="0"/>
                <a:ea typeface="SimSun" panose="02010600030101010101" pitchFamily="2" charset="-122"/>
              </a:endParaRPr>
            </a:p>
          </p:txBody>
        </p:sp>
      </p:grpSp>
      <p:sp>
        <p:nvSpPr>
          <p:cNvPr id="451" name="矩形 450">
            <a:extLst>
              <a:ext uri="{FF2B5EF4-FFF2-40B4-BE49-F238E27FC236}">
                <a16:creationId xmlns:a16="http://schemas.microsoft.com/office/drawing/2014/main" id="{C1B6B6E4-FA1E-724F-94E4-DAF5C557069E}"/>
              </a:ext>
            </a:extLst>
          </p:cNvPr>
          <p:cNvSpPr/>
          <p:nvPr/>
        </p:nvSpPr>
        <p:spPr>
          <a:xfrm>
            <a:off x="6536140" y="4806020"/>
            <a:ext cx="947277" cy="16794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700" dirty="0">
                <a:solidFill>
                  <a:schemeClr val="tx1"/>
                </a:solidFill>
                <a:latin typeface="Andale Mono" panose="020B0509000000000004" pitchFamily="49" charset="0"/>
                <a:ea typeface="SimSun" panose="02010600030101010101" pitchFamily="2" charset="-122"/>
              </a:rPr>
              <a:t>Type Embedding</a:t>
            </a: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452" name="矩形 451">
            <a:extLst>
              <a:ext uri="{FF2B5EF4-FFF2-40B4-BE49-F238E27FC236}">
                <a16:creationId xmlns:a16="http://schemas.microsoft.com/office/drawing/2014/main" id="{79E5813B-DD77-E924-FAFA-E20DCD81070D}"/>
              </a:ext>
            </a:extLst>
          </p:cNvPr>
          <p:cNvSpPr/>
          <p:nvPr/>
        </p:nvSpPr>
        <p:spPr>
          <a:xfrm>
            <a:off x="6536140" y="5320819"/>
            <a:ext cx="947277" cy="16794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700" dirty="0">
                <a:solidFill>
                  <a:schemeClr val="tx1"/>
                </a:solidFill>
                <a:latin typeface="Andale Mono" panose="020B0509000000000004" pitchFamily="49" charset="0"/>
                <a:ea typeface="SimSun" panose="02010600030101010101" pitchFamily="2" charset="-122"/>
              </a:rPr>
              <a:t>Position Embedding</a:t>
            </a: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453" name="椭圆 452">
            <a:extLst>
              <a:ext uri="{FF2B5EF4-FFF2-40B4-BE49-F238E27FC236}">
                <a16:creationId xmlns:a16="http://schemas.microsoft.com/office/drawing/2014/main" id="{88467162-6107-FE16-164F-B870B5C2E803}"/>
              </a:ext>
            </a:extLst>
          </p:cNvPr>
          <p:cNvSpPr/>
          <p:nvPr/>
        </p:nvSpPr>
        <p:spPr>
          <a:xfrm>
            <a:off x="6700950" y="5080108"/>
            <a:ext cx="617655" cy="132854"/>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700" dirty="0">
                <a:solidFill>
                  <a:schemeClr val="tx1"/>
                </a:solidFill>
                <a:latin typeface="Andale Mono" panose="020B0509000000000004" pitchFamily="49" charset="0"/>
                <a:ea typeface="SimSun" panose="02010600030101010101" pitchFamily="2" charset="-122"/>
              </a:rPr>
              <a:t>ADD</a:t>
            </a: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454" name="矩形 453">
            <a:extLst>
              <a:ext uri="{FF2B5EF4-FFF2-40B4-BE49-F238E27FC236}">
                <a16:creationId xmlns:a16="http://schemas.microsoft.com/office/drawing/2014/main" id="{FE3705D6-1CF9-AF1F-9586-B7FBE5686ED5}"/>
              </a:ext>
            </a:extLst>
          </p:cNvPr>
          <p:cNvSpPr/>
          <p:nvPr/>
        </p:nvSpPr>
        <p:spPr>
          <a:xfrm>
            <a:off x="7648226" y="4801196"/>
            <a:ext cx="288033" cy="69067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zh-CN" sz="700" dirty="0">
                <a:solidFill>
                  <a:schemeClr val="tx1"/>
                </a:solidFill>
                <a:latin typeface="Andale Mono" panose="020B0509000000000004" pitchFamily="49" charset="0"/>
                <a:ea typeface="SimSun" panose="02010600030101010101" pitchFamily="2" charset="-122"/>
              </a:rPr>
              <a:t>Geometry Embedding</a:t>
            </a:r>
            <a:endParaRPr kumimoji="1" lang="zh-CN" altLang="en-US" sz="700" dirty="0">
              <a:solidFill>
                <a:schemeClr val="tx1"/>
              </a:solidFill>
              <a:latin typeface="Andale Mono" panose="020B0509000000000004" pitchFamily="49" charset="0"/>
              <a:ea typeface="SimSun" panose="02010600030101010101" pitchFamily="2" charset="-122"/>
            </a:endParaRPr>
          </a:p>
        </p:txBody>
      </p:sp>
      <p:cxnSp>
        <p:nvCxnSpPr>
          <p:cNvPr id="455" name="直线箭头连接符 454">
            <a:extLst>
              <a:ext uri="{FF2B5EF4-FFF2-40B4-BE49-F238E27FC236}">
                <a16:creationId xmlns:a16="http://schemas.microsoft.com/office/drawing/2014/main" id="{DC686304-AFAE-9A87-5FF4-9258283A3105}"/>
              </a:ext>
            </a:extLst>
          </p:cNvPr>
          <p:cNvCxnSpPr>
            <a:cxnSpLocks/>
            <a:stCxn id="451" idx="2"/>
            <a:endCxn id="453" idx="0"/>
          </p:cNvCxnSpPr>
          <p:nvPr/>
        </p:nvCxnSpPr>
        <p:spPr>
          <a:xfrm flipH="1">
            <a:off x="7009778" y="4973969"/>
            <a:ext cx="1" cy="106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6" name="直线箭头连接符 455">
            <a:extLst>
              <a:ext uri="{FF2B5EF4-FFF2-40B4-BE49-F238E27FC236}">
                <a16:creationId xmlns:a16="http://schemas.microsoft.com/office/drawing/2014/main" id="{F52F6B92-5070-4511-F0C0-A460CA040B1C}"/>
              </a:ext>
            </a:extLst>
          </p:cNvPr>
          <p:cNvCxnSpPr>
            <a:cxnSpLocks/>
            <a:stCxn id="452" idx="0"/>
            <a:endCxn id="453" idx="4"/>
          </p:cNvCxnSpPr>
          <p:nvPr/>
        </p:nvCxnSpPr>
        <p:spPr>
          <a:xfrm flipH="1" flipV="1">
            <a:off x="7009778" y="5212962"/>
            <a:ext cx="1" cy="107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7" name="直线箭头连接符 456">
            <a:extLst>
              <a:ext uri="{FF2B5EF4-FFF2-40B4-BE49-F238E27FC236}">
                <a16:creationId xmlns:a16="http://schemas.microsoft.com/office/drawing/2014/main" id="{2388348A-BBBD-BC03-437E-FAB62DDAE3F3}"/>
              </a:ext>
            </a:extLst>
          </p:cNvPr>
          <p:cNvCxnSpPr>
            <a:cxnSpLocks/>
            <a:stCxn id="453" idx="6"/>
            <a:endCxn id="454" idx="1"/>
          </p:cNvCxnSpPr>
          <p:nvPr/>
        </p:nvCxnSpPr>
        <p:spPr>
          <a:xfrm>
            <a:off x="7318605" y="5146535"/>
            <a:ext cx="329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8" name="矩形 457">
            <a:extLst>
              <a:ext uri="{FF2B5EF4-FFF2-40B4-BE49-F238E27FC236}">
                <a16:creationId xmlns:a16="http://schemas.microsoft.com/office/drawing/2014/main" id="{8097B18D-0188-E3C4-2478-B276E501C25B}"/>
              </a:ext>
            </a:extLst>
          </p:cNvPr>
          <p:cNvSpPr/>
          <p:nvPr/>
        </p:nvSpPr>
        <p:spPr>
          <a:xfrm>
            <a:off x="6537531" y="5710656"/>
            <a:ext cx="1398728" cy="215441"/>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700" dirty="0">
                <a:solidFill>
                  <a:schemeClr val="tx1"/>
                </a:solidFill>
                <a:latin typeface="Andale Mono" panose="020B0509000000000004" pitchFamily="49" charset="0"/>
                <a:ea typeface="SimSun" panose="02010600030101010101" pitchFamily="2" charset="-122"/>
              </a:rPr>
              <a:t>Time Sequence Embedding</a:t>
            </a: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459" name="矩形 458">
            <a:extLst>
              <a:ext uri="{FF2B5EF4-FFF2-40B4-BE49-F238E27FC236}">
                <a16:creationId xmlns:a16="http://schemas.microsoft.com/office/drawing/2014/main" id="{5BBCAA51-A60E-903D-4A2A-A5E93CDAC0C1}"/>
              </a:ext>
            </a:extLst>
          </p:cNvPr>
          <p:cNvSpPr/>
          <p:nvPr/>
        </p:nvSpPr>
        <p:spPr>
          <a:xfrm>
            <a:off x="8156269" y="4798089"/>
            <a:ext cx="205021" cy="1128007"/>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zh-CN" sz="700" dirty="0">
                <a:solidFill>
                  <a:schemeClr val="tx1"/>
                </a:solidFill>
                <a:latin typeface="Andale Mono" panose="020B0509000000000004" pitchFamily="49" charset="0"/>
                <a:ea typeface="SimSun" panose="02010600030101010101" pitchFamily="2" charset="-122"/>
              </a:rPr>
              <a:t>Aggregate Embedding</a:t>
            </a: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460" name="圆角矩形 459">
            <a:extLst>
              <a:ext uri="{FF2B5EF4-FFF2-40B4-BE49-F238E27FC236}">
                <a16:creationId xmlns:a16="http://schemas.microsoft.com/office/drawing/2014/main" id="{0A10893D-BD5E-EBA0-A13A-579A21971BC4}"/>
              </a:ext>
            </a:extLst>
          </p:cNvPr>
          <p:cNvSpPr/>
          <p:nvPr/>
        </p:nvSpPr>
        <p:spPr>
          <a:xfrm>
            <a:off x="9636228" y="5142673"/>
            <a:ext cx="288033" cy="859670"/>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zh-CN" sz="800" dirty="0" err="1">
                <a:solidFill>
                  <a:schemeClr val="tx1"/>
                </a:solidFill>
                <a:latin typeface="Andale Mono" panose="020B0509000000000004" pitchFamily="49" charset="0"/>
                <a:ea typeface="SimSun" panose="02010600030101010101" pitchFamily="2" charset="-122"/>
              </a:rPr>
              <a:t>TrafficLight</a:t>
            </a:r>
            <a:endParaRPr kumimoji="1" lang="en-US" altLang="zh-CN" sz="800" dirty="0">
              <a:solidFill>
                <a:schemeClr val="tx1"/>
              </a:solidFill>
              <a:latin typeface="Andale Mono" panose="020B0509000000000004" pitchFamily="49" charset="0"/>
              <a:ea typeface="SimSun" panose="02010600030101010101" pitchFamily="2" charset="-122"/>
            </a:endParaRPr>
          </a:p>
          <a:p>
            <a:pPr algn="ctr"/>
            <a:r>
              <a:rPr kumimoji="1" lang="en-US" altLang="zh-CN" sz="800" dirty="0">
                <a:solidFill>
                  <a:schemeClr val="tx1"/>
                </a:solidFill>
                <a:latin typeface="Andale Mono" panose="020B0509000000000004" pitchFamily="49" charset="0"/>
                <a:ea typeface="SimSun" panose="02010600030101010101" pitchFamily="2" charset="-122"/>
              </a:rPr>
              <a:t>Embedding</a:t>
            </a:r>
            <a:endParaRPr kumimoji="1" lang="zh-CN" altLang="en-US" sz="800" dirty="0">
              <a:solidFill>
                <a:schemeClr val="tx1"/>
              </a:solidFill>
              <a:latin typeface="Andale Mono" panose="020B0509000000000004" pitchFamily="49" charset="0"/>
              <a:ea typeface="SimSun" panose="02010600030101010101" pitchFamily="2" charset="-122"/>
            </a:endParaRPr>
          </a:p>
        </p:txBody>
      </p:sp>
      <mc:AlternateContent xmlns:mc="http://schemas.openxmlformats.org/markup-compatibility/2006">
        <mc:Choice xmlns:a14="http://schemas.microsoft.com/office/drawing/2010/main" Requires="a14">
          <p:sp>
            <p:nvSpPr>
              <p:cNvPr id="461" name="文本框 460">
                <a:extLst>
                  <a:ext uri="{FF2B5EF4-FFF2-40B4-BE49-F238E27FC236}">
                    <a16:creationId xmlns:a16="http://schemas.microsoft.com/office/drawing/2014/main" id="{AF751EA7-7BEC-13D7-39C2-9936C028F533}"/>
                  </a:ext>
                </a:extLst>
              </p:cNvPr>
              <p:cNvSpPr txBox="1"/>
              <p:nvPr/>
            </p:nvSpPr>
            <p:spPr>
              <a:xfrm>
                <a:off x="9201983" y="6097440"/>
                <a:ext cx="1161471" cy="215444"/>
              </a:xfrm>
              <a:prstGeom prst="rect">
                <a:avLst/>
              </a:prstGeom>
              <a:noFill/>
            </p:spPr>
            <p:txBody>
              <a:bodyPr wrap="square">
                <a:spAutoFit/>
              </a:bodyPr>
              <a:lstStyle/>
              <a:p>
                <a:pPr algn="ctr"/>
                <a14:m>
                  <m:oMath xmlns:m="http://schemas.openxmlformats.org/officeDocument/2006/math">
                    <m:r>
                      <a:rPr kumimoji="1" lang="en-US" altLang="zh-CN" sz="800" i="1" dirty="0" smtClean="0">
                        <a:latin typeface="Cambria Math" panose="02040503050406030204" pitchFamily="18" charset="0"/>
                      </a:rPr>
                      <m:t>(</m:t>
                    </m:r>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4</m:t>
                        </m:r>
                      </m:sub>
                    </m:sSub>
                  </m:oMath>
                </a14:m>
                <a:r>
                  <a:rPr kumimoji="1" lang="en-US" altLang="zh-CN" sz="800" dirty="0">
                    <a:latin typeface="Andale Mono" panose="020B0509000000000004" pitchFamily="49" charset="0"/>
                    <a:ea typeface="SimSun" panose="02010600030101010101" pitchFamily="2" charset="-122"/>
                  </a:rPr>
                  <a:t>, C)</a:t>
                </a:r>
                <a:endParaRPr lang="zh-CN" altLang="en-US" sz="800" dirty="0">
                  <a:latin typeface="Andale Mono" panose="020B0509000000000004" pitchFamily="49" charset="0"/>
                  <a:ea typeface="SimSun" panose="02010600030101010101" pitchFamily="2" charset="-122"/>
                </a:endParaRPr>
              </a:p>
            </p:txBody>
          </p:sp>
        </mc:Choice>
        <mc:Fallback>
          <p:sp>
            <p:nvSpPr>
              <p:cNvPr id="461" name="文本框 460">
                <a:extLst>
                  <a:ext uri="{FF2B5EF4-FFF2-40B4-BE49-F238E27FC236}">
                    <a16:creationId xmlns:a16="http://schemas.microsoft.com/office/drawing/2014/main" id="{AF751EA7-7BEC-13D7-39C2-9936C028F533}"/>
                  </a:ext>
                </a:extLst>
              </p:cNvPr>
              <p:cNvSpPr txBox="1">
                <a:spLocks noRot="1" noChangeAspect="1" noMove="1" noResize="1" noEditPoints="1" noAdjustHandles="1" noChangeArrowheads="1" noChangeShapeType="1" noTextEdit="1"/>
              </p:cNvSpPr>
              <p:nvPr/>
            </p:nvSpPr>
            <p:spPr>
              <a:xfrm>
                <a:off x="9201983" y="6097440"/>
                <a:ext cx="1161471" cy="215444"/>
              </a:xfrm>
              <a:prstGeom prst="rect">
                <a:avLst/>
              </a:prstGeom>
              <a:blipFill>
                <a:blip r:embed="rId14"/>
                <a:stretch>
                  <a:fillRect b="-5556"/>
                </a:stretch>
              </a:blipFill>
            </p:spPr>
            <p:txBody>
              <a:bodyPr/>
              <a:lstStyle/>
              <a:p>
                <a:r>
                  <a:rPr lang="zh-CN" altLang="en-US">
                    <a:noFill/>
                  </a:rPr>
                  <a:t> </a:t>
                </a:r>
              </a:p>
            </p:txBody>
          </p:sp>
        </mc:Fallback>
      </mc:AlternateContent>
      <p:sp>
        <p:nvSpPr>
          <p:cNvPr id="462" name="矩形 461">
            <a:extLst>
              <a:ext uri="{FF2B5EF4-FFF2-40B4-BE49-F238E27FC236}">
                <a16:creationId xmlns:a16="http://schemas.microsoft.com/office/drawing/2014/main" id="{8BF49567-DBB7-6A5A-B63B-576FD5626934}"/>
              </a:ext>
            </a:extLst>
          </p:cNvPr>
          <p:cNvSpPr/>
          <p:nvPr/>
        </p:nvSpPr>
        <p:spPr>
          <a:xfrm>
            <a:off x="6463480" y="4649905"/>
            <a:ext cx="2018424" cy="1369074"/>
          </a:xfrm>
          <a:prstGeom prst="rect">
            <a:avLst/>
          </a:prstGeom>
          <a:noFill/>
          <a:ln w="3175">
            <a:solidFill>
              <a:schemeClr val="accent1">
                <a:shade val="50000"/>
                <a:alpha val="1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700">
              <a:latin typeface="Andale Mono" panose="020B0509000000000004" pitchFamily="49" charset="0"/>
              <a:ea typeface="SimSun" panose="02010600030101010101" pitchFamily="2" charset="-122"/>
            </a:endParaRPr>
          </a:p>
        </p:txBody>
      </p:sp>
      <mc:AlternateContent xmlns:mc="http://schemas.openxmlformats.org/markup-compatibility/2006">
        <mc:Choice xmlns:a14="http://schemas.microsoft.com/office/drawing/2010/main" Requires="a14">
          <p:sp>
            <p:nvSpPr>
              <p:cNvPr id="463" name="文本框 462">
                <a:extLst>
                  <a:ext uri="{FF2B5EF4-FFF2-40B4-BE49-F238E27FC236}">
                    <a16:creationId xmlns:a16="http://schemas.microsoft.com/office/drawing/2014/main" id="{3268F78A-6B3E-8681-6489-E2578AF0A339}"/>
                  </a:ext>
                </a:extLst>
              </p:cNvPr>
              <p:cNvSpPr txBox="1"/>
              <p:nvPr/>
            </p:nvSpPr>
            <p:spPr>
              <a:xfrm>
                <a:off x="6927892" y="6097440"/>
                <a:ext cx="1228377" cy="338554"/>
              </a:xfrm>
              <a:prstGeom prst="rect">
                <a:avLst/>
              </a:prstGeom>
              <a:noFill/>
            </p:spPr>
            <p:txBody>
              <a:bodyPr wrap="square">
                <a:spAutoFit/>
              </a:bodyPr>
              <a:lstStyle/>
              <a:p>
                <a:pPr algn="ctr"/>
                <a14:m>
                  <m:oMath xmlns:m="http://schemas.openxmlformats.org/officeDocument/2006/math">
                    <m:r>
                      <a:rPr kumimoji="1" lang="en-US" altLang="zh-CN" sz="800" b="0" i="1" smtClean="0">
                        <a:latin typeface="Cambria Math" panose="02040503050406030204" pitchFamily="18" charset="0"/>
                      </a:rPr>
                      <m:t>(</m:t>
                    </m:r>
                    <m:sSub>
                      <m:sSubPr>
                        <m:ctrlPr>
                          <a:rPr kumimoji="1" lang="en-US" altLang="zh-CN" sz="800" i="1" smtClean="0">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2</m:t>
                        </m:r>
                      </m:sub>
                    </m:sSub>
                  </m:oMath>
                </a14:m>
                <a:r>
                  <a:rPr kumimoji="1" lang="en-US" altLang="zh-CN" sz="8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smtClean="0">
                            <a:latin typeface="Cambria Math" panose="02040503050406030204" pitchFamily="18" charset="0"/>
                          </a:rPr>
                        </m:ctrlPr>
                      </m:sSubPr>
                      <m:e>
                        <m:r>
                          <a:rPr kumimoji="1" lang="en-US" altLang="zh-CN" sz="800" i="1">
                            <a:latin typeface="Cambria Math" panose="02040503050406030204" pitchFamily="18" charset="0"/>
                          </a:rPr>
                          <m:t>𝑛</m:t>
                        </m:r>
                      </m:e>
                      <m:sub>
                        <m:r>
                          <a:rPr kumimoji="1" lang="en-US" altLang="zh-CN" sz="800" b="0" i="1" smtClean="0">
                            <a:latin typeface="Cambria Math" panose="02040503050406030204" pitchFamily="18" charset="0"/>
                          </a:rPr>
                          <m:t>2</m:t>
                        </m:r>
                      </m:sub>
                    </m:sSub>
                    <m:r>
                      <a:rPr kumimoji="1" lang="en-US" altLang="zh-CN" sz="800" b="0" i="1" smtClean="0">
                        <a:latin typeface="Cambria Math" panose="02040503050406030204" pitchFamily="18" charset="0"/>
                      </a:rPr>
                      <m:t> </m:t>
                    </m:r>
                    <m:r>
                      <m:rPr>
                        <m:sty m:val="p"/>
                      </m:rPr>
                      <a:rPr kumimoji="1" lang="en-US" altLang="zh-CN" sz="800" i="1" smtClean="0">
                        <a:latin typeface="Cambria Math" panose="02040503050406030204" pitchFamily="18" charset="0"/>
                      </a:rPr>
                      <m:t>x</m:t>
                    </m:r>
                    <m:r>
                      <a:rPr kumimoji="1" lang="en-US" altLang="zh-CN" sz="800" b="0" i="1" smtClean="0">
                        <a:latin typeface="Cambria Math" panose="02040503050406030204" pitchFamily="18" charset="0"/>
                      </a:rPr>
                      <m:t> </m:t>
                    </m:r>
                  </m:oMath>
                </a14:m>
                <a:r>
                  <a:rPr kumimoji="1" lang="en-US" altLang="zh-CN" sz="800" dirty="0">
                    <a:latin typeface="Andale Mono" panose="020B0509000000000004" pitchFamily="49" charset="0"/>
                    <a:ea typeface="SimSun" panose="02010600030101010101" pitchFamily="2" charset="-122"/>
                  </a:rPr>
                  <a:t>2+2)-&gt;(</a:t>
                </a:r>
                <a14:m>
                  <m:oMath xmlns:m="http://schemas.openxmlformats.org/officeDocument/2006/math">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i="1">
                            <a:latin typeface="Cambria Math" panose="02040503050406030204" pitchFamily="18" charset="0"/>
                          </a:rPr>
                          <m:t>2</m:t>
                        </m:r>
                      </m:sub>
                    </m:sSub>
                  </m:oMath>
                </a14:m>
                <a:r>
                  <a:rPr kumimoji="1" lang="en-US" altLang="zh-CN" sz="800" dirty="0">
                    <a:latin typeface="Andale Mono" panose="020B0509000000000004" pitchFamily="49" charset="0"/>
                    <a:ea typeface="SimSun" panose="02010600030101010101" pitchFamily="2" charset="-122"/>
                  </a:rPr>
                  <a:t>, C)</a:t>
                </a:r>
                <a:endParaRPr lang="zh-CN" altLang="en-US" sz="800" dirty="0">
                  <a:latin typeface="Andale Mono" panose="020B0509000000000004" pitchFamily="49" charset="0"/>
                  <a:ea typeface="SimSun" panose="02010600030101010101" pitchFamily="2" charset="-122"/>
                </a:endParaRPr>
              </a:p>
            </p:txBody>
          </p:sp>
        </mc:Choice>
        <mc:Fallback>
          <p:sp>
            <p:nvSpPr>
              <p:cNvPr id="463" name="文本框 462">
                <a:extLst>
                  <a:ext uri="{FF2B5EF4-FFF2-40B4-BE49-F238E27FC236}">
                    <a16:creationId xmlns:a16="http://schemas.microsoft.com/office/drawing/2014/main" id="{3268F78A-6B3E-8681-6489-E2578AF0A339}"/>
                  </a:ext>
                </a:extLst>
              </p:cNvPr>
              <p:cNvSpPr txBox="1">
                <a:spLocks noRot="1" noChangeAspect="1" noMove="1" noResize="1" noEditPoints="1" noAdjustHandles="1" noChangeArrowheads="1" noChangeShapeType="1" noTextEdit="1"/>
              </p:cNvSpPr>
              <p:nvPr/>
            </p:nvSpPr>
            <p:spPr>
              <a:xfrm>
                <a:off x="6927892" y="6097440"/>
                <a:ext cx="1228377" cy="338554"/>
              </a:xfrm>
              <a:prstGeom prst="rect">
                <a:avLst/>
              </a:prstGeom>
              <a:blipFill>
                <a:blip r:embed="rId15"/>
                <a:stretch>
                  <a:fillRect r="-5102" b="-3704"/>
                </a:stretch>
              </a:blipFill>
            </p:spPr>
            <p:txBody>
              <a:bodyPr/>
              <a:lstStyle/>
              <a:p>
                <a:r>
                  <a:rPr lang="zh-CN" altLang="en-US">
                    <a:noFill/>
                  </a:rPr>
                  <a:t> </a:t>
                </a:r>
              </a:p>
            </p:txBody>
          </p:sp>
        </mc:Fallback>
      </mc:AlternateContent>
      <p:cxnSp>
        <p:nvCxnSpPr>
          <p:cNvPr id="464" name="直线箭头连接符 463">
            <a:extLst>
              <a:ext uri="{FF2B5EF4-FFF2-40B4-BE49-F238E27FC236}">
                <a16:creationId xmlns:a16="http://schemas.microsoft.com/office/drawing/2014/main" id="{0226510A-A07E-AA15-1DC4-8E5610A9D5DB}"/>
              </a:ext>
            </a:extLst>
          </p:cNvPr>
          <p:cNvCxnSpPr>
            <a:cxnSpLocks/>
            <a:stCxn id="330" idx="3"/>
            <a:endCxn id="468" idx="1"/>
          </p:cNvCxnSpPr>
          <p:nvPr/>
        </p:nvCxnSpPr>
        <p:spPr>
          <a:xfrm flipV="1">
            <a:off x="2538564" y="1547740"/>
            <a:ext cx="1405591" cy="1540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5" name="直线箭头连接符 464">
            <a:extLst>
              <a:ext uri="{FF2B5EF4-FFF2-40B4-BE49-F238E27FC236}">
                <a16:creationId xmlns:a16="http://schemas.microsoft.com/office/drawing/2014/main" id="{D9C892A2-A00B-C52B-79C0-2DD46C0431F4}"/>
              </a:ext>
            </a:extLst>
          </p:cNvPr>
          <p:cNvCxnSpPr>
            <a:cxnSpLocks/>
            <a:stCxn id="330" idx="3"/>
            <a:endCxn id="2" idx="1"/>
          </p:cNvCxnSpPr>
          <p:nvPr/>
        </p:nvCxnSpPr>
        <p:spPr>
          <a:xfrm>
            <a:off x="2538564" y="3088346"/>
            <a:ext cx="1389816" cy="1265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6" name="直线箭头连接符 465">
            <a:extLst>
              <a:ext uri="{FF2B5EF4-FFF2-40B4-BE49-F238E27FC236}">
                <a16:creationId xmlns:a16="http://schemas.microsoft.com/office/drawing/2014/main" id="{C3279336-B03C-74CD-5DA8-FCF067D58649}"/>
              </a:ext>
            </a:extLst>
          </p:cNvPr>
          <p:cNvCxnSpPr>
            <a:cxnSpLocks/>
            <a:stCxn id="433" idx="3"/>
            <a:endCxn id="477" idx="1"/>
          </p:cNvCxnSpPr>
          <p:nvPr/>
        </p:nvCxnSpPr>
        <p:spPr>
          <a:xfrm>
            <a:off x="3020633" y="5560117"/>
            <a:ext cx="2596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7" name="文本框 466">
            <a:extLst>
              <a:ext uri="{FF2B5EF4-FFF2-40B4-BE49-F238E27FC236}">
                <a16:creationId xmlns:a16="http://schemas.microsoft.com/office/drawing/2014/main" id="{D8BC7815-ED21-F784-8D6F-2BF0E2801E41}"/>
              </a:ext>
            </a:extLst>
          </p:cNvPr>
          <p:cNvSpPr txBox="1"/>
          <p:nvPr/>
        </p:nvSpPr>
        <p:spPr>
          <a:xfrm>
            <a:off x="1015735" y="6016930"/>
            <a:ext cx="1863866" cy="246221"/>
          </a:xfrm>
          <a:prstGeom prst="rect">
            <a:avLst/>
          </a:prstGeom>
          <a:noFill/>
        </p:spPr>
        <p:txBody>
          <a:bodyPr wrap="square">
            <a:spAutoFit/>
          </a:bodyPr>
          <a:lstStyle/>
          <a:p>
            <a:pPr algn="ctr"/>
            <a:r>
              <a:rPr kumimoji="1" lang="en-US" altLang="zh-CN" sz="1000" dirty="0">
                <a:latin typeface="Andale Mono" panose="020B0509000000000004" pitchFamily="49" charset="0"/>
                <a:ea typeface="SimSun" panose="02010600030101010101" pitchFamily="2" charset="-122"/>
              </a:rPr>
              <a:t>Traffic Light Status</a:t>
            </a:r>
            <a:endParaRPr lang="zh-CN" altLang="en-US" sz="1000" dirty="0">
              <a:latin typeface="Andale Mono" panose="020B0509000000000004" pitchFamily="49" charset="0"/>
              <a:ea typeface="SimSun" panose="02010600030101010101" pitchFamily="2" charset="-122"/>
            </a:endParaRPr>
          </a:p>
        </p:txBody>
      </p:sp>
      <p:sp>
        <p:nvSpPr>
          <p:cNvPr id="468" name="矩形 467">
            <a:extLst>
              <a:ext uri="{FF2B5EF4-FFF2-40B4-BE49-F238E27FC236}">
                <a16:creationId xmlns:a16="http://schemas.microsoft.com/office/drawing/2014/main" id="{48F11902-AC56-E847-3E55-A37A62784F7F}"/>
              </a:ext>
            </a:extLst>
          </p:cNvPr>
          <p:cNvSpPr/>
          <p:nvPr/>
        </p:nvSpPr>
        <p:spPr>
          <a:xfrm>
            <a:off x="3944155" y="896342"/>
            <a:ext cx="6260630" cy="1302795"/>
          </a:xfrm>
          <a:prstGeom prst="rect">
            <a:avLst/>
          </a:prstGeom>
          <a:solidFill>
            <a:schemeClr val="accent5">
              <a:lumMod val="50000"/>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Andale Mono" panose="020B0509000000000004" pitchFamily="49" charset="0"/>
              <a:ea typeface="SimSun" panose="02010600030101010101" pitchFamily="2" charset="-122"/>
            </a:endParaRPr>
          </a:p>
        </p:txBody>
      </p:sp>
      <p:cxnSp>
        <p:nvCxnSpPr>
          <p:cNvPr id="469" name="直线箭头连接符 468">
            <a:extLst>
              <a:ext uri="{FF2B5EF4-FFF2-40B4-BE49-F238E27FC236}">
                <a16:creationId xmlns:a16="http://schemas.microsoft.com/office/drawing/2014/main" id="{635D16A1-B19D-10A8-36F3-681CB0E8BC7F}"/>
              </a:ext>
            </a:extLst>
          </p:cNvPr>
          <p:cNvCxnSpPr>
            <a:cxnSpLocks/>
            <a:stCxn id="436" idx="3"/>
          </p:cNvCxnSpPr>
          <p:nvPr/>
        </p:nvCxnSpPr>
        <p:spPr>
          <a:xfrm>
            <a:off x="5656866" y="5535126"/>
            <a:ext cx="8066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0" name="直线箭头连接符 469">
            <a:extLst>
              <a:ext uri="{FF2B5EF4-FFF2-40B4-BE49-F238E27FC236}">
                <a16:creationId xmlns:a16="http://schemas.microsoft.com/office/drawing/2014/main" id="{A447CC0C-F5EE-3088-AB74-017DB371A519}"/>
              </a:ext>
            </a:extLst>
          </p:cNvPr>
          <p:cNvCxnSpPr/>
          <p:nvPr/>
        </p:nvCxnSpPr>
        <p:spPr>
          <a:xfrm>
            <a:off x="8481904" y="5535126"/>
            <a:ext cx="11543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1" name="直线箭头连接符 470">
            <a:extLst>
              <a:ext uri="{FF2B5EF4-FFF2-40B4-BE49-F238E27FC236}">
                <a16:creationId xmlns:a16="http://schemas.microsoft.com/office/drawing/2014/main" id="{007BCD2B-E07E-9FDB-5BD1-19532E42A508}"/>
              </a:ext>
            </a:extLst>
          </p:cNvPr>
          <p:cNvCxnSpPr>
            <a:cxnSpLocks/>
            <a:stCxn id="454" idx="3"/>
            <a:endCxn id="459" idx="1"/>
          </p:cNvCxnSpPr>
          <p:nvPr/>
        </p:nvCxnSpPr>
        <p:spPr>
          <a:xfrm>
            <a:off x="7936259" y="5146535"/>
            <a:ext cx="220010" cy="215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2" name="直线箭头连接符 471">
            <a:extLst>
              <a:ext uri="{FF2B5EF4-FFF2-40B4-BE49-F238E27FC236}">
                <a16:creationId xmlns:a16="http://schemas.microsoft.com/office/drawing/2014/main" id="{100232E2-2642-1877-E4AD-1DDAB9A3C9B6}"/>
              </a:ext>
            </a:extLst>
          </p:cNvPr>
          <p:cNvCxnSpPr>
            <a:cxnSpLocks/>
            <a:stCxn id="458" idx="3"/>
            <a:endCxn id="459" idx="1"/>
          </p:cNvCxnSpPr>
          <p:nvPr/>
        </p:nvCxnSpPr>
        <p:spPr>
          <a:xfrm flipV="1">
            <a:off x="7936259" y="5362093"/>
            <a:ext cx="220010" cy="456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3" name="文本框 472">
            <a:extLst>
              <a:ext uri="{FF2B5EF4-FFF2-40B4-BE49-F238E27FC236}">
                <a16:creationId xmlns:a16="http://schemas.microsoft.com/office/drawing/2014/main" id="{B7497B33-6E58-62F4-9D2B-4F76C00D50CF}"/>
              </a:ext>
            </a:extLst>
          </p:cNvPr>
          <p:cNvSpPr txBox="1"/>
          <p:nvPr/>
        </p:nvSpPr>
        <p:spPr>
          <a:xfrm>
            <a:off x="10205864" y="1050782"/>
            <a:ext cx="266495" cy="1015663"/>
          </a:xfrm>
          <a:prstGeom prst="rect">
            <a:avLst/>
          </a:prstGeom>
          <a:noFill/>
        </p:spPr>
        <p:txBody>
          <a:bodyPr vert="horz" wrap="square" rtlCol="0">
            <a:spAutoFit/>
          </a:bodyPr>
          <a:lstStyle/>
          <a:p>
            <a:r>
              <a:rPr kumimoji="1" lang="zh-CN" altLang="en-US" sz="1200" dirty="0">
                <a:latin typeface="Andale Mono" panose="020B0509000000000004" pitchFamily="49" charset="0"/>
                <a:ea typeface="SimSun" panose="02010600030101010101" pitchFamily="2" charset="-122"/>
              </a:rPr>
              <a:t>线要素编码</a:t>
            </a:r>
          </a:p>
        </p:txBody>
      </p:sp>
      <p:sp>
        <p:nvSpPr>
          <p:cNvPr id="474" name="文本框 473">
            <a:extLst>
              <a:ext uri="{FF2B5EF4-FFF2-40B4-BE49-F238E27FC236}">
                <a16:creationId xmlns:a16="http://schemas.microsoft.com/office/drawing/2014/main" id="{2DC4E78B-9B36-C63F-6C35-84EBDC232305}"/>
              </a:ext>
            </a:extLst>
          </p:cNvPr>
          <p:cNvSpPr txBox="1"/>
          <p:nvPr/>
        </p:nvSpPr>
        <p:spPr>
          <a:xfrm>
            <a:off x="10212169" y="3660347"/>
            <a:ext cx="266495" cy="1015663"/>
          </a:xfrm>
          <a:prstGeom prst="rect">
            <a:avLst/>
          </a:prstGeom>
          <a:noFill/>
        </p:spPr>
        <p:txBody>
          <a:bodyPr vert="horz" wrap="square" rtlCol="0">
            <a:spAutoFit/>
          </a:bodyPr>
          <a:lstStyle/>
          <a:p>
            <a:r>
              <a:rPr kumimoji="1" lang="zh-CN" altLang="en-US" sz="1200" dirty="0">
                <a:latin typeface="Andale Mono" panose="020B0509000000000004" pitchFamily="49" charset="0"/>
                <a:ea typeface="SimSun" panose="02010600030101010101" pitchFamily="2" charset="-122"/>
              </a:rPr>
              <a:t>点要素编码</a:t>
            </a:r>
          </a:p>
        </p:txBody>
      </p:sp>
      <p:sp>
        <p:nvSpPr>
          <p:cNvPr id="475" name="文本框 474">
            <a:extLst>
              <a:ext uri="{FF2B5EF4-FFF2-40B4-BE49-F238E27FC236}">
                <a16:creationId xmlns:a16="http://schemas.microsoft.com/office/drawing/2014/main" id="{174BEF37-810B-E8FF-1885-A49F78696938}"/>
              </a:ext>
            </a:extLst>
          </p:cNvPr>
          <p:cNvSpPr txBox="1"/>
          <p:nvPr/>
        </p:nvSpPr>
        <p:spPr>
          <a:xfrm rot="18842497">
            <a:off x="2811959" y="2152141"/>
            <a:ext cx="648072" cy="215444"/>
          </a:xfrm>
          <a:prstGeom prst="rect">
            <a:avLst/>
          </a:prstGeom>
          <a:noFill/>
        </p:spPr>
        <p:txBody>
          <a:bodyPr wrap="square" rtlCol="0">
            <a:spAutoFit/>
          </a:bodyPr>
          <a:lstStyle/>
          <a:p>
            <a:pPr algn="ctr"/>
            <a:r>
              <a:rPr kumimoji="1" lang="zh-CN" altLang="en-US" sz="800" dirty="0">
                <a:latin typeface="Andale Mono" panose="020B0509000000000004" pitchFamily="49" charset="0"/>
                <a:ea typeface="SimSun" panose="02010600030101010101" pitchFamily="2" charset="-122"/>
              </a:rPr>
              <a:t>线要素</a:t>
            </a:r>
          </a:p>
        </p:txBody>
      </p:sp>
      <p:sp>
        <p:nvSpPr>
          <p:cNvPr id="476" name="文本框 475">
            <a:extLst>
              <a:ext uri="{FF2B5EF4-FFF2-40B4-BE49-F238E27FC236}">
                <a16:creationId xmlns:a16="http://schemas.microsoft.com/office/drawing/2014/main" id="{B1B20148-C18A-C68F-AE64-426F6BAE5AA5}"/>
              </a:ext>
            </a:extLst>
          </p:cNvPr>
          <p:cNvSpPr txBox="1"/>
          <p:nvPr/>
        </p:nvSpPr>
        <p:spPr>
          <a:xfrm rot="2380188">
            <a:off x="2735957" y="3582431"/>
            <a:ext cx="648072" cy="215444"/>
          </a:xfrm>
          <a:prstGeom prst="rect">
            <a:avLst/>
          </a:prstGeom>
          <a:noFill/>
        </p:spPr>
        <p:txBody>
          <a:bodyPr wrap="square" rtlCol="0">
            <a:spAutoFit/>
          </a:bodyPr>
          <a:lstStyle/>
          <a:p>
            <a:pPr algn="ctr"/>
            <a:r>
              <a:rPr kumimoji="1" lang="zh-CN" altLang="en-US" sz="800" dirty="0">
                <a:latin typeface="Andale Mono" panose="020B0509000000000004" pitchFamily="49" charset="0"/>
                <a:ea typeface="SimSun" panose="02010600030101010101" pitchFamily="2" charset="-122"/>
              </a:rPr>
              <a:t>点要素</a:t>
            </a:r>
          </a:p>
        </p:txBody>
      </p:sp>
      <p:sp>
        <p:nvSpPr>
          <p:cNvPr id="477" name="文本框 476">
            <a:extLst>
              <a:ext uri="{FF2B5EF4-FFF2-40B4-BE49-F238E27FC236}">
                <a16:creationId xmlns:a16="http://schemas.microsoft.com/office/drawing/2014/main" id="{7A872F73-A5E6-9666-3DC2-12DABE6AA8E4}"/>
              </a:ext>
            </a:extLst>
          </p:cNvPr>
          <p:cNvSpPr txBox="1"/>
          <p:nvPr/>
        </p:nvSpPr>
        <p:spPr>
          <a:xfrm>
            <a:off x="3280308" y="5390840"/>
            <a:ext cx="648072" cy="338554"/>
          </a:xfrm>
          <a:prstGeom prst="rect">
            <a:avLst/>
          </a:prstGeom>
          <a:noFill/>
        </p:spPr>
        <p:txBody>
          <a:bodyPr wrap="square" rtlCol="0">
            <a:spAutoFit/>
          </a:bodyPr>
          <a:lstStyle/>
          <a:p>
            <a:pPr algn="ctr"/>
            <a:r>
              <a:rPr kumimoji="1" lang="zh-CN" altLang="en-US" sz="800" dirty="0">
                <a:latin typeface="Andale Mono" panose="020B0509000000000004" pitchFamily="49" charset="0"/>
                <a:ea typeface="SimSun" panose="02010600030101010101" pitchFamily="2" charset="-122"/>
              </a:rPr>
              <a:t>红绿灯</a:t>
            </a:r>
            <a:endParaRPr kumimoji="1" lang="en-US" altLang="zh-CN" sz="800" dirty="0">
              <a:latin typeface="Andale Mono" panose="020B0509000000000004" pitchFamily="49" charset="0"/>
              <a:ea typeface="SimSun" panose="02010600030101010101" pitchFamily="2" charset="-122"/>
            </a:endParaRPr>
          </a:p>
          <a:p>
            <a:pPr algn="ctr"/>
            <a:r>
              <a:rPr kumimoji="1" lang="zh-CN" altLang="en-US" sz="800" dirty="0">
                <a:latin typeface="Andale Mono" panose="020B0509000000000004" pitchFamily="49" charset="0"/>
                <a:ea typeface="SimSun" panose="02010600030101010101" pitchFamily="2" charset="-122"/>
              </a:rPr>
              <a:t>时间序列</a:t>
            </a:r>
          </a:p>
        </p:txBody>
      </p:sp>
    </p:spTree>
    <p:extLst>
      <p:ext uri="{BB962C8B-B14F-4D97-AF65-F5344CB8AC3E}">
        <p14:creationId xmlns:p14="http://schemas.microsoft.com/office/powerpoint/2010/main" val="386021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标题 1">
            <a:extLst>
              <a:ext uri="{FF2B5EF4-FFF2-40B4-BE49-F238E27FC236}">
                <a16:creationId xmlns:a16="http://schemas.microsoft.com/office/drawing/2014/main" id="{D3EB5524-50E3-3108-BE3B-FE5F2C6AC62C}"/>
              </a:ext>
            </a:extLst>
          </p:cNvPr>
          <p:cNvSpPr>
            <a:spLocks noGrp="1"/>
          </p:cNvSpPr>
          <p:nvPr>
            <p:ph type="title"/>
          </p:nvPr>
        </p:nvSpPr>
        <p:spPr>
          <a:xfrm>
            <a:off x="412185" y="125505"/>
            <a:ext cx="9806804" cy="616937"/>
          </a:xfrm>
        </p:spPr>
        <p:txBody>
          <a:bodyPr>
            <a:normAutofit/>
          </a:bodyPr>
          <a:lstStyle/>
          <a:p>
            <a:pPr marL="285750" indent="-285750">
              <a:buFont typeface="Wingdings" pitchFamily="2" charset="2"/>
              <a:buChar char="l"/>
            </a:pPr>
            <a:r>
              <a:rPr lang="en-US" altLang="zh-CN" sz="1600" b="1" dirty="0">
                <a:latin typeface="Andale Mono" panose="020B0509000000000004" pitchFamily="49" charset="0"/>
                <a:ea typeface="SimSun" panose="02010600030101010101" pitchFamily="2" charset="-122"/>
              </a:rPr>
              <a:t>TSR-Net</a:t>
            </a:r>
            <a:r>
              <a:rPr lang="zh-CN" altLang="en-US" sz="1600" b="1" dirty="0">
                <a:latin typeface="Andale Mono" panose="020B0509000000000004" pitchFamily="49" charset="0"/>
                <a:ea typeface="SimSun" panose="02010600030101010101" pitchFamily="2" charset="-122"/>
              </a:rPr>
              <a:t>模型</a:t>
            </a:r>
            <a:r>
              <a:rPr lang="en-US" altLang="zh-CN" sz="1600" b="1" dirty="0">
                <a:latin typeface="Andale Mono" panose="020B0509000000000004" pitchFamily="49" charset="0"/>
                <a:ea typeface="SimSun" panose="02010600030101010101" pitchFamily="2" charset="-122"/>
              </a:rPr>
              <a:t>Encoder</a:t>
            </a:r>
            <a:endParaRPr kumimoji="1" lang="zh-CN" altLang="en-US" sz="2400" b="1" dirty="0">
              <a:latin typeface="Andale Mono" panose="020B0509000000000004" pitchFamily="49" charset="0"/>
              <a:ea typeface="SimSun" panose="02010600030101010101" pitchFamily="2" charset="-122"/>
            </a:endParaRPr>
          </a:p>
        </p:txBody>
      </p:sp>
      <p:sp>
        <p:nvSpPr>
          <p:cNvPr id="4" name="矩形 3">
            <a:extLst>
              <a:ext uri="{FF2B5EF4-FFF2-40B4-BE49-F238E27FC236}">
                <a16:creationId xmlns:a16="http://schemas.microsoft.com/office/drawing/2014/main" id="{DC134922-2D56-12F1-5716-293D0BF75A58}"/>
              </a:ext>
            </a:extLst>
          </p:cNvPr>
          <p:cNvSpPr/>
          <p:nvPr/>
        </p:nvSpPr>
        <p:spPr>
          <a:xfrm>
            <a:off x="3669582" y="3598319"/>
            <a:ext cx="6549407" cy="2177100"/>
          </a:xfrm>
          <a:prstGeom prst="rect">
            <a:avLst/>
          </a:prstGeom>
          <a:solidFill>
            <a:schemeClr val="accent1">
              <a:lumMod val="75000"/>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Andale Mono" panose="020B0509000000000004" pitchFamily="49" charset="0"/>
              <a:ea typeface="SimSun" panose="02010600030101010101" pitchFamily="2" charset="-122"/>
            </a:endParaRPr>
          </a:p>
        </p:txBody>
      </p:sp>
      <p:sp>
        <p:nvSpPr>
          <p:cNvPr id="5" name="矩形 4">
            <a:extLst>
              <a:ext uri="{FF2B5EF4-FFF2-40B4-BE49-F238E27FC236}">
                <a16:creationId xmlns:a16="http://schemas.microsoft.com/office/drawing/2014/main" id="{DC329014-3B40-1DEE-6B03-C6AD19670F83}"/>
              </a:ext>
            </a:extLst>
          </p:cNvPr>
          <p:cNvSpPr/>
          <p:nvPr/>
        </p:nvSpPr>
        <p:spPr>
          <a:xfrm>
            <a:off x="3669582" y="1217895"/>
            <a:ext cx="6549407" cy="1693265"/>
          </a:xfrm>
          <a:prstGeom prst="rect">
            <a:avLst/>
          </a:prstGeom>
          <a:solidFill>
            <a:schemeClr val="accent3">
              <a:lumMod val="50000"/>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Andale Mono" panose="020B0509000000000004" pitchFamily="49" charset="0"/>
              <a:ea typeface="SimSun" panose="02010600030101010101" pitchFamily="2" charset="-122"/>
            </a:endParaRPr>
          </a:p>
        </p:txBody>
      </p:sp>
      <p:pic>
        <p:nvPicPr>
          <p:cNvPr id="6" name="图片 5">
            <a:extLst>
              <a:ext uri="{FF2B5EF4-FFF2-40B4-BE49-F238E27FC236}">
                <a16:creationId xmlns:a16="http://schemas.microsoft.com/office/drawing/2014/main" id="{7C7006CA-E9D7-3A5A-31DE-71368844E9F1}"/>
              </a:ext>
            </a:extLst>
          </p:cNvPr>
          <p:cNvPicPr>
            <a:picLocks noChangeAspect="1"/>
          </p:cNvPicPr>
          <p:nvPr/>
        </p:nvPicPr>
        <p:blipFill>
          <a:blip r:embed="rId2"/>
          <a:stretch>
            <a:fillRect/>
          </a:stretch>
        </p:blipFill>
        <p:spPr>
          <a:xfrm>
            <a:off x="1404759" y="1563184"/>
            <a:ext cx="1355078" cy="1008112"/>
          </a:xfrm>
          <a:prstGeom prst="rect">
            <a:avLst/>
          </a:prstGeom>
        </p:spPr>
      </p:pic>
      <p:sp>
        <p:nvSpPr>
          <p:cNvPr id="7" name="矩形 6">
            <a:extLst>
              <a:ext uri="{FF2B5EF4-FFF2-40B4-BE49-F238E27FC236}">
                <a16:creationId xmlns:a16="http://schemas.microsoft.com/office/drawing/2014/main" id="{BD6D74DD-75E5-4DCF-DE88-CAD084A705F0}"/>
              </a:ext>
            </a:extLst>
          </p:cNvPr>
          <p:cNvSpPr/>
          <p:nvPr/>
        </p:nvSpPr>
        <p:spPr>
          <a:xfrm>
            <a:off x="4030532" y="1385134"/>
            <a:ext cx="1644090" cy="970908"/>
          </a:xfrm>
          <a:prstGeom prst="rect">
            <a:avLst/>
          </a:prstGeom>
          <a:noFill/>
          <a:ln w="3175">
            <a:solidFill>
              <a:schemeClr val="accent1">
                <a:shade val="50000"/>
                <a:alpha val="1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sp>
        <p:nvSpPr>
          <p:cNvPr id="8" name="圆角矩形 7">
            <a:extLst>
              <a:ext uri="{FF2B5EF4-FFF2-40B4-BE49-F238E27FC236}">
                <a16:creationId xmlns:a16="http://schemas.microsoft.com/office/drawing/2014/main" id="{41C11808-C34F-574E-F986-C18055FEC84E}"/>
              </a:ext>
            </a:extLst>
          </p:cNvPr>
          <p:cNvSpPr/>
          <p:nvPr/>
        </p:nvSpPr>
        <p:spPr>
          <a:xfrm>
            <a:off x="9649353" y="1432047"/>
            <a:ext cx="288033" cy="859670"/>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Agent Embedding</a:t>
            </a:r>
            <a:endParaRPr kumimoji="1" lang="zh-CN" altLang="en-US" sz="800" dirty="0">
              <a:solidFill>
                <a:schemeClr val="tx1"/>
              </a:solidFill>
              <a:latin typeface="Andale Mono" panose="020B0509000000000004" pitchFamily="49" charset="0"/>
              <a:ea typeface="SimSun" panose="02010600030101010101" pitchFamily="2" charset="-122"/>
            </a:endParaRP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5D78023F-B1C9-02F0-16C8-67C4B4CF395F}"/>
                  </a:ext>
                </a:extLst>
              </p:cNvPr>
              <p:cNvSpPr txBox="1"/>
              <p:nvPr/>
            </p:nvSpPr>
            <p:spPr>
              <a:xfrm>
                <a:off x="9190765" y="2541551"/>
                <a:ext cx="1161471" cy="215444"/>
              </a:xfrm>
              <a:prstGeom prst="rect">
                <a:avLst/>
              </a:prstGeom>
              <a:noFill/>
            </p:spPr>
            <p:txBody>
              <a:bodyPr wrap="square">
                <a:spAutoFit/>
              </a:bodyPr>
              <a:lstStyle/>
              <a:p>
                <a:pPr algn="ctr"/>
                <a14:m>
                  <m:oMath xmlns:m="http://schemas.openxmlformats.org/officeDocument/2006/math">
                    <m:r>
                      <a:rPr kumimoji="1" lang="en-US" altLang="zh-CN" sz="800" i="1" dirty="0" smtClean="0">
                        <a:latin typeface="Cambria Math" panose="02040503050406030204" pitchFamily="18" charset="0"/>
                      </a:rPr>
                      <m:t>(</m:t>
                    </m:r>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5</m:t>
                        </m:r>
                      </m:sub>
                    </m:sSub>
                  </m:oMath>
                </a14:m>
                <a:r>
                  <a:rPr kumimoji="1" lang="en-US" altLang="zh-CN" sz="800" dirty="0">
                    <a:latin typeface="Andale Mono" panose="020B0509000000000004" pitchFamily="49" charset="0"/>
                    <a:ea typeface="SimSun" panose="02010600030101010101" pitchFamily="2" charset="-122"/>
                  </a:rPr>
                  <a:t>, C)</a:t>
                </a:r>
                <a:endParaRPr lang="zh-CN" altLang="en-US" sz="800" dirty="0">
                  <a:latin typeface="Andale Mono" panose="020B0509000000000004" pitchFamily="49" charset="0"/>
                  <a:ea typeface="SimSun" panose="02010600030101010101" pitchFamily="2" charset="-122"/>
                </a:endParaRPr>
              </a:p>
            </p:txBody>
          </p:sp>
        </mc:Choice>
        <mc:Fallback>
          <p:sp>
            <p:nvSpPr>
              <p:cNvPr id="9" name="文本框 8">
                <a:extLst>
                  <a:ext uri="{FF2B5EF4-FFF2-40B4-BE49-F238E27FC236}">
                    <a16:creationId xmlns:a16="http://schemas.microsoft.com/office/drawing/2014/main" id="{5D78023F-B1C9-02F0-16C8-67C4B4CF395F}"/>
                  </a:ext>
                </a:extLst>
              </p:cNvPr>
              <p:cNvSpPr txBox="1">
                <a:spLocks noRot="1" noChangeAspect="1" noMove="1" noResize="1" noEditPoints="1" noAdjustHandles="1" noChangeArrowheads="1" noChangeShapeType="1" noTextEdit="1"/>
              </p:cNvSpPr>
              <p:nvPr/>
            </p:nvSpPr>
            <p:spPr>
              <a:xfrm>
                <a:off x="9190765" y="2541551"/>
                <a:ext cx="1161471" cy="215444"/>
              </a:xfrm>
              <a:prstGeom prst="rect">
                <a:avLst/>
              </a:prstGeom>
              <a:blipFill>
                <a:blip r:embed="rId3"/>
                <a:stretch>
                  <a:fillRect b="-11765"/>
                </a:stretch>
              </a:blipFill>
            </p:spPr>
            <p:txBody>
              <a:bodyPr/>
              <a:lstStyle/>
              <a:p>
                <a:r>
                  <a:rPr lang="zh-CN" altLang="en-US">
                    <a:noFill/>
                  </a:rPr>
                  <a:t> </a:t>
                </a:r>
              </a:p>
            </p:txBody>
          </p:sp>
        </mc:Fallback>
      </mc:AlternateContent>
      <p:cxnSp>
        <p:nvCxnSpPr>
          <p:cNvPr id="10" name="直线箭头连接符 9">
            <a:extLst>
              <a:ext uri="{FF2B5EF4-FFF2-40B4-BE49-F238E27FC236}">
                <a16:creationId xmlns:a16="http://schemas.microsoft.com/office/drawing/2014/main" id="{626007CE-873C-81D6-1378-E3473ABE3B83}"/>
              </a:ext>
            </a:extLst>
          </p:cNvPr>
          <p:cNvCxnSpPr>
            <a:cxnSpLocks/>
            <a:stCxn id="7" idx="3"/>
          </p:cNvCxnSpPr>
          <p:nvPr/>
        </p:nvCxnSpPr>
        <p:spPr>
          <a:xfrm>
            <a:off x="5674622" y="1870588"/>
            <a:ext cx="801983" cy="3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10">
            <a:extLst>
              <a:ext uri="{FF2B5EF4-FFF2-40B4-BE49-F238E27FC236}">
                <a16:creationId xmlns:a16="http://schemas.microsoft.com/office/drawing/2014/main" id="{392CA9C4-E76E-D8F1-6719-C9C64246FBC3}"/>
              </a:ext>
            </a:extLst>
          </p:cNvPr>
          <p:cNvCxnSpPr>
            <a:cxnSpLocks/>
            <a:endCxn id="8" idx="1"/>
          </p:cNvCxnSpPr>
          <p:nvPr/>
        </p:nvCxnSpPr>
        <p:spPr>
          <a:xfrm flipV="1">
            <a:off x="8495029" y="1861882"/>
            <a:ext cx="1154324" cy="12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2E9C4DA2-DA19-0309-90A1-C34594EAF34D}"/>
              </a:ext>
            </a:extLst>
          </p:cNvPr>
          <p:cNvSpPr txBox="1"/>
          <p:nvPr/>
        </p:nvSpPr>
        <p:spPr>
          <a:xfrm>
            <a:off x="10218989" y="1483111"/>
            <a:ext cx="266495" cy="1015663"/>
          </a:xfrm>
          <a:prstGeom prst="rect">
            <a:avLst/>
          </a:prstGeom>
          <a:noFill/>
        </p:spPr>
        <p:txBody>
          <a:bodyPr vert="horz" wrap="square" rtlCol="0">
            <a:spAutoFit/>
          </a:bodyPr>
          <a:lstStyle/>
          <a:p>
            <a:r>
              <a:rPr kumimoji="1" lang="zh-CN" altLang="en-US" sz="1200" dirty="0">
                <a:latin typeface="Andale Mono" panose="020B0509000000000004" pitchFamily="49" charset="0"/>
                <a:ea typeface="SimSun" panose="02010600030101010101" pitchFamily="2" charset="-122"/>
              </a:rPr>
              <a:t>障碍物编码</a:t>
            </a:r>
          </a:p>
        </p:txBody>
      </p:sp>
      <p:pic>
        <p:nvPicPr>
          <p:cNvPr id="13" name="图形 12" descr="汽车">
            <a:extLst>
              <a:ext uri="{FF2B5EF4-FFF2-40B4-BE49-F238E27FC236}">
                <a16:creationId xmlns:a16="http://schemas.microsoft.com/office/drawing/2014/main" id="{E07CAF25-A2E0-EDBC-78AF-A88B20C7C6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54045" y="1501695"/>
            <a:ext cx="391080" cy="391080"/>
          </a:xfrm>
          <a:prstGeom prst="rect">
            <a:avLst/>
          </a:prstGeom>
        </p:spPr>
      </p:pic>
      <p:sp>
        <p:nvSpPr>
          <p:cNvPr id="14" name="文本框 13">
            <a:extLst>
              <a:ext uri="{FF2B5EF4-FFF2-40B4-BE49-F238E27FC236}">
                <a16:creationId xmlns:a16="http://schemas.microsoft.com/office/drawing/2014/main" id="{ABF08499-8834-ED11-5624-D385E566C98B}"/>
              </a:ext>
            </a:extLst>
          </p:cNvPr>
          <p:cNvSpPr txBox="1"/>
          <p:nvPr/>
        </p:nvSpPr>
        <p:spPr>
          <a:xfrm>
            <a:off x="4151541" y="1370619"/>
            <a:ext cx="1644090" cy="215444"/>
          </a:xfrm>
          <a:prstGeom prst="rect">
            <a:avLst/>
          </a:prstGeom>
          <a:noFill/>
        </p:spPr>
        <p:txBody>
          <a:bodyPr wrap="square" rtlCol="0">
            <a:spAutoFit/>
          </a:bodyPr>
          <a:lstStyle/>
          <a:p>
            <a:r>
              <a:rPr kumimoji="1" lang="en-US" altLang="zh-CN" sz="800" dirty="0">
                <a:latin typeface="Andale Mono" panose="020B0509000000000004" pitchFamily="49" charset="0"/>
                <a:ea typeface="SimSun" panose="02010600030101010101" pitchFamily="2" charset="-122"/>
              </a:rPr>
              <a:t>Agent Type, Bounding Box</a:t>
            </a:r>
            <a:endParaRPr kumimoji="1" lang="zh-CN" altLang="en-US" sz="800" dirty="0">
              <a:latin typeface="Andale Mono" panose="020B0509000000000004" pitchFamily="49" charset="0"/>
              <a:ea typeface="SimSun" panose="02010600030101010101" pitchFamily="2" charset="-122"/>
            </a:endParaRPr>
          </a:p>
        </p:txBody>
      </p:sp>
      <p:grpSp>
        <p:nvGrpSpPr>
          <p:cNvPr id="15" name="组合 14">
            <a:extLst>
              <a:ext uri="{FF2B5EF4-FFF2-40B4-BE49-F238E27FC236}">
                <a16:creationId xmlns:a16="http://schemas.microsoft.com/office/drawing/2014/main" id="{B43A978E-FEB1-2D00-2729-FCC5E00A4A24}"/>
              </a:ext>
            </a:extLst>
          </p:cNvPr>
          <p:cNvGrpSpPr/>
          <p:nvPr/>
        </p:nvGrpSpPr>
        <p:grpSpPr>
          <a:xfrm>
            <a:off x="4191007" y="2094340"/>
            <a:ext cx="1295251" cy="185869"/>
            <a:chOff x="2224960" y="2539352"/>
            <a:chExt cx="1295251" cy="263066"/>
          </a:xfrm>
        </p:grpSpPr>
        <p:sp>
          <p:nvSpPr>
            <p:cNvPr id="16" name="椭圆 15">
              <a:extLst>
                <a:ext uri="{FF2B5EF4-FFF2-40B4-BE49-F238E27FC236}">
                  <a16:creationId xmlns:a16="http://schemas.microsoft.com/office/drawing/2014/main" id="{B97E1260-97F9-0F89-E679-69298940A7B8}"/>
                </a:ext>
              </a:extLst>
            </p:cNvPr>
            <p:cNvSpPr/>
            <p:nvPr/>
          </p:nvSpPr>
          <p:spPr>
            <a:xfrm>
              <a:off x="2224960" y="2756699"/>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sp>
          <p:nvSpPr>
            <p:cNvPr id="17" name="椭圆 16">
              <a:extLst>
                <a:ext uri="{FF2B5EF4-FFF2-40B4-BE49-F238E27FC236}">
                  <a16:creationId xmlns:a16="http://schemas.microsoft.com/office/drawing/2014/main" id="{09D688A1-DA61-7E2A-5EBE-22E12B16CA64}"/>
                </a:ext>
              </a:extLst>
            </p:cNvPr>
            <p:cNvSpPr/>
            <p:nvPr/>
          </p:nvSpPr>
          <p:spPr>
            <a:xfrm>
              <a:off x="2394372" y="2717898"/>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sp>
          <p:nvSpPr>
            <p:cNvPr id="18" name="椭圆 17">
              <a:extLst>
                <a:ext uri="{FF2B5EF4-FFF2-40B4-BE49-F238E27FC236}">
                  <a16:creationId xmlns:a16="http://schemas.microsoft.com/office/drawing/2014/main" id="{9CBD3D81-5FB0-5F83-38BD-48FB6D301BFB}"/>
                </a:ext>
              </a:extLst>
            </p:cNvPr>
            <p:cNvSpPr/>
            <p:nvPr/>
          </p:nvSpPr>
          <p:spPr>
            <a:xfrm>
              <a:off x="2573859" y="2690563"/>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sp>
          <p:nvSpPr>
            <p:cNvPr id="19" name="椭圆 18">
              <a:extLst>
                <a:ext uri="{FF2B5EF4-FFF2-40B4-BE49-F238E27FC236}">
                  <a16:creationId xmlns:a16="http://schemas.microsoft.com/office/drawing/2014/main" id="{90E7C658-D512-1DEF-C05F-8364C435896A}"/>
                </a:ext>
              </a:extLst>
            </p:cNvPr>
            <p:cNvSpPr/>
            <p:nvPr/>
          </p:nvSpPr>
          <p:spPr>
            <a:xfrm>
              <a:off x="2748683" y="2644844"/>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sp>
          <p:nvSpPr>
            <p:cNvPr id="20" name="椭圆 19">
              <a:extLst>
                <a:ext uri="{FF2B5EF4-FFF2-40B4-BE49-F238E27FC236}">
                  <a16:creationId xmlns:a16="http://schemas.microsoft.com/office/drawing/2014/main" id="{5B8DFB1B-BA45-55B6-CF56-14A10F562E9B}"/>
                </a:ext>
              </a:extLst>
            </p:cNvPr>
            <p:cNvSpPr/>
            <p:nvPr/>
          </p:nvSpPr>
          <p:spPr>
            <a:xfrm>
              <a:off x="2898428" y="2589823"/>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sp>
          <p:nvSpPr>
            <p:cNvPr id="21" name="椭圆 20">
              <a:extLst>
                <a:ext uri="{FF2B5EF4-FFF2-40B4-BE49-F238E27FC236}">
                  <a16:creationId xmlns:a16="http://schemas.microsoft.com/office/drawing/2014/main" id="{31B55596-C80C-B803-9CA5-2A910830C4C5}"/>
                </a:ext>
              </a:extLst>
            </p:cNvPr>
            <p:cNvSpPr/>
            <p:nvPr/>
          </p:nvSpPr>
          <p:spPr>
            <a:xfrm>
              <a:off x="3070932" y="2587447"/>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cxnSp>
          <p:nvCxnSpPr>
            <p:cNvPr id="22" name="直线箭头连接符 21">
              <a:extLst>
                <a:ext uri="{FF2B5EF4-FFF2-40B4-BE49-F238E27FC236}">
                  <a16:creationId xmlns:a16="http://schemas.microsoft.com/office/drawing/2014/main" id="{4A43B161-DEBC-04B4-1AC5-5632B8155B3A}"/>
                </a:ext>
              </a:extLst>
            </p:cNvPr>
            <p:cNvCxnSpPr>
              <a:cxnSpLocks/>
              <a:stCxn id="16" idx="6"/>
              <a:endCxn id="17" idx="2"/>
            </p:cNvCxnSpPr>
            <p:nvPr/>
          </p:nvCxnSpPr>
          <p:spPr>
            <a:xfrm flipV="1">
              <a:off x="2270679" y="2740758"/>
              <a:ext cx="123693" cy="38801"/>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4EFCF07E-AE90-A2DA-CC9F-5AC61EC82957}"/>
                </a:ext>
              </a:extLst>
            </p:cNvPr>
            <p:cNvCxnSpPr>
              <a:stCxn id="17" idx="6"/>
              <a:endCxn id="18" idx="2"/>
            </p:cNvCxnSpPr>
            <p:nvPr/>
          </p:nvCxnSpPr>
          <p:spPr>
            <a:xfrm flipV="1">
              <a:off x="2440091" y="2713423"/>
              <a:ext cx="133768" cy="27335"/>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D78FF133-C80D-3570-F8F9-9FC64DA05E1E}"/>
                </a:ext>
              </a:extLst>
            </p:cNvPr>
            <p:cNvCxnSpPr>
              <a:stCxn id="18" idx="6"/>
              <a:endCxn id="19" idx="2"/>
            </p:cNvCxnSpPr>
            <p:nvPr/>
          </p:nvCxnSpPr>
          <p:spPr>
            <a:xfrm flipV="1">
              <a:off x="2619578" y="2667704"/>
              <a:ext cx="129105" cy="45719"/>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5" name="直线箭头连接符 24">
              <a:extLst>
                <a:ext uri="{FF2B5EF4-FFF2-40B4-BE49-F238E27FC236}">
                  <a16:creationId xmlns:a16="http://schemas.microsoft.com/office/drawing/2014/main" id="{2FA3B057-C124-8CF2-536A-7BC85763F620}"/>
                </a:ext>
              </a:extLst>
            </p:cNvPr>
            <p:cNvCxnSpPr>
              <a:stCxn id="19" idx="7"/>
              <a:endCxn id="20" idx="2"/>
            </p:cNvCxnSpPr>
            <p:nvPr/>
          </p:nvCxnSpPr>
          <p:spPr>
            <a:xfrm flipV="1">
              <a:off x="2787707" y="2612683"/>
              <a:ext cx="110721" cy="38856"/>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8385F539-4934-E40B-34EE-39C40C436D6E}"/>
                </a:ext>
              </a:extLst>
            </p:cNvPr>
            <p:cNvCxnSpPr>
              <a:stCxn id="20" idx="6"/>
              <a:endCxn id="21" idx="2"/>
            </p:cNvCxnSpPr>
            <p:nvPr/>
          </p:nvCxnSpPr>
          <p:spPr>
            <a:xfrm flipV="1">
              <a:off x="2944147" y="2610307"/>
              <a:ext cx="126785" cy="2376"/>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DDCB3B8E-D7B6-261D-9BAC-612C99A525CC}"/>
                </a:ext>
              </a:extLst>
            </p:cNvPr>
            <p:cNvSpPr/>
            <p:nvPr/>
          </p:nvSpPr>
          <p:spPr>
            <a:xfrm>
              <a:off x="3243436" y="2539352"/>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sp>
          <p:nvSpPr>
            <p:cNvPr id="28" name="椭圆 27">
              <a:extLst>
                <a:ext uri="{FF2B5EF4-FFF2-40B4-BE49-F238E27FC236}">
                  <a16:creationId xmlns:a16="http://schemas.microsoft.com/office/drawing/2014/main" id="{96D6E89A-6F68-8E2F-F7D2-4A57F6A1ECF7}"/>
                </a:ext>
              </a:extLst>
            </p:cNvPr>
            <p:cNvSpPr/>
            <p:nvPr/>
          </p:nvSpPr>
          <p:spPr>
            <a:xfrm>
              <a:off x="3474492" y="2567527"/>
              <a:ext cx="45719" cy="4571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cxnSp>
          <p:nvCxnSpPr>
            <p:cNvPr id="29" name="直线箭头连接符 28">
              <a:extLst>
                <a:ext uri="{FF2B5EF4-FFF2-40B4-BE49-F238E27FC236}">
                  <a16:creationId xmlns:a16="http://schemas.microsoft.com/office/drawing/2014/main" id="{38F908F7-5C03-7E94-F91D-0A9FC85984D1}"/>
                </a:ext>
              </a:extLst>
            </p:cNvPr>
            <p:cNvCxnSpPr>
              <a:cxnSpLocks/>
              <a:stCxn id="21" idx="6"/>
              <a:endCxn id="27" idx="2"/>
            </p:cNvCxnSpPr>
            <p:nvPr/>
          </p:nvCxnSpPr>
          <p:spPr>
            <a:xfrm flipV="1">
              <a:off x="3116651" y="2562212"/>
              <a:ext cx="126785" cy="48095"/>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30" name="直线箭头连接符 29">
              <a:extLst>
                <a:ext uri="{FF2B5EF4-FFF2-40B4-BE49-F238E27FC236}">
                  <a16:creationId xmlns:a16="http://schemas.microsoft.com/office/drawing/2014/main" id="{2D3C8F8D-8EDC-C896-300B-994226203640}"/>
                </a:ext>
              </a:extLst>
            </p:cNvPr>
            <p:cNvCxnSpPr>
              <a:cxnSpLocks/>
              <a:stCxn id="27" idx="6"/>
              <a:endCxn id="28" idx="2"/>
            </p:cNvCxnSpPr>
            <p:nvPr/>
          </p:nvCxnSpPr>
          <p:spPr>
            <a:xfrm>
              <a:off x="3289155" y="2562212"/>
              <a:ext cx="185337" cy="28175"/>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grpSp>
      <p:sp>
        <p:nvSpPr>
          <p:cNvPr id="31" name="文本框 30">
            <a:extLst>
              <a:ext uri="{FF2B5EF4-FFF2-40B4-BE49-F238E27FC236}">
                <a16:creationId xmlns:a16="http://schemas.microsoft.com/office/drawing/2014/main" id="{CADABD3D-FA70-7E2F-F553-B5F294D38770}"/>
              </a:ext>
            </a:extLst>
          </p:cNvPr>
          <p:cNvSpPr txBox="1"/>
          <p:nvPr/>
        </p:nvSpPr>
        <p:spPr>
          <a:xfrm>
            <a:off x="4219880" y="1833980"/>
            <a:ext cx="1358258" cy="215444"/>
          </a:xfrm>
          <a:prstGeom prst="rect">
            <a:avLst/>
          </a:prstGeom>
          <a:noFill/>
        </p:spPr>
        <p:txBody>
          <a:bodyPr wrap="square" rtlCol="0">
            <a:spAutoFit/>
          </a:bodyPr>
          <a:lstStyle/>
          <a:p>
            <a:pPr algn="ctr"/>
            <a:r>
              <a:rPr kumimoji="1" lang="en-US" altLang="zh-CN" sz="800" dirty="0">
                <a:latin typeface="Andale Mono" panose="020B0509000000000004" pitchFamily="49" charset="0"/>
                <a:ea typeface="SimSun" panose="02010600030101010101" pitchFamily="2" charset="-122"/>
              </a:rPr>
              <a:t>Agent Trajectory</a:t>
            </a:r>
            <a:endParaRPr kumimoji="1" lang="zh-CN" altLang="en-US" sz="800" dirty="0">
              <a:latin typeface="Andale Mono" panose="020B0509000000000004" pitchFamily="49" charset="0"/>
              <a:ea typeface="SimSun" panose="02010600030101010101" pitchFamily="2" charset="-122"/>
            </a:endParaRPr>
          </a:p>
        </p:txBody>
      </p:sp>
      <p:sp>
        <p:nvSpPr>
          <p:cNvPr id="32" name="矩形 31">
            <a:extLst>
              <a:ext uri="{FF2B5EF4-FFF2-40B4-BE49-F238E27FC236}">
                <a16:creationId xmlns:a16="http://schemas.microsoft.com/office/drawing/2014/main" id="{1BC41697-1F1F-98B6-F559-82A3DA5E2EE1}"/>
              </a:ext>
            </a:extLst>
          </p:cNvPr>
          <p:cNvSpPr/>
          <p:nvPr/>
        </p:nvSpPr>
        <p:spPr>
          <a:xfrm>
            <a:off x="6543934" y="1342166"/>
            <a:ext cx="947277" cy="16794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700" dirty="0">
                <a:solidFill>
                  <a:schemeClr val="tx1"/>
                </a:solidFill>
                <a:latin typeface="Andale Mono" panose="020B0509000000000004" pitchFamily="49" charset="0"/>
                <a:ea typeface="SimSun" panose="02010600030101010101" pitchFamily="2" charset="-122"/>
              </a:rPr>
              <a:t>Type Embedding</a:t>
            </a: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33" name="矩形 32">
            <a:extLst>
              <a:ext uri="{FF2B5EF4-FFF2-40B4-BE49-F238E27FC236}">
                <a16:creationId xmlns:a16="http://schemas.microsoft.com/office/drawing/2014/main" id="{550CD7AA-15AC-E40A-C057-658C63DB9537}"/>
              </a:ext>
            </a:extLst>
          </p:cNvPr>
          <p:cNvSpPr/>
          <p:nvPr/>
        </p:nvSpPr>
        <p:spPr>
          <a:xfrm>
            <a:off x="6543934" y="1856965"/>
            <a:ext cx="947277" cy="16794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700" dirty="0" err="1">
                <a:solidFill>
                  <a:schemeClr val="tx1"/>
                </a:solidFill>
                <a:latin typeface="Andale Mono" panose="020B0509000000000004" pitchFamily="49" charset="0"/>
                <a:ea typeface="SimSun" panose="02010600030101010101" pitchFamily="2" charset="-122"/>
              </a:rPr>
              <a:t>BBox</a:t>
            </a:r>
            <a:r>
              <a:rPr kumimoji="1" lang="en-US" altLang="zh-CN" sz="700" dirty="0">
                <a:solidFill>
                  <a:schemeClr val="tx1"/>
                </a:solidFill>
                <a:latin typeface="Andale Mono" panose="020B0509000000000004" pitchFamily="49" charset="0"/>
                <a:ea typeface="SimSun" panose="02010600030101010101" pitchFamily="2" charset="-122"/>
              </a:rPr>
              <a:t> Embedding</a:t>
            </a: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34" name="椭圆 33">
            <a:extLst>
              <a:ext uri="{FF2B5EF4-FFF2-40B4-BE49-F238E27FC236}">
                <a16:creationId xmlns:a16="http://schemas.microsoft.com/office/drawing/2014/main" id="{A7C2B024-94A7-D8BC-6549-A3C682E1EDE8}"/>
              </a:ext>
            </a:extLst>
          </p:cNvPr>
          <p:cNvSpPr/>
          <p:nvPr/>
        </p:nvSpPr>
        <p:spPr>
          <a:xfrm>
            <a:off x="6708744" y="1616254"/>
            <a:ext cx="617655" cy="132854"/>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700" dirty="0">
                <a:solidFill>
                  <a:schemeClr val="tx1"/>
                </a:solidFill>
                <a:latin typeface="Andale Mono" panose="020B0509000000000004" pitchFamily="49" charset="0"/>
                <a:ea typeface="SimSun" panose="02010600030101010101" pitchFamily="2" charset="-122"/>
              </a:rPr>
              <a:t>ADD</a:t>
            </a: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35" name="矩形 34">
            <a:extLst>
              <a:ext uri="{FF2B5EF4-FFF2-40B4-BE49-F238E27FC236}">
                <a16:creationId xmlns:a16="http://schemas.microsoft.com/office/drawing/2014/main" id="{CB39807F-8073-0A42-D95D-F6C2F4C5875B}"/>
              </a:ext>
            </a:extLst>
          </p:cNvPr>
          <p:cNvSpPr/>
          <p:nvPr/>
        </p:nvSpPr>
        <p:spPr>
          <a:xfrm>
            <a:off x="7656020" y="1337342"/>
            <a:ext cx="288033" cy="69067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700" dirty="0">
                <a:solidFill>
                  <a:schemeClr val="tx1"/>
                </a:solidFill>
                <a:latin typeface="Andale Mono" panose="020B0509000000000004" pitchFamily="49" charset="0"/>
                <a:ea typeface="SimSun" panose="02010600030101010101" pitchFamily="2" charset="-122"/>
              </a:rPr>
              <a:t>Geometry Embedding</a:t>
            </a:r>
            <a:endParaRPr kumimoji="1" lang="zh-CN" altLang="en-US" sz="700" dirty="0">
              <a:solidFill>
                <a:schemeClr val="tx1"/>
              </a:solidFill>
              <a:latin typeface="Andale Mono" panose="020B0509000000000004" pitchFamily="49" charset="0"/>
              <a:ea typeface="SimSun" panose="02010600030101010101" pitchFamily="2" charset="-122"/>
            </a:endParaRPr>
          </a:p>
        </p:txBody>
      </p:sp>
      <p:cxnSp>
        <p:nvCxnSpPr>
          <p:cNvPr id="36" name="直线箭头连接符 35">
            <a:extLst>
              <a:ext uri="{FF2B5EF4-FFF2-40B4-BE49-F238E27FC236}">
                <a16:creationId xmlns:a16="http://schemas.microsoft.com/office/drawing/2014/main" id="{3BD33152-B803-7DD4-E3DA-F57989B42EFE}"/>
              </a:ext>
            </a:extLst>
          </p:cNvPr>
          <p:cNvCxnSpPr>
            <a:stCxn id="32" idx="2"/>
            <a:endCxn id="34" idx="0"/>
          </p:cNvCxnSpPr>
          <p:nvPr/>
        </p:nvCxnSpPr>
        <p:spPr>
          <a:xfrm flipH="1">
            <a:off x="7017572" y="1510115"/>
            <a:ext cx="1" cy="106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40B23166-B36D-4FF1-E13E-404D27A90100}"/>
              </a:ext>
            </a:extLst>
          </p:cNvPr>
          <p:cNvCxnSpPr>
            <a:stCxn id="33" idx="0"/>
            <a:endCxn id="34" idx="4"/>
          </p:cNvCxnSpPr>
          <p:nvPr/>
        </p:nvCxnSpPr>
        <p:spPr>
          <a:xfrm flipH="1" flipV="1">
            <a:off x="7017572" y="1749108"/>
            <a:ext cx="1" cy="107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0D6FD45E-BF21-1E01-9989-C41324A9A5E4}"/>
              </a:ext>
            </a:extLst>
          </p:cNvPr>
          <p:cNvCxnSpPr>
            <a:stCxn id="34" idx="6"/>
            <a:endCxn id="35" idx="1"/>
          </p:cNvCxnSpPr>
          <p:nvPr/>
        </p:nvCxnSpPr>
        <p:spPr>
          <a:xfrm>
            <a:off x="7326399" y="1682681"/>
            <a:ext cx="3296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50F916B9-7F4D-6E8C-324F-7C8143D348DF}"/>
              </a:ext>
            </a:extLst>
          </p:cNvPr>
          <p:cNvSpPr/>
          <p:nvPr/>
        </p:nvSpPr>
        <p:spPr>
          <a:xfrm>
            <a:off x="6545325" y="2246802"/>
            <a:ext cx="1398728" cy="215441"/>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700" dirty="0">
                <a:solidFill>
                  <a:schemeClr val="tx1"/>
                </a:solidFill>
                <a:latin typeface="Andale Mono" panose="020B0509000000000004" pitchFamily="49" charset="0"/>
                <a:ea typeface="SimSun" panose="02010600030101010101" pitchFamily="2" charset="-122"/>
              </a:rPr>
              <a:t>Time Sequence Embedding</a:t>
            </a: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40" name="矩形 39">
            <a:extLst>
              <a:ext uri="{FF2B5EF4-FFF2-40B4-BE49-F238E27FC236}">
                <a16:creationId xmlns:a16="http://schemas.microsoft.com/office/drawing/2014/main" id="{A2EC4FDD-6D47-9D5E-18AC-F207450C5396}"/>
              </a:ext>
            </a:extLst>
          </p:cNvPr>
          <p:cNvSpPr/>
          <p:nvPr/>
        </p:nvSpPr>
        <p:spPr>
          <a:xfrm>
            <a:off x="8164063" y="1334235"/>
            <a:ext cx="205021" cy="1128007"/>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700" dirty="0">
                <a:solidFill>
                  <a:schemeClr val="tx1"/>
                </a:solidFill>
                <a:latin typeface="Andale Mono" panose="020B0509000000000004" pitchFamily="49" charset="0"/>
                <a:ea typeface="SimSun" panose="02010600030101010101" pitchFamily="2" charset="-122"/>
              </a:rPr>
              <a:t>Aggregate Embedding</a:t>
            </a: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41" name="矩形 40">
            <a:extLst>
              <a:ext uri="{FF2B5EF4-FFF2-40B4-BE49-F238E27FC236}">
                <a16:creationId xmlns:a16="http://schemas.microsoft.com/office/drawing/2014/main" id="{200D70B9-8FEA-D2A7-F715-BD682A7446FA}"/>
              </a:ext>
            </a:extLst>
          </p:cNvPr>
          <p:cNvSpPr/>
          <p:nvPr/>
        </p:nvSpPr>
        <p:spPr>
          <a:xfrm>
            <a:off x="6471274" y="1186051"/>
            <a:ext cx="2018424" cy="1369074"/>
          </a:xfrm>
          <a:prstGeom prst="rect">
            <a:avLst/>
          </a:prstGeom>
          <a:noFill/>
          <a:ln w="3175">
            <a:solidFill>
              <a:schemeClr val="accent1">
                <a:shade val="50000"/>
                <a:alpha val="1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700">
              <a:latin typeface="Andale Mono" panose="020B0509000000000004" pitchFamily="49" charset="0"/>
              <a:ea typeface="SimSun" panose="02010600030101010101" pitchFamily="2" charset="-122"/>
            </a:endParaRPr>
          </a:p>
        </p:txBody>
      </p:sp>
      <mc:AlternateContent xmlns:mc="http://schemas.openxmlformats.org/markup-compatibility/2006">
        <mc:Choice xmlns:a14="http://schemas.microsoft.com/office/drawing/2010/main" Requires="a14">
          <p:sp>
            <p:nvSpPr>
              <p:cNvPr id="42" name="文本框 527">
                <a:extLst>
                  <a:ext uri="{FF2B5EF4-FFF2-40B4-BE49-F238E27FC236}">
                    <a16:creationId xmlns:a16="http://schemas.microsoft.com/office/drawing/2014/main" id="{F47578A4-BD21-3315-5E16-3D313BC9D57F}"/>
                  </a:ext>
                </a:extLst>
              </p:cNvPr>
              <p:cNvSpPr txBox="1"/>
              <p:nvPr/>
            </p:nvSpPr>
            <p:spPr>
              <a:xfrm>
                <a:off x="6935686" y="2540847"/>
                <a:ext cx="1228377" cy="338554"/>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 xmlns:m="http://schemas.openxmlformats.org/officeDocument/2006/math">
                    <m:r>
                      <a:rPr kumimoji="1" lang="en-US" altLang="zh-CN" sz="800" b="0" i="1" smtClean="0">
                        <a:latin typeface="Cambria Math" panose="02040503050406030204" pitchFamily="18" charset="0"/>
                      </a:rPr>
                      <m:t>(</m:t>
                    </m:r>
                    <m:sSub>
                      <m:sSubPr>
                        <m:ctrlPr>
                          <a:rPr kumimoji="1" lang="en-US" altLang="zh-CN" sz="800" i="1" smtClean="0">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5</m:t>
                        </m:r>
                      </m:sub>
                    </m:sSub>
                  </m:oMath>
                </a14:m>
                <a:r>
                  <a:rPr kumimoji="1" lang="en-US" altLang="zh-CN" sz="8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smtClean="0">
                            <a:latin typeface="Cambria Math" panose="02040503050406030204" pitchFamily="18" charset="0"/>
                          </a:rPr>
                        </m:ctrlPr>
                      </m:sSubPr>
                      <m:e>
                        <m:r>
                          <a:rPr kumimoji="1" lang="en-US" altLang="zh-CN" sz="800" i="1">
                            <a:latin typeface="Cambria Math" panose="02040503050406030204" pitchFamily="18" charset="0"/>
                          </a:rPr>
                          <m:t>𝑛</m:t>
                        </m:r>
                      </m:e>
                      <m:sub>
                        <m:r>
                          <a:rPr kumimoji="1" lang="en-US" altLang="zh-CN" sz="800" b="0" i="1" smtClean="0">
                            <a:latin typeface="Cambria Math" panose="02040503050406030204" pitchFamily="18" charset="0"/>
                          </a:rPr>
                          <m:t>5</m:t>
                        </m:r>
                      </m:sub>
                    </m:sSub>
                    <m:r>
                      <a:rPr kumimoji="1" lang="en-US" altLang="zh-CN" sz="800" b="0" i="1" smtClean="0">
                        <a:latin typeface="Cambria Math" panose="02040503050406030204" pitchFamily="18" charset="0"/>
                      </a:rPr>
                      <m:t> </m:t>
                    </m:r>
                    <m:r>
                      <m:rPr>
                        <m:sty m:val="p"/>
                      </m:rPr>
                      <a:rPr kumimoji="1" lang="en-US" altLang="zh-CN" sz="800" i="1" smtClean="0">
                        <a:latin typeface="Cambria Math" panose="02040503050406030204" pitchFamily="18" charset="0"/>
                      </a:rPr>
                      <m:t>x</m:t>
                    </m:r>
                    <m:r>
                      <a:rPr kumimoji="1" lang="en-US" altLang="zh-CN" sz="800" b="0" i="1" smtClean="0">
                        <a:latin typeface="Cambria Math" panose="02040503050406030204" pitchFamily="18" charset="0"/>
                      </a:rPr>
                      <m:t> </m:t>
                    </m:r>
                    <m:r>
                      <a:rPr kumimoji="1" lang="en-US" altLang="zh-CN" sz="800" b="0" i="0" smtClean="0">
                        <a:latin typeface="Cambria Math" panose="02040503050406030204" pitchFamily="18" charset="0"/>
                      </a:rPr>
                      <m:t>4</m:t>
                    </m:r>
                  </m:oMath>
                </a14:m>
                <a:r>
                  <a:rPr kumimoji="1" lang="en-US" altLang="zh-CN" sz="800" dirty="0">
                    <a:latin typeface="Andale Mono" panose="020B0509000000000004" pitchFamily="49" charset="0"/>
                    <a:ea typeface="SimSun" panose="02010600030101010101" pitchFamily="2" charset="-122"/>
                  </a:rPr>
                  <a:t>+3)-&gt;(</a:t>
                </a:r>
                <a14:m>
                  <m:oMath xmlns:m="http://schemas.openxmlformats.org/officeDocument/2006/math">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5</m:t>
                        </m:r>
                      </m:sub>
                    </m:sSub>
                  </m:oMath>
                </a14:m>
                <a:r>
                  <a:rPr kumimoji="1" lang="en-US" altLang="zh-CN" sz="800" dirty="0">
                    <a:latin typeface="Andale Mono" panose="020B0509000000000004" pitchFamily="49" charset="0"/>
                    <a:ea typeface="SimSun" panose="02010600030101010101" pitchFamily="2" charset="-122"/>
                  </a:rPr>
                  <a:t>, C)</a:t>
                </a:r>
                <a:endParaRPr lang="zh-CN" altLang="en-US" sz="800" dirty="0">
                  <a:latin typeface="Andale Mono" panose="020B0509000000000004" pitchFamily="49" charset="0"/>
                  <a:ea typeface="SimSun" panose="02010600030101010101" pitchFamily="2" charset="-122"/>
                </a:endParaRPr>
              </a:p>
            </p:txBody>
          </p:sp>
        </mc:Choice>
        <mc:Fallback>
          <p:sp>
            <p:nvSpPr>
              <p:cNvPr id="42" name="文本框 527">
                <a:extLst>
                  <a:ext uri="{FF2B5EF4-FFF2-40B4-BE49-F238E27FC236}">
                    <a16:creationId xmlns:a16="http://schemas.microsoft.com/office/drawing/2014/main" id="{F47578A4-BD21-3315-5E16-3D313BC9D57F}"/>
                  </a:ext>
                </a:extLst>
              </p:cNvPr>
              <p:cNvSpPr txBox="1">
                <a:spLocks noRot="1" noChangeAspect="1" noMove="1" noResize="1" noEditPoints="1" noAdjustHandles="1" noChangeArrowheads="1" noChangeShapeType="1" noTextEdit="1"/>
              </p:cNvSpPr>
              <p:nvPr/>
            </p:nvSpPr>
            <p:spPr>
              <a:xfrm>
                <a:off x="6935686" y="2540847"/>
                <a:ext cx="1228377" cy="338554"/>
              </a:xfrm>
              <a:prstGeom prst="rect">
                <a:avLst/>
              </a:prstGeom>
              <a:blipFill>
                <a:blip r:embed="rId6"/>
                <a:stretch>
                  <a:fillRect r="-5155" b="-7407"/>
                </a:stretch>
              </a:blipFill>
            </p:spPr>
            <p:txBody>
              <a:bodyPr/>
              <a:lstStyle/>
              <a:p>
                <a:r>
                  <a:rPr lang="zh-CN" altLang="en-US">
                    <a:noFill/>
                  </a:rPr>
                  <a:t> </a:t>
                </a:r>
              </a:p>
            </p:txBody>
          </p:sp>
        </mc:Fallback>
      </mc:AlternateContent>
      <p:cxnSp>
        <p:nvCxnSpPr>
          <p:cNvPr id="43" name="直线箭头连接符 42">
            <a:extLst>
              <a:ext uri="{FF2B5EF4-FFF2-40B4-BE49-F238E27FC236}">
                <a16:creationId xmlns:a16="http://schemas.microsoft.com/office/drawing/2014/main" id="{B1222F30-D3D8-0489-26ED-0FA98BC1044C}"/>
              </a:ext>
            </a:extLst>
          </p:cNvPr>
          <p:cNvCxnSpPr>
            <a:stCxn id="35" idx="3"/>
            <a:endCxn id="40" idx="1"/>
          </p:cNvCxnSpPr>
          <p:nvPr/>
        </p:nvCxnSpPr>
        <p:spPr>
          <a:xfrm>
            <a:off x="7944053" y="1682681"/>
            <a:ext cx="220010" cy="215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a:extLst>
              <a:ext uri="{FF2B5EF4-FFF2-40B4-BE49-F238E27FC236}">
                <a16:creationId xmlns:a16="http://schemas.microsoft.com/office/drawing/2014/main" id="{BA5117BF-5348-5543-5A23-204A6B77B609}"/>
              </a:ext>
            </a:extLst>
          </p:cNvPr>
          <p:cNvCxnSpPr>
            <a:stCxn id="39" idx="3"/>
            <a:endCxn id="40" idx="1"/>
          </p:cNvCxnSpPr>
          <p:nvPr/>
        </p:nvCxnSpPr>
        <p:spPr>
          <a:xfrm flipV="1">
            <a:off x="7944053" y="1898239"/>
            <a:ext cx="220010" cy="456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文本框 44">
                <a:extLst>
                  <a:ext uri="{FF2B5EF4-FFF2-40B4-BE49-F238E27FC236}">
                    <a16:creationId xmlns:a16="http://schemas.microsoft.com/office/drawing/2014/main" id="{3741E7C7-3F49-5A5B-4ADA-79EB1111F782}"/>
                  </a:ext>
                </a:extLst>
              </p:cNvPr>
              <p:cNvSpPr txBox="1"/>
              <p:nvPr/>
            </p:nvSpPr>
            <p:spPr>
              <a:xfrm>
                <a:off x="3813416" y="2540847"/>
                <a:ext cx="1991395" cy="215444"/>
              </a:xfrm>
              <a:prstGeom prst="rect">
                <a:avLst/>
              </a:prstGeom>
              <a:noFill/>
            </p:spPr>
            <p:txBody>
              <a:bodyPr wrap="square">
                <a:spAutoFit/>
              </a:bodyPr>
              <a:lstStyle/>
              <a:p>
                <a:pPr algn="ctr"/>
                <a14:m>
                  <m:oMath xmlns:m="http://schemas.openxmlformats.org/officeDocument/2006/math">
                    <m:r>
                      <a:rPr kumimoji="1" lang="en-US" altLang="zh-CN" sz="800" b="0" i="1" smtClean="0">
                        <a:latin typeface="Cambria Math" panose="02040503050406030204" pitchFamily="18" charset="0"/>
                      </a:rPr>
                      <m:t>(</m:t>
                    </m:r>
                    <m:sSub>
                      <m:sSubPr>
                        <m:ctrlPr>
                          <a:rPr kumimoji="1" lang="en-US" altLang="zh-CN" sz="800" i="1" smtClean="0">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5</m:t>
                        </m:r>
                      </m:sub>
                    </m:sSub>
                  </m:oMath>
                </a14:m>
                <a:r>
                  <a:rPr kumimoji="1" lang="en-US" altLang="zh-CN" sz="8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smtClean="0">
                            <a:latin typeface="Cambria Math" panose="02040503050406030204" pitchFamily="18" charset="0"/>
                          </a:rPr>
                        </m:ctrlPr>
                      </m:sSubPr>
                      <m:e>
                        <m:r>
                          <a:rPr kumimoji="1" lang="en-US" altLang="zh-CN" sz="800" i="1">
                            <a:latin typeface="Cambria Math" panose="02040503050406030204" pitchFamily="18" charset="0"/>
                          </a:rPr>
                          <m:t>𝑛</m:t>
                        </m:r>
                      </m:e>
                      <m:sub>
                        <m:r>
                          <a:rPr kumimoji="1" lang="en-US" altLang="zh-CN" sz="800" b="0" i="1" smtClean="0">
                            <a:latin typeface="Cambria Math" panose="02040503050406030204" pitchFamily="18" charset="0"/>
                          </a:rPr>
                          <m:t>5</m:t>
                        </m:r>
                      </m:sub>
                    </m:sSub>
                    <m:r>
                      <a:rPr kumimoji="1" lang="en-US" altLang="zh-CN" sz="800" b="0" i="1" smtClean="0">
                        <a:latin typeface="Cambria Math" panose="02040503050406030204" pitchFamily="18" charset="0"/>
                      </a:rPr>
                      <m:t> </m:t>
                    </m:r>
                    <m:r>
                      <m:rPr>
                        <m:sty m:val="p"/>
                      </m:rPr>
                      <a:rPr kumimoji="1" lang="en-US" altLang="zh-CN" sz="800" i="1" smtClean="0">
                        <a:latin typeface="Cambria Math" panose="02040503050406030204" pitchFamily="18" charset="0"/>
                      </a:rPr>
                      <m:t>x</m:t>
                    </m:r>
                    <m:r>
                      <a:rPr kumimoji="1" lang="en-US" altLang="zh-CN" sz="800" b="0" i="1" smtClean="0">
                        <a:latin typeface="Cambria Math" panose="02040503050406030204" pitchFamily="18" charset="0"/>
                      </a:rPr>
                      <m:t> </m:t>
                    </m:r>
                    <m:r>
                      <a:rPr kumimoji="1" lang="en-US" altLang="zh-CN" sz="800" b="0" i="0" smtClean="0">
                        <a:latin typeface="Cambria Math" panose="02040503050406030204" pitchFamily="18" charset="0"/>
                      </a:rPr>
                      <m:t>7</m:t>
                    </m:r>
                  </m:oMath>
                </a14:m>
                <a:r>
                  <a:rPr kumimoji="1" lang="en-US" altLang="zh-CN" sz="800" dirty="0">
                    <a:latin typeface="Andale Mono" panose="020B0509000000000004" pitchFamily="49" charset="0"/>
                    <a:ea typeface="SimSun" panose="02010600030101010101" pitchFamily="2" charset="-122"/>
                  </a:rPr>
                  <a:t>+3)</a:t>
                </a:r>
                <a:endParaRPr lang="zh-CN" altLang="en-US" sz="800" dirty="0">
                  <a:latin typeface="Andale Mono" panose="020B0509000000000004" pitchFamily="49" charset="0"/>
                  <a:ea typeface="SimSun" panose="02010600030101010101" pitchFamily="2" charset="-122"/>
                </a:endParaRPr>
              </a:p>
            </p:txBody>
          </p:sp>
        </mc:Choice>
        <mc:Fallback>
          <p:sp>
            <p:nvSpPr>
              <p:cNvPr id="45" name="文本框 44">
                <a:extLst>
                  <a:ext uri="{FF2B5EF4-FFF2-40B4-BE49-F238E27FC236}">
                    <a16:creationId xmlns:a16="http://schemas.microsoft.com/office/drawing/2014/main" id="{3741E7C7-3F49-5A5B-4ADA-79EB1111F782}"/>
                  </a:ext>
                </a:extLst>
              </p:cNvPr>
              <p:cNvSpPr txBox="1">
                <a:spLocks noRot="1" noChangeAspect="1" noMove="1" noResize="1" noEditPoints="1" noAdjustHandles="1" noChangeArrowheads="1" noChangeShapeType="1" noTextEdit="1"/>
              </p:cNvSpPr>
              <p:nvPr/>
            </p:nvSpPr>
            <p:spPr>
              <a:xfrm>
                <a:off x="3813416" y="2540847"/>
                <a:ext cx="1991395" cy="215444"/>
              </a:xfrm>
              <a:prstGeom prst="rect">
                <a:avLst/>
              </a:prstGeom>
              <a:blipFill>
                <a:blip r:embed="rId7"/>
                <a:stretch>
                  <a:fillRect b="-11765"/>
                </a:stretch>
              </a:blipFill>
            </p:spPr>
            <p:txBody>
              <a:bodyPr/>
              <a:lstStyle/>
              <a:p>
                <a:r>
                  <a:rPr lang="zh-CN" altLang="en-US">
                    <a:noFill/>
                  </a:rPr>
                  <a:t> </a:t>
                </a:r>
              </a:p>
            </p:txBody>
          </p:sp>
        </mc:Fallback>
      </mc:AlternateContent>
      <p:pic>
        <p:nvPicPr>
          <p:cNvPr id="46" name="图片 45">
            <a:extLst>
              <a:ext uri="{FF2B5EF4-FFF2-40B4-BE49-F238E27FC236}">
                <a16:creationId xmlns:a16="http://schemas.microsoft.com/office/drawing/2014/main" id="{0E40A468-1478-BB09-A370-F2EE9F1EEAA6}"/>
              </a:ext>
            </a:extLst>
          </p:cNvPr>
          <p:cNvPicPr>
            <a:picLocks noChangeAspect="1"/>
          </p:cNvPicPr>
          <p:nvPr/>
        </p:nvPicPr>
        <p:blipFill>
          <a:blip r:embed="rId8"/>
          <a:stretch>
            <a:fillRect/>
          </a:stretch>
        </p:blipFill>
        <p:spPr>
          <a:xfrm>
            <a:off x="1463003" y="4190050"/>
            <a:ext cx="1353406" cy="1008112"/>
          </a:xfrm>
          <a:prstGeom prst="rect">
            <a:avLst/>
          </a:prstGeom>
        </p:spPr>
      </p:pic>
      <p:sp>
        <p:nvSpPr>
          <p:cNvPr id="47" name="圆角矩形 46">
            <a:extLst>
              <a:ext uri="{FF2B5EF4-FFF2-40B4-BE49-F238E27FC236}">
                <a16:creationId xmlns:a16="http://schemas.microsoft.com/office/drawing/2014/main" id="{6322C217-CB63-1017-FF18-8613E0393430}"/>
              </a:ext>
            </a:extLst>
          </p:cNvPr>
          <p:cNvSpPr/>
          <p:nvPr/>
        </p:nvSpPr>
        <p:spPr>
          <a:xfrm>
            <a:off x="4851788" y="4470840"/>
            <a:ext cx="79525" cy="7200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sp>
        <p:nvSpPr>
          <p:cNvPr id="48" name="圆角矩形 47">
            <a:extLst>
              <a:ext uri="{FF2B5EF4-FFF2-40B4-BE49-F238E27FC236}">
                <a16:creationId xmlns:a16="http://schemas.microsoft.com/office/drawing/2014/main" id="{CA3F6689-4529-EC2B-55DF-38F554555217}"/>
              </a:ext>
            </a:extLst>
          </p:cNvPr>
          <p:cNvSpPr/>
          <p:nvPr/>
        </p:nvSpPr>
        <p:spPr>
          <a:xfrm>
            <a:off x="4533476" y="4809099"/>
            <a:ext cx="79525" cy="7200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sp>
        <p:nvSpPr>
          <p:cNvPr id="49" name="圆角矩形 48">
            <a:extLst>
              <a:ext uri="{FF2B5EF4-FFF2-40B4-BE49-F238E27FC236}">
                <a16:creationId xmlns:a16="http://schemas.microsoft.com/office/drawing/2014/main" id="{D82F452E-9330-3FE9-3CDD-793E3E50F130}"/>
              </a:ext>
            </a:extLst>
          </p:cNvPr>
          <p:cNvSpPr/>
          <p:nvPr/>
        </p:nvSpPr>
        <p:spPr>
          <a:xfrm>
            <a:off x="5142001" y="4809099"/>
            <a:ext cx="79525" cy="7200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sp>
        <p:nvSpPr>
          <p:cNvPr id="50" name="文本框 49">
            <a:extLst>
              <a:ext uri="{FF2B5EF4-FFF2-40B4-BE49-F238E27FC236}">
                <a16:creationId xmlns:a16="http://schemas.microsoft.com/office/drawing/2014/main" id="{47E9A77A-D2CD-20B8-90C4-5B4BD3D9F7D9}"/>
              </a:ext>
            </a:extLst>
          </p:cNvPr>
          <p:cNvSpPr txBox="1"/>
          <p:nvPr/>
        </p:nvSpPr>
        <p:spPr>
          <a:xfrm>
            <a:off x="4670490" y="4542848"/>
            <a:ext cx="441925" cy="215444"/>
          </a:xfrm>
          <a:prstGeom prst="rect">
            <a:avLst/>
          </a:prstGeom>
          <a:noFill/>
        </p:spPr>
        <p:txBody>
          <a:bodyPr wrap="square" rtlCol="0">
            <a:spAutoFit/>
          </a:bodyPr>
          <a:lstStyle/>
          <a:p>
            <a:pPr algn="ctr"/>
            <a:r>
              <a:rPr kumimoji="1" lang="en-US" altLang="zh-CN" sz="800" dirty="0">
                <a:latin typeface="Andale Mono" panose="020B0509000000000004" pitchFamily="49" charset="0"/>
                <a:ea typeface="SimSun" panose="02010600030101010101" pitchFamily="2" charset="-122"/>
              </a:rPr>
              <a:t>LI_1</a:t>
            </a:r>
            <a:endParaRPr kumimoji="1" lang="zh-CN" altLang="en-US" sz="800" dirty="0">
              <a:latin typeface="Andale Mono" panose="020B0509000000000004" pitchFamily="49" charset="0"/>
              <a:ea typeface="SimSun" panose="02010600030101010101" pitchFamily="2" charset="-122"/>
            </a:endParaRPr>
          </a:p>
        </p:txBody>
      </p:sp>
      <p:sp>
        <p:nvSpPr>
          <p:cNvPr id="51" name="文本框 50">
            <a:extLst>
              <a:ext uri="{FF2B5EF4-FFF2-40B4-BE49-F238E27FC236}">
                <a16:creationId xmlns:a16="http://schemas.microsoft.com/office/drawing/2014/main" id="{71C1CC70-0D78-2901-B6A5-7F9BDD08080B}"/>
              </a:ext>
            </a:extLst>
          </p:cNvPr>
          <p:cNvSpPr txBox="1"/>
          <p:nvPr/>
        </p:nvSpPr>
        <p:spPr>
          <a:xfrm>
            <a:off x="4352275" y="4881107"/>
            <a:ext cx="441925" cy="215444"/>
          </a:xfrm>
          <a:prstGeom prst="rect">
            <a:avLst/>
          </a:prstGeom>
          <a:noFill/>
        </p:spPr>
        <p:txBody>
          <a:bodyPr wrap="square" rtlCol="0">
            <a:spAutoFit/>
          </a:bodyPr>
          <a:lstStyle/>
          <a:p>
            <a:pPr algn="ctr"/>
            <a:r>
              <a:rPr kumimoji="1" lang="en-US" altLang="zh-CN" sz="800" dirty="0">
                <a:latin typeface="Andale Mono" panose="020B0509000000000004" pitchFamily="49" charset="0"/>
                <a:ea typeface="SimSun" panose="02010600030101010101" pitchFamily="2" charset="-122"/>
              </a:rPr>
              <a:t>LI_2</a:t>
            </a:r>
            <a:endParaRPr kumimoji="1" lang="zh-CN" altLang="en-US" sz="800" dirty="0">
              <a:latin typeface="Andale Mono" panose="020B0509000000000004" pitchFamily="49" charset="0"/>
              <a:ea typeface="SimSun" panose="02010600030101010101" pitchFamily="2" charset="-122"/>
            </a:endParaRPr>
          </a:p>
        </p:txBody>
      </p:sp>
      <p:sp>
        <p:nvSpPr>
          <p:cNvPr id="52" name="文本框 51">
            <a:extLst>
              <a:ext uri="{FF2B5EF4-FFF2-40B4-BE49-F238E27FC236}">
                <a16:creationId xmlns:a16="http://schemas.microsoft.com/office/drawing/2014/main" id="{7A619618-8DAA-402E-5D95-CF244B26CA3F}"/>
              </a:ext>
            </a:extLst>
          </p:cNvPr>
          <p:cNvSpPr txBox="1"/>
          <p:nvPr/>
        </p:nvSpPr>
        <p:spPr>
          <a:xfrm>
            <a:off x="4939911" y="4920392"/>
            <a:ext cx="441925" cy="215444"/>
          </a:xfrm>
          <a:prstGeom prst="rect">
            <a:avLst/>
          </a:prstGeom>
          <a:noFill/>
        </p:spPr>
        <p:txBody>
          <a:bodyPr wrap="square" rtlCol="0">
            <a:spAutoFit/>
          </a:bodyPr>
          <a:lstStyle/>
          <a:p>
            <a:pPr algn="ctr"/>
            <a:r>
              <a:rPr kumimoji="1" lang="en-US" altLang="zh-CN" sz="800" dirty="0">
                <a:latin typeface="Andale Mono" panose="020B0509000000000004" pitchFamily="49" charset="0"/>
                <a:ea typeface="SimSun" panose="02010600030101010101" pitchFamily="2" charset="-122"/>
              </a:rPr>
              <a:t>LI_2</a:t>
            </a:r>
            <a:endParaRPr kumimoji="1" lang="zh-CN" altLang="en-US" sz="800" dirty="0">
              <a:latin typeface="Andale Mono" panose="020B0509000000000004" pitchFamily="49" charset="0"/>
              <a:ea typeface="SimSun" panose="02010600030101010101" pitchFamily="2" charset="-122"/>
            </a:endParaRPr>
          </a:p>
        </p:txBody>
      </p:sp>
      <p:sp>
        <p:nvSpPr>
          <p:cNvPr id="53" name="圆角矩形 52">
            <a:extLst>
              <a:ext uri="{FF2B5EF4-FFF2-40B4-BE49-F238E27FC236}">
                <a16:creationId xmlns:a16="http://schemas.microsoft.com/office/drawing/2014/main" id="{1C9D1115-74DF-0D2F-F044-88D34C74E3A9}"/>
              </a:ext>
            </a:extLst>
          </p:cNvPr>
          <p:cNvSpPr/>
          <p:nvPr/>
        </p:nvSpPr>
        <p:spPr>
          <a:xfrm>
            <a:off x="5173560" y="4272570"/>
            <a:ext cx="79525" cy="72008"/>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sp>
        <p:nvSpPr>
          <p:cNvPr id="54" name="圆角矩形 53">
            <a:extLst>
              <a:ext uri="{FF2B5EF4-FFF2-40B4-BE49-F238E27FC236}">
                <a16:creationId xmlns:a16="http://schemas.microsoft.com/office/drawing/2014/main" id="{C49274CE-CC1C-72FB-CF7E-4F4CF0A720B3}"/>
              </a:ext>
            </a:extLst>
          </p:cNvPr>
          <p:cNvSpPr/>
          <p:nvPr/>
        </p:nvSpPr>
        <p:spPr>
          <a:xfrm>
            <a:off x="4474202" y="4253448"/>
            <a:ext cx="79525" cy="72008"/>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pic>
        <p:nvPicPr>
          <p:cNvPr id="55" name="图形 34" descr="红绿灯">
            <a:extLst>
              <a:ext uri="{FF2B5EF4-FFF2-40B4-BE49-F238E27FC236}">
                <a16:creationId xmlns:a16="http://schemas.microsoft.com/office/drawing/2014/main" id="{9A162D7D-BC87-8BE0-8A87-7966E5B95E0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62594" y="3859794"/>
            <a:ext cx="192240" cy="204446"/>
          </a:xfrm>
          <a:prstGeom prst="rect">
            <a:avLst/>
          </a:prstGeom>
        </p:spPr>
      </p:pic>
      <p:pic>
        <p:nvPicPr>
          <p:cNvPr id="56" name="图形 34" descr="红绿灯">
            <a:extLst>
              <a:ext uri="{FF2B5EF4-FFF2-40B4-BE49-F238E27FC236}">
                <a16:creationId xmlns:a16="http://schemas.microsoft.com/office/drawing/2014/main" id="{3B4892B0-5571-7962-00D1-F80077EA7B4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30263" y="3857724"/>
            <a:ext cx="192240" cy="204446"/>
          </a:xfrm>
          <a:prstGeom prst="rect">
            <a:avLst/>
          </a:prstGeom>
        </p:spPr>
      </p:pic>
      <p:cxnSp>
        <p:nvCxnSpPr>
          <p:cNvPr id="57" name="直线箭头连接符 56">
            <a:extLst>
              <a:ext uri="{FF2B5EF4-FFF2-40B4-BE49-F238E27FC236}">
                <a16:creationId xmlns:a16="http://schemas.microsoft.com/office/drawing/2014/main" id="{96756E0E-EEA9-D250-A9A0-1F8F49F12616}"/>
              </a:ext>
            </a:extLst>
          </p:cNvPr>
          <p:cNvCxnSpPr>
            <a:stCxn id="48" idx="0"/>
            <a:endCxn id="47" idx="1"/>
          </p:cNvCxnSpPr>
          <p:nvPr/>
        </p:nvCxnSpPr>
        <p:spPr>
          <a:xfrm flipV="1">
            <a:off x="4573239" y="4506844"/>
            <a:ext cx="278549" cy="302255"/>
          </a:xfrm>
          <a:prstGeom prst="straightConnector1">
            <a:avLst/>
          </a:prstGeom>
          <a:ln>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8" name="直线箭头连接符 57">
            <a:extLst>
              <a:ext uri="{FF2B5EF4-FFF2-40B4-BE49-F238E27FC236}">
                <a16:creationId xmlns:a16="http://schemas.microsoft.com/office/drawing/2014/main" id="{FF68FF02-D8CA-7492-20EB-1B71DA306323}"/>
              </a:ext>
            </a:extLst>
          </p:cNvPr>
          <p:cNvCxnSpPr>
            <a:stCxn id="47" idx="3"/>
            <a:endCxn id="49" idx="0"/>
          </p:cNvCxnSpPr>
          <p:nvPr/>
        </p:nvCxnSpPr>
        <p:spPr>
          <a:xfrm>
            <a:off x="4931313" y="4506844"/>
            <a:ext cx="250451" cy="302255"/>
          </a:xfrm>
          <a:prstGeom prst="straightConnector1">
            <a:avLst/>
          </a:prstGeom>
          <a:ln>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9" name="直线箭头连接符 58">
            <a:extLst>
              <a:ext uri="{FF2B5EF4-FFF2-40B4-BE49-F238E27FC236}">
                <a16:creationId xmlns:a16="http://schemas.microsoft.com/office/drawing/2014/main" id="{1C9F1F2B-8C87-65F4-D5AD-942512FCACDD}"/>
              </a:ext>
            </a:extLst>
          </p:cNvPr>
          <p:cNvCxnSpPr>
            <a:stCxn id="48" idx="3"/>
            <a:endCxn id="49" idx="1"/>
          </p:cNvCxnSpPr>
          <p:nvPr/>
        </p:nvCxnSpPr>
        <p:spPr>
          <a:xfrm>
            <a:off x="4613001" y="4845103"/>
            <a:ext cx="529000" cy="0"/>
          </a:xfrm>
          <a:prstGeom prst="straightConnector1">
            <a:avLst/>
          </a:prstGeom>
          <a:ln>
            <a:solidFill>
              <a:schemeClr val="bg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6D4F35C6-756F-9B67-4641-CC7FD2521A22}"/>
              </a:ext>
            </a:extLst>
          </p:cNvPr>
          <p:cNvSpPr txBox="1"/>
          <p:nvPr/>
        </p:nvSpPr>
        <p:spPr>
          <a:xfrm>
            <a:off x="4328790" y="4309628"/>
            <a:ext cx="375174" cy="338554"/>
          </a:xfrm>
          <a:prstGeom prst="rect">
            <a:avLst/>
          </a:prstGeom>
          <a:noFill/>
        </p:spPr>
        <p:txBody>
          <a:bodyPr wrap="square" rtlCol="0">
            <a:spAutoFit/>
          </a:bodyPr>
          <a:lstStyle/>
          <a:p>
            <a:pPr algn="ctr"/>
            <a:r>
              <a:rPr kumimoji="1" lang="en-US" altLang="zh-CN" sz="800" dirty="0">
                <a:latin typeface="Andale Mono" panose="020B0509000000000004" pitchFamily="49" charset="0"/>
                <a:ea typeface="SimSun" panose="02010600030101010101" pitchFamily="2" charset="-122"/>
              </a:rPr>
              <a:t>SL_1</a:t>
            </a:r>
            <a:endParaRPr kumimoji="1" lang="zh-CN" altLang="en-US" sz="800" dirty="0">
              <a:latin typeface="Andale Mono" panose="020B0509000000000004" pitchFamily="49" charset="0"/>
              <a:ea typeface="SimSun" panose="02010600030101010101" pitchFamily="2" charset="-122"/>
            </a:endParaRPr>
          </a:p>
        </p:txBody>
      </p:sp>
      <p:sp>
        <p:nvSpPr>
          <p:cNvPr id="61" name="文本框 60">
            <a:extLst>
              <a:ext uri="{FF2B5EF4-FFF2-40B4-BE49-F238E27FC236}">
                <a16:creationId xmlns:a16="http://schemas.microsoft.com/office/drawing/2014/main" id="{36E31CDF-155D-0EE4-3DE3-08CA7B5D0C17}"/>
              </a:ext>
            </a:extLst>
          </p:cNvPr>
          <p:cNvSpPr txBox="1"/>
          <p:nvPr/>
        </p:nvSpPr>
        <p:spPr>
          <a:xfrm>
            <a:off x="5021311" y="4348315"/>
            <a:ext cx="375174" cy="338554"/>
          </a:xfrm>
          <a:prstGeom prst="rect">
            <a:avLst/>
          </a:prstGeom>
          <a:noFill/>
        </p:spPr>
        <p:txBody>
          <a:bodyPr wrap="square" rtlCol="0">
            <a:spAutoFit/>
          </a:bodyPr>
          <a:lstStyle/>
          <a:p>
            <a:pPr algn="ctr"/>
            <a:r>
              <a:rPr kumimoji="1" lang="en-US" altLang="zh-CN" sz="800" dirty="0">
                <a:latin typeface="Andale Mono" panose="020B0509000000000004" pitchFamily="49" charset="0"/>
                <a:ea typeface="SimSun" panose="02010600030101010101" pitchFamily="2" charset="-122"/>
              </a:rPr>
              <a:t>SL_2</a:t>
            </a:r>
            <a:endParaRPr kumimoji="1" lang="zh-CN" altLang="en-US" sz="800" dirty="0">
              <a:latin typeface="Andale Mono" panose="020B0509000000000004" pitchFamily="49" charset="0"/>
              <a:ea typeface="SimSun" panose="02010600030101010101" pitchFamily="2" charset="-122"/>
            </a:endParaRPr>
          </a:p>
        </p:txBody>
      </p:sp>
      <p:cxnSp>
        <p:nvCxnSpPr>
          <p:cNvPr id="62" name="直线箭头连接符 61">
            <a:extLst>
              <a:ext uri="{FF2B5EF4-FFF2-40B4-BE49-F238E27FC236}">
                <a16:creationId xmlns:a16="http://schemas.microsoft.com/office/drawing/2014/main" id="{B4F34CB2-2395-A83B-E768-87D099495835}"/>
              </a:ext>
            </a:extLst>
          </p:cNvPr>
          <p:cNvCxnSpPr>
            <a:cxnSpLocks/>
            <a:stCxn id="60" idx="0"/>
            <a:endCxn id="48" idx="0"/>
          </p:cNvCxnSpPr>
          <p:nvPr/>
        </p:nvCxnSpPr>
        <p:spPr>
          <a:xfrm>
            <a:off x="4516377" y="4309628"/>
            <a:ext cx="56862" cy="499471"/>
          </a:xfrm>
          <a:prstGeom prst="straightConnector1">
            <a:avLst/>
          </a:prstGeom>
          <a:ln>
            <a:solidFill>
              <a:srgbClr val="FF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3" name="直线箭头连接符 62">
            <a:extLst>
              <a:ext uri="{FF2B5EF4-FFF2-40B4-BE49-F238E27FC236}">
                <a16:creationId xmlns:a16="http://schemas.microsoft.com/office/drawing/2014/main" id="{480D1003-8E4C-2C1D-95E4-5139904DC660}"/>
              </a:ext>
            </a:extLst>
          </p:cNvPr>
          <p:cNvCxnSpPr>
            <a:stCxn id="53" idx="2"/>
            <a:endCxn id="49" idx="0"/>
          </p:cNvCxnSpPr>
          <p:nvPr/>
        </p:nvCxnSpPr>
        <p:spPr>
          <a:xfrm flipH="1">
            <a:off x="5181764" y="4344578"/>
            <a:ext cx="31559" cy="464521"/>
          </a:xfrm>
          <a:prstGeom prst="straightConnector1">
            <a:avLst/>
          </a:prstGeom>
          <a:ln>
            <a:solidFill>
              <a:srgbClr val="FF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78" name="直线箭头连接符 477">
            <a:extLst>
              <a:ext uri="{FF2B5EF4-FFF2-40B4-BE49-F238E27FC236}">
                <a16:creationId xmlns:a16="http://schemas.microsoft.com/office/drawing/2014/main" id="{3BA39976-6A6B-68F8-4BE1-258E69C21C76}"/>
              </a:ext>
            </a:extLst>
          </p:cNvPr>
          <p:cNvCxnSpPr>
            <a:cxnSpLocks/>
            <a:stCxn id="55" idx="2"/>
            <a:endCxn id="54" idx="0"/>
          </p:cNvCxnSpPr>
          <p:nvPr/>
        </p:nvCxnSpPr>
        <p:spPr>
          <a:xfrm>
            <a:off x="4458714" y="4064240"/>
            <a:ext cx="55251" cy="189208"/>
          </a:xfrm>
          <a:prstGeom prst="straightConnector1">
            <a:avLst/>
          </a:prstGeom>
          <a:ln>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79" name="直线箭头连接符 478">
            <a:extLst>
              <a:ext uri="{FF2B5EF4-FFF2-40B4-BE49-F238E27FC236}">
                <a16:creationId xmlns:a16="http://schemas.microsoft.com/office/drawing/2014/main" id="{2F1DDA47-D179-55FF-C623-BF7CB6EC206B}"/>
              </a:ext>
            </a:extLst>
          </p:cNvPr>
          <p:cNvCxnSpPr>
            <a:stCxn id="56" idx="2"/>
            <a:endCxn id="53" idx="0"/>
          </p:cNvCxnSpPr>
          <p:nvPr/>
        </p:nvCxnSpPr>
        <p:spPr>
          <a:xfrm>
            <a:off x="5126383" y="4062170"/>
            <a:ext cx="86940" cy="210400"/>
          </a:xfrm>
          <a:prstGeom prst="straightConnector1">
            <a:avLst/>
          </a:prstGeom>
          <a:ln>
            <a:solidFill>
              <a:srgbClr val="00B050"/>
            </a:solidFill>
            <a:tailEnd type="triangle" w="sm" len="sm"/>
          </a:ln>
        </p:spPr>
        <p:style>
          <a:lnRef idx="1">
            <a:schemeClr val="accent1"/>
          </a:lnRef>
          <a:fillRef idx="0">
            <a:schemeClr val="accent1"/>
          </a:fillRef>
          <a:effectRef idx="0">
            <a:schemeClr val="accent1"/>
          </a:effectRef>
          <a:fontRef idx="minor">
            <a:schemeClr val="tx1"/>
          </a:fontRef>
        </p:style>
      </p:cxnSp>
      <p:sp>
        <p:nvSpPr>
          <p:cNvPr id="480" name="文本框 479">
            <a:extLst>
              <a:ext uri="{FF2B5EF4-FFF2-40B4-BE49-F238E27FC236}">
                <a16:creationId xmlns:a16="http://schemas.microsoft.com/office/drawing/2014/main" id="{EB12A9AD-48C7-E4C3-4FA1-3E124C5B17B4}"/>
              </a:ext>
            </a:extLst>
          </p:cNvPr>
          <p:cNvSpPr txBox="1"/>
          <p:nvPr/>
        </p:nvSpPr>
        <p:spPr>
          <a:xfrm>
            <a:off x="4242608" y="4036969"/>
            <a:ext cx="437521" cy="215444"/>
          </a:xfrm>
          <a:prstGeom prst="rect">
            <a:avLst/>
          </a:prstGeom>
          <a:noFill/>
        </p:spPr>
        <p:txBody>
          <a:bodyPr wrap="square" rtlCol="0">
            <a:spAutoFit/>
          </a:bodyPr>
          <a:lstStyle/>
          <a:p>
            <a:pPr algn="ctr"/>
            <a:r>
              <a:rPr kumimoji="1" lang="en-US" altLang="zh-CN" sz="800" dirty="0">
                <a:latin typeface="Andale Mono" panose="020B0509000000000004" pitchFamily="49" charset="0"/>
                <a:ea typeface="SimSun" panose="02010600030101010101" pitchFamily="2" charset="-122"/>
              </a:rPr>
              <a:t>TL_1</a:t>
            </a:r>
            <a:endParaRPr kumimoji="1" lang="zh-CN" altLang="en-US" sz="800" dirty="0">
              <a:latin typeface="Andale Mono" panose="020B0509000000000004" pitchFamily="49" charset="0"/>
              <a:ea typeface="SimSun" panose="02010600030101010101" pitchFamily="2" charset="-122"/>
            </a:endParaRPr>
          </a:p>
        </p:txBody>
      </p:sp>
      <p:sp>
        <p:nvSpPr>
          <p:cNvPr id="481" name="文本框 480">
            <a:extLst>
              <a:ext uri="{FF2B5EF4-FFF2-40B4-BE49-F238E27FC236}">
                <a16:creationId xmlns:a16="http://schemas.microsoft.com/office/drawing/2014/main" id="{EEF22F42-9D1A-2D71-E960-59A7B0CB40E2}"/>
              </a:ext>
            </a:extLst>
          </p:cNvPr>
          <p:cNvSpPr txBox="1"/>
          <p:nvPr/>
        </p:nvSpPr>
        <p:spPr>
          <a:xfrm>
            <a:off x="4901800" y="3997854"/>
            <a:ext cx="437521" cy="215444"/>
          </a:xfrm>
          <a:prstGeom prst="rect">
            <a:avLst/>
          </a:prstGeom>
          <a:noFill/>
        </p:spPr>
        <p:txBody>
          <a:bodyPr wrap="square" rtlCol="0">
            <a:spAutoFit/>
          </a:bodyPr>
          <a:lstStyle/>
          <a:p>
            <a:pPr algn="ctr"/>
            <a:r>
              <a:rPr kumimoji="1" lang="en-US" altLang="zh-CN" sz="800" dirty="0">
                <a:latin typeface="Andale Mono" panose="020B0509000000000004" pitchFamily="49" charset="0"/>
                <a:ea typeface="SimSun" panose="02010600030101010101" pitchFamily="2" charset="-122"/>
              </a:rPr>
              <a:t>TL_2</a:t>
            </a:r>
            <a:endParaRPr kumimoji="1" lang="zh-CN" altLang="en-US" sz="800" dirty="0">
              <a:latin typeface="Andale Mono" panose="020B0509000000000004" pitchFamily="49" charset="0"/>
              <a:ea typeface="SimSun" panose="02010600030101010101" pitchFamily="2" charset="-122"/>
            </a:endParaRPr>
          </a:p>
        </p:txBody>
      </p:sp>
      <p:sp>
        <p:nvSpPr>
          <p:cNvPr id="482" name="矩形 481">
            <a:extLst>
              <a:ext uri="{FF2B5EF4-FFF2-40B4-BE49-F238E27FC236}">
                <a16:creationId xmlns:a16="http://schemas.microsoft.com/office/drawing/2014/main" id="{BBE89ABD-C019-9359-2894-CE5D3E02F51B}"/>
              </a:ext>
            </a:extLst>
          </p:cNvPr>
          <p:cNvSpPr/>
          <p:nvPr/>
        </p:nvSpPr>
        <p:spPr>
          <a:xfrm>
            <a:off x="4004319" y="3815621"/>
            <a:ext cx="1644090" cy="1280929"/>
          </a:xfrm>
          <a:prstGeom prst="rect">
            <a:avLst/>
          </a:prstGeom>
          <a:noFill/>
          <a:ln w="3175">
            <a:solidFill>
              <a:schemeClr val="accent1">
                <a:shade val="50000"/>
                <a:alpha val="1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cxnSp>
        <p:nvCxnSpPr>
          <p:cNvPr id="483" name="直线箭头连接符 482">
            <a:extLst>
              <a:ext uri="{FF2B5EF4-FFF2-40B4-BE49-F238E27FC236}">
                <a16:creationId xmlns:a16="http://schemas.microsoft.com/office/drawing/2014/main" id="{435B291E-1D2A-DE41-39FD-322A9A7536B7}"/>
              </a:ext>
            </a:extLst>
          </p:cNvPr>
          <p:cNvCxnSpPr>
            <a:cxnSpLocks/>
            <a:stCxn id="61" idx="0"/>
            <a:endCxn id="47" idx="3"/>
          </p:cNvCxnSpPr>
          <p:nvPr/>
        </p:nvCxnSpPr>
        <p:spPr>
          <a:xfrm flipH="1">
            <a:off x="4931313" y="4348315"/>
            <a:ext cx="277585" cy="158529"/>
          </a:xfrm>
          <a:prstGeom prst="straightConnector1">
            <a:avLst/>
          </a:prstGeom>
          <a:ln>
            <a:solidFill>
              <a:srgbClr val="FFC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84" name="直线箭头连接符 483">
            <a:extLst>
              <a:ext uri="{FF2B5EF4-FFF2-40B4-BE49-F238E27FC236}">
                <a16:creationId xmlns:a16="http://schemas.microsoft.com/office/drawing/2014/main" id="{964CA111-A2DA-AF29-897E-46ABFB7C03C7}"/>
              </a:ext>
            </a:extLst>
          </p:cNvPr>
          <p:cNvCxnSpPr>
            <a:cxnSpLocks/>
            <a:stCxn id="53" idx="2"/>
            <a:endCxn id="48" idx="3"/>
          </p:cNvCxnSpPr>
          <p:nvPr/>
        </p:nvCxnSpPr>
        <p:spPr>
          <a:xfrm flipH="1">
            <a:off x="4613001" y="4344578"/>
            <a:ext cx="600322" cy="500525"/>
          </a:xfrm>
          <a:prstGeom prst="straightConnector1">
            <a:avLst/>
          </a:prstGeom>
          <a:ln>
            <a:solidFill>
              <a:srgbClr val="FFC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85" name="直线箭头连接符 484">
            <a:extLst>
              <a:ext uri="{FF2B5EF4-FFF2-40B4-BE49-F238E27FC236}">
                <a16:creationId xmlns:a16="http://schemas.microsoft.com/office/drawing/2014/main" id="{A7B756AF-6981-3CFD-7EC0-20A2D33D33F9}"/>
              </a:ext>
            </a:extLst>
          </p:cNvPr>
          <p:cNvCxnSpPr>
            <a:stCxn id="60" idx="0"/>
            <a:endCxn id="49" idx="1"/>
          </p:cNvCxnSpPr>
          <p:nvPr/>
        </p:nvCxnSpPr>
        <p:spPr>
          <a:xfrm>
            <a:off x="4516377" y="4309628"/>
            <a:ext cx="625624" cy="535475"/>
          </a:xfrm>
          <a:prstGeom prst="straightConnector1">
            <a:avLst/>
          </a:prstGeom>
          <a:ln>
            <a:solidFill>
              <a:srgbClr val="FFC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86" name="直线箭头连接符 485">
            <a:extLst>
              <a:ext uri="{FF2B5EF4-FFF2-40B4-BE49-F238E27FC236}">
                <a16:creationId xmlns:a16="http://schemas.microsoft.com/office/drawing/2014/main" id="{73D197E0-7D81-B0D2-3586-A9099367FD97}"/>
              </a:ext>
            </a:extLst>
          </p:cNvPr>
          <p:cNvCxnSpPr>
            <a:stCxn id="60" idx="0"/>
            <a:endCxn id="47" idx="1"/>
          </p:cNvCxnSpPr>
          <p:nvPr/>
        </p:nvCxnSpPr>
        <p:spPr>
          <a:xfrm>
            <a:off x="4516377" y="4309628"/>
            <a:ext cx="335411" cy="197216"/>
          </a:xfrm>
          <a:prstGeom prst="straightConnector1">
            <a:avLst/>
          </a:prstGeom>
          <a:ln>
            <a:solidFill>
              <a:srgbClr val="FFC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87" name="直线箭头连接符 486">
            <a:extLst>
              <a:ext uri="{FF2B5EF4-FFF2-40B4-BE49-F238E27FC236}">
                <a16:creationId xmlns:a16="http://schemas.microsoft.com/office/drawing/2014/main" id="{DD660A1E-3E03-3EE3-F3DB-B3FF95F25126}"/>
              </a:ext>
            </a:extLst>
          </p:cNvPr>
          <p:cNvCxnSpPr>
            <a:cxnSpLocks/>
            <a:stCxn id="481" idx="0"/>
            <a:endCxn id="54" idx="0"/>
          </p:cNvCxnSpPr>
          <p:nvPr/>
        </p:nvCxnSpPr>
        <p:spPr>
          <a:xfrm flipH="1">
            <a:off x="4513965" y="3997854"/>
            <a:ext cx="606596" cy="255594"/>
          </a:xfrm>
          <a:prstGeom prst="straightConnector1">
            <a:avLst/>
          </a:prstGeom>
          <a:ln>
            <a:solidFill>
              <a:srgbClr val="00B0F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88" name="直线箭头连接符 487">
            <a:extLst>
              <a:ext uri="{FF2B5EF4-FFF2-40B4-BE49-F238E27FC236}">
                <a16:creationId xmlns:a16="http://schemas.microsoft.com/office/drawing/2014/main" id="{D6487A90-869A-CB07-2E70-23F141EE6908}"/>
              </a:ext>
            </a:extLst>
          </p:cNvPr>
          <p:cNvCxnSpPr>
            <a:stCxn id="55" idx="2"/>
            <a:endCxn id="53" idx="0"/>
          </p:cNvCxnSpPr>
          <p:nvPr/>
        </p:nvCxnSpPr>
        <p:spPr>
          <a:xfrm>
            <a:off x="4458714" y="4064240"/>
            <a:ext cx="754609" cy="208330"/>
          </a:xfrm>
          <a:prstGeom prst="straightConnector1">
            <a:avLst/>
          </a:prstGeom>
          <a:ln>
            <a:solidFill>
              <a:srgbClr val="00B0F0"/>
            </a:solidFill>
            <a:tailEnd type="triangl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9" name="文本框 488">
                <a:extLst>
                  <a:ext uri="{FF2B5EF4-FFF2-40B4-BE49-F238E27FC236}">
                    <a16:creationId xmlns:a16="http://schemas.microsoft.com/office/drawing/2014/main" id="{A4918AD8-E424-1FFC-E1CC-C50458C98E76}"/>
                  </a:ext>
                </a:extLst>
              </p:cNvPr>
              <p:cNvSpPr txBox="1"/>
              <p:nvPr/>
            </p:nvSpPr>
            <p:spPr>
              <a:xfrm>
                <a:off x="3669582" y="5227626"/>
                <a:ext cx="2313564" cy="338554"/>
              </a:xfrm>
              <a:prstGeom prst="rect">
                <a:avLst/>
              </a:prstGeom>
              <a:noFill/>
            </p:spPr>
            <p:txBody>
              <a:bodyPr wrap="square">
                <a:spAutoFit/>
              </a:bodyPr>
              <a:lstStyle/>
              <a:p>
                <a:pPr algn="ctr"/>
                <a:r>
                  <a:rPr kumimoji="1" lang="zh-CN" altLang="en-US" sz="800" dirty="0">
                    <a:latin typeface="Andale Mono" panose="020B0509000000000004" pitchFamily="49" charset="0"/>
                    <a:ea typeface="SimSun" panose="02010600030101010101" pitchFamily="2" charset="-122"/>
                  </a:rPr>
                  <a:t>（</a:t>
                </a:r>
                <a:r>
                  <a:rPr kumimoji="1" lang="en-US" altLang="zh-CN" sz="8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smtClean="0">
                            <a:solidFill>
                              <a:schemeClr val="bg1">
                                <a:lumMod val="65000"/>
                              </a:schemeClr>
                            </a:solidFill>
                            <a:latin typeface="Cambria Math" panose="02040503050406030204" pitchFamily="18" charset="0"/>
                          </a:rPr>
                        </m:ctrlPr>
                      </m:sSubPr>
                      <m:e>
                        <m:r>
                          <a:rPr kumimoji="1" lang="en-US" altLang="zh-CN" sz="800" i="1">
                            <a:solidFill>
                              <a:schemeClr val="bg1">
                                <a:lumMod val="65000"/>
                              </a:schemeClr>
                            </a:solidFill>
                            <a:latin typeface="Cambria Math" panose="02040503050406030204" pitchFamily="18" charset="0"/>
                          </a:rPr>
                          <m:t>𝑁</m:t>
                        </m:r>
                      </m:e>
                      <m:sub>
                        <m:r>
                          <a:rPr kumimoji="1" lang="en-US" altLang="zh-CN" sz="800" b="0" i="1" smtClean="0">
                            <a:solidFill>
                              <a:schemeClr val="bg1">
                                <a:lumMod val="65000"/>
                              </a:schemeClr>
                            </a:solidFill>
                            <a:latin typeface="Cambria Math" panose="02040503050406030204" pitchFamily="18" charset="0"/>
                          </a:rPr>
                          <m:t>1</m:t>
                        </m:r>
                      </m:sub>
                    </m:sSub>
                    <m:r>
                      <a:rPr kumimoji="1" lang="en-US" altLang="zh-CN" sz="800" b="0" i="1" smtClean="0">
                        <a:solidFill>
                          <a:schemeClr val="bg1">
                            <a:lumMod val="65000"/>
                          </a:schemeClr>
                        </a:solidFill>
                        <a:latin typeface="Cambria Math" panose="02040503050406030204" pitchFamily="18" charset="0"/>
                      </a:rPr>
                      <m:t> </m:t>
                    </m:r>
                  </m:oMath>
                </a14:m>
                <a:r>
                  <a:rPr kumimoji="1" lang="zh-CN" altLang="en-US" sz="800" dirty="0">
                    <a:solidFill>
                      <a:schemeClr val="bg1">
                        <a:lumMod val="65000"/>
                      </a:schemeClr>
                    </a:solidFill>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a:solidFill>
                              <a:schemeClr val="bg1">
                                <a:lumMod val="65000"/>
                              </a:schemeClr>
                            </a:solidFill>
                            <a:latin typeface="Cambria Math" panose="02040503050406030204" pitchFamily="18" charset="0"/>
                          </a:rPr>
                        </m:ctrlPr>
                      </m:sSubPr>
                      <m:e>
                        <m:r>
                          <a:rPr kumimoji="1" lang="en-US" altLang="zh-CN" sz="800" i="1">
                            <a:solidFill>
                              <a:schemeClr val="bg1">
                                <a:lumMod val="65000"/>
                              </a:schemeClr>
                            </a:solidFill>
                            <a:latin typeface="Cambria Math" panose="02040503050406030204" pitchFamily="18" charset="0"/>
                          </a:rPr>
                          <m:t>𝑁</m:t>
                        </m:r>
                      </m:e>
                      <m:sub>
                        <m:r>
                          <a:rPr kumimoji="1" lang="en-US" altLang="zh-CN" sz="800" i="1">
                            <a:solidFill>
                              <a:schemeClr val="bg1">
                                <a:lumMod val="65000"/>
                              </a:schemeClr>
                            </a:solidFill>
                            <a:latin typeface="Cambria Math" panose="02040503050406030204" pitchFamily="18" charset="0"/>
                          </a:rPr>
                          <m:t>1</m:t>
                        </m:r>
                      </m:sub>
                    </m:sSub>
                    <m:r>
                      <a:rPr kumimoji="1" lang="en-US" altLang="zh-CN" sz="800" i="1">
                        <a:solidFill>
                          <a:schemeClr val="bg1">
                            <a:lumMod val="65000"/>
                          </a:schemeClr>
                        </a:solidFill>
                        <a:latin typeface="Cambria Math" panose="02040503050406030204" pitchFamily="18" charset="0"/>
                      </a:rPr>
                      <m:t> </m:t>
                    </m:r>
                  </m:oMath>
                </a14:m>
                <a:r>
                  <a:rPr kumimoji="1" lang="en-US" altLang="zh-CN" sz="8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i="1">
                            <a:latin typeface="Cambria Math" panose="02040503050406030204" pitchFamily="18" charset="0"/>
                          </a:rPr>
                          <m:t>1</m:t>
                        </m:r>
                      </m:sub>
                    </m:sSub>
                    <m:r>
                      <a:rPr kumimoji="1" lang="en-US" altLang="zh-CN" sz="800" i="1">
                        <a:latin typeface="Cambria Math" panose="02040503050406030204" pitchFamily="18" charset="0"/>
                      </a:rPr>
                      <m:t> </m:t>
                    </m:r>
                    <m:r>
                      <a:rPr kumimoji="1" lang="zh-CN" altLang="en-US" sz="800" b="0" i="1" smtClean="0">
                        <a:latin typeface="Cambria Math" panose="02040503050406030204" pitchFamily="18" charset="0"/>
                      </a:rPr>
                      <m:t>∗ </m:t>
                    </m:r>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3</m:t>
                        </m:r>
                      </m:sub>
                    </m:sSub>
                    <m:r>
                      <a:rPr kumimoji="1" lang="en-US" altLang="zh-CN" sz="800" i="1">
                        <a:latin typeface="Cambria Math" panose="02040503050406030204" pitchFamily="18" charset="0"/>
                      </a:rPr>
                      <m:t> </m:t>
                    </m:r>
                  </m:oMath>
                </a14:m>
                <a:r>
                  <a:rPr kumimoji="1" lang="en-US" altLang="zh-CN" sz="8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a:latin typeface="Cambria Math" panose="02040503050406030204" pitchFamily="18" charset="0"/>
                          </a:rPr>
                        </m:ctrlPr>
                      </m:sSubPr>
                      <m:e>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i="1">
                                <a:latin typeface="Cambria Math" panose="02040503050406030204" pitchFamily="18" charset="0"/>
                              </a:rPr>
                              <m:t>1</m:t>
                            </m:r>
                          </m:sub>
                        </m:sSub>
                        <m:r>
                          <a:rPr kumimoji="1" lang="zh-CN" altLang="en-US" sz="800" b="0" i="1" smtClean="0">
                            <a:latin typeface="Cambria Math" panose="02040503050406030204" pitchFamily="18" charset="0"/>
                          </a:rPr>
                          <m:t> ∗ </m:t>
                        </m:r>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4</m:t>
                        </m:r>
                      </m:sub>
                    </m:sSub>
                    <m:r>
                      <a:rPr kumimoji="1" lang="en-US" altLang="zh-CN" sz="800" b="0" i="1" smtClean="0">
                        <a:latin typeface="Cambria Math" panose="02040503050406030204" pitchFamily="18" charset="0"/>
                      </a:rPr>
                      <m:t>+</m:t>
                    </m:r>
                    <m:r>
                      <a:rPr kumimoji="1" lang="en-US" altLang="zh-CN" sz="800" i="1">
                        <a:latin typeface="Cambria Math" panose="02040503050406030204" pitchFamily="18" charset="0"/>
                      </a:rPr>
                      <m:t> </m:t>
                    </m:r>
                    <m:sSub>
                      <m:sSubPr>
                        <m:ctrlPr>
                          <a:rPr kumimoji="1" lang="en-US" altLang="zh-CN" sz="800" i="1">
                            <a:latin typeface="Cambria Math" panose="02040503050406030204" pitchFamily="18" charset="0"/>
                          </a:rPr>
                        </m:ctrlPr>
                      </m:sSubPr>
                      <m:e>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2</m:t>
                            </m:r>
                          </m:sub>
                        </m:sSub>
                        <m:r>
                          <a:rPr kumimoji="1" lang="zh-CN" altLang="en-US" sz="800" i="1">
                            <a:latin typeface="Cambria Math" panose="02040503050406030204" pitchFamily="18" charset="0"/>
                          </a:rPr>
                          <m:t> ∗ </m:t>
                        </m:r>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3</m:t>
                        </m:r>
                      </m:sub>
                    </m:sSub>
                    <m:r>
                      <a:rPr kumimoji="1" lang="en-US" altLang="zh-CN" sz="800" i="1">
                        <a:latin typeface="Cambria Math" panose="02040503050406030204" pitchFamily="18" charset="0"/>
                      </a:rPr>
                      <m:t> </m:t>
                    </m:r>
                  </m:oMath>
                </a14:m>
                <a:r>
                  <a:rPr kumimoji="1" lang="zh-CN" altLang="en-US" sz="800" dirty="0">
                    <a:latin typeface="Andale Mono" panose="020B0509000000000004" pitchFamily="49" charset="0"/>
                    <a:ea typeface="SimSun" panose="02010600030101010101" pitchFamily="2" charset="-122"/>
                  </a:rPr>
                  <a:t>， </a:t>
                </a:r>
                <a:r>
                  <a:rPr kumimoji="1" lang="en-US" altLang="zh-CN" sz="800" dirty="0">
                    <a:latin typeface="Andale Mono" panose="020B0509000000000004" pitchFamily="49" charset="0"/>
                    <a:ea typeface="SimSun" panose="02010600030101010101" pitchFamily="2" charset="-122"/>
                  </a:rPr>
                  <a:t>4</a:t>
                </a:r>
                <a:r>
                  <a:rPr kumimoji="1" lang="zh-CN" altLang="en-US" sz="800" dirty="0">
                    <a:latin typeface="Andale Mono" panose="020B0509000000000004" pitchFamily="49" charset="0"/>
                    <a:ea typeface="SimSun" panose="02010600030101010101" pitchFamily="2" charset="-122"/>
                  </a:rPr>
                  <a:t>）</a:t>
                </a:r>
                <a:endParaRPr lang="zh-CN" altLang="en-US" sz="800" dirty="0">
                  <a:latin typeface="Andale Mono" panose="020B0509000000000004" pitchFamily="49" charset="0"/>
                  <a:ea typeface="SimSun" panose="02010600030101010101" pitchFamily="2" charset="-122"/>
                </a:endParaRPr>
              </a:p>
            </p:txBody>
          </p:sp>
        </mc:Choice>
        <mc:Fallback>
          <p:sp>
            <p:nvSpPr>
              <p:cNvPr id="489" name="文本框 488">
                <a:extLst>
                  <a:ext uri="{FF2B5EF4-FFF2-40B4-BE49-F238E27FC236}">
                    <a16:creationId xmlns:a16="http://schemas.microsoft.com/office/drawing/2014/main" id="{A4918AD8-E424-1FFC-E1CC-C50458C98E76}"/>
                  </a:ext>
                </a:extLst>
              </p:cNvPr>
              <p:cNvSpPr txBox="1">
                <a:spLocks noRot="1" noChangeAspect="1" noMove="1" noResize="1" noEditPoints="1" noAdjustHandles="1" noChangeArrowheads="1" noChangeShapeType="1" noTextEdit="1"/>
              </p:cNvSpPr>
              <p:nvPr/>
            </p:nvSpPr>
            <p:spPr>
              <a:xfrm>
                <a:off x="3669582" y="5227626"/>
                <a:ext cx="2313564" cy="338554"/>
              </a:xfrm>
              <a:prstGeom prst="rect">
                <a:avLst/>
              </a:prstGeom>
              <a:blipFill>
                <a:blip r:embed="rId11"/>
                <a:stretch>
                  <a:fillRect l="-546" r="-1639" b="-3571"/>
                </a:stretch>
              </a:blipFill>
            </p:spPr>
            <p:txBody>
              <a:bodyPr/>
              <a:lstStyle/>
              <a:p>
                <a:r>
                  <a:rPr lang="zh-CN" altLang="en-US">
                    <a:noFill/>
                  </a:rPr>
                  <a:t> </a:t>
                </a:r>
              </a:p>
            </p:txBody>
          </p:sp>
        </mc:Fallback>
      </mc:AlternateContent>
      <p:sp>
        <p:nvSpPr>
          <p:cNvPr id="490" name="矩形 489">
            <a:extLst>
              <a:ext uri="{FF2B5EF4-FFF2-40B4-BE49-F238E27FC236}">
                <a16:creationId xmlns:a16="http://schemas.microsoft.com/office/drawing/2014/main" id="{C1226148-D4C4-B4D4-3D31-D9DE2EF3625F}"/>
              </a:ext>
            </a:extLst>
          </p:cNvPr>
          <p:cNvSpPr/>
          <p:nvPr/>
        </p:nvSpPr>
        <p:spPr>
          <a:xfrm>
            <a:off x="6483038" y="4083395"/>
            <a:ext cx="1112086" cy="16794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700" dirty="0">
                <a:solidFill>
                  <a:schemeClr val="tx1"/>
                </a:solidFill>
                <a:latin typeface="Andale Mono" panose="020B0509000000000004" pitchFamily="49" charset="0"/>
                <a:ea typeface="SimSun" panose="02010600030101010101" pitchFamily="2" charset="-122"/>
              </a:rPr>
              <a:t>Vector Embedding</a:t>
            </a: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491" name="矩形 490">
            <a:extLst>
              <a:ext uri="{FF2B5EF4-FFF2-40B4-BE49-F238E27FC236}">
                <a16:creationId xmlns:a16="http://schemas.microsoft.com/office/drawing/2014/main" id="{51BD24AE-FCCE-AA7F-2A90-9CE1BCC9D374}"/>
              </a:ext>
            </a:extLst>
          </p:cNvPr>
          <p:cNvSpPr/>
          <p:nvPr/>
        </p:nvSpPr>
        <p:spPr>
          <a:xfrm>
            <a:off x="6483431" y="4473111"/>
            <a:ext cx="1112086" cy="16794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700" dirty="0">
                <a:solidFill>
                  <a:schemeClr val="tx1"/>
                </a:solidFill>
                <a:latin typeface="Andale Mono" panose="020B0509000000000004" pitchFamily="49" charset="0"/>
                <a:ea typeface="SimSun" panose="02010600030101010101" pitchFamily="2" charset="-122"/>
              </a:rPr>
              <a:t>Type Embedding</a:t>
            </a: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492" name="矩形 491">
            <a:extLst>
              <a:ext uri="{FF2B5EF4-FFF2-40B4-BE49-F238E27FC236}">
                <a16:creationId xmlns:a16="http://schemas.microsoft.com/office/drawing/2014/main" id="{A51D5ED6-0C79-1214-57C6-8C4EA83BE38B}"/>
              </a:ext>
            </a:extLst>
          </p:cNvPr>
          <p:cNvSpPr/>
          <p:nvPr/>
        </p:nvSpPr>
        <p:spPr>
          <a:xfrm>
            <a:off x="6483431" y="4818623"/>
            <a:ext cx="1112086" cy="167949"/>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700" dirty="0">
                <a:solidFill>
                  <a:schemeClr val="tx1"/>
                </a:solidFill>
                <a:latin typeface="Andale Mono" panose="020B0509000000000004" pitchFamily="49" charset="0"/>
                <a:ea typeface="SimSun" panose="02010600030101010101" pitchFamily="2" charset="-122"/>
              </a:rPr>
              <a:t>Category Embedding</a:t>
            </a:r>
            <a:endParaRPr kumimoji="1" lang="zh-CN" altLang="en-US" sz="700" dirty="0">
              <a:solidFill>
                <a:schemeClr val="tx1"/>
              </a:solidFill>
              <a:latin typeface="Andale Mono" panose="020B0509000000000004" pitchFamily="49" charset="0"/>
              <a:ea typeface="SimSun" panose="02010600030101010101" pitchFamily="2" charset="-122"/>
            </a:endParaRPr>
          </a:p>
        </p:txBody>
      </p:sp>
      <p:sp>
        <p:nvSpPr>
          <p:cNvPr id="493" name="矩形 492">
            <a:extLst>
              <a:ext uri="{FF2B5EF4-FFF2-40B4-BE49-F238E27FC236}">
                <a16:creationId xmlns:a16="http://schemas.microsoft.com/office/drawing/2014/main" id="{405853A0-AD96-B02D-7501-CBEA1BAC12CE}"/>
              </a:ext>
            </a:extLst>
          </p:cNvPr>
          <p:cNvSpPr/>
          <p:nvPr/>
        </p:nvSpPr>
        <p:spPr>
          <a:xfrm>
            <a:off x="8102490" y="4121921"/>
            <a:ext cx="205021" cy="86127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700" dirty="0">
                <a:solidFill>
                  <a:schemeClr val="tx1"/>
                </a:solidFill>
                <a:latin typeface="Andale Mono" panose="020B0509000000000004" pitchFamily="49" charset="0"/>
                <a:ea typeface="SimSun" panose="02010600030101010101" pitchFamily="2" charset="-122"/>
              </a:rPr>
              <a:t>Aggregate Embedding</a:t>
            </a:r>
            <a:endParaRPr kumimoji="1" lang="zh-CN" altLang="en-US" sz="700" dirty="0">
              <a:solidFill>
                <a:schemeClr val="tx1"/>
              </a:solidFill>
              <a:latin typeface="Andale Mono" panose="020B0509000000000004" pitchFamily="49" charset="0"/>
              <a:ea typeface="SimSun" panose="02010600030101010101" pitchFamily="2" charset="-122"/>
            </a:endParaRPr>
          </a:p>
        </p:txBody>
      </p:sp>
      <p:cxnSp>
        <p:nvCxnSpPr>
          <p:cNvPr id="494" name="直线箭头连接符 493">
            <a:extLst>
              <a:ext uri="{FF2B5EF4-FFF2-40B4-BE49-F238E27FC236}">
                <a16:creationId xmlns:a16="http://schemas.microsoft.com/office/drawing/2014/main" id="{0181E70A-B592-3FA7-5995-1D029E9BAAFD}"/>
              </a:ext>
            </a:extLst>
          </p:cNvPr>
          <p:cNvCxnSpPr>
            <a:cxnSpLocks/>
            <a:stCxn id="490" idx="3"/>
            <a:endCxn id="493" idx="1"/>
          </p:cNvCxnSpPr>
          <p:nvPr/>
        </p:nvCxnSpPr>
        <p:spPr>
          <a:xfrm>
            <a:off x="7595124" y="4167370"/>
            <a:ext cx="507366" cy="385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5" name="直线箭头连接符 494">
            <a:extLst>
              <a:ext uri="{FF2B5EF4-FFF2-40B4-BE49-F238E27FC236}">
                <a16:creationId xmlns:a16="http://schemas.microsoft.com/office/drawing/2014/main" id="{9FE5C823-3B24-D8EB-9548-AE356C14C873}"/>
              </a:ext>
            </a:extLst>
          </p:cNvPr>
          <p:cNvCxnSpPr>
            <a:cxnSpLocks/>
            <a:stCxn id="491" idx="3"/>
            <a:endCxn id="493" idx="1"/>
          </p:cNvCxnSpPr>
          <p:nvPr/>
        </p:nvCxnSpPr>
        <p:spPr>
          <a:xfrm flipV="1">
            <a:off x="7595517" y="4552556"/>
            <a:ext cx="506973" cy="4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6" name="直线箭头连接符 495">
            <a:extLst>
              <a:ext uri="{FF2B5EF4-FFF2-40B4-BE49-F238E27FC236}">
                <a16:creationId xmlns:a16="http://schemas.microsoft.com/office/drawing/2014/main" id="{923DF143-F86D-59EF-714B-D2EAF89FB09C}"/>
              </a:ext>
            </a:extLst>
          </p:cNvPr>
          <p:cNvCxnSpPr>
            <a:cxnSpLocks/>
            <a:stCxn id="492" idx="3"/>
            <a:endCxn id="493" idx="1"/>
          </p:cNvCxnSpPr>
          <p:nvPr/>
        </p:nvCxnSpPr>
        <p:spPr>
          <a:xfrm flipV="1">
            <a:off x="7595517" y="4552556"/>
            <a:ext cx="506973" cy="350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7" name="矩形 496">
            <a:extLst>
              <a:ext uri="{FF2B5EF4-FFF2-40B4-BE49-F238E27FC236}">
                <a16:creationId xmlns:a16="http://schemas.microsoft.com/office/drawing/2014/main" id="{8765C4C9-D1D7-1496-FBB5-B531EE56DA74}"/>
              </a:ext>
            </a:extLst>
          </p:cNvPr>
          <p:cNvSpPr/>
          <p:nvPr/>
        </p:nvSpPr>
        <p:spPr>
          <a:xfrm>
            <a:off x="6421494" y="3836991"/>
            <a:ext cx="2018424" cy="1255781"/>
          </a:xfrm>
          <a:prstGeom prst="rect">
            <a:avLst/>
          </a:prstGeom>
          <a:noFill/>
          <a:ln w="3175">
            <a:solidFill>
              <a:schemeClr val="accent1">
                <a:shade val="50000"/>
                <a:alpha val="1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700">
              <a:latin typeface="Andale Mono" panose="020B0509000000000004" pitchFamily="49" charset="0"/>
              <a:ea typeface="SimSun" panose="02010600030101010101" pitchFamily="2" charset="-122"/>
            </a:endParaRPr>
          </a:p>
        </p:txBody>
      </p:sp>
      <mc:AlternateContent xmlns:mc="http://schemas.openxmlformats.org/markup-compatibility/2006">
        <mc:Choice xmlns:a14="http://schemas.microsoft.com/office/drawing/2010/main" Requires="a14">
          <p:sp>
            <p:nvSpPr>
              <p:cNvPr id="498" name="文本框 497">
                <a:extLst>
                  <a:ext uri="{FF2B5EF4-FFF2-40B4-BE49-F238E27FC236}">
                    <a16:creationId xmlns:a16="http://schemas.microsoft.com/office/drawing/2014/main" id="{D1B3480F-D1F3-B963-4052-5BACC4F6D6E8}"/>
                  </a:ext>
                </a:extLst>
              </p:cNvPr>
              <p:cNvSpPr txBox="1"/>
              <p:nvPr/>
            </p:nvSpPr>
            <p:spPr>
              <a:xfrm>
                <a:off x="6332589" y="5227626"/>
                <a:ext cx="2313564" cy="584775"/>
              </a:xfrm>
              <a:prstGeom prst="rect">
                <a:avLst/>
              </a:prstGeom>
              <a:noFill/>
            </p:spPr>
            <p:txBody>
              <a:bodyPr wrap="square">
                <a:spAutoFit/>
              </a:bodyPr>
              <a:lstStyle/>
              <a:p>
                <a:pPr algn="ctr"/>
                <a:r>
                  <a:rPr kumimoji="1" lang="zh-CN" altLang="en-US" sz="800" dirty="0">
                    <a:latin typeface="Andale Mono" panose="020B0509000000000004" pitchFamily="49" charset="0"/>
                    <a:ea typeface="SimSun" panose="02010600030101010101" pitchFamily="2" charset="-122"/>
                  </a:rPr>
                  <a:t>（</a:t>
                </a:r>
                <a:r>
                  <a:rPr kumimoji="1" lang="en-US" altLang="zh-CN" sz="8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smtClean="0">
                            <a:solidFill>
                              <a:schemeClr val="bg1">
                                <a:lumMod val="65000"/>
                              </a:schemeClr>
                            </a:solidFill>
                            <a:latin typeface="Cambria Math" panose="02040503050406030204" pitchFamily="18" charset="0"/>
                          </a:rPr>
                        </m:ctrlPr>
                      </m:sSubPr>
                      <m:e>
                        <m:r>
                          <a:rPr kumimoji="1" lang="en-US" altLang="zh-CN" sz="800" i="1">
                            <a:solidFill>
                              <a:schemeClr val="bg1">
                                <a:lumMod val="65000"/>
                              </a:schemeClr>
                            </a:solidFill>
                            <a:latin typeface="Cambria Math" panose="02040503050406030204" pitchFamily="18" charset="0"/>
                          </a:rPr>
                          <m:t>𝑁</m:t>
                        </m:r>
                      </m:e>
                      <m:sub>
                        <m:r>
                          <a:rPr kumimoji="1" lang="en-US" altLang="zh-CN" sz="800" b="0" i="1" smtClean="0">
                            <a:solidFill>
                              <a:schemeClr val="bg1">
                                <a:lumMod val="65000"/>
                              </a:schemeClr>
                            </a:solidFill>
                            <a:latin typeface="Cambria Math" panose="02040503050406030204" pitchFamily="18" charset="0"/>
                          </a:rPr>
                          <m:t>1</m:t>
                        </m:r>
                      </m:sub>
                    </m:sSub>
                    <m:r>
                      <a:rPr kumimoji="1" lang="en-US" altLang="zh-CN" sz="800" b="0" i="1" smtClean="0">
                        <a:solidFill>
                          <a:schemeClr val="bg1">
                            <a:lumMod val="65000"/>
                          </a:schemeClr>
                        </a:solidFill>
                        <a:latin typeface="Cambria Math" panose="02040503050406030204" pitchFamily="18" charset="0"/>
                      </a:rPr>
                      <m:t> </m:t>
                    </m:r>
                  </m:oMath>
                </a14:m>
                <a:r>
                  <a:rPr kumimoji="1" lang="zh-CN" altLang="en-US" sz="800" dirty="0">
                    <a:solidFill>
                      <a:schemeClr val="bg1">
                        <a:lumMod val="65000"/>
                      </a:schemeClr>
                    </a:solidFill>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a:solidFill>
                              <a:schemeClr val="bg1">
                                <a:lumMod val="65000"/>
                              </a:schemeClr>
                            </a:solidFill>
                            <a:latin typeface="Cambria Math" panose="02040503050406030204" pitchFamily="18" charset="0"/>
                          </a:rPr>
                        </m:ctrlPr>
                      </m:sSubPr>
                      <m:e>
                        <m:r>
                          <a:rPr kumimoji="1" lang="en-US" altLang="zh-CN" sz="800" i="1">
                            <a:solidFill>
                              <a:schemeClr val="bg1">
                                <a:lumMod val="65000"/>
                              </a:schemeClr>
                            </a:solidFill>
                            <a:latin typeface="Cambria Math" panose="02040503050406030204" pitchFamily="18" charset="0"/>
                          </a:rPr>
                          <m:t>𝑁</m:t>
                        </m:r>
                      </m:e>
                      <m:sub>
                        <m:r>
                          <a:rPr kumimoji="1" lang="en-US" altLang="zh-CN" sz="800" i="1">
                            <a:solidFill>
                              <a:schemeClr val="bg1">
                                <a:lumMod val="65000"/>
                              </a:schemeClr>
                            </a:solidFill>
                            <a:latin typeface="Cambria Math" panose="02040503050406030204" pitchFamily="18" charset="0"/>
                          </a:rPr>
                          <m:t>1</m:t>
                        </m:r>
                      </m:sub>
                    </m:sSub>
                    <m:r>
                      <a:rPr kumimoji="1" lang="en-US" altLang="zh-CN" sz="800" i="1">
                        <a:solidFill>
                          <a:schemeClr val="bg1">
                            <a:lumMod val="65000"/>
                          </a:schemeClr>
                        </a:solidFill>
                        <a:latin typeface="Cambria Math" panose="02040503050406030204" pitchFamily="18" charset="0"/>
                      </a:rPr>
                      <m:t> </m:t>
                    </m:r>
                  </m:oMath>
                </a14:m>
                <a:r>
                  <a:rPr kumimoji="1" lang="en-US" altLang="zh-CN" sz="8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i="1">
                            <a:latin typeface="Cambria Math" panose="02040503050406030204" pitchFamily="18" charset="0"/>
                          </a:rPr>
                          <m:t>1</m:t>
                        </m:r>
                      </m:sub>
                    </m:sSub>
                    <m:r>
                      <a:rPr kumimoji="1" lang="en-US" altLang="zh-CN" sz="800" i="1">
                        <a:latin typeface="Cambria Math" panose="02040503050406030204" pitchFamily="18" charset="0"/>
                      </a:rPr>
                      <m:t> </m:t>
                    </m:r>
                    <m:r>
                      <a:rPr kumimoji="1" lang="zh-CN" altLang="en-US" sz="800" b="0" i="1" smtClean="0">
                        <a:latin typeface="Cambria Math" panose="02040503050406030204" pitchFamily="18" charset="0"/>
                      </a:rPr>
                      <m:t>∗ </m:t>
                    </m:r>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3</m:t>
                        </m:r>
                      </m:sub>
                    </m:sSub>
                    <m:r>
                      <a:rPr kumimoji="1" lang="en-US" altLang="zh-CN" sz="800" i="1">
                        <a:latin typeface="Cambria Math" panose="02040503050406030204" pitchFamily="18" charset="0"/>
                      </a:rPr>
                      <m:t> </m:t>
                    </m:r>
                  </m:oMath>
                </a14:m>
                <a:r>
                  <a:rPr kumimoji="1" lang="en-US" altLang="zh-CN" sz="8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a:latin typeface="Cambria Math" panose="02040503050406030204" pitchFamily="18" charset="0"/>
                          </a:rPr>
                        </m:ctrlPr>
                      </m:sSubPr>
                      <m:e>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i="1">
                                <a:latin typeface="Cambria Math" panose="02040503050406030204" pitchFamily="18" charset="0"/>
                              </a:rPr>
                              <m:t>1</m:t>
                            </m:r>
                          </m:sub>
                        </m:sSub>
                        <m:r>
                          <a:rPr kumimoji="1" lang="zh-CN" altLang="en-US" sz="800" b="0" i="1" smtClean="0">
                            <a:latin typeface="Cambria Math" panose="02040503050406030204" pitchFamily="18" charset="0"/>
                          </a:rPr>
                          <m:t> ∗ </m:t>
                        </m:r>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4</m:t>
                        </m:r>
                      </m:sub>
                    </m:sSub>
                    <m:r>
                      <a:rPr kumimoji="1" lang="en-US" altLang="zh-CN" sz="800" b="0" i="1" smtClean="0">
                        <a:latin typeface="Cambria Math" panose="02040503050406030204" pitchFamily="18" charset="0"/>
                      </a:rPr>
                      <m:t>+</m:t>
                    </m:r>
                    <m:r>
                      <a:rPr kumimoji="1" lang="en-US" altLang="zh-CN" sz="800" i="1">
                        <a:latin typeface="Cambria Math" panose="02040503050406030204" pitchFamily="18" charset="0"/>
                      </a:rPr>
                      <m:t> </m:t>
                    </m:r>
                    <m:sSub>
                      <m:sSubPr>
                        <m:ctrlPr>
                          <a:rPr kumimoji="1" lang="en-US" altLang="zh-CN" sz="800" i="1">
                            <a:latin typeface="Cambria Math" panose="02040503050406030204" pitchFamily="18" charset="0"/>
                          </a:rPr>
                        </m:ctrlPr>
                      </m:sSubPr>
                      <m:e>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2</m:t>
                            </m:r>
                          </m:sub>
                        </m:sSub>
                        <m:r>
                          <a:rPr kumimoji="1" lang="zh-CN" altLang="en-US" sz="800" i="1">
                            <a:latin typeface="Cambria Math" panose="02040503050406030204" pitchFamily="18" charset="0"/>
                          </a:rPr>
                          <m:t> ∗ </m:t>
                        </m:r>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3</m:t>
                        </m:r>
                      </m:sub>
                    </m:sSub>
                    <m:r>
                      <a:rPr kumimoji="1" lang="en-US" altLang="zh-CN" sz="800" i="1">
                        <a:latin typeface="Cambria Math" panose="02040503050406030204" pitchFamily="18" charset="0"/>
                      </a:rPr>
                      <m:t> </m:t>
                    </m:r>
                  </m:oMath>
                </a14:m>
                <a:r>
                  <a:rPr kumimoji="1" lang="zh-CN" altLang="en-US" sz="800" dirty="0">
                    <a:latin typeface="Andale Mono" panose="020B0509000000000004" pitchFamily="49" charset="0"/>
                    <a:ea typeface="SimSun" panose="02010600030101010101" pitchFamily="2" charset="-122"/>
                  </a:rPr>
                  <a:t>， </a:t>
                </a:r>
                <a:r>
                  <a:rPr kumimoji="1" lang="en-US" altLang="zh-CN" sz="800" dirty="0">
                    <a:latin typeface="Andale Mono" panose="020B0509000000000004" pitchFamily="49" charset="0"/>
                    <a:ea typeface="SimSun" panose="02010600030101010101" pitchFamily="2" charset="-122"/>
                  </a:rPr>
                  <a:t>4</a:t>
                </a:r>
                <a:r>
                  <a:rPr kumimoji="1" lang="zh-CN" altLang="en-US" sz="800" dirty="0">
                    <a:latin typeface="Andale Mono" panose="020B0509000000000004" pitchFamily="49" charset="0"/>
                    <a:ea typeface="SimSun" panose="02010600030101010101" pitchFamily="2" charset="-122"/>
                  </a:rPr>
                  <a:t>）</a:t>
                </a:r>
                <a:r>
                  <a:rPr kumimoji="1" lang="en-US" altLang="zh-CN" sz="800" dirty="0">
                    <a:latin typeface="Andale Mono" panose="020B0509000000000004" pitchFamily="49" charset="0"/>
                    <a:ea typeface="SimSun" panose="02010600030101010101" pitchFamily="2" charset="-122"/>
                  </a:rPr>
                  <a:t>-&gt;</a:t>
                </a:r>
              </a:p>
              <a:p>
                <a:pPr algn="ctr"/>
                <a:r>
                  <a:rPr kumimoji="1" lang="zh-CN" altLang="en-US" sz="800" dirty="0">
                    <a:latin typeface="Andale Mono" panose="020B0509000000000004" pitchFamily="49" charset="0"/>
                    <a:ea typeface="SimSun" panose="02010600030101010101" pitchFamily="2" charset="-122"/>
                  </a:rPr>
                  <a:t>（</a:t>
                </a:r>
                <a:r>
                  <a:rPr kumimoji="1" lang="en-US" altLang="zh-CN" sz="8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smtClean="0">
                            <a:solidFill>
                              <a:schemeClr val="bg1">
                                <a:lumMod val="65000"/>
                              </a:schemeClr>
                            </a:solidFill>
                            <a:latin typeface="Cambria Math" panose="02040503050406030204" pitchFamily="18" charset="0"/>
                          </a:rPr>
                        </m:ctrlPr>
                      </m:sSubPr>
                      <m:e>
                        <m:r>
                          <a:rPr kumimoji="1" lang="en-US" altLang="zh-CN" sz="800" i="1">
                            <a:solidFill>
                              <a:schemeClr val="bg1">
                                <a:lumMod val="65000"/>
                              </a:schemeClr>
                            </a:solidFill>
                            <a:latin typeface="Cambria Math" panose="02040503050406030204" pitchFamily="18" charset="0"/>
                          </a:rPr>
                          <m:t>𝑁</m:t>
                        </m:r>
                      </m:e>
                      <m:sub>
                        <m:r>
                          <a:rPr kumimoji="1" lang="en-US" altLang="zh-CN" sz="800" b="0" i="1" smtClean="0">
                            <a:solidFill>
                              <a:schemeClr val="bg1">
                                <a:lumMod val="65000"/>
                              </a:schemeClr>
                            </a:solidFill>
                            <a:latin typeface="Cambria Math" panose="02040503050406030204" pitchFamily="18" charset="0"/>
                          </a:rPr>
                          <m:t>1</m:t>
                        </m:r>
                      </m:sub>
                    </m:sSub>
                    <m:r>
                      <a:rPr kumimoji="1" lang="en-US" altLang="zh-CN" sz="800" b="0" i="1" smtClean="0">
                        <a:solidFill>
                          <a:schemeClr val="bg1">
                            <a:lumMod val="65000"/>
                          </a:schemeClr>
                        </a:solidFill>
                        <a:latin typeface="Cambria Math" panose="02040503050406030204" pitchFamily="18" charset="0"/>
                      </a:rPr>
                      <m:t> </m:t>
                    </m:r>
                  </m:oMath>
                </a14:m>
                <a:r>
                  <a:rPr kumimoji="1" lang="zh-CN" altLang="en-US" sz="800" dirty="0">
                    <a:solidFill>
                      <a:schemeClr val="bg1">
                        <a:lumMod val="65000"/>
                      </a:schemeClr>
                    </a:solidFill>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a:solidFill>
                              <a:schemeClr val="bg1">
                                <a:lumMod val="65000"/>
                              </a:schemeClr>
                            </a:solidFill>
                            <a:latin typeface="Cambria Math" panose="02040503050406030204" pitchFamily="18" charset="0"/>
                          </a:rPr>
                        </m:ctrlPr>
                      </m:sSubPr>
                      <m:e>
                        <m:r>
                          <a:rPr kumimoji="1" lang="en-US" altLang="zh-CN" sz="800" i="1">
                            <a:solidFill>
                              <a:schemeClr val="bg1">
                                <a:lumMod val="65000"/>
                              </a:schemeClr>
                            </a:solidFill>
                            <a:latin typeface="Cambria Math" panose="02040503050406030204" pitchFamily="18" charset="0"/>
                          </a:rPr>
                          <m:t>𝑁</m:t>
                        </m:r>
                      </m:e>
                      <m:sub>
                        <m:r>
                          <a:rPr kumimoji="1" lang="en-US" altLang="zh-CN" sz="800" i="1">
                            <a:solidFill>
                              <a:schemeClr val="bg1">
                                <a:lumMod val="65000"/>
                              </a:schemeClr>
                            </a:solidFill>
                            <a:latin typeface="Cambria Math" panose="02040503050406030204" pitchFamily="18" charset="0"/>
                          </a:rPr>
                          <m:t>1</m:t>
                        </m:r>
                      </m:sub>
                    </m:sSub>
                    <m:r>
                      <a:rPr kumimoji="1" lang="en-US" altLang="zh-CN" sz="800" i="1">
                        <a:solidFill>
                          <a:schemeClr val="bg1">
                            <a:lumMod val="65000"/>
                          </a:schemeClr>
                        </a:solidFill>
                        <a:latin typeface="Cambria Math" panose="02040503050406030204" pitchFamily="18" charset="0"/>
                      </a:rPr>
                      <m:t> </m:t>
                    </m:r>
                  </m:oMath>
                </a14:m>
                <a:r>
                  <a:rPr kumimoji="1" lang="en-US" altLang="zh-CN" sz="8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i="1">
                            <a:latin typeface="Cambria Math" panose="02040503050406030204" pitchFamily="18" charset="0"/>
                          </a:rPr>
                          <m:t>1</m:t>
                        </m:r>
                      </m:sub>
                    </m:sSub>
                    <m:r>
                      <a:rPr kumimoji="1" lang="en-US" altLang="zh-CN" sz="800" i="1">
                        <a:latin typeface="Cambria Math" panose="02040503050406030204" pitchFamily="18" charset="0"/>
                      </a:rPr>
                      <m:t> </m:t>
                    </m:r>
                    <m:r>
                      <a:rPr kumimoji="1" lang="zh-CN" altLang="en-US" sz="800" b="0" i="1" smtClean="0">
                        <a:latin typeface="Cambria Math" panose="02040503050406030204" pitchFamily="18" charset="0"/>
                      </a:rPr>
                      <m:t>∗ </m:t>
                    </m:r>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3</m:t>
                        </m:r>
                      </m:sub>
                    </m:sSub>
                    <m:r>
                      <a:rPr kumimoji="1" lang="en-US" altLang="zh-CN" sz="800" i="1">
                        <a:latin typeface="Cambria Math" panose="02040503050406030204" pitchFamily="18" charset="0"/>
                      </a:rPr>
                      <m:t> </m:t>
                    </m:r>
                  </m:oMath>
                </a14:m>
                <a:r>
                  <a:rPr kumimoji="1" lang="en-US" altLang="zh-CN" sz="8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a:latin typeface="Cambria Math" panose="02040503050406030204" pitchFamily="18" charset="0"/>
                          </a:rPr>
                        </m:ctrlPr>
                      </m:sSubPr>
                      <m:e>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i="1">
                                <a:latin typeface="Cambria Math" panose="02040503050406030204" pitchFamily="18" charset="0"/>
                              </a:rPr>
                              <m:t>1</m:t>
                            </m:r>
                          </m:sub>
                        </m:sSub>
                        <m:r>
                          <a:rPr kumimoji="1" lang="zh-CN" altLang="en-US" sz="800" b="0" i="1" smtClean="0">
                            <a:latin typeface="Cambria Math" panose="02040503050406030204" pitchFamily="18" charset="0"/>
                          </a:rPr>
                          <m:t> ∗ </m:t>
                        </m:r>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4</m:t>
                        </m:r>
                      </m:sub>
                    </m:sSub>
                    <m:r>
                      <a:rPr kumimoji="1" lang="en-US" altLang="zh-CN" sz="800" b="0" i="1" smtClean="0">
                        <a:latin typeface="Cambria Math" panose="02040503050406030204" pitchFamily="18" charset="0"/>
                      </a:rPr>
                      <m:t>+</m:t>
                    </m:r>
                    <m:r>
                      <a:rPr kumimoji="1" lang="en-US" altLang="zh-CN" sz="800" i="1">
                        <a:latin typeface="Cambria Math" panose="02040503050406030204" pitchFamily="18" charset="0"/>
                      </a:rPr>
                      <m:t> </m:t>
                    </m:r>
                    <m:sSub>
                      <m:sSubPr>
                        <m:ctrlPr>
                          <a:rPr kumimoji="1" lang="en-US" altLang="zh-CN" sz="800" i="1">
                            <a:latin typeface="Cambria Math" panose="02040503050406030204" pitchFamily="18" charset="0"/>
                          </a:rPr>
                        </m:ctrlPr>
                      </m:sSubPr>
                      <m:e>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2</m:t>
                            </m:r>
                          </m:sub>
                        </m:sSub>
                        <m:r>
                          <a:rPr kumimoji="1" lang="zh-CN" altLang="en-US" sz="800" i="1">
                            <a:latin typeface="Cambria Math" panose="02040503050406030204" pitchFamily="18" charset="0"/>
                          </a:rPr>
                          <m:t> ∗ </m:t>
                        </m:r>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3</m:t>
                        </m:r>
                      </m:sub>
                    </m:sSub>
                    <m:r>
                      <a:rPr kumimoji="1" lang="en-US" altLang="zh-CN" sz="800" i="1">
                        <a:latin typeface="Cambria Math" panose="02040503050406030204" pitchFamily="18" charset="0"/>
                      </a:rPr>
                      <m:t> </m:t>
                    </m:r>
                  </m:oMath>
                </a14:m>
                <a:r>
                  <a:rPr kumimoji="1" lang="zh-CN" altLang="en-US" sz="800" dirty="0">
                    <a:latin typeface="Andale Mono" panose="020B0509000000000004" pitchFamily="49" charset="0"/>
                    <a:ea typeface="SimSun" panose="02010600030101010101" pitchFamily="2" charset="-122"/>
                  </a:rPr>
                  <a:t>， </a:t>
                </a:r>
                <a:r>
                  <a:rPr kumimoji="1" lang="en-US" altLang="zh-CN" sz="800" dirty="0">
                    <a:latin typeface="Andale Mono" panose="020B0509000000000004" pitchFamily="49" charset="0"/>
                    <a:ea typeface="SimSun" panose="02010600030101010101" pitchFamily="2" charset="-122"/>
                  </a:rPr>
                  <a:t>C</a:t>
                </a:r>
                <a:r>
                  <a:rPr kumimoji="1" lang="zh-CN" altLang="en-US" sz="800" dirty="0">
                    <a:latin typeface="Andale Mono" panose="020B0509000000000004" pitchFamily="49" charset="0"/>
                    <a:ea typeface="SimSun" panose="02010600030101010101" pitchFamily="2" charset="-122"/>
                  </a:rPr>
                  <a:t>）</a:t>
                </a:r>
                <a:endParaRPr lang="zh-CN" altLang="en-US" sz="800" dirty="0">
                  <a:latin typeface="Andale Mono" panose="020B0509000000000004" pitchFamily="49" charset="0"/>
                  <a:ea typeface="SimSun" panose="02010600030101010101" pitchFamily="2" charset="-122"/>
                </a:endParaRPr>
              </a:p>
            </p:txBody>
          </p:sp>
        </mc:Choice>
        <mc:Fallback>
          <p:sp>
            <p:nvSpPr>
              <p:cNvPr id="498" name="文本框 497">
                <a:extLst>
                  <a:ext uri="{FF2B5EF4-FFF2-40B4-BE49-F238E27FC236}">
                    <a16:creationId xmlns:a16="http://schemas.microsoft.com/office/drawing/2014/main" id="{D1B3480F-D1F3-B963-4052-5BACC4F6D6E8}"/>
                  </a:ext>
                </a:extLst>
              </p:cNvPr>
              <p:cNvSpPr txBox="1">
                <a:spLocks noRot="1" noChangeAspect="1" noMove="1" noResize="1" noEditPoints="1" noAdjustHandles="1" noChangeArrowheads="1" noChangeShapeType="1" noTextEdit="1"/>
              </p:cNvSpPr>
              <p:nvPr/>
            </p:nvSpPr>
            <p:spPr>
              <a:xfrm>
                <a:off x="6332589" y="5227626"/>
                <a:ext cx="2313564" cy="584775"/>
              </a:xfrm>
              <a:prstGeom prst="rect">
                <a:avLst/>
              </a:prstGeom>
              <a:blipFill>
                <a:blip r:embed="rId12"/>
                <a:stretch>
                  <a:fillRect l="-1093" r="-1639" b="-4255"/>
                </a:stretch>
              </a:blipFill>
            </p:spPr>
            <p:txBody>
              <a:bodyPr/>
              <a:lstStyle/>
              <a:p>
                <a:r>
                  <a:rPr lang="zh-CN" altLang="en-US">
                    <a:noFill/>
                  </a:rPr>
                  <a:t> </a:t>
                </a:r>
              </a:p>
            </p:txBody>
          </p:sp>
        </mc:Fallback>
      </mc:AlternateContent>
      <p:sp>
        <p:nvSpPr>
          <p:cNvPr id="499" name="圆角矩形 498">
            <a:extLst>
              <a:ext uri="{FF2B5EF4-FFF2-40B4-BE49-F238E27FC236}">
                <a16:creationId xmlns:a16="http://schemas.microsoft.com/office/drawing/2014/main" id="{6D76EFD7-8965-AD23-1108-9E695672C3F5}"/>
              </a:ext>
            </a:extLst>
          </p:cNvPr>
          <p:cNvSpPr/>
          <p:nvPr/>
        </p:nvSpPr>
        <p:spPr>
          <a:xfrm>
            <a:off x="9649353" y="4042927"/>
            <a:ext cx="288033" cy="859670"/>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Topologies Embedding</a:t>
            </a:r>
            <a:endParaRPr kumimoji="1" lang="zh-CN" altLang="en-US" sz="800" dirty="0">
              <a:solidFill>
                <a:schemeClr val="tx1"/>
              </a:solidFill>
              <a:latin typeface="Andale Mono" panose="020B0509000000000004" pitchFamily="49" charset="0"/>
              <a:ea typeface="SimSun" panose="02010600030101010101" pitchFamily="2" charset="-122"/>
            </a:endParaRPr>
          </a:p>
        </p:txBody>
      </p:sp>
      <mc:AlternateContent xmlns:mc="http://schemas.openxmlformats.org/markup-compatibility/2006">
        <mc:Choice xmlns:a14="http://schemas.microsoft.com/office/drawing/2010/main" Requires="a14">
          <p:sp>
            <p:nvSpPr>
              <p:cNvPr id="500" name="文本框 499">
                <a:extLst>
                  <a:ext uri="{FF2B5EF4-FFF2-40B4-BE49-F238E27FC236}">
                    <a16:creationId xmlns:a16="http://schemas.microsoft.com/office/drawing/2014/main" id="{301B4D3D-2720-B9AA-0614-1ABF4E1265E3}"/>
                  </a:ext>
                </a:extLst>
              </p:cNvPr>
              <p:cNvSpPr txBox="1"/>
              <p:nvPr/>
            </p:nvSpPr>
            <p:spPr>
              <a:xfrm>
                <a:off x="8680997" y="5231501"/>
                <a:ext cx="1537992" cy="338554"/>
              </a:xfrm>
              <a:prstGeom prst="rect">
                <a:avLst/>
              </a:prstGeom>
              <a:noFill/>
            </p:spPr>
            <p:txBody>
              <a:bodyPr wrap="square">
                <a:spAutoFit/>
              </a:bodyPr>
              <a:lstStyle/>
              <a:p>
                <a:pPr algn="ctr"/>
                <a:r>
                  <a:rPr kumimoji="1" lang="zh-CN" altLang="en-US" sz="800" dirty="0">
                    <a:latin typeface="Andale Mono" panose="020B0509000000000004" pitchFamily="49" charset="0"/>
                    <a:ea typeface="SimSun" panose="02010600030101010101" pitchFamily="2" charset="-122"/>
                  </a:rPr>
                  <a:t>（</a:t>
                </a:r>
                <a:r>
                  <a:rPr kumimoji="1" lang="en-US" altLang="zh-CN" sz="8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smtClean="0">
                            <a:solidFill>
                              <a:schemeClr val="bg1">
                                <a:lumMod val="65000"/>
                              </a:schemeClr>
                            </a:solidFill>
                            <a:latin typeface="Cambria Math" panose="02040503050406030204" pitchFamily="18" charset="0"/>
                          </a:rPr>
                        </m:ctrlPr>
                      </m:sSubPr>
                      <m:e>
                        <m:r>
                          <a:rPr kumimoji="1" lang="en-US" altLang="zh-CN" sz="800" i="1">
                            <a:solidFill>
                              <a:schemeClr val="bg1">
                                <a:lumMod val="65000"/>
                              </a:schemeClr>
                            </a:solidFill>
                            <a:latin typeface="Cambria Math" panose="02040503050406030204" pitchFamily="18" charset="0"/>
                          </a:rPr>
                          <m:t>𝑁</m:t>
                        </m:r>
                      </m:e>
                      <m:sub>
                        <m:r>
                          <a:rPr kumimoji="1" lang="en-US" altLang="zh-CN" sz="800" b="0" i="1" smtClean="0">
                            <a:solidFill>
                              <a:schemeClr val="bg1">
                                <a:lumMod val="65000"/>
                              </a:schemeClr>
                            </a:solidFill>
                            <a:latin typeface="Cambria Math" panose="02040503050406030204" pitchFamily="18" charset="0"/>
                          </a:rPr>
                          <m:t>1</m:t>
                        </m:r>
                      </m:sub>
                    </m:sSub>
                    <m:r>
                      <a:rPr kumimoji="1" lang="en-US" altLang="zh-CN" sz="800" b="0" i="1" smtClean="0">
                        <a:solidFill>
                          <a:schemeClr val="bg1">
                            <a:lumMod val="65000"/>
                          </a:schemeClr>
                        </a:solidFill>
                        <a:latin typeface="Cambria Math" panose="02040503050406030204" pitchFamily="18" charset="0"/>
                      </a:rPr>
                      <m:t> </m:t>
                    </m:r>
                  </m:oMath>
                </a14:m>
                <a:r>
                  <a:rPr kumimoji="1" lang="zh-CN" altLang="en-US" sz="800" dirty="0">
                    <a:solidFill>
                      <a:schemeClr val="bg1">
                        <a:lumMod val="65000"/>
                      </a:schemeClr>
                    </a:solidFill>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a:solidFill>
                              <a:schemeClr val="bg1">
                                <a:lumMod val="65000"/>
                              </a:schemeClr>
                            </a:solidFill>
                            <a:latin typeface="Cambria Math" panose="02040503050406030204" pitchFamily="18" charset="0"/>
                          </a:rPr>
                        </m:ctrlPr>
                      </m:sSubPr>
                      <m:e>
                        <m:r>
                          <a:rPr kumimoji="1" lang="en-US" altLang="zh-CN" sz="800" i="1">
                            <a:solidFill>
                              <a:schemeClr val="bg1">
                                <a:lumMod val="65000"/>
                              </a:schemeClr>
                            </a:solidFill>
                            <a:latin typeface="Cambria Math" panose="02040503050406030204" pitchFamily="18" charset="0"/>
                          </a:rPr>
                          <m:t>𝑁</m:t>
                        </m:r>
                      </m:e>
                      <m:sub>
                        <m:r>
                          <a:rPr kumimoji="1" lang="en-US" altLang="zh-CN" sz="800" i="1">
                            <a:solidFill>
                              <a:schemeClr val="bg1">
                                <a:lumMod val="65000"/>
                              </a:schemeClr>
                            </a:solidFill>
                            <a:latin typeface="Cambria Math" panose="02040503050406030204" pitchFamily="18" charset="0"/>
                          </a:rPr>
                          <m:t>1</m:t>
                        </m:r>
                      </m:sub>
                    </m:sSub>
                    <m:r>
                      <a:rPr kumimoji="1" lang="en-US" altLang="zh-CN" sz="800" i="1">
                        <a:solidFill>
                          <a:schemeClr val="bg1">
                            <a:lumMod val="65000"/>
                          </a:schemeClr>
                        </a:solidFill>
                        <a:latin typeface="Cambria Math" panose="02040503050406030204" pitchFamily="18" charset="0"/>
                      </a:rPr>
                      <m:t> </m:t>
                    </m:r>
                  </m:oMath>
                </a14:m>
                <a:r>
                  <a:rPr kumimoji="1" lang="en-US" altLang="zh-CN" sz="8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i="1">
                            <a:latin typeface="Cambria Math" panose="02040503050406030204" pitchFamily="18" charset="0"/>
                          </a:rPr>
                          <m:t>1</m:t>
                        </m:r>
                      </m:sub>
                    </m:sSub>
                    <m:r>
                      <a:rPr kumimoji="1" lang="en-US" altLang="zh-CN" sz="800" i="1">
                        <a:latin typeface="Cambria Math" panose="02040503050406030204" pitchFamily="18" charset="0"/>
                      </a:rPr>
                      <m:t> </m:t>
                    </m:r>
                    <m:r>
                      <a:rPr kumimoji="1" lang="zh-CN" altLang="en-US" sz="800" b="0" i="1" smtClean="0">
                        <a:latin typeface="Cambria Math" panose="02040503050406030204" pitchFamily="18" charset="0"/>
                      </a:rPr>
                      <m:t>∗ </m:t>
                    </m:r>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3</m:t>
                        </m:r>
                      </m:sub>
                    </m:sSub>
                    <m:r>
                      <a:rPr kumimoji="1" lang="en-US" altLang="zh-CN" sz="800" i="1">
                        <a:latin typeface="Cambria Math" panose="02040503050406030204" pitchFamily="18" charset="0"/>
                      </a:rPr>
                      <m:t> </m:t>
                    </m:r>
                  </m:oMath>
                </a14:m>
                <a:r>
                  <a:rPr kumimoji="1" lang="en-US" altLang="zh-CN" sz="8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800" i="1">
                            <a:latin typeface="Cambria Math" panose="02040503050406030204" pitchFamily="18" charset="0"/>
                          </a:rPr>
                        </m:ctrlPr>
                      </m:sSubPr>
                      <m:e>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i="1">
                                <a:latin typeface="Cambria Math" panose="02040503050406030204" pitchFamily="18" charset="0"/>
                              </a:rPr>
                              <m:t>1</m:t>
                            </m:r>
                          </m:sub>
                        </m:sSub>
                        <m:r>
                          <a:rPr kumimoji="1" lang="zh-CN" altLang="en-US" sz="800" b="0" i="1" smtClean="0">
                            <a:latin typeface="Cambria Math" panose="02040503050406030204" pitchFamily="18" charset="0"/>
                          </a:rPr>
                          <m:t> ∗ </m:t>
                        </m:r>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4</m:t>
                        </m:r>
                      </m:sub>
                    </m:sSub>
                    <m:r>
                      <a:rPr kumimoji="1" lang="en-US" altLang="zh-CN" sz="800" b="0" i="1" smtClean="0">
                        <a:latin typeface="Cambria Math" panose="02040503050406030204" pitchFamily="18" charset="0"/>
                      </a:rPr>
                      <m:t>+</m:t>
                    </m:r>
                    <m:r>
                      <a:rPr kumimoji="1" lang="en-US" altLang="zh-CN" sz="800" i="1">
                        <a:latin typeface="Cambria Math" panose="02040503050406030204" pitchFamily="18" charset="0"/>
                      </a:rPr>
                      <m:t> </m:t>
                    </m:r>
                    <m:sSub>
                      <m:sSubPr>
                        <m:ctrlPr>
                          <a:rPr kumimoji="1" lang="en-US" altLang="zh-CN" sz="800" i="1">
                            <a:latin typeface="Cambria Math" panose="02040503050406030204" pitchFamily="18" charset="0"/>
                          </a:rPr>
                        </m:ctrlPr>
                      </m:sSubPr>
                      <m:e>
                        <m:sSub>
                          <m:sSubPr>
                            <m:ctrlPr>
                              <a:rPr kumimoji="1" lang="en-US" altLang="zh-CN" sz="800" i="1">
                                <a:latin typeface="Cambria Math" panose="02040503050406030204" pitchFamily="18" charset="0"/>
                              </a:rPr>
                            </m:ctrlPr>
                          </m:sSubPr>
                          <m:e>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2</m:t>
                            </m:r>
                          </m:sub>
                        </m:sSub>
                        <m:r>
                          <a:rPr kumimoji="1" lang="zh-CN" altLang="en-US" sz="800" i="1">
                            <a:latin typeface="Cambria Math" panose="02040503050406030204" pitchFamily="18" charset="0"/>
                          </a:rPr>
                          <m:t> ∗ </m:t>
                        </m:r>
                        <m:r>
                          <a:rPr kumimoji="1" lang="en-US" altLang="zh-CN" sz="800" i="1">
                            <a:latin typeface="Cambria Math" panose="02040503050406030204" pitchFamily="18" charset="0"/>
                          </a:rPr>
                          <m:t>𝑁</m:t>
                        </m:r>
                      </m:e>
                      <m:sub>
                        <m:r>
                          <a:rPr kumimoji="1" lang="en-US" altLang="zh-CN" sz="800" b="0" i="1" smtClean="0">
                            <a:latin typeface="Cambria Math" panose="02040503050406030204" pitchFamily="18" charset="0"/>
                          </a:rPr>
                          <m:t>3</m:t>
                        </m:r>
                      </m:sub>
                    </m:sSub>
                    <m:r>
                      <a:rPr kumimoji="1" lang="en-US" altLang="zh-CN" sz="800" i="1">
                        <a:latin typeface="Cambria Math" panose="02040503050406030204" pitchFamily="18" charset="0"/>
                      </a:rPr>
                      <m:t> </m:t>
                    </m:r>
                  </m:oMath>
                </a14:m>
                <a:r>
                  <a:rPr kumimoji="1" lang="zh-CN" altLang="en-US" sz="800" dirty="0">
                    <a:latin typeface="Andale Mono" panose="020B0509000000000004" pitchFamily="49" charset="0"/>
                    <a:ea typeface="SimSun" panose="02010600030101010101" pitchFamily="2" charset="-122"/>
                  </a:rPr>
                  <a:t>， </a:t>
                </a:r>
                <a:r>
                  <a:rPr kumimoji="1" lang="en-US" altLang="zh-CN" sz="800" dirty="0">
                    <a:latin typeface="Andale Mono" panose="020B0509000000000004" pitchFamily="49" charset="0"/>
                    <a:ea typeface="SimSun" panose="02010600030101010101" pitchFamily="2" charset="-122"/>
                  </a:rPr>
                  <a:t>C</a:t>
                </a:r>
                <a:r>
                  <a:rPr kumimoji="1" lang="zh-CN" altLang="en-US" sz="800" dirty="0">
                    <a:latin typeface="Andale Mono" panose="020B0509000000000004" pitchFamily="49" charset="0"/>
                    <a:ea typeface="SimSun" panose="02010600030101010101" pitchFamily="2" charset="-122"/>
                  </a:rPr>
                  <a:t>）</a:t>
                </a:r>
                <a:endParaRPr lang="zh-CN" altLang="en-US" sz="800" dirty="0">
                  <a:latin typeface="Andale Mono" panose="020B0509000000000004" pitchFamily="49" charset="0"/>
                  <a:ea typeface="SimSun" panose="02010600030101010101" pitchFamily="2" charset="-122"/>
                </a:endParaRPr>
              </a:p>
            </p:txBody>
          </p:sp>
        </mc:Choice>
        <mc:Fallback>
          <p:sp>
            <p:nvSpPr>
              <p:cNvPr id="500" name="文本框 499">
                <a:extLst>
                  <a:ext uri="{FF2B5EF4-FFF2-40B4-BE49-F238E27FC236}">
                    <a16:creationId xmlns:a16="http://schemas.microsoft.com/office/drawing/2014/main" id="{301B4D3D-2720-B9AA-0614-1ABF4E1265E3}"/>
                  </a:ext>
                </a:extLst>
              </p:cNvPr>
              <p:cNvSpPr txBox="1">
                <a:spLocks noRot="1" noChangeAspect="1" noMove="1" noResize="1" noEditPoints="1" noAdjustHandles="1" noChangeArrowheads="1" noChangeShapeType="1" noTextEdit="1"/>
              </p:cNvSpPr>
              <p:nvPr/>
            </p:nvSpPr>
            <p:spPr>
              <a:xfrm>
                <a:off x="8680997" y="5231501"/>
                <a:ext cx="1537992" cy="338554"/>
              </a:xfrm>
              <a:prstGeom prst="rect">
                <a:avLst/>
              </a:prstGeom>
              <a:blipFill>
                <a:blip r:embed="rId13"/>
                <a:stretch>
                  <a:fillRect b="-3571"/>
                </a:stretch>
              </a:blipFill>
            </p:spPr>
            <p:txBody>
              <a:bodyPr/>
              <a:lstStyle/>
              <a:p>
                <a:r>
                  <a:rPr lang="zh-CN" altLang="en-US">
                    <a:noFill/>
                  </a:rPr>
                  <a:t> </a:t>
                </a:r>
              </a:p>
            </p:txBody>
          </p:sp>
        </mc:Fallback>
      </mc:AlternateContent>
      <p:cxnSp>
        <p:nvCxnSpPr>
          <p:cNvPr id="501" name="直线箭头连接符 500">
            <a:extLst>
              <a:ext uri="{FF2B5EF4-FFF2-40B4-BE49-F238E27FC236}">
                <a16:creationId xmlns:a16="http://schemas.microsoft.com/office/drawing/2014/main" id="{97A727F9-3A4B-CF51-A444-1236173CF63A}"/>
              </a:ext>
            </a:extLst>
          </p:cNvPr>
          <p:cNvCxnSpPr>
            <a:cxnSpLocks/>
            <a:stCxn id="482" idx="3"/>
            <a:endCxn id="497" idx="1"/>
          </p:cNvCxnSpPr>
          <p:nvPr/>
        </p:nvCxnSpPr>
        <p:spPr>
          <a:xfrm>
            <a:off x="5648409" y="4456086"/>
            <a:ext cx="773085" cy="8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2" name="直线箭头连接符 501">
            <a:extLst>
              <a:ext uri="{FF2B5EF4-FFF2-40B4-BE49-F238E27FC236}">
                <a16:creationId xmlns:a16="http://schemas.microsoft.com/office/drawing/2014/main" id="{13BB54D0-999F-23C6-FEFD-C4879D928B90}"/>
              </a:ext>
            </a:extLst>
          </p:cNvPr>
          <p:cNvCxnSpPr>
            <a:stCxn id="497" idx="3"/>
            <a:endCxn id="499" idx="1"/>
          </p:cNvCxnSpPr>
          <p:nvPr/>
        </p:nvCxnSpPr>
        <p:spPr>
          <a:xfrm>
            <a:off x="8439918" y="4464882"/>
            <a:ext cx="1209435" cy="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3" name="直线箭头连接符 502">
            <a:extLst>
              <a:ext uri="{FF2B5EF4-FFF2-40B4-BE49-F238E27FC236}">
                <a16:creationId xmlns:a16="http://schemas.microsoft.com/office/drawing/2014/main" id="{A9038465-5E3B-4733-9887-E20F205685C2}"/>
              </a:ext>
            </a:extLst>
          </p:cNvPr>
          <p:cNvCxnSpPr>
            <a:stCxn id="6" idx="3"/>
            <a:endCxn id="5" idx="1"/>
          </p:cNvCxnSpPr>
          <p:nvPr/>
        </p:nvCxnSpPr>
        <p:spPr>
          <a:xfrm flipV="1">
            <a:off x="2759837" y="2064528"/>
            <a:ext cx="909745" cy="2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4" name="直线箭头连接符 503">
            <a:extLst>
              <a:ext uri="{FF2B5EF4-FFF2-40B4-BE49-F238E27FC236}">
                <a16:creationId xmlns:a16="http://schemas.microsoft.com/office/drawing/2014/main" id="{EEEE9E0B-84F6-3E38-7F8A-89BFC4F9DE11}"/>
              </a:ext>
            </a:extLst>
          </p:cNvPr>
          <p:cNvCxnSpPr>
            <a:cxnSpLocks/>
            <a:stCxn id="46" idx="3"/>
            <a:endCxn id="4" idx="1"/>
          </p:cNvCxnSpPr>
          <p:nvPr/>
        </p:nvCxnSpPr>
        <p:spPr>
          <a:xfrm flipV="1">
            <a:off x="2816409" y="4686869"/>
            <a:ext cx="853173" cy="7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5" name="文本框 504">
            <a:extLst>
              <a:ext uri="{FF2B5EF4-FFF2-40B4-BE49-F238E27FC236}">
                <a16:creationId xmlns:a16="http://schemas.microsoft.com/office/drawing/2014/main" id="{30FC70C6-5EBD-7B98-F6EB-86391830F2D3}"/>
              </a:ext>
            </a:extLst>
          </p:cNvPr>
          <p:cNvSpPr txBox="1"/>
          <p:nvPr/>
        </p:nvSpPr>
        <p:spPr>
          <a:xfrm>
            <a:off x="1218202" y="2628988"/>
            <a:ext cx="1728192" cy="215444"/>
          </a:xfrm>
          <a:prstGeom prst="rect">
            <a:avLst/>
          </a:prstGeom>
          <a:noFill/>
        </p:spPr>
        <p:txBody>
          <a:bodyPr wrap="square" rtlCol="0">
            <a:spAutoFit/>
          </a:bodyPr>
          <a:lstStyle/>
          <a:p>
            <a:pPr algn="ctr"/>
            <a:r>
              <a:rPr kumimoji="1" lang="zh-CN" altLang="en-US" sz="800" dirty="0">
                <a:latin typeface="Andale Mono" panose="020B0509000000000004" pitchFamily="49" charset="0"/>
                <a:ea typeface="SimSun" panose="02010600030101010101" pitchFamily="2" charset="-122"/>
              </a:rPr>
              <a:t>障碍物时序信息</a:t>
            </a:r>
          </a:p>
        </p:txBody>
      </p:sp>
      <p:sp>
        <p:nvSpPr>
          <p:cNvPr id="506" name="文本框 505">
            <a:extLst>
              <a:ext uri="{FF2B5EF4-FFF2-40B4-BE49-F238E27FC236}">
                <a16:creationId xmlns:a16="http://schemas.microsoft.com/office/drawing/2014/main" id="{1F38E78C-87E6-BEA5-D18C-342CAB34B8A4}"/>
              </a:ext>
            </a:extLst>
          </p:cNvPr>
          <p:cNvSpPr txBox="1"/>
          <p:nvPr/>
        </p:nvSpPr>
        <p:spPr>
          <a:xfrm>
            <a:off x="1275610" y="5243014"/>
            <a:ext cx="1728192" cy="215444"/>
          </a:xfrm>
          <a:prstGeom prst="rect">
            <a:avLst/>
          </a:prstGeom>
          <a:noFill/>
        </p:spPr>
        <p:txBody>
          <a:bodyPr wrap="square" rtlCol="0">
            <a:spAutoFit/>
          </a:bodyPr>
          <a:lstStyle/>
          <a:p>
            <a:pPr algn="ctr"/>
            <a:r>
              <a:rPr kumimoji="1" lang="zh-CN" altLang="en-US" sz="800" dirty="0">
                <a:latin typeface="Andale Mono" panose="020B0509000000000004" pitchFamily="49" charset="0"/>
                <a:ea typeface="SimSun" panose="02010600030101010101" pitchFamily="2" charset="-122"/>
              </a:rPr>
              <a:t>道路拓扑信息</a:t>
            </a:r>
          </a:p>
        </p:txBody>
      </p:sp>
      <p:sp>
        <p:nvSpPr>
          <p:cNvPr id="507" name="文本框 506">
            <a:extLst>
              <a:ext uri="{FF2B5EF4-FFF2-40B4-BE49-F238E27FC236}">
                <a16:creationId xmlns:a16="http://schemas.microsoft.com/office/drawing/2014/main" id="{04CF543D-70EE-2A05-983E-77FA3F1D7B0F}"/>
              </a:ext>
            </a:extLst>
          </p:cNvPr>
          <p:cNvSpPr txBox="1"/>
          <p:nvPr/>
        </p:nvSpPr>
        <p:spPr>
          <a:xfrm>
            <a:off x="10218989" y="4100026"/>
            <a:ext cx="266495" cy="830997"/>
          </a:xfrm>
          <a:prstGeom prst="rect">
            <a:avLst/>
          </a:prstGeom>
          <a:noFill/>
        </p:spPr>
        <p:txBody>
          <a:bodyPr vert="horz" wrap="square" rtlCol="0">
            <a:spAutoFit/>
          </a:bodyPr>
          <a:lstStyle/>
          <a:p>
            <a:r>
              <a:rPr kumimoji="1" lang="zh-CN" altLang="en-US" sz="1200" dirty="0">
                <a:latin typeface="Andale Mono" panose="020B0509000000000004" pitchFamily="49" charset="0"/>
                <a:ea typeface="SimSun" panose="02010600030101010101" pitchFamily="2" charset="-122"/>
              </a:rPr>
              <a:t>拓扑编码</a:t>
            </a:r>
          </a:p>
        </p:txBody>
      </p:sp>
    </p:spTree>
    <p:extLst>
      <p:ext uri="{BB962C8B-B14F-4D97-AF65-F5344CB8AC3E}">
        <p14:creationId xmlns:p14="http://schemas.microsoft.com/office/powerpoint/2010/main" val="251308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标题 1">
            <a:extLst>
              <a:ext uri="{FF2B5EF4-FFF2-40B4-BE49-F238E27FC236}">
                <a16:creationId xmlns:a16="http://schemas.microsoft.com/office/drawing/2014/main" id="{D3EB5524-50E3-3108-BE3B-FE5F2C6AC62C}"/>
              </a:ext>
            </a:extLst>
          </p:cNvPr>
          <p:cNvSpPr>
            <a:spLocks noGrp="1"/>
          </p:cNvSpPr>
          <p:nvPr>
            <p:ph type="title"/>
          </p:nvPr>
        </p:nvSpPr>
        <p:spPr>
          <a:xfrm>
            <a:off x="412185" y="125505"/>
            <a:ext cx="9806804" cy="616937"/>
          </a:xfrm>
        </p:spPr>
        <p:txBody>
          <a:bodyPr>
            <a:normAutofit/>
          </a:bodyPr>
          <a:lstStyle/>
          <a:p>
            <a:pPr marL="285750" indent="-285750">
              <a:buFont typeface="Wingdings" pitchFamily="2" charset="2"/>
              <a:buChar char="l"/>
            </a:pPr>
            <a:r>
              <a:rPr lang="en-US" altLang="zh-CN" sz="1600" b="1" dirty="0">
                <a:latin typeface="Andale Mono" panose="020B0509000000000004" pitchFamily="49" charset="0"/>
                <a:ea typeface="SimSun" panose="02010600030101010101" pitchFamily="2" charset="-122"/>
              </a:rPr>
              <a:t>TSR-Net</a:t>
            </a:r>
            <a:r>
              <a:rPr lang="zh-CN" altLang="en-US" sz="1600" b="1" dirty="0">
                <a:latin typeface="Andale Mono" panose="020B0509000000000004" pitchFamily="49" charset="0"/>
                <a:ea typeface="SimSun" panose="02010600030101010101" pitchFamily="2" charset="-122"/>
              </a:rPr>
              <a:t>模型关键层</a:t>
            </a:r>
            <a:endParaRPr kumimoji="1" lang="zh-CN" altLang="en-US" sz="2400" b="1" dirty="0">
              <a:latin typeface="Andale Mono" panose="020B0509000000000004" pitchFamily="49" charset="0"/>
              <a:ea typeface="SimSun" panose="02010600030101010101" pitchFamily="2" charset="-122"/>
            </a:endParaRPr>
          </a:p>
        </p:txBody>
      </p:sp>
      <p:sp>
        <p:nvSpPr>
          <p:cNvPr id="3" name="文本框 2">
            <a:extLst>
              <a:ext uri="{FF2B5EF4-FFF2-40B4-BE49-F238E27FC236}">
                <a16:creationId xmlns:a16="http://schemas.microsoft.com/office/drawing/2014/main" id="{A6971EC2-6703-1294-45D4-CCDA3F0EFDAB}"/>
              </a:ext>
            </a:extLst>
          </p:cNvPr>
          <p:cNvSpPr txBox="1"/>
          <p:nvPr/>
        </p:nvSpPr>
        <p:spPr>
          <a:xfrm>
            <a:off x="3992472" y="1130939"/>
            <a:ext cx="4081049" cy="261610"/>
          </a:xfrm>
          <a:prstGeom prst="rect">
            <a:avLst/>
          </a:prstGeom>
          <a:noFill/>
        </p:spPr>
        <p:txBody>
          <a:bodyPr wrap="square">
            <a:spAutoFit/>
          </a:bodyPr>
          <a:lstStyle/>
          <a:p>
            <a:r>
              <a:rPr kumimoji="1" lang="en-US" altLang="zh-CN" sz="1100" dirty="0">
                <a:latin typeface="Andale Mono" panose="020B0509000000000004" pitchFamily="49" charset="0"/>
                <a:ea typeface="SimSun" panose="02010600030101010101" pitchFamily="2" charset="-122"/>
              </a:rPr>
              <a:t>2.</a:t>
            </a:r>
            <a:r>
              <a:rPr kumimoji="1" lang="zh-CN" altLang="en-US" sz="1100" dirty="0">
                <a:latin typeface="Andale Mono" panose="020B0509000000000004" pitchFamily="49" charset="0"/>
                <a:ea typeface="SimSun" panose="02010600030101010101" pitchFamily="2" charset="-122"/>
              </a:rPr>
              <a:t> </a:t>
            </a:r>
            <a:r>
              <a:rPr kumimoji="1" lang="en-US" altLang="zh-CN" sz="1100" dirty="0">
                <a:latin typeface="Andale Mono" panose="020B0509000000000004" pitchFamily="49" charset="0"/>
                <a:ea typeface="SimSun" panose="02010600030101010101" pitchFamily="2" charset="-122"/>
              </a:rPr>
              <a:t>Time Sequence Embedding</a:t>
            </a:r>
            <a:r>
              <a:rPr kumimoji="1" lang="zh-CN" altLang="en-US" sz="1100" dirty="0">
                <a:latin typeface="Andale Mono" panose="020B0509000000000004" pitchFamily="49" charset="0"/>
                <a:ea typeface="SimSun" panose="02010600030101010101" pitchFamily="2" charset="-122"/>
              </a:rPr>
              <a:t> </a:t>
            </a:r>
            <a:r>
              <a:rPr kumimoji="1" lang="en-US" altLang="zh-CN" sz="1100" dirty="0">
                <a:latin typeface="Andale Mono" panose="020B0509000000000004" pitchFamily="49" charset="0"/>
                <a:ea typeface="SimSun" panose="02010600030101010101" pitchFamily="2" charset="-122"/>
              </a:rPr>
              <a:t>Layer(Transformer)</a:t>
            </a:r>
          </a:p>
        </p:txBody>
      </p:sp>
      <mc:AlternateContent xmlns:mc="http://schemas.openxmlformats.org/markup-compatibility/2006">
        <mc:Choice xmlns:a14="http://schemas.microsoft.com/office/drawing/2010/main" Requires="a14">
          <p:sp>
            <p:nvSpPr>
              <p:cNvPr id="476" name="文本框 475">
                <a:extLst>
                  <a:ext uri="{FF2B5EF4-FFF2-40B4-BE49-F238E27FC236}">
                    <a16:creationId xmlns:a16="http://schemas.microsoft.com/office/drawing/2014/main" id="{BF31C7D1-32C5-4546-49C4-101B63F295D5}"/>
                  </a:ext>
                </a:extLst>
              </p:cNvPr>
              <p:cNvSpPr txBox="1"/>
              <p:nvPr/>
            </p:nvSpPr>
            <p:spPr>
              <a:xfrm>
                <a:off x="4100548" y="4771694"/>
                <a:ext cx="3811018" cy="926729"/>
              </a:xfrm>
              <a:prstGeom prst="rect">
                <a:avLst/>
              </a:prstGeom>
              <a:noFill/>
            </p:spPr>
            <p:txBody>
              <a:bodyPr wrap="square" rtlCol="0">
                <a:spAutoFit/>
              </a:bodyPr>
              <a:lstStyle/>
              <a:p>
                <a:pPr algn="ctr">
                  <a:lnSpc>
                    <a:spcPct val="150000"/>
                  </a:lnSpc>
                </a:pPr>
                <a14:m>
                  <m:oMath xmlns:m="http://schemas.openxmlformats.org/officeDocument/2006/math">
                    <m:sSub>
                      <m:sSubPr>
                        <m:ctrlPr>
                          <a:rPr kumimoji="1" lang="en-US" altLang="zh-CN" sz="1000" i="1" smtClean="0">
                            <a:latin typeface="Cambria Math" panose="02040503050406030204" pitchFamily="18" charset="0"/>
                          </a:rPr>
                        </m:ctrlPr>
                      </m:sSubPr>
                      <m:e>
                        <m:r>
                          <a:rPr kumimoji="1" lang="en-US" altLang="zh-CN" sz="1000" b="0" i="1" smtClean="0">
                            <a:latin typeface="Cambria Math" panose="02040503050406030204" pitchFamily="18" charset="0"/>
                          </a:rPr>
                          <m:t>𝑆</m:t>
                        </m:r>
                      </m:e>
                      <m:sub>
                        <m:sSub>
                          <m:sSubPr>
                            <m:ctrlPr>
                              <a:rPr kumimoji="1" lang="en-US" altLang="zh-CN" sz="1000" i="1" smtClean="0">
                                <a:latin typeface="Cambria Math" panose="02040503050406030204" pitchFamily="18" charset="0"/>
                              </a:rPr>
                            </m:ctrlPr>
                          </m:sSubPr>
                          <m:e>
                            <m:r>
                              <a:rPr kumimoji="1" lang="en-US" altLang="zh-CN" sz="1000" b="0" i="1" smtClean="0">
                                <a:latin typeface="Cambria Math" panose="02040503050406030204" pitchFamily="18" charset="0"/>
                              </a:rPr>
                              <m:t>𝑓</m:t>
                            </m:r>
                          </m:e>
                          <m:sub>
                            <m:r>
                              <a:rPr kumimoji="1" lang="en-US" altLang="zh-CN" sz="1000" b="0" i="1" smtClean="0">
                                <a:latin typeface="Cambria Math" panose="02040503050406030204" pitchFamily="18" charset="0"/>
                              </a:rPr>
                              <m:t>𝑖</m:t>
                            </m:r>
                          </m:sub>
                        </m:sSub>
                      </m:sub>
                    </m:sSub>
                    <m:r>
                      <a:rPr kumimoji="1" lang="en-US" altLang="zh-CN" sz="1000" b="0" i="1" smtClean="0">
                        <a:latin typeface="Cambria Math" panose="02040503050406030204" pitchFamily="18" charset="0"/>
                      </a:rPr>
                      <m:t> </m:t>
                    </m:r>
                  </m:oMath>
                </a14:m>
                <a:r>
                  <a:rPr kumimoji="1" lang="en-US" altLang="zh-CN" sz="1000" i="1" dirty="0">
                    <a:latin typeface="Andale Mono" panose="020B0509000000000004" pitchFamily="49" charset="0"/>
                    <a:ea typeface="SimSun" panose="02010600030101010101" pitchFamily="2" charset="-122"/>
                  </a:rPr>
                  <a:t>=</a:t>
                </a:r>
                <a:r>
                  <a:rPr kumimoji="1" lang="en-US" altLang="zh-CN" sz="1000" dirty="0">
                    <a:latin typeface="Andale Mono" panose="020B0509000000000004" pitchFamily="49" charset="0"/>
                    <a:ea typeface="SimSun" panose="02010600030101010101" pitchFamily="2" charset="-122"/>
                  </a:rPr>
                  <a:t> </a:t>
                </a:r>
                <a14:m>
                  <m:oMath xmlns:m="http://schemas.openxmlformats.org/officeDocument/2006/math">
                    <m:sSubSup>
                      <m:sSubSupPr>
                        <m:ctrlPr>
                          <a:rPr kumimoji="1" lang="en-US" altLang="zh-CN" sz="1000" i="1">
                            <a:latin typeface="Cambria Math" panose="02040503050406030204" pitchFamily="18" charset="0"/>
                          </a:rPr>
                        </m:ctrlPr>
                      </m:sSubSupPr>
                      <m:e>
                        <m:r>
                          <a:rPr kumimoji="1" lang="en-US" altLang="zh-CN" sz="1000" i="1">
                            <a:latin typeface="Cambria Math" panose="02040503050406030204" pitchFamily="18" charset="0"/>
                          </a:rPr>
                          <m:t>𝑓</m:t>
                        </m:r>
                      </m:e>
                      <m:sub>
                        <m:r>
                          <a:rPr kumimoji="1" lang="en-US" altLang="zh-CN" sz="1000" b="0" i="1" smtClean="0">
                            <a:latin typeface="Cambria Math" panose="02040503050406030204" pitchFamily="18" charset="0"/>
                          </a:rPr>
                          <m:t>𝑖</m:t>
                        </m:r>
                      </m:sub>
                      <m:sup>
                        <m:r>
                          <a:rPr kumimoji="1" lang="en-US" altLang="zh-CN" sz="1000" i="1">
                            <a:latin typeface="Cambria Math" panose="02040503050406030204" pitchFamily="18" charset="0"/>
                          </a:rPr>
                          <m:t>′</m:t>
                        </m:r>
                      </m:sup>
                    </m:sSubSup>
                  </m:oMath>
                </a14:m>
                <a:endParaRPr kumimoji="1" lang="en-US" altLang="zh-CN" sz="1000" i="1" dirty="0">
                  <a:latin typeface="Andale Mono" panose="020B0509000000000004" pitchFamily="49" charset="0"/>
                  <a:ea typeface="SimSun" panose="02010600030101010101" pitchFamily="2" charset="-122"/>
                </a:endParaRPr>
              </a:p>
              <a:p>
                <a:pPr algn="ctr">
                  <a:lnSpc>
                    <a:spcPct val="150000"/>
                  </a:lnSpc>
                </a:pPr>
                <a14:m>
                  <m:oMath xmlns:m="http://schemas.openxmlformats.org/officeDocument/2006/math">
                    <m:sSub>
                      <m:sSubPr>
                        <m:ctrlPr>
                          <a:rPr kumimoji="1" lang="en-US" altLang="zh-CN" sz="1000" i="1" smtClean="0">
                            <a:latin typeface="Cambria Math" panose="02040503050406030204" pitchFamily="18" charset="0"/>
                          </a:rPr>
                        </m:ctrlPr>
                      </m:sSubPr>
                      <m:e>
                        <m:r>
                          <a:rPr kumimoji="1" lang="en-US" altLang="zh-CN" sz="1000" b="0" i="1" smtClean="0">
                            <a:latin typeface="Cambria Math" panose="02040503050406030204" pitchFamily="18" charset="0"/>
                          </a:rPr>
                          <m:t>𝑄</m:t>
                        </m:r>
                      </m:e>
                      <m:sub>
                        <m:r>
                          <a:rPr kumimoji="1" lang="en-US" altLang="zh-CN" sz="1000" b="0" i="1" smtClean="0">
                            <a:latin typeface="Cambria Math" panose="02040503050406030204" pitchFamily="18" charset="0"/>
                          </a:rPr>
                          <m:t>𝑓</m:t>
                        </m:r>
                      </m:sub>
                    </m:sSub>
                    <m:r>
                      <a:rPr kumimoji="1" lang="en-US" altLang="zh-CN" sz="1000" b="0" i="1" smtClean="0">
                        <a:latin typeface="Cambria Math" panose="02040503050406030204" pitchFamily="18" charset="0"/>
                      </a:rPr>
                      <m:t> </m:t>
                    </m:r>
                  </m:oMath>
                </a14:m>
                <a:r>
                  <a:rPr kumimoji="1" lang="en-US" altLang="zh-CN" sz="1000" i="1" dirty="0">
                    <a:latin typeface="Andale Mono" panose="020B0509000000000004" pitchFamily="49" charset="0"/>
                    <a:ea typeface="SimSun" panose="02010600030101010101" pitchFamily="2" charset="-122"/>
                  </a:rPr>
                  <a:t>=</a:t>
                </a:r>
                <a:r>
                  <a:rPr kumimoji="1" lang="en-US" altLang="zh-CN" sz="10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1000" i="1">
                            <a:latin typeface="Cambria Math" panose="02040503050406030204" pitchFamily="18" charset="0"/>
                          </a:rPr>
                        </m:ctrlPr>
                      </m:sSubPr>
                      <m:e>
                        <m:r>
                          <a:rPr kumimoji="1" lang="en-US" altLang="zh-CN" sz="1000" i="1">
                            <a:latin typeface="Cambria Math" panose="02040503050406030204" pitchFamily="18" charset="0"/>
                          </a:rPr>
                          <m:t>𝑆</m:t>
                        </m:r>
                      </m:e>
                      <m:sub>
                        <m:r>
                          <a:rPr kumimoji="1" lang="en-US" altLang="zh-CN" sz="1000" i="1">
                            <a:latin typeface="Cambria Math" panose="02040503050406030204" pitchFamily="18" charset="0"/>
                          </a:rPr>
                          <m:t>𝑓</m:t>
                        </m:r>
                      </m:sub>
                    </m:sSub>
                    <m:sSup>
                      <m:sSupPr>
                        <m:ctrlPr>
                          <a:rPr kumimoji="1" lang="en-US" altLang="zh-CN" sz="1000" i="1" smtClean="0">
                            <a:latin typeface="Cambria Math" panose="02040503050406030204" pitchFamily="18" charset="0"/>
                          </a:rPr>
                        </m:ctrlPr>
                      </m:sSupPr>
                      <m:e>
                        <m:r>
                          <a:rPr kumimoji="1" lang="en-US" altLang="zh-CN" sz="1000" b="0" i="1" smtClean="0">
                            <a:latin typeface="Cambria Math" panose="02040503050406030204" pitchFamily="18" charset="0"/>
                          </a:rPr>
                          <m:t>𝑊</m:t>
                        </m:r>
                      </m:e>
                      <m:sup>
                        <m:r>
                          <a:rPr kumimoji="1" lang="en-US" altLang="zh-CN" sz="1000" b="0" i="1" smtClean="0">
                            <a:latin typeface="Cambria Math" panose="02040503050406030204" pitchFamily="18" charset="0"/>
                          </a:rPr>
                          <m:t>𝑄</m:t>
                        </m:r>
                      </m:sup>
                    </m:sSup>
                    <m:r>
                      <a:rPr kumimoji="1" lang="zh-CN" altLang="en-US" sz="1000" b="0" i="1" smtClean="0">
                        <a:latin typeface="Cambria Math" panose="02040503050406030204" pitchFamily="18" charset="0"/>
                      </a:rPr>
                      <m:t>，</m:t>
                    </m:r>
                    <m:sSub>
                      <m:sSubPr>
                        <m:ctrlPr>
                          <a:rPr kumimoji="1" lang="en-US" altLang="zh-CN" sz="1000" i="1" smtClean="0">
                            <a:latin typeface="Cambria Math" panose="02040503050406030204" pitchFamily="18" charset="0"/>
                          </a:rPr>
                        </m:ctrlPr>
                      </m:sSubPr>
                      <m:e>
                        <m:r>
                          <a:rPr kumimoji="1" lang="en-US" altLang="zh-CN" sz="1000" b="0" i="1" smtClean="0">
                            <a:latin typeface="Cambria Math" panose="02040503050406030204" pitchFamily="18" charset="0"/>
                          </a:rPr>
                          <m:t>𝐾</m:t>
                        </m:r>
                      </m:e>
                      <m:sub>
                        <m:r>
                          <a:rPr kumimoji="1" lang="en-US" altLang="zh-CN" sz="1000" b="0" i="1" smtClean="0">
                            <a:latin typeface="Cambria Math" panose="02040503050406030204" pitchFamily="18" charset="0"/>
                          </a:rPr>
                          <m:t>𝑓</m:t>
                        </m:r>
                      </m:sub>
                    </m:sSub>
                    <m:r>
                      <a:rPr kumimoji="1" lang="en-US" altLang="zh-CN" sz="1000" b="0" i="1" smtClean="0">
                        <a:latin typeface="Cambria Math" panose="02040503050406030204" pitchFamily="18" charset="0"/>
                      </a:rPr>
                      <m:t> </m:t>
                    </m:r>
                  </m:oMath>
                </a14:m>
                <a:r>
                  <a:rPr kumimoji="1" lang="en-US" altLang="zh-CN" sz="1000" i="1" dirty="0">
                    <a:latin typeface="Andale Mono" panose="020B0509000000000004" pitchFamily="49" charset="0"/>
                    <a:ea typeface="SimSun" panose="02010600030101010101" pitchFamily="2" charset="-122"/>
                  </a:rPr>
                  <a:t>=</a:t>
                </a:r>
                <a:r>
                  <a:rPr kumimoji="1" lang="en-US" altLang="zh-CN" sz="10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1000" i="1">
                            <a:latin typeface="Cambria Math" panose="02040503050406030204" pitchFamily="18" charset="0"/>
                          </a:rPr>
                        </m:ctrlPr>
                      </m:sSubPr>
                      <m:e>
                        <m:r>
                          <a:rPr kumimoji="1" lang="en-US" altLang="zh-CN" sz="1000" i="1">
                            <a:latin typeface="Cambria Math" panose="02040503050406030204" pitchFamily="18" charset="0"/>
                          </a:rPr>
                          <m:t>𝑆</m:t>
                        </m:r>
                      </m:e>
                      <m:sub>
                        <m:r>
                          <a:rPr kumimoji="1" lang="en-US" altLang="zh-CN" sz="1000" i="1">
                            <a:latin typeface="Cambria Math" panose="02040503050406030204" pitchFamily="18" charset="0"/>
                          </a:rPr>
                          <m:t>𝑓</m:t>
                        </m:r>
                      </m:sub>
                    </m:sSub>
                    <m:sSup>
                      <m:sSupPr>
                        <m:ctrlPr>
                          <a:rPr kumimoji="1" lang="en-US" altLang="zh-CN" sz="1000" i="1" smtClean="0">
                            <a:latin typeface="Cambria Math" panose="02040503050406030204" pitchFamily="18" charset="0"/>
                          </a:rPr>
                        </m:ctrlPr>
                      </m:sSupPr>
                      <m:e>
                        <m:r>
                          <a:rPr kumimoji="1" lang="en-US" altLang="zh-CN" sz="1000" b="0" i="1" smtClean="0">
                            <a:latin typeface="Cambria Math" panose="02040503050406030204" pitchFamily="18" charset="0"/>
                          </a:rPr>
                          <m:t>𝑊</m:t>
                        </m:r>
                      </m:e>
                      <m:sup>
                        <m:r>
                          <a:rPr kumimoji="1" lang="en-US" altLang="zh-CN" sz="1000" b="0" i="1" smtClean="0">
                            <a:latin typeface="Cambria Math" panose="02040503050406030204" pitchFamily="18" charset="0"/>
                          </a:rPr>
                          <m:t>𝐾</m:t>
                        </m:r>
                      </m:sup>
                    </m:sSup>
                    <m:r>
                      <a:rPr kumimoji="1" lang="zh-CN" altLang="en-US" sz="1000" b="0" i="1" smtClean="0">
                        <a:latin typeface="Cambria Math" panose="02040503050406030204" pitchFamily="18" charset="0"/>
                      </a:rPr>
                      <m:t>，</m:t>
                    </m:r>
                    <m:sSub>
                      <m:sSubPr>
                        <m:ctrlPr>
                          <a:rPr kumimoji="1" lang="en-US" altLang="zh-CN" sz="1000" i="1" smtClean="0">
                            <a:latin typeface="Cambria Math" panose="02040503050406030204" pitchFamily="18" charset="0"/>
                          </a:rPr>
                        </m:ctrlPr>
                      </m:sSubPr>
                      <m:e>
                        <m:r>
                          <a:rPr kumimoji="1" lang="en-US" altLang="zh-CN" sz="1000" b="0" i="1" smtClean="0">
                            <a:latin typeface="Cambria Math" panose="02040503050406030204" pitchFamily="18" charset="0"/>
                          </a:rPr>
                          <m:t>𝑉</m:t>
                        </m:r>
                      </m:e>
                      <m:sub>
                        <m:r>
                          <a:rPr kumimoji="1" lang="en-US" altLang="zh-CN" sz="1000" b="0" i="1" smtClean="0">
                            <a:latin typeface="Cambria Math" panose="02040503050406030204" pitchFamily="18" charset="0"/>
                          </a:rPr>
                          <m:t>𝑓</m:t>
                        </m:r>
                      </m:sub>
                    </m:sSub>
                  </m:oMath>
                </a14:m>
                <a:r>
                  <a:rPr kumimoji="1" lang="en-US" altLang="zh-CN" sz="1000" i="1" dirty="0">
                    <a:latin typeface="Andale Mono" panose="020B0509000000000004" pitchFamily="49" charset="0"/>
                    <a:ea typeface="SimSun" panose="02010600030101010101" pitchFamily="2" charset="-122"/>
                  </a:rPr>
                  <a:t> =</a:t>
                </a:r>
                <a:r>
                  <a:rPr kumimoji="1" lang="en-US" altLang="zh-CN" sz="10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1000" i="1">
                            <a:latin typeface="Cambria Math" panose="02040503050406030204" pitchFamily="18" charset="0"/>
                          </a:rPr>
                        </m:ctrlPr>
                      </m:sSubPr>
                      <m:e>
                        <m:r>
                          <a:rPr kumimoji="1" lang="en-US" altLang="zh-CN" sz="1000" i="1">
                            <a:latin typeface="Cambria Math" panose="02040503050406030204" pitchFamily="18" charset="0"/>
                          </a:rPr>
                          <m:t>𝑆</m:t>
                        </m:r>
                      </m:e>
                      <m:sub>
                        <m:r>
                          <a:rPr kumimoji="1" lang="en-US" altLang="zh-CN" sz="1000" i="1">
                            <a:latin typeface="Cambria Math" panose="02040503050406030204" pitchFamily="18" charset="0"/>
                          </a:rPr>
                          <m:t>𝑓</m:t>
                        </m:r>
                      </m:sub>
                    </m:sSub>
                    <m:sSup>
                      <m:sSupPr>
                        <m:ctrlPr>
                          <a:rPr kumimoji="1" lang="en-US" altLang="zh-CN" sz="1000" i="1" smtClean="0">
                            <a:latin typeface="Cambria Math" panose="02040503050406030204" pitchFamily="18" charset="0"/>
                          </a:rPr>
                        </m:ctrlPr>
                      </m:sSupPr>
                      <m:e>
                        <m:r>
                          <a:rPr kumimoji="1" lang="en-US" altLang="zh-CN" sz="1000" b="0" i="1" smtClean="0">
                            <a:latin typeface="Cambria Math" panose="02040503050406030204" pitchFamily="18" charset="0"/>
                          </a:rPr>
                          <m:t>𝑊</m:t>
                        </m:r>
                      </m:e>
                      <m:sup>
                        <m:r>
                          <a:rPr kumimoji="1" lang="en-US" altLang="zh-CN" sz="1000" b="0" i="1" smtClean="0">
                            <a:latin typeface="Cambria Math" panose="02040503050406030204" pitchFamily="18" charset="0"/>
                          </a:rPr>
                          <m:t>𝑉</m:t>
                        </m:r>
                      </m:sup>
                    </m:sSup>
                    <m:r>
                      <a:rPr kumimoji="1" lang="en-US" altLang="zh-CN" sz="1000" b="0" i="1" smtClean="0">
                        <a:latin typeface="Cambria Math" panose="02040503050406030204" pitchFamily="18" charset="0"/>
                      </a:rPr>
                      <m:t> </m:t>
                    </m:r>
                  </m:oMath>
                </a14:m>
                <a:endParaRPr kumimoji="1" lang="en-US" altLang="zh-CN" sz="1000" b="0" i="1" dirty="0">
                  <a:latin typeface="Andale Mono" panose="020B0509000000000004" pitchFamily="49" charset="0"/>
                  <a:ea typeface="SimSun" panose="02010600030101010101" pitchFamily="2" charset="-122"/>
                </a:endParaRPr>
              </a:p>
              <a:p>
                <a:pPr algn="ctr">
                  <a:lnSpc>
                    <a:spcPct val="150000"/>
                  </a:lnSpc>
                </a:pPr>
                <a14:m>
                  <m:oMath xmlns:m="http://schemas.openxmlformats.org/officeDocument/2006/math">
                    <m:sSub>
                      <m:sSubPr>
                        <m:ctrlPr>
                          <a:rPr kumimoji="1" lang="en-US" altLang="zh-CN" sz="1000" i="1" smtClean="0">
                            <a:latin typeface="Cambria Math" panose="02040503050406030204" pitchFamily="18" charset="0"/>
                          </a:rPr>
                        </m:ctrlPr>
                      </m:sSubPr>
                      <m:e>
                        <m:acc>
                          <m:accPr>
                            <m:chr m:val="̂"/>
                            <m:ctrlPr>
                              <a:rPr kumimoji="1" lang="en-US" altLang="zh-CN" sz="1000" i="1" smtClean="0">
                                <a:latin typeface="Cambria Math" panose="02040503050406030204" pitchFamily="18" charset="0"/>
                              </a:rPr>
                            </m:ctrlPr>
                          </m:accPr>
                          <m:e>
                            <m:r>
                              <a:rPr kumimoji="1" lang="en-US" altLang="zh-CN" sz="1000" b="0" i="1" smtClean="0">
                                <a:latin typeface="Cambria Math" panose="02040503050406030204" pitchFamily="18" charset="0"/>
                              </a:rPr>
                              <m:t>𝑆</m:t>
                            </m:r>
                          </m:e>
                        </m:acc>
                      </m:e>
                      <m:sub>
                        <m:r>
                          <a:rPr kumimoji="1" lang="en-US" altLang="zh-CN" sz="1000" b="0" i="1" smtClean="0">
                            <a:latin typeface="Cambria Math" panose="02040503050406030204" pitchFamily="18" charset="0"/>
                          </a:rPr>
                          <m:t>𝑓</m:t>
                        </m:r>
                      </m:sub>
                    </m:sSub>
                  </m:oMath>
                </a14:m>
                <a:r>
                  <a:rPr kumimoji="1" lang="en-US" altLang="zh-CN" sz="1000" i="1" dirty="0">
                    <a:latin typeface="Andale Mono" panose="020B0509000000000004" pitchFamily="49" charset="0"/>
                    <a:ea typeface="SimSun" panose="02010600030101010101" pitchFamily="2" charset="-122"/>
                  </a:rPr>
                  <a:t>=</a:t>
                </a:r>
                <a:r>
                  <a:rPr kumimoji="1" lang="en-US" altLang="zh-CN" sz="1000" i="1" dirty="0" err="1">
                    <a:latin typeface="Andale Mono" panose="020B0509000000000004" pitchFamily="49" charset="0"/>
                    <a:ea typeface="SimSun" panose="02010600030101010101" pitchFamily="2" charset="-122"/>
                  </a:rPr>
                  <a:t>softmax</a:t>
                </a:r>
                <a:r>
                  <a:rPr kumimoji="1" lang="en-US" altLang="zh-CN" sz="1000" i="1" dirty="0">
                    <a:latin typeface="Andale Mono" panose="020B0509000000000004" pitchFamily="49" charset="0"/>
                    <a:ea typeface="SimSun" panose="02010600030101010101" pitchFamily="2" charset="-122"/>
                  </a:rPr>
                  <a:t>(</a:t>
                </a:r>
                <a14:m>
                  <m:oMath xmlns:m="http://schemas.openxmlformats.org/officeDocument/2006/math">
                    <m:f>
                      <m:fPr>
                        <m:ctrlPr>
                          <a:rPr kumimoji="1" lang="en-US" altLang="zh-CN" sz="1000" i="1" smtClean="0">
                            <a:latin typeface="Cambria Math" panose="02040503050406030204" pitchFamily="18" charset="0"/>
                          </a:rPr>
                        </m:ctrlPr>
                      </m:fPr>
                      <m:num>
                        <m:sSub>
                          <m:sSubPr>
                            <m:ctrlPr>
                              <a:rPr kumimoji="1" lang="en-US" altLang="zh-CN" sz="1000" i="1">
                                <a:latin typeface="Cambria Math" panose="02040503050406030204" pitchFamily="18" charset="0"/>
                              </a:rPr>
                            </m:ctrlPr>
                          </m:sSubPr>
                          <m:e>
                            <m:r>
                              <a:rPr kumimoji="1" lang="en-US" altLang="zh-CN" sz="1000" i="1">
                                <a:latin typeface="Cambria Math" panose="02040503050406030204" pitchFamily="18" charset="0"/>
                              </a:rPr>
                              <m:t>𝑄</m:t>
                            </m:r>
                          </m:e>
                          <m:sub>
                            <m:r>
                              <a:rPr kumimoji="1" lang="en-US" altLang="zh-CN" sz="1000" i="1">
                                <a:latin typeface="Cambria Math" panose="02040503050406030204" pitchFamily="18" charset="0"/>
                              </a:rPr>
                              <m:t>𝑓</m:t>
                            </m:r>
                          </m:sub>
                        </m:sSub>
                        <m:sSub>
                          <m:sSubPr>
                            <m:ctrlPr>
                              <a:rPr kumimoji="1" lang="en-US" altLang="zh-CN" sz="1000" i="1">
                                <a:latin typeface="Cambria Math" panose="02040503050406030204" pitchFamily="18" charset="0"/>
                              </a:rPr>
                            </m:ctrlPr>
                          </m:sSubPr>
                          <m:e>
                            <m:r>
                              <a:rPr kumimoji="1" lang="en-US" altLang="zh-CN" sz="1000" i="1">
                                <a:latin typeface="Cambria Math" panose="02040503050406030204" pitchFamily="18" charset="0"/>
                              </a:rPr>
                              <m:t>𝐾</m:t>
                            </m:r>
                          </m:e>
                          <m:sub>
                            <m:r>
                              <a:rPr kumimoji="1" lang="en-US" altLang="zh-CN" sz="1000" i="1">
                                <a:latin typeface="Cambria Math" panose="02040503050406030204" pitchFamily="18" charset="0"/>
                              </a:rPr>
                              <m:t>𝑓</m:t>
                            </m:r>
                          </m:sub>
                        </m:sSub>
                      </m:num>
                      <m:den>
                        <m:rad>
                          <m:radPr>
                            <m:degHide m:val="on"/>
                            <m:ctrlPr>
                              <a:rPr kumimoji="1" lang="en-US" altLang="zh-CN" sz="1000" i="1" smtClean="0">
                                <a:latin typeface="Cambria Math" panose="02040503050406030204" pitchFamily="18" charset="0"/>
                              </a:rPr>
                            </m:ctrlPr>
                          </m:radPr>
                          <m:deg/>
                          <m:e>
                            <m:r>
                              <a:rPr kumimoji="1" lang="en-US" altLang="zh-CN" sz="1000" b="0" i="1" smtClean="0">
                                <a:latin typeface="Cambria Math" panose="02040503050406030204" pitchFamily="18" charset="0"/>
                              </a:rPr>
                              <m:t>𝑑</m:t>
                            </m:r>
                          </m:e>
                        </m:rad>
                      </m:den>
                    </m:f>
                  </m:oMath>
                </a14:m>
                <a:r>
                  <a:rPr kumimoji="1" lang="en-US" altLang="zh-CN" sz="1000" i="1" dirty="0">
                    <a:latin typeface="Andale Mono" panose="020B0509000000000004" pitchFamily="49" charset="0"/>
                    <a:ea typeface="SimSun" panose="02010600030101010101" pitchFamily="2" charset="-122"/>
                  </a:rPr>
                  <a:t>)</a:t>
                </a:r>
                <a:r>
                  <a:rPr kumimoji="1" lang="en-US" altLang="zh-CN" sz="10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1000" i="1">
                            <a:latin typeface="Cambria Math" panose="02040503050406030204" pitchFamily="18" charset="0"/>
                          </a:rPr>
                        </m:ctrlPr>
                      </m:sSubPr>
                      <m:e>
                        <m:r>
                          <a:rPr kumimoji="1" lang="en-US" altLang="zh-CN" sz="1000" i="1">
                            <a:latin typeface="Cambria Math" panose="02040503050406030204" pitchFamily="18" charset="0"/>
                          </a:rPr>
                          <m:t>𝑉</m:t>
                        </m:r>
                      </m:e>
                      <m:sub>
                        <m:r>
                          <a:rPr kumimoji="1" lang="en-US" altLang="zh-CN" sz="1000" i="1">
                            <a:latin typeface="Cambria Math" panose="02040503050406030204" pitchFamily="18" charset="0"/>
                          </a:rPr>
                          <m:t>𝑓</m:t>
                        </m:r>
                      </m:sub>
                    </m:sSub>
                  </m:oMath>
                </a14:m>
                <a:r>
                  <a:rPr kumimoji="1" lang="en-US" altLang="zh-CN" sz="1000" i="1" dirty="0">
                    <a:latin typeface="Andale Mono" panose="020B0509000000000004" pitchFamily="49" charset="0"/>
                    <a:ea typeface="SimSun" panose="02010600030101010101" pitchFamily="2" charset="-122"/>
                  </a:rPr>
                  <a:t> </a:t>
                </a:r>
                <a:endParaRPr kumimoji="1" lang="zh-CN" altLang="en-US" sz="1000" i="1" dirty="0">
                  <a:latin typeface="Andale Mono" panose="020B0509000000000004" pitchFamily="49" charset="0"/>
                  <a:ea typeface="SimSun" panose="02010600030101010101" pitchFamily="2" charset="-122"/>
                </a:endParaRPr>
              </a:p>
            </p:txBody>
          </p:sp>
        </mc:Choice>
        <mc:Fallback>
          <p:sp>
            <p:nvSpPr>
              <p:cNvPr id="476" name="文本框 475">
                <a:extLst>
                  <a:ext uri="{FF2B5EF4-FFF2-40B4-BE49-F238E27FC236}">
                    <a16:creationId xmlns:a16="http://schemas.microsoft.com/office/drawing/2014/main" id="{BF31C7D1-32C5-4546-49C4-101B63F295D5}"/>
                  </a:ext>
                </a:extLst>
              </p:cNvPr>
              <p:cNvSpPr txBox="1">
                <a:spLocks noRot="1" noChangeAspect="1" noMove="1" noResize="1" noEditPoints="1" noAdjustHandles="1" noChangeArrowheads="1" noChangeShapeType="1" noTextEdit="1"/>
              </p:cNvSpPr>
              <p:nvPr/>
            </p:nvSpPr>
            <p:spPr>
              <a:xfrm>
                <a:off x="4100548" y="4771694"/>
                <a:ext cx="3811018" cy="926729"/>
              </a:xfrm>
              <a:prstGeom prst="rect">
                <a:avLst/>
              </a:prstGeom>
              <a:blipFill>
                <a:blip r:embed="rId2"/>
                <a:stretch>
                  <a:fillRect/>
                </a:stretch>
              </a:blipFill>
            </p:spPr>
            <p:txBody>
              <a:bodyPr/>
              <a:lstStyle/>
              <a:p>
                <a:r>
                  <a:rPr lang="zh-CN" altLang="en-US">
                    <a:noFill/>
                  </a:rPr>
                  <a:t> </a:t>
                </a:r>
              </a:p>
            </p:txBody>
          </p:sp>
        </mc:Fallback>
      </mc:AlternateContent>
      <p:sp>
        <p:nvSpPr>
          <p:cNvPr id="335" name="文本框 334">
            <a:extLst>
              <a:ext uri="{FF2B5EF4-FFF2-40B4-BE49-F238E27FC236}">
                <a16:creationId xmlns:a16="http://schemas.microsoft.com/office/drawing/2014/main" id="{3FC7517C-28D9-0301-0576-C067743290FF}"/>
              </a:ext>
            </a:extLst>
          </p:cNvPr>
          <p:cNvSpPr txBox="1"/>
          <p:nvPr/>
        </p:nvSpPr>
        <p:spPr>
          <a:xfrm>
            <a:off x="8802788" y="1120505"/>
            <a:ext cx="3357096" cy="261610"/>
          </a:xfrm>
          <a:prstGeom prst="rect">
            <a:avLst/>
          </a:prstGeom>
          <a:noFill/>
        </p:spPr>
        <p:txBody>
          <a:bodyPr wrap="square">
            <a:spAutoFit/>
          </a:bodyPr>
          <a:lstStyle/>
          <a:p>
            <a:r>
              <a:rPr kumimoji="1" lang="en-US" altLang="zh-CN" sz="1100" dirty="0">
                <a:latin typeface="Andale Mono" panose="020B0509000000000004" pitchFamily="49" charset="0"/>
                <a:ea typeface="SimSun" panose="02010600030101010101" pitchFamily="2" charset="-122"/>
              </a:rPr>
              <a:t>3.</a:t>
            </a:r>
            <a:r>
              <a:rPr kumimoji="1" lang="zh-CN" altLang="en-US" sz="1100" dirty="0">
                <a:latin typeface="Andale Mono" panose="020B0509000000000004" pitchFamily="49" charset="0"/>
                <a:ea typeface="SimSun" panose="02010600030101010101" pitchFamily="2" charset="-122"/>
              </a:rPr>
              <a:t> </a:t>
            </a:r>
            <a:r>
              <a:rPr kumimoji="1" lang="en-US" altLang="zh-CN" sz="1100" dirty="0">
                <a:latin typeface="Andale Mono" panose="020B0509000000000004" pitchFamily="49" charset="0"/>
                <a:ea typeface="SimSun" panose="02010600030101010101" pitchFamily="2" charset="-122"/>
              </a:rPr>
              <a:t>Graph Attention Layer(GAT)</a:t>
            </a:r>
          </a:p>
        </p:txBody>
      </p:sp>
      <p:cxnSp>
        <p:nvCxnSpPr>
          <p:cNvPr id="336" name="直线连接符 335">
            <a:extLst>
              <a:ext uri="{FF2B5EF4-FFF2-40B4-BE49-F238E27FC236}">
                <a16:creationId xmlns:a16="http://schemas.microsoft.com/office/drawing/2014/main" id="{C258D723-EFE4-D045-85A1-39169A4A3327}"/>
              </a:ext>
            </a:extLst>
          </p:cNvPr>
          <p:cNvCxnSpPr/>
          <p:nvPr/>
        </p:nvCxnSpPr>
        <p:spPr>
          <a:xfrm>
            <a:off x="8214551" y="1480712"/>
            <a:ext cx="0" cy="4968552"/>
          </a:xfrm>
          <a:prstGeom prst="line">
            <a:avLst/>
          </a:prstGeom>
          <a:ln>
            <a:solidFill>
              <a:schemeClr val="bg1">
                <a:lumMod val="75000"/>
                <a:alpha val="37237"/>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9" name="文本框 338">
                <a:extLst>
                  <a:ext uri="{FF2B5EF4-FFF2-40B4-BE49-F238E27FC236}">
                    <a16:creationId xmlns:a16="http://schemas.microsoft.com/office/drawing/2014/main" id="{4C63EC25-6663-926C-4334-4AD4FFEB3C3B}"/>
                  </a:ext>
                </a:extLst>
              </p:cNvPr>
              <p:cNvSpPr txBox="1"/>
              <p:nvPr/>
            </p:nvSpPr>
            <p:spPr>
              <a:xfrm>
                <a:off x="8214551" y="1553477"/>
                <a:ext cx="3945333" cy="84209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kumimoji="1" lang="zh-CN" altLang="en-US" sz="1100" dirty="0">
                    <a:latin typeface="Andale Mono" panose="020B0509000000000004" pitchFamily="49" charset="0"/>
                    <a:ea typeface="SimSun" panose="02010600030101010101" pitchFamily="2" charset="-122"/>
                  </a:rPr>
                  <a:t>初始特征</a:t>
                </a:r>
                <a14:m>
                  <m:oMath xmlns:m="http://schemas.openxmlformats.org/officeDocument/2006/math">
                    <m:sSub>
                      <m:sSubPr>
                        <m:ctrlPr>
                          <a:rPr kumimoji="1" lang="en-US" altLang="zh-CN" sz="1100" i="1" smtClean="0">
                            <a:latin typeface="Cambria Math" panose="02040503050406030204" pitchFamily="18" charset="0"/>
                          </a:rPr>
                        </m:ctrlPr>
                      </m:sSubPr>
                      <m:e>
                        <m:r>
                          <a:rPr kumimoji="1" lang="en-US" altLang="zh-CN" sz="1100" b="0" i="1" smtClean="0">
                            <a:latin typeface="Cambria Math" panose="02040503050406030204" pitchFamily="18" charset="0"/>
                          </a:rPr>
                          <m:t>𝑧</m:t>
                        </m:r>
                      </m:e>
                      <m:sub>
                        <m:r>
                          <a:rPr kumimoji="1" lang="en-US" altLang="zh-CN" sz="1100" b="0" i="1" smtClean="0">
                            <a:latin typeface="Cambria Math" panose="02040503050406030204" pitchFamily="18" charset="0"/>
                          </a:rPr>
                          <m:t>𝑖</m:t>
                        </m:r>
                      </m:sub>
                    </m:sSub>
                  </m:oMath>
                </a14:m>
                <a:r>
                  <a:rPr kumimoji="1" lang="zh-CN" altLang="en-US" sz="1100" dirty="0">
                    <a:latin typeface="Andale Mono" panose="020B0509000000000004" pitchFamily="49" charset="0"/>
                    <a:ea typeface="SimSun" panose="02010600030101010101" pitchFamily="2" charset="-122"/>
                  </a:rPr>
                  <a:t>，查询特征</a:t>
                </a:r>
                <a14:m>
                  <m:oMath xmlns:m="http://schemas.openxmlformats.org/officeDocument/2006/math">
                    <m:sSub>
                      <m:sSubPr>
                        <m:ctrlPr>
                          <a:rPr kumimoji="1" lang="en-US" altLang="zh-CN" sz="1100" i="1">
                            <a:latin typeface="Cambria Math" panose="02040503050406030204" pitchFamily="18" charset="0"/>
                          </a:rPr>
                        </m:ctrlPr>
                      </m:sSubPr>
                      <m:e>
                        <m:r>
                          <a:rPr kumimoji="1" lang="en-US" altLang="zh-CN" sz="1100" i="1">
                            <a:latin typeface="Cambria Math" panose="02040503050406030204" pitchFamily="18" charset="0"/>
                          </a:rPr>
                          <m:t>𝑧</m:t>
                        </m:r>
                      </m:e>
                      <m:sub>
                        <m:r>
                          <a:rPr kumimoji="1" lang="en-US" altLang="zh-CN" sz="1100" b="0" i="1" smtClean="0">
                            <a:latin typeface="Cambria Math" panose="02040503050406030204" pitchFamily="18" charset="0"/>
                          </a:rPr>
                          <m:t>𝑗</m:t>
                        </m:r>
                      </m:sub>
                    </m:sSub>
                  </m:oMath>
                </a14:m>
                <a:r>
                  <a:rPr kumimoji="1" lang="zh-CN" altLang="en-US" sz="1100" dirty="0">
                    <a:latin typeface="Andale Mono" panose="020B0509000000000004" pitchFamily="49" charset="0"/>
                    <a:ea typeface="SimSun" panose="02010600030101010101" pitchFamily="2" charset="-122"/>
                  </a:rPr>
                  <a:t>，边连接特征</a:t>
                </a:r>
                <a14:m>
                  <m:oMath xmlns:m="http://schemas.openxmlformats.org/officeDocument/2006/math">
                    <m:sSub>
                      <m:sSubPr>
                        <m:ctrlPr>
                          <a:rPr kumimoji="1" lang="en-US" altLang="zh-CN" sz="1100" i="1">
                            <a:latin typeface="Cambria Math" panose="02040503050406030204" pitchFamily="18" charset="0"/>
                          </a:rPr>
                        </m:ctrlPr>
                      </m:sSubPr>
                      <m:e>
                        <m:r>
                          <a:rPr kumimoji="1" lang="en-US" altLang="zh-CN" sz="1100" i="1">
                            <a:latin typeface="Cambria Math" panose="02040503050406030204" pitchFamily="18" charset="0"/>
                          </a:rPr>
                          <m:t>𝑧</m:t>
                        </m:r>
                      </m:e>
                      <m:sub>
                        <m:r>
                          <a:rPr kumimoji="1" lang="en-US" altLang="zh-CN" sz="1100" i="1">
                            <a:latin typeface="Cambria Math" panose="02040503050406030204" pitchFamily="18" charset="0"/>
                          </a:rPr>
                          <m:t>𝑖</m:t>
                        </m:r>
                        <m:r>
                          <a:rPr kumimoji="1" lang="en-US" altLang="zh-CN" sz="1100" b="0" i="1" smtClean="0">
                            <a:latin typeface="Cambria Math" panose="02040503050406030204" pitchFamily="18" charset="0"/>
                          </a:rPr>
                          <m:t>𝑗</m:t>
                        </m:r>
                      </m:sub>
                    </m:sSub>
                    <m:r>
                      <a:rPr kumimoji="1" lang="zh-CN" altLang="en-US" sz="1100" b="0" i="0" smtClean="0">
                        <a:latin typeface="Cambria Math" panose="02040503050406030204" pitchFamily="18" charset="0"/>
                      </a:rPr>
                      <m:t>，</m:t>
                    </m:r>
                    <m:r>
                      <a:rPr kumimoji="1" lang="zh-CN" altLang="en-US" sz="1100" i="1">
                        <a:latin typeface="Cambria Math" panose="02040503050406030204" pitchFamily="18" charset="0"/>
                      </a:rPr>
                      <m:t>以</m:t>
                    </m:r>
                    <m:r>
                      <m:rPr>
                        <m:sty m:val="p"/>
                      </m:rPr>
                      <a:rPr kumimoji="1" lang="en-US" altLang="zh-CN" sz="1100" b="0" i="0" smtClean="0">
                        <a:latin typeface="Cambria Math" panose="02040503050406030204" pitchFamily="18" charset="0"/>
                      </a:rPr>
                      <m:t>S</m:t>
                    </m:r>
                  </m:oMath>
                </a14:m>
                <a:r>
                  <a:rPr kumimoji="1" lang="en-US" altLang="zh-CN" sz="1100" dirty="0">
                    <a:latin typeface="Andale Mono" panose="020B0509000000000004" pitchFamily="49" charset="0"/>
                    <a:ea typeface="SimSun" panose="02010600030101010101" pitchFamily="2" charset="-122"/>
                  </a:rPr>
                  <a:t>topline-Agent</a:t>
                </a:r>
                <a:r>
                  <a:rPr kumimoji="1" lang="zh-CN" altLang="en-US" sz="1100" dirty="0">
                    <a:latin typeface="Andale Mono" panose="020B0509000000000004" pitchFamily="49" charset="0"/>
                    <a:ea typeface="SimSun" panose="02010600030101010101" pitchFamily="2" charset="-122"/>
                  </a:rPr>
                  <a:t> </a:t>
                </a:r>
                <a:r>
                  <a:rPr kumimoji="1" lang="en-US" altLang="zh-CN" sz="1100" dirty="0">
                    <a:latin typeface="Andale Mono" panose="020B0509000000000004" pitchFamily="49" charset="0"/>
                    <a:ea typeface="SimSun" panose="02010600030101010101" pitchFamily="2" charset="-122"/>
                  </a:rPr>
                  <a:t>Interaction</a:t>
                </a:r>
                <a:r>
                  <a:rPr kumimoji="1" lang="zh-CN" altLang="en-US" sz="1100" dirty="0">
                    <a:latin typeface="Andale Mono" panose="020B0509000000000004" pitchFamily="49" charset="0"/>
                    <a:ea typeface="SimSun" panose="02010600030101010101" pitchFamily="2" charset="-122"/>
                  </a:rPr>
                  <a:t>为例，初始特征为</a:t>
                </a:r>
                <a:r>
                  <a:rPr kumimoji="1" lang="en-US" altLang="zh-CN" sz="1100" dirty="0" err="1">
                    <a:latin typeface="Andale Mono" panose="020B0509000000000004" pitchFamily="49" charset="0"/>
                    <a:ea typeface="SimSun" panose="02010600030101010101" pitchFamily="2" charset="-122"/>
                  </a:rPr>
                  <a:t>stopline</a:t>
                </a:r>
                <a:r>
                  <a:rPr kumimoji="1" lang="zh-CN" altLang="en-US" sz="1100" dirty="0">
                    <a:latin typeface="Andale Mono" panose="020B0509000000000004" pitchFamily="49" charset="0"/>
                    <a:ea typeface="SimSun" panose="02010600030101010101" pitchFamily="2" charset="-122"/>
                  </a:rPr>
                  <a:t>的输入特征，</a:t>
                </a:r>
                <a:r>
                  <a:rPr kumimoji="1" lang="en-US" altLang="zh-CN" sz="1100" dirty="0">
                    <a:latin typeface="Andale Mono" panose="020B0509000000000004" pitchFamily="49" charset="0"/>
                    <a:ea typeface="SimSun" panose="02010600030101010101" pitchFamily="2" charset="-122"/>
                  </a:rPr>
                  <a:t>agent</a:t>
                </a:r>
                <a:r>
                  <a:rPr kumimoji="1" lang="zh-CN" altLang="en-US" sz="1100" dirty="0">
                    <a:latin typeface="Andale Mono" panose="020B0509000000000004" pitchFamily="49" charset="0"/>
                    <a:ea typeface="SimSun" panose="02010600030101010101" pitchFamily="2" charset="-122"/>
                  </a:rPr>
                  <a:t>特征为查询特征，边连接特征为拓扑特征；</a:t>
                </a:r>
              </a:p>
            </p:txBody>
          </p:sp>
        </mc:Choice>
        <mc:Fallback>
          <p:sp>
            <p:nvSpPr>
              <p:cNvPr id="339" name="文本框 338">
                <a:extLst>
                  <a:ext uri="{FF2B5EF4-FFF2-40B4-BE49-F238E27FC236}">
                    <a16:creationId xmlns:a16="http://schemas.microsoft.com/office/drawing/2014/main" id="{4C63EC25-6663-926C-4334-4AD4FFEB3C3B}"/>
                  </a:ext>
                </a:extLst>
              </p:cNvPr>
              <p:cNvSpPr txBox="1">
                <a:spLocks noRot="1" noChangeAspect="1" noMove="1" noResize="1" noEditPoints="1" noAdjustHandles="1" noChangeArrowheads="1" noChangeShapeType="1" noTextEdit="1"/>
              </p:cNvSpPr>
              <p:nvPr/>
            </p:nvSpPr>
            <p:spPr>
              <a:xfrm>
                <a:off x="8214551" y="1553477"/>
                <a:ext cx="3945333" cy="842090"/>
              </a:xfrm>
              <a:prstGeom prst="rect">
                <a:avLst/>
              </a:prstGeom>
              <a:blipFill>
                <a:blip r:embed="rId3"/>
                <a:stretch>
                  <a:fillRect r="-965" b="-44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0" name="文本框 339">
                <a:extLst>
                  <a:ext uri="{FF2B5EF4-FFF2-40B4-BE49-F238E27FC236}">
                    <a16:creationId xmlns:a16="http://schemas.microsoft.com/office/drawing/2014/main" id="{7BA105CB-C0ED-7378-9634-1AC6D8197C37}"/>
                  </a:ext>
                </a:extLst>
              </p:cNvPr>
              <p:cNvSpPr txBox="1"/>
              <p:nvPr/>
            </p:nvSpPr>
            <p:spPr>
              <a:xfrm>
                <a:off x="8521352" y="2589023"/>
                <a:ext cx="3258803" cy="291875"/>
              </a:xfrm>
              <a:prstGeom prst="rect">
                <a:avLst/>
              </a:prstGeom>
              <a:noFill/>
            </p:spPr>
            <p:txBody>
              <a:bodyPr wrap="square">
                <a:spAutoFit/>
              </a:bodyPr>
              <a:lstStyle/>
              <a:p>
                <a:pPr algn="ctr"/>
                <a14:m>
                  <m:oMath xmlns:m="http://schemas.openxmlformats.org/officeDocument/2006/math">
                    <m:sSub>
                      <m:sSubPr>
                        <m:ctrlPr>
                          <a:rPr kumimoji="1" lang="en-US" altLang="zh-CN" sz="1200" i="1" smtClean="0">
                            <a:latin typeface="Cambria Math" panose="02040503050406030204" pitchFamily="18" charset="0"/>
                          </a:rPr>
                        </m:ctrlPr>
                      </m:sSubPr>
                      <m:e>
                        <m:r>
                          <a:rPr kumimoji="1" lang="en-US" altLang="zh-CN" sz="1200" i="1">
                            <a:latin typeface="Cambria Math" panose="02040503050406030204" pitchFamily="18" charset="0"/>
                          </a:rPr>
                          <m:t>𝑧</m:t>
                        </m:r>
                      </m:e>
                      <m:sub>
                        <m:r>
                          <a:rPr kumimoji="1" lang="en-US" altLang="zh-CN" sz="1200" i="1">
                            <a:latin typeface="Cambria Math" panose="02040503050406030204" pitchFamily="18" charset="0"/>
                          </a:rPr>
                          <m:t>𝑖𝑗</m:t>
                        </m:r>
                      </m:sub>
                    </m:sSub>
                    <m:r>
                      <a:rPr kumimoji="1" lang="en-US" altLang="zh-CN" sz="1200" i="1">
                        <a:latin typeface="Cambria Math" panose="02040503050406030204" pitchFamily="18" charset="0"/>
                      </a:rPr>
                      <m:t> </m:t>
                    </m:r>
                  </m:oMath>
                </a14:m>
                <a:r>
                  <a:rPr lang="en-US" altLang="zh-CN" sz="1200" dirty="0">
                    <a:latin typeface="Andale Mono" panose="020B0509000000000004" pitchFamily="49" charset="0"/>
                    <a:ea typeface="SimSun" panose="02010600030101010101" pitchFamily="2" charset="-122"/>
                  </a:rPr>
                  <a:t> =  </a:t>
                </a:r>
                <a14:m>
                  <m:oMath xmlns:m="http://schemas.openxmlformats.org/officeDocument/2006/math">
                    <m:sSub>
                      <m:sSubPr>
                        <m:ctrlPr>
                          <a:rPr lang="en-US" altLang="zh-CN" sz="1200" i="1" dirty="0" smtClean="0">
                            <a:latin typeface="Cambria Math" panose="02040503050406030204" pitchFamily="18" charset="0"/>
                          </a:rPr>
                        </m:ctrlPr>
                      </m:sSubPr>
                      <m:e>
                        <m:r>
                          <a:rPr lang="en-US" altLang="zh-CN" sz="1200" i="1" dirty="0" smtClean="0">
                            <a:latin typeface="Cambria Math" panose="02040503050406030204" pitchFamily="18" charset="0"/>
                            <a:ea typeface="Cambria Math" panose="02040503050406030204" pitchFamily="18" charset="0"/>
                          </a:rPr>
                          <m:t>∅</m:t>
                        </m:r>
                      </m:e>
                      <m:sub>
                        <m:r>
                          <a:rPr lang="en-US" altLang="zh-CN" sz="1200" b="0" i="1" dirty="0" smtClean="0">
                            <a:latin typeface="Cambria Math" panose="02040503050406030204" pitchFamily="18" charset="0"/>
                          </a:rPr>
                          <m:t>𝑛𝑏𝑟</m:t>
                        </m:r>
                      </m:sub>
                    </m:sSub>
                  </m:oMath>
                </a14:m>
                <a:r>
                  <a:rPr lang="en-US" altLang="zh-CN" sz="1200" dirty="0">
                    <a:latin typeface="Andale Mono" panose="020B0509000000000004" pitchFamily="49" charset="0"/>
                    <a:ea typeface="SimSun" panose="02010600030101010101" pitchFamily="2" charset="-122"/>
                  </a:rPr>
                  <a:t>(</a:t>
                </a:r>
                <a14:m>
                  <m:oMath xmlns:m="http://schemas.openxmlformats.org/officeDocument/2006/math">
                    <m:sSub>
                      <m:sSubPr>
                        <m:ctrlPr>
                          <a:rPr kumimoji="1" lang="en-US" altLang="zh-CN" sz="1200" i="1">
                            <a:latin typeface="Cambria Math" panose="02040503050406030204" pitchFamily="18" charset="0"/>
                          </a:rPr>
                        </m:ctrlPr>
                      </m:sSubPr>
                      <m:e>
                        <m:r>
                          <a:rPr kumimoji="1" lang="en-US" altLang="zh-CN" sz="1200" i="1">
                            <a:latin typeface="Cambria Math" panose="02040503050406030204" pitchFamily="18" charset="0"/>
                          </a:rPr>
                          <m:t>𝑧</m:t>
                        </m:r>
                      </m:e>
                      <m:sub>
                        <m:r>
                          <a:rPr kumimoji="1" lang="en-US" altLang="zh-CN" sz="1200" i="1">
                            <a:latin typeface="Cambria Math" panose="02040503050406030204" pitchFamily="18" charset="0"/>
                          </a:rPr>
                          <m:t>𝑖𝑗</m:t>
                        </m:r>
                      </m:sub>
                    </m:sSub>
                  </m:oMath>
                </a14:m>
                <a:r>
                  <a:rPr lang="en-US" altLang="zh-CN" sz="1200" dirty="0">
                    <a:latin typeface="Andale Mono" panose="020B0509000000000004" pitchFamily="49" charset="0"/>
                    <a:ea typeface="SimSun" panose="02010600030101010101" pitchFamily="2" charset="-122"/>
                  </a:rPr>
                  <a:t>, </a:t>
                </a:r>
                <a14:m>
                  <m:oMath xmlns:m="http://schemas.openxmlformats.org/officeDocument/2006/math">
                    <m:sSub>
                      <m:sSubPr>
                        <m:ctrlPr>
                          <a:rPr kumimoji="1" lang="en-US" altLang="zh-CN" sz="1200" i="1">
                            <a:latin typeface="Cambria Math" panose="02040503050406030204" pitchFamily="18" charset="0"/>
                          </a:rPr>
                        </m:ctrlPr>
                      </m:sSubPr>
                      <m:e>
                        <m:r>
                          <a:rPr kumimoji="1" lang="en-US" altLang="zh-CN" sz="1200" i="1">
                            <a:latin typeface="Cambria Math" panose="02040503050406030204" pitchFamily="18" charset="0"/>
                          </a:rPr>
                          <m:t>𝑧</m:t>
                        </m:r>
                      </m:e>
                      <m:sub>
                        <m:r>
                          <a:rPr kumimoji="1" lang="en-US" altLang="zh-CN" sz="1200" i="1">
                            <a:latin typeface="Cambria Math" panose="02040503050406030204" pitchFamily="18" charset="0"/>
                          </a:rPr>
                          <m:t>𝑗</m:t>
                        </m:r>
                      </m:sub>
                    </m:sSub>
                  </m:oMath>
                </a14:m>
                <a:r>
                  <a:rPr lang="en-US" altLang="zh-CN" sz="1200" dirty="0">
                    <a:latin typeface="Andale Mono" panose="020B0509000000000004" pitchFamily="49" charset="0"/>
                    <a:ea typeface="SimSun" panose="02010600030101010101" pitchFamily="2" charset="-122"/>
                  </a:rPr>
                  <a:t>)</a:t>
                </a:r>
                <a:endParaRPr lang="zh-CN" altLang="en-US" sz="1200" dirty="0">
                  <a:latin typeface="Andale Mono" panose="020B0509000000000004" pitchFamily="49" charset="0"/>
                  <a:ea typeface="SimSun" panose="02010600030101010101" pitchFamily="2" charset="-122"/>
                </a:endParaRPr>
              </a:p>
            </p:txBody>
          </p:sp>
        </mc:Choice>
        <mc:Fallback>
          <p:sp>
            <p:nvSpPr>
              <p:cNvPr id="340" name="文本框 339">
                <a:extLst>
                  <a:ext uri="{FF2B5EF4-FFF2-40B4-BE49-F238E27FC236}">
                    <a16:creationId xmlns:a16="http://schemas.microsoft.com/office/drawing/2014/main" id="{7BA105CB-C0ED-7378-9634-1AC6D8197C37}"/>
                  </a:ext>
                </a:extLst>
              </p:cNvPr>
              <p:cNvSpPr txBox="1">
                <a:spLocks noRot="1" noChangeAspect="1" noMove="1" noResize="1" noEditPoints="1" noAdjustHandles="1" noChangeArrowheads="1" noChangeShapeType="1" noTextEdit="1"/>
              </p:cNvSpPr>
              <p:nvPr/>
            </p:nvSpPr>
            <p:spPr>
              <a:xfrm>
                <a:off x="8521352" y="2589023"/>
                <a:ext cx="3258803" cy="291875"/>
              </a:xfrm>
              <a:prstGeom prst="rect">
                <a:avLst/>
              </a:prstGeom>
              <a:blipFill>
                <a:blip r:embed="rId4"/>
                <a:stretch>
                  <a:fillRect t="-8333" b="-4167"/>
                </a:stretch>
              </a:blipFill>
            </p:spPr>
            <p:txBody>
              <a:bodyPr/>
              <a:lstStyle/>
              <a:p>
                <a:r>
                  <a:rPr lang="zh-CN" altLang="en-US">
                    <a:noFill/>
                  </a:rPr>
                  <a:t> </a:t>
                </a:r>
              </a:p>
            </p:txBody>
          </p:sp>
        </mc:Fallback>
      </mc:AlternateContent>
      <p:pic>
        <p:nvPicPr>
          <p:cNvPr id="341" name="图片 340">
            <a:extLst>
              <a:ext uri="{FF2B5EF4-FFF2-40B4-BE49-F238E27FC236}">
                <a16:creationId xmlns:a16="http://schemas.microsoft.com/office/drawing/2014/main" id="{A4AC747A-545A-963E-0B60-11EA784884ED}"/>
              </a:ext>
            </a:extLst>
          </p:cNvPr>
          <p:cNvPicPr>
            <a:picLocks noChangeAspect="1"/>
          </p:cNvPicPr>
          <p:nvPr/>
        </p:nvPicPr>
        <p:blipFill>
          <a:blip r:embed="rId5"/>
          <a:stretch>
            <a:fillRect/>
          </a:stretch>
        </p:blipFill>
        <p:spPr>
          <a:xfrm>
            <a:off x="8721189" y="2969536"/>
            <a:ext cx="3200896" cy="256349"/>
          </a:xfrm>
          <a:prstGeom prst="rect">
            <a:avLst/>
          </a:prstGeom>
        </p:spPr>
      </p:pic>
      <p:pic>
        <p:nvPicPr>
          <p:cNvPr id="342" name="图片 341">
            <a:extLst>
              <a:ext uri="{FF2B5EF4-FFF2-40B4-BE49-F238E27FC236}">
                <a16:creationId xmlns:a16="http://schemas.microsoft.com/office/drawing/2014/main" id="{B2363F01-B0D7-8C64-9883-A81D46FAA1AC}"/>
              </a:ext>
            </a:extLst>
          </p:cNvPr>
          <p:cNvPicPr>
            <a:picLocks noChangeAspect="1"/>
          </p:cNvPicPr>
          <p:nvPr/>
        </p:nvPicPr>
        <p:blipFill>
          <a:blip r:embed="rId6"/>
          <a:stretch>
            <a:fillRect/>
          </a:stretch>
        </p:blipFill>
        <p:spPr>
          <a:xfrm>
            <a:off x="8932660" y="3316237"/>
            <a:ext cx="2615998" cy="1832813"/>
          </a:xfrm>
          <a:prstGeom prst="rect">
            <a:avLst/>
          </a:prstGeom>
        </p:spPr>
      </p:pic>
      <p:grpSp>
        <p:nvGrpSpPr>
          <p:cNvPr id="347" name="组合 346">
            <a:extLst>
              <a:ext uri="{FF2B5EF4-FFF2-40B4-BE49-F238E27FC236}">
                <a16:creationId xmlns:a16="http://schemas.microsoft.com/office/drawing/2014/main" id="{698D2B48-B7FD-76F5-E01B-AD4857C1F007}"/>
              </a:ext>
            </a:extLst>
          </p:cNvPr>
          <p:cNvGrpSpPr/>
          <p:nvPr/>
        </p:nvGrpSpPr>
        <p:grpSpPr>
          <a:xfrm>
            <a:off x="4120737" y="1756132"/>
            <a:ext cx="4001331" cy="2719586"/>
            <a:chOff x="793874" y="1555946"/>
            <a:chExt cx="4751953" cy="3229762"/>
          </a:xfrm>
        </p:grpSpPr>
        <p:sp>
          <p:nvSpPr>
            <p:cNvPr id="2" name="矩形 1">
              <a:extLst>
                <a:ext uri="{FF2B5EF4-FFF2-40B4-BE49-F238E27FC236}">
                  <a16:creationId xmlns:a16="http://schemas.microsoft.com/office/drawing/2014/main" id="{635FE7A1-F2EB-E116-E9D2-C939C06395A9}"/>
                </a:ext>
              </a:extLst>
            </p:cNvPr>
            <p:cNvSpPr/>
            <p:nvPr/>
          </p:nvSpPr>
          <p:spPr>
            <a:xfrm>
              <a:off x="936299" y="2974581"/>
              <a:ext cx="3712737" cy="698571"/>
            </a:xfrm>
            <a:prstGeom prst="rect">
              <a:avLst/>
            </a:prstGeom>
            <a:solidFill>
              <a:schemeClr val="accent6">
                <a:lumMod val="75000"/>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800" dirty="0">
                <a:latin typeface="Andale Mono" panose="020B0509000000000004" pitchFamily="49" charset="0"/>
                <a:ea typeface="SimSun" panose="02010600030101010101" pitchFamily="2" charset="-122"/>
              </a:endParaRPr>
            </a:p>
          </p:txBody>
        </p:sp>
        <p:cxnSp>
          <p:nvCxnSpPr>
            <p:cNvPr id="448" name="直线箭头连接符 447">
              <a:extLst>
                <a:ext uri="{FF2B5EF4-FFF2-40B4-BE49-F238E27FC236}">
                  <a16:creationId xmlns:a16="http://schemas.microsoft.com/office/drawing/2014/main" id="{321EECB9-0D22-BB4A-79CB-EDFE64743607}"/>
                </a:ext>
              </a:extLst>
            </p:cNvPr>
            <p:cNvCxnSpPr>
              <a:cxnSpLocks/>
            </p:cNvCxnSpPr>
            <p:nvPr/>
          </p:nvCxnSpPr>
          <p:spPr>
            <a:xfrm>
              <a:off x="1100419" y="1656928"/>
              <a:ext cx="3960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9" name="直线箭头连接符 448">
              <a:extLst>
                <a:ext uri="{FF2B5EF4-FFF2-40B4-BE49-F238E27FC236}">
                  <a16:creationId xmlns:a16="http://schemas.microsoft.com/office/drawing/2014/main" id="{14935F97-02CA-19F0-C008-A4D048CCEE90}"/>
                </a:ext>
              </a:extLst>
            </p:cNvPr>
            <p:cNvCxnSpPr>
              <a:cxnSpLocks/>
            </p:cNvCxnSpPr>
            <p:nvPr/>
          </p:nvCxnSpPr>
          <p:spPr>
            <a:xfrm>
              <a:off x="1244435" y="1656928"/>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0" name="直线箭头连接符 449">
              <a:extLst>
                <a:ext uri="{FF2B5EF4-FFF2-40B4-BE49-F238E27FC236}">
                  <a16:creationId xmlns:a16="http://schemas.microsoft.com/office/drawing/2014/main" id="{86709EDF-D9E1-E64A-1537-69505777B395}"/>
                </a:ext>
              </a:extLst>
            </p:cNvPr>
            <p:cNvCxnSpPr>
              <a:cxnSpLocks/>
            </p:cNvCxnSpPr>
            <p:nvPr/>
          </p:nvCxnSpPr>
          <p:spPr>
            <a:xfrm>
              <a:off x="2036523" y="1656928"/>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1" name="直线箭头连接符 450">
              <a:extLst>
                <a:ext uri="{FF2B5EF4-FFF2-40B4-BE49-F238E27FC236}">
                  <a16:creationId xmlns:a16="http://schemas.microsoft.com/office/drawing/2014/main" id="{86AAE993-5ABA-0028-3967-08703C19B749}"/>
                </a:ext>
              </a:extLst>
            </p:cNvPr>
            <p:cNvCxnSpPr>
              <a:cxnSpLocks/>
            </p:cNvCxnSpPr>
            <p:nvPr/>
          </p:nvCxnSpPr>
          <p:spPr>
            <a:xfrm>
              <a:off x="2828611" y="1656928"/>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2" name="直线箭头连接符 451">
              <a:extLst>
                <a:ext uri="{FF2B5EF4-FFF2-40B4-BE49-F238E27FC236}">
                  <a16:creationId xmlns:a16="http://schemas.microsoft.com/office/drawing/2014/main" id="{FDEA9B31-48D6-DBCD-C000-0CE95505B431}"/>
                </a:ext>
              </a:extLst>
            </p:cNvPr>
            <p:cNvCxnSpPr>
              <a:cxnSpLocks/>
            </p:cNvCxnSpPr>
            <p:nvPr/>
          </p:nvCxnSpPr>
          <p:spPr>
            <a:xfrm>
              <a:off x="3548691" y="1656928"/>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3" name="直线箭头连接符 452">
              <a:extLst>
                <a:ext uri="{FF2B5EF4-FFF2-40B4-BE49-F238E27FC236}">
                  <a16:creationId xmlns:a16="http://schemas.microsoft.com/office/drawing/2014/main" id="{EBB65CF3-7FBE-D384-971B-63FE8D00CD8E}"/>
                </a:ext>
              </a:extLst>
            </p:cNvPr>
            <p:cNvCxnSpPr>
              <a:cxnSpLocks/>
              <a:endCxn id="458" idx="0"/>
            </p:cNvCxnSpPr>
            <p:nvPr/>
          </p:nvCxnSpPr>
          <p:spPr>
            <a:xfrm>
              <a:off x="4288998" y="1656928"/>
              <a:ext cx="0" cy="492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4" name="圆角矩形 453">
                  <a:extLst>
                    <a:ext uri="{FF2B5EF4-FFF2-40B4-BE49-F238E27FC236}">
                      <a16:creationId xmlns:a16="http://schemas.microsoft.com/office/drawing/2014/main" id="{A91ABB22-34A3-687A-E237-BC7F23854F54}"/>
                    </a:ext>
                  </a:extLst>
                </p:cNvPr>
                <p:cNvSpPr/>
                <p:nvPr/>
              </p:nvSpPr>
              <p:spPr>
                <a:xfrm>
                  <a:off x="1008185" y="2094547"/>
                  <a:ext cx="472499" cy="216024"/>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800" i="1" smtClean="0">
                                <a:solidFill>
                                  <a:schemeClr val="tx1"/>
                                </a:solidFill>
                                <a:latin typeface="Cambria Math" panose="02040503050406030204" pitchFamily="18" charset="0"/>
                              </a:rPr>
                            </m:ctrlPr>
                          </m:sSubPr>
                          <m:e>
                            <m:r>
                              <a:rPr kumimoji="1" lang="en-US" altLang="zh-CN" sz="800" b="0" i="1" smtClean="0">
                                <a:solidFill>
                                  <a:schemeClr val="tx1"/>
                                </a:solidFill>
                                <a:latin typeface="Cambria Math" panose="02040503050406030204" pitchFamily="18" charset="0"/>
                              </a:rPr>
                              <m:t>𝑓</m:t>
                            </m:r>
                          </m:e>
                          <m:sub>
                            <m:r>
                              <a:rPr kumimoji="1" lang="en-US" altLang="zh-CN" sz="800" b="0" i="1" smtClean="0">
                                <a:solidFill>
                                  <a:schemeClr val="tx1"/>
                                </a:solidFill>
                                <a:latin typeface="Cambria Math" panose="02040503050406030204" pitchFamily="18" charset="0"/>
                              </a:rPr>
                              <m:t>0</m:t>
                            </m:r>
                          </m:sub>
                        </m:sSub>
                      </m:oMath>
                    </m:oMathPara>
                  </a14:m>
                  <a:endParaRPr kumimoji="1" lang="zh-CN" altLang="en-US" sz="800" dirty="0">
                    <a:solidFill>
                      <a:schemeClr val="tx1"/>
                    </a:solidFill>
                    <a:latin typeface="Andale Mono" panose="020B0509000000000004" pitchFamily="49" charset="0"/>
                    <a:ea typeface="SimSun" panose="02010600030101010101" pitchFamily="2" charset="-122"/>
                  </a:endParaRPr>
                </a:p>
              </p:txBody>
            </p:sp>
          </mc:Choice>
          <mc:Fallback>
            <p:sp>
              <p:nvSpPr>
                <p:cNvPr id="454" name="圆角矩形 453">
                  <a:extLst>
                    <a:ext uri="{FF2B5EF4-FFF2-40B4-BE49-F238E27FC236}">
                      <a16:creationId xmlns:a16="http://schemas.microsoft.com/office/drawing/2014/main" id="{A91ABB22-34A3-687A-E237-BC7F23854F54}"/>
                    </a:ext>
                  </a:extLst>
                </p:cNvPr>
                <p:cNvSpPr>
                  <a:spLocks noRot="1" noChangeAspect="1" noMove="1" noResize="1" noEditPoints="1" noAdjustHandles="1" noChangeArrowheads="1" noChangeShapeType="1" noTextEdit="1"/>
                </p:cNvSpPr>
                <p:nvPr/>
              </p:nvSpPr>
              <p:spPr>
                <a:xfrm>
                  <a:off x="1008185" y="2094547"/>
                  <a:ext cx="472499" cy="216024"/>
                </a:xfrm>
                <a:prstGeom prst="roundRect">
                  <a:avLst/>
                </a:prstGeom>
                <a:blipFill>
                  <a:blip r:embed="rId7"/>
                  <a:stretch>
                    <a:fillRect b="-12500"/>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5" name="圆角矩形 454">
                  <a:extLst>
                    <a:ext uri="{FF2B5EF4-FFF2-40B4-BE49-F238E27FC236}">
                      <a16:creationId xmlns:a16="http://schemas.microsoft.com/office/drawing/2014/main" id="{70A2F39C-C8BB-13B8-4741-4D5A1D8BC91D}"/>
                    </a:ext>
                  </a:extLst>
                </p:cNvPr>
                <p:cNvSpPr/>
                <p:nvPr/>
              </p:nvSpPr>
              <p:spPr>
                <a:xfrm>
                  <a:off x="1796774" y="2118306"/>
                  <a:ext cx="472499" cy="216024"/>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800" i="1" smtClean="0">
                                <a:solidFill>
                                  <a:schemeClr val="tx1"/>
                                </a:solidFill>
                                <a:latin typeface="Cambria Math" panose="02040503050406030204" pitchFamily="18" charset="0"/>
                              </a:rPr>
                            </m:ctrlPr>
                          </m:sSubPr>
                          <m:e>
                            <m:r>
                              <a:rPr kumimoji="1" lang="en-US" altLang="zh-CN" sz="800" b="0" i="1" smtClean="0">
                                <a:solidFill>
                                  <a:schemeClr val="tx1"/>
                                </a:solidFill>
                                <a:latin typeface="Cambria Math" panose="02040503050406030204" pitchFamily="18" charset="0"/>
                              </a:rPr>
                              <m:t>𝑓</m:t>
                            </m:r>
                          </m:e>
                          <m:sub>
                            <m:r>
                              <a:rPr kumimoji="1" lang="en-US" altLang="zh-CN" sz="800" b="0" i="1" smtClean="0">
                                <a:solidFill>
                                  <a:schemeClr val="tx1"/>
                                </a:solidFill>
                                <a:latin typeface="Cambria Math" panose="02040503050406030204" pitchFamily="18" charset="0"/>
                              </a:rPr>
                              <m:t>1</m:t>
                            </m:r>
                          </m:sub>
                        </m:sSub>
                      </m:oMath>
                    </m:oMathPara>
                  </a14:m>
                  <a:endParaRPr kumimoji="1" lang="zh-CN" altLang="en-US" sz="800" dirty="0">
                    <a:solidFill>
                      <a:schemeClr val="tx1"/>
                    </a:solidFill>
                    <a:latin typeface="Andale Mono" panose="020B0509000000000004" pitchFamily="49" charset="0"/>
                    <a:ea typeface="SimSun" panose="02010600030101010101" pitchFamily="2" charset="-122"/>
                  </a:endParaRPr>
                </a:p>
              </p:txBody>
            </p:sp>
          </mc:Choice>
          <mc:Fallback>
            <p:sp>
              <p:nvSpPr>
                <p:cNvPr id="455" name="圆角矩形 454">
                  <a:extLst>
                    <a:ext uri="{FF2B5EF4-FFF2-40B4-BE49-F238E27FC236}">
                      <a16:creationId xmlns:a16="http://schemas.microsoft.com/office/drawing/2014/main" id="{70A2F39C-C8BB-13B8-4741-4D5A1D8BC91D}"/>
                    </a:ext>
                  </a:extLst>
                </p:cNvPr>
                <p:cNvSpPr>
                  <a:spLocks noRot="1" noChangeAspect="1" noMove="1" noResize="1" noEditPoints="1" noAdjustHandles="1" noChangeArrowheads="1" noChangeShapeType="1" noTextEdit="1"/>
                </p:cNvSpPr>
                <p:nvPr/>
              </p:nvSpPr>
              <p:spPr>
                <a:xfrm>
                  <a:off x="1796774" y="2118306"/>
                  <a:ext cx="472499" cy="216024"/>
                </a:xfrm>
                <a:prstGeom prst="roundRect">
                  <a:avLst/>
                </a:prstGeom>
                <a:blipFill>
                  <a:blip r:embed="rId8"/>
                  <a:stretch>
                    <a:fillRect b="-6250"/>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6" name="圆角矩形 455">
                  <a:extLst>
                    <a:ext uri="{FF2B5EF4-FFF2-40B4-BE49-F238E27FC236}">
                      <a16:creationId xmlns:a16="http://schemas.microsoft.com/office/drawing/2014/main" id="{3472F997-27CD-F4F0-9E45-AE5BEED05420}"/>
                    </a:ext>
                  </a:extLst>
                </p:cNvPr>
                <p:cNvSpPr/>
                <p:nvPr/>
              </p:nvSpPr>
              <p:spPr>
                <a:xfrm>
                  <a:off x="2592361" y="2118306"/>
                  <a:ext cx="472499" cy="216024"/>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sSub>
                          <m:sSubPr>
                            <m:ctrlPr>
                              <a:rPr kumimoji="1" lang="en-US" altLang="zh-CN" sz="800" i="1" smtClean="0">
                                <a:solidFill>
                                  <a:schemeClr val="tx1"/>
                                </a:solidFill>
                                <a:latin typeface="Cambria Math" panose="02040503050406030204" pitchFamily="18" charset="0"/>
                              </a:rPr>
                            </m:ctrlPr>
                          </m:sSubPr>
                          <m:e>
                            <m:r>
                              <a:rPr kumimoji="1" lang="en-US" altLang="zh-CN" sz="800" b="0" i="1" smtClean="0">
                                <a:solidFill>
                                  <a:schemeClr val="tx1"/>
                                </a:solidFill>
                                <a:latin typeface="Cambria Math" panose="02040503050406030204" pitchFamily="18" charset="0"/>
                              </a:rPr>
                              <m:t>𝑓</m:t>
                            </m:r>
                          </m:e>
                          <m:sub>
                            <m:r>
                              <a:rPr kumimoji="1" lang="en-US" altLang="zh-CN" sz="800" b="0" i="1" smtClean="0">
                                <a:solidFill>
                                  <a:schemeClr val="tx1"/>
                                </a:solidFill>
                                <a:latin typeface="Cambria Math" panose="02040503050406030204" pitchFamily="18" charset="0"/>
                              </a:rPr>
                              <m:t>2</m:t>
                            </m:r>
                          </m:sub>
                        </m:sSub>
                      </m:oMath>
                    </m:oMathPara>
                  </a14:m>
                  <a:endParaRPr kumimoji="1" lang="zh-CN" altLang="en-US" sz="800" dirty="0">
                    <a:solidFill>
                      <a:schemeClr val="tx1"/>
                    </a:solidFill>
                    <a:latin typeface="Andale Mono" panose="020B0509000000000004" pitchFamily="49" charset="0"/>
                    <a:ea typeface="SimSun" panose="02010600030101010101" pitchFamily="2" charset="-122"/>
                  </a:endParaRPr>
                </a:p>
              </p:txBody>
            </p:sp>
          </mc:Choice>
          <mc:Fallback>
            <p:sp>
              <p:nvSpPr>
                <p:cNvPr id="456" name="圆角矩形 455">
                  <a:extLst>
                    <a:ext uri="{FF2B5EF4-FFF2-40B4-BE49-F238E27FC236}">
                      <a16:creationId xmlns:a16="http://schemas.microsoft.com/office/drawing/2014/main" id="{3472F997-27CD-F4F0-9E45-AE5BEED05420}"/>
                    </a:ext>
                  </a:extLst>
                </p:cNvPr>
                <p:cNvSpPr>
                  <a:spLocks noRot="1" noChangeAspect="1" noMove="1" noResize="1" noEditPoints="1" noAdjustHandles="1" noChangeArrowheads="1" noChangeShapeType="1" noTextEdit="1"/>
                </p:cNvSpPr>
                <p:nvPr/>
              </p:nvSpPr>
              <p:spPr>
                <a:xfrm>
                  <a:off x="2592361" y="2118306"/>
                  <a:ext cx="472499" cy="216024"/>
                </a:xfrm>
                <a:prstGeom prst="roundRect">
                  <a:avLst/>
                </a:prstGeom>
                <a:blipFill>
                  <a:blip r:embed="rId9"/>
                  <a:stretch>
                    <a:fillRect b="-6250"/>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7" name="圆角矩形 456">
                  <a:extLst>
                    <a:ext uri="{FF2B5EF4-FFF2-40B4-BE49-F238E27FC236}">
                      <a16:creationId xmlns:a16="http://schemas.microsoft.com/office/drawing/2014/main" id="{D5003EE3-C115-712F-7D8D-2D390F10B44F}"/>
                    </a:ext>
                  </a:extLst>
                </p:cNvPr>
                <p:cNvSpPr/>
                <p:nvPr/>
              </p:nvSpPr>
              <p:spPr>
                <a:xfrm>
                  <a:off x="3312441" y="2118306"/>
                  <a:ext cx="472499" cy="216024"/>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sSub>
                          <m:sSubPr>
                            <m:ctrlPr>
                              <a:rPr kumimoji="1" lang="en-US" altLang="zh-CN" sz="800" i="1" smtClean="0">
                                <a:solidFill>
                                  <a:schemeClr val="tx1"/>
                                </a:solidFill>
                                <a:latin typeface="Cambria Math" panose="02040503050406030204" pitchFamily="18" charset="0"/>
                              </a:rPr>
                            </m:ctrlPr>
                          </m:sSubPr>
                          <m:e>
                            <m:r>
                              <a:rPr kumimoji="1" lang="en-US" altLang="zh-CN" sz="800" b="0" i="1" smtClean="0">
                                <a:solidFill>
                                  <a:schemeClr val="tx1"/>
                                </a:solidFill>
                                <a:latin typeface="Cambria Math" panose="02040503050406030204" pitchFamily="18" charset="0"/>
                              </a:rPr>
                              <m:t>𝑓</m:t>
                            </m:r>
                          </m:e>
                          <m:sub>
                            <m:r>
                              <a:rPr kumimoji="1" lang="en-US" altLang="zh-CN" sz="800" b="0" i="1" smtClean="0">
                                <a:solidFill>
                                  <a:schemeClr val="tx1"/>
                                </a:solidFill>
                                <a:latin typeface="Cambria Math" panose="02040503050406030204" pitchFamily="18" charset="0"/>
                              </a:rPr>
                              <m:t>3</m:t>
                            </m:r>
                          </m:sub>
                        </m:sSub>
                      </m:oMath>
                    </m:oMathPara>
                  </a14:m>
                  <a:endParaRPr kumimoji="1" lang="zh-CN" altLang="en-US" sz="800" dirty="0">
                    <a:solidFill>
                      <a:schemeClr val="tx1"/>
                    </a:solidFill>
                    <a:latin typeface="Andale Mono" panose="020B0509000000000004" pitchFamily="49" charset="0"/>
                    <a:ea typeface="SimSun" panose="02010600030101010101" pitchFamily="2" charset="-122"/>
                  </a:endParaRPr>
                </a:p>
              </p:txBody>
            </p:sp>
          </mc:Choice>
          <mc:Fallback>
            <p:sp>
              <p:nvSpPr>
                <p:cNvPr id="457" name="圆角矩形 456">
                  <a:extLst>
                    <a:ext uri="{FF2B5EF4-FFF2-40B4-BE49-F238E27FC236}">
                      <a16:creationId xmlns:a16="http://schemas.microsoft.com/office/drawing/2014/main" id="{D5003EE3-C115-712F-7D8D-2D390F10B44F}"/>
                    </a:ext>
                  </a:extLst>
                </p:cNvPr>
                <p:cNvSpPr>
                  <a:spLocks noRot="1" noChangeAspect="1" noMove="1" noResize="1" noEditPoints="1" noAdjustHandles="1" noChangeArrowheads="1" noChangeShapeType="1" noTextEdit="1"/>
                </p:cNvSpPr>
                <p:nvPr/>
              </p:nvSpPr>
              <p:spPr>
                <a:xfrm>
                  <a:off x="3312441" y="2118306"/>
                  <a:ext cx="472499" cy="216024"/>
                </a:xfrm>
                <a:prstGeom prst="roundRect">
                  <a:avLst/>
                </a:prstGeom>
                <a:blipFill>
                  <a:blip r:embed="rId10"/>
                  <a:stretch>
                    <a:fillRect b="-6250"/>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8" name="圆角矩形 457">
                  <a:extLst>
                    <a:ext uri="{FF2B5EF4-FFF2-40B4-BE49-F238E27FC236}">
                      <a16:creationId xmlns:a16="http://schemas.microsoft.com/office/drawing/2014/main" id="{1C35D724-5AE8-1A2E-1B10-0ABCE2111536}"/>
                    </a:ext>
                  </a:extLst>
                </p:cNvPr>
                <p:cNvSpPr/>
                <p:nvPr/>
              </p:nvSpPr>
              <p:spPr>
                <a:xfrm>
                  <a:off x="4052748" y="2149009"/>
                  <a:ext cx="472499" cy="216024"/>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sSub>
                          <m:sSubPr>
                            <m:ctrlPr>
                              <a:rPr kumimoji="1" lang="en-US" altLang="zh-CN" sz="800" i="1" smtClean="0">
                                <a:solidFill>
                                  <a:schemeClr val="tx1"/>
                                </a:solidFill>
                                <a:latin typeface="Cambria Math" panose="02040503050406030204" pitchFamily="18" charset="0"/>
                              </a:rPr>
                            </m:ctrlPr>
                          </m:sSubPr>
                          <m:e>
                            <m:r>
                              <a:rPr kumimoji="1" lang="en-US" altLang="zh-CN" sz="800" b="0" i="1" smtClean="0">
                                <a:solidFill>
                                  <a:schemeClr val="tx1"/>
                                </a:solidFill>
                                <a:latin typeface="Cambria Math" panose="02040503050406030204" pitchFamily="18" charset="0"/>
                              </a:rPr>
                              <m:t>𝑓</m:t>
                            </m:r>
                          </m:e>
                          <m:sub>
                            <m:r>
                              <a:rPr kumimoji="1" lang="en-US" altLang="zh-CN" sz="800" b="0" i="1" smtClean="0">
                                <a:solidFill>
                                  <a:schemeClr val="tx1"/>
                                </a:solidFill>
                                <a:latin typeface="Cambria Math" panose="02040503050406030204" pitchFamily="18" charset="0"/>
                              </a:rPr>
                              <m:t>4</m:t>
                            </m:r>
                          </m:sub>
                        </m:sSub>
                      </m:oMath>
                    </m:oMathPara>
                  </a14:m>
                  <a:endParaRPr kumimoji="1" lang="zh-CN" altLang="en-US" sz="800" dirty="0">
                    <a:solidFill>
                      <a:schemeClr val="tx1"/>
                    </a:solidFill>
                    <a:latin typeface="Andale Mono" panose="020B0509000000000004" pitchFamily="49" charset="0"/>
                    <a:ea typeface="SimSun" panose="02010600030101010101" pitchFamily="2" charset="-122"/>
                  </a:endParaRPr>
                </a:p>
              </p:txBody>
            </p:sp>
          </mc:Choice>
          <mc:Fallback>
            <p:sp>
              <p:nvSpPr>
                <p:cNvPr id="458" name="圆角矩形 457">
                  <a:extLst>
                    <a:ext uri="{FF2B5EF4-FFF2-40B4-BE49-F238E27FC236}">
                      <a16:creationId xmlns:a16="http://schemas.microsoft.com/office/drawing/2014/main" id="{1C35D724-5AE8-1A2E-1B10-0ABCE2111536}"/>
                    </a:ext>
                  </a:extLst>
                </p:cNvPr>
                <p:cNvSpPr>
                  <a:spLocks noRot="1" noChangeAspect="1" noMove="1" noResize="1" noEditPoints="1" noAdjustHandles="1" noChangeArrowheads="1" noChangeShapeType="1" noTextEdit="1"/>
                </p:cNvSpPr>
                <p:nvPr/>
              </p:nvSpPr>
              <p:spPr>
                <a:xfrm>
                  <a:off x="4052748" y="2149009"/>
                  <a:ext cx="472499" cy="216024"/>
                </a:xfrm>
                <a:prstGeom prst="roundRect">
                  <a:avLst/>
                </a:prstGeom>
                <a:blipFill>
                  <a:blip r:embed="rId11"/>
                  <a:stretch>
                    <a:fillRect b="-12500"/>
                  </a:stretch>
                </a:blipFill>
                <a:ln>
                  <a:solidFill>
                    <a:schemeClr val="accent1">
                      <a:shade val="50000"/>
                    </a:schemeClr>
                  </a:solidFill>
                </a:ln>
              </p:spPr>
              <p:txBody>
                <a:bodyPr/>
                <a:lstStyle/>
                <a:p>
                  <a:r>
                    <a:rPr lang="zh-CN" altLang="en-US">
                      <a:noFill/>
                    </a:rPr>
                    <a:t> </a:t>
                  </a:r>
                </a:p>
              </p:txBody>
            </p:sp>
          </mc:Fallback>
        </mc:AlternateContent>
        <p:sp>
          <p:nvSpPr>
            <p:cNvPr id="459" name="矩形 458">
              <a:extLst>
                <a:ext uri="{FF2B5EF4-FFF2-40B4-BE49-F238E27FC236}">
                  <a16:creationId xmlns:a16="http://schemas.microsoft.com/office/drawing/2014/main" id="{2703D1F3-F783-DE1A-B576-B56FADC64EA5}"/>
                </a:ext>
              </a:extLst>
            </p:cNvPr>
            <p:cNvSpPr/>
            <p:nvPr/>
          </p:nvSpPr>
          <p:spPr>
            <a:xfrm>
              <a:off x="1008185" y="2610385"/>
              <a:ext cx="3640851"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MLP</a:t>
              </a:r>
              <a:endParaRPr kumimoji="1" lang="zh-CN" altLang="en-US" sz="800" dirty="0">
                <a:solidFill>
                  <a:schemeClr val="tx1"/>
                </a:solidFill>
                <a:latin typeface="Andale Mono" panose="020B0509000000000004" pitchFamily="49" charset="0"/>
                <a:ea typeface="SimSun" panose="02010600030101010101" pitchFamily="2" charset="-122"/>
              </a:endParaRPr>
            </a:p>
          </p:txBody>
        </p:sp>
        <p:cxnSp>
          <p:nvCxnSpPr>
            <p:cNvPr id="460" name="直线箭头连接符 459">
              <a:extLst>
                <a:ext uri="{FF2B5EF4-FFF2-40B4-BE49-F238E27FC236}">
                  <a16:creationId xmlns:a16="http://schemas.microsoft.com/office/drawing/2014/main" id="{91BF72BA-12DF-494A-5CDA-E6BF4C985CD7}"/>
                </a:ext>
              </a:extLst>
            </p:cNvPr>
            <p:cNvCxnSpPr>
              <a:stCxn id="454" idx="2"/>
            </p:cNvCxnSpPr>
            <p:nvPr/>
          </p:nvCxnSpPr>
          <p:spPr>
            <a:xfrm>
              <a:off x="1244435" y="2310571"/>
              <a:ext cx="0" cy="299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1" name="直线箭头连接符 460">
              <a:extLst>
                <a:ext uri="{FF2B5EF4-FFF2-40B4-BE49-F238E27FC236}">
                  <a16:creationId xmlns:a16="http://schemas.microsoft.com/office/drawing/2014/main" id="{A2E65D89-7331-E098-06F7-A86F8FE59F5B}"/>
                </a:ext>
              </a:extLst>
            </p:cNvPr>
            <p:cNvCxnSpPr>
              <a:stCxn id="455" idx="2"/>
            </p:cNvCxnSpPr>
            <p:nvPr/>
          </p:nvCxnSpPr>
          <p:spPr>
            <a:xfrm>
              <a:off x="2033024" y="2334330"/>
              <a:ext cx="3499" cy="276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2" name="直线箭头连接符 461">
              <a:extLst>
                <a:ext uri="{FF2B5EF4-FFF2-40B4-BE49-F238E27FC236}">
                  <a16:creationId xmlns:a16="http://schemas.microsoft.com/office/drawing/2014/main" id="{4CE11344-8CD7-D524-2BEC-B2652E41D0D4}"/>
                </a:ext>
              </a:extLst>
            </p:cNvPr>
            <p:cNvCxnSpPr>
              <a:stCxn id="456" idx="2"/>
              <a:endCxn id="459" idx="0"/>
            </p:cNvCxnSpPr>
            <p:nvPr/>
          </p:nvCxnSpPr>
          <p:spPr>
            <a:xfrm>
              <a:off x="2828611" y="2334330"/>
              <a:ext cx="0" cy="276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3" name="直线箭头连接符 462">
              <a:extLst>
                <a:ext uri="{FF2B5EF4-FFF2-40B4-BE49-F238E27FC236}">
                  <a16:creationId xmlns:a16="http://schemas.microsoft.com/office/drawing/2014/main" id="{67CD0812-79B6-9AB5-05FA-3ECEC092FCB3}"/>
                </a:ext>
              </a:extLst>
            </p:cNvPr>
            <p:cNvCxnSpPr>
              <a:stCxn id="457" idx="2"/>
            </p:cNvCxnSpPr>
            <p:nvPr/>
          </p:nvCxnSpPr>
          <p:spPr>
            <a:xfrm>
              <a:off x="3548691" y="2334330"/>
              <a:ext cx="0" cy="276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4" name="直线箭头连接符 463">
              <a:extLst>
                <a:ext uri="{FF2B5EF4-FFF2-40B4-BE49-F238E27FC236}">
                  <a16:creationId xmlns:a16="http://schemas.microsoft.com/office/drawing/2014/main" id="{AEA79AF4-1F55-F3E3-69D2-424592BF4707}"/>
                </a:ext>
              </a:extLst>
            </p:cNvPr>
            <p:cNvCxnSpPr>
              <a:stCxn id="458" idx="2"/>
            </p:cNvCxnSpPr>
            <p:nvPr/>
          </p:nvCxnSpPr>
          <p:spPr>
            <a:xfrm>
              <a:off x="4288998" y="2365033"/>
              <a:ext cx="0" cy="245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65" name="圆角矩形 464">
                  <a:extLst>
                    <a:ext uri="{FF2B5EF4-FFF2-40B4-BE49-F238E27FC236}">
                      <a16:creationId xmlns:a16="http://schemas.microsoft.com/office/drawing/2014/main" id="{C045CDCD-BA53-7008-6148-C00B9DB160BA}"/>
                    </a:ext>
                  </a:extLst>
                </p:cNvPr>
                <p:cNvSpPr/>
                <p:nvPr/>
              </p:nvSpPr>
              <p:spPr>
                <a:xfrm>
                  <a:off x="1008185" y="3122754"/>
                  <a:ext cx="472499" cy="216024"/>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800" i="1" smtClean="0">
                                <a:solidFill>
                                  <a:schemeClr val="tx1"/>
                                </a:solidFill>
                                <a:latin typeface="Cambria Math" panose="02040503050406030204" pitchFamily="18" charset="0"/>
                              </a:rPr>
                            </m:ctrlPr>
                          </m:sSubSupPr>
                          <m:e>
                            <m:r>
                              <a:rPr kumimoji="1" lang="en-US" altLang="zh-CN" sz="800" b="0" i="1" smtClean="0">
                                <a:solidFill>
                                  <a:schemeClr val="tx1"/>
                                </a:solidFill>
                                <a:latin typeface="Cambria Math" panose="02040503050406030204" pitchFamily="18" charset="0"/>
                              </a:rPr>
                              <m:t>𝑓</m:t>
                            </m:r>
                          </m:e>
                          <m:sub>
                            <m:r>
                              <a:rPr kumimoji="1" lang="en-US" altLang="zh-CN" sz="800" b="0" i="1" smtClean="0">
                                <a:solidFill>
                                  <a:schemeClr val="tx1"/>
                                </a:solidFill>
                                <a:latin typeface="Cambria Math" panose="02040503050406030204" pitchFamily="18" charset="0"/>
                              </a:rPr>
                              <m:t>0</m:t>
                            </m:r>
                          </m:sub>
                          <m:sup>
                            <m:r>
                              <a:rPr kumimoji="1" lang="en-US" altLang="zh-CN" sz="800" b="0" i="1" smtClean="0">
                                <a:solidFill>
                                  <a:schemeClr val="tx1"/>
                                </a:solidFill>
                                <a:latin typeface="Cambria Math" panose="02040503050406030204" pitchFamily="18" charset="0"/>
                              </a:rPr>
                              <m:t>′</m:t>
                            </m:r>
                          </m:sup>
                        </m:sSubSup>
                      </m:oMath>
                    </m:oMathPara>
                  </a14:m>
                  <a:endParaRPr kumimoji="1" lang="zh-CN" altLang="en-US" sz="800" dirty="0">
                    <a:solidFill>
                      <a:schemeClr val="tx1"/>
                    </a:solidFill>
                    <a:latin typeface="Andale Mono" panose="020B0509000000000004" pitchFamily="49" charset="0"/>
                    <a:ea typeface="SimSun" panose="02010600030101010101" pitchFamily="2" charset="-122"/>
                  </a:endParaRPr>
                </a:p>
              </p:txBody>
            </p:sp>
          </mc:Choice>
          <mc:Fallback>
            <p:sp>
              <p:nvSpPr>
                <p:cNvPr id="465" name="圆角矩形 464">
                  <a:extLst>
                    <a:ext uri="{FF2B5EF4-FFF2-40B4-BE49-F238E27FC236}">
                      <a16:creationId xmlns:a16="http://schemas.microsoft.com/office/drawing/2014/main" id="{C045CDCD-BA53-7008-6148-C00B9DB160BA}"/>
                    </a:ext>
                  </a:extLst>
                </p:cNvPr>
                <p:cNvSpPr>
                  <a:spLocks noRot="1" noChangeAspect="1" noMove="1" noResize="1" noEditPoints="1" noAdjustHandles="1" noChangeArrowheads="1" noChangeShapeType="1" noTextEdit="1"/>
                </p:cNvSpPr>
                <p:nvPr/>
              </p:nvSpPr>
              <p:spPr>
                <a:xfrm>
                  <a:off x="1008185" y="3122754"/>
                  <a:ext cx="472499" cy="216024"/>
                </a:xfrm>
                <a:prstGeom prst="roundRect">
                  <a:avLst/>
                </a:prstGeom>
                <a:blipFill>
                  <a:blip r:embed="rId12"/>
                  <a:stretch>
                    <a:fillRect b="-12500"/>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6" name="圆角矩形 465">
                  <a:extLst>
                    <a:ext uri="{FF2B5EF4-FFF2-40B4-BE49-F238E27FC236}">
                      <a16:creationId xmlns:a16="http://schemas.microsoft.com/office/drawing/2014/main" id="{C29A9752-C354-CA2E-8ACE-56BEEDF9DA79}"/>
                    </a:ext>
                  </a:extLst>
                </p:cNvPr>
                <p:cNvSpPr/>
                <p:nvPr/>
              </p:nvSpPr>
              <p:spPr>
                <a:xfrm>
                  <a:off x="1796774" y="3122754"/>
                  <a:ext cx="472499" cy="216024"/>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800" i="1" smtClean="0">
                                <a:solidFill>
                                  <a:schemeClr val="tx1"/>
                                </a:solidFill>
                                <a:latin typeface="Cambria Math" panose="02040503050406030204" pitchFamily="18" charset="0"/>
                              </a:rPr>
                            </m:ctrlPr>
                          </m:sSubSupPr>
                          <m:e>
                            <m:r>
                              <a:rPr kumimoji="1" lang="en-US" altLang="zh-CN" sz="800" b="0" i="1" smtClean="0">
                                <a:solidFill>
                                  <a:schemeClr val="tx1"/>
                                </a:solidFill>
                                <a:latin typeface="Cambria Math" panose="02040503050406030204" pitchFamily="18" charset="0"/>
                              </a:rPr>
                              <m:t>𝑓</m:t>
                            </m:r>
                          </m:e>
                          <m:sub>
                            <m:r>
                              <a:rPr kumimoji="1" lang="en-US" altLang="zh-CN" sz="800" b="0" i="1" smtClean="0">
                                <a:solidFill>
                                  <a:schemeClr val="tx1"/>
                                </a:solidFill>
                                <a:latin typeface="Cambria Math" panose="02040503050406030204" pitchFamily="18" charset="0"/>
                              </a:rPr>
                              <m:t>1</m:t>
                            </m:r>
                          </m:sub>
                          <m:sup>
                            <m:r>
                              <a:rPr kumimoji="1" lang="en-US" altLang="zh-CN" sz="800" b="0" i="1" smtClean="0">
                                <a:solidFill>
                                  <a:schemeClr val="tx1"/>
                                </a:solidFill>
                                <a:latin typeface="Cambria Math" panose="02040503050406030204" pitchFamily="18" charset="0"/>
                              </a:rPr>
                              <m:t>′</m:t>
                            </m:r>
                          </m:sup>
                        </m:sSubSup>
                      </m:oMath>
                    </m:oMathPara>
                  </a14:m>
                  <a:endParaRPr kumimoji="1" lang="zh-CN" altLang="en-US" sz="800" dirty="0">
                    <a:solidFill>
                      <a:schemeClr val="tx1"/>
                    </a:solidFill>
                    <a:latin typeface="Andale Mono" panose="020B0509000000000004" pitchFamily="49" charset="0"/>
                    <a:ea typeface="SimSun" panose="02010600030101010101" pitchFamily="2" charset="-122"/>
                  </a:endParaRPr>
                </a:p>
              </p:txBody>
            </p:sp>
          </mc:Choice>
          <mc:Fallback>
            <p:sp>
              <p:nvSpPr>
                <p:cNvPr id="466" name="圆角矩形 465">
                  <a:extLst>
                    <a:ext uri="{FF2B5EF4-FFF2-40B4-BE49-F238E27FC236}">
                      <a16:creationId xmlns:a16="http://schemas.microsoft.com/office/drawing/2014/main" id="{C29A9752-C354-CA2E-8ACE-56BEEDF9DA79}"/>
                    </a:ext>
                  </a:extLst>
                </p:cNvPr>
                <p:cNvSpPr>
                  <a:spLocks noRot="1" noChangeAspect="1" noMove="1" noResize="1" noEditPoints="1" noAdjustHandles="1" noChangeArrowheads="1" noChangeShapeType="1" noTextEdit="1"/>
                </p:cNvSpPr>
                <p:nvPr/>
              </p:nvSpPr>
              <p:spPr>
                <a:xfrm>
                  <a:off x="1796774" y="3122754"/>
                  <a:ext cx="472499" cy="216024"/>
                </a:xfrm>
                <a:prstGeom prst="roundRect">
                  <a:avLst/>
                </a:prstGeom>
                <a:blipFill>
                  <a:blip r:embed="rId13"/>
                  <a:stretch>
                    <a:fillRect b="-12500"/>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7" name="圆角矩形 466">
                  <a:extLst>
                    <a:ext uri="{FF2B5EF4-FFF2-40B4-BE49-F238E27FC236}">
                      <a16:creationId xmlns:a16="http://schemas.microsoft.com/office/drawing/2014/main" id="{8E5D8BDD-6ABC-7169-E176-8214B43BB249}"/>
                    </a:ext>
                  </a:extLst>
                </p:cNvPr>
                <p:cNvSpPr/>
                <p:nvPr/>
              </p:nvSpPr>
              <p:spPr>
                <a:xfrm>
                  <a:off x="2592361" y="3122754"/>
                  <a:ext cx="472499" cy="216024"/>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800" i="1" smtClean="0">
                                <a:solidFill>
                                  <a:schemeClr val="tx1"/>
                                </a:solidFill>
                                <a:latin typeface="Cambria Math" panose="02040503050406030204" pitchFamily="18" charset="0"/>
                              </a:rPr>
                            </m:ctrlPr>
                          </m:sSubSupPr>
                          <m:e>
                            <m:r>
                              <a:rPr kumimoji="1" lang="en-US" altLang="zh-CN" sz="800" b="0" i="1" smtClean="0">
                                <a:solidFill>
                                  <a:schemeClr val="tx1"/>
                                </a:solidFill>
                                <a:latin typeface="Cambria Math" panose="02040503050406030204" pitchFamily="18" charset="0"/>
                              </a:rPr>
                              <m:t>𝑓</m:t>
                            </m:r>
                          </m:e>
                          <m:sub>
                            <m:r>
                              <a:rPr kumimoji="1" lang="en-US" altLang="zh-CN" sz="800" b="0" i="1" smtClean="0">
                                <a:solidFill>
                                  <a:schemeClr val="tx1"/>
                                </a:solidFill>
                                <a:latin typeface="Cambria Math" panose="02040503050406030204" pitchFamily="18" charset="0"/>
                              </a:rPr>
                              <m:t>2</m:t>
                            </m:r>
                          </m:sub>
                          <m:sup>
                            <m:r>
                              <a:rPr kumimoji="1" lang="en-US" altLang="zh-CN" sz="800" b="0" i="1" smtClean="0">
                                <a:solidFill>
                                  <a:schemeClr val="tx1"/>
                                </a:solidFill>
                                <a:latin typeface="Cambria Math" panose="02040503050406030204" pitchFamily="18" charset="0"/>
                              </a:rPr>
                              <m:t>′</m:t>
                            </m:r>
                          </m:sup>
                        </m:sSubSup>
                      </m:oMath>
                    </m:oMathPara>
                  </a14:m>
                  <a:endParaRPr kumimoji="1" lang="zh-CN" altLang="en-US" sz="800" dirty="0">
                    <a:solidFill>
                      <a:schemeClr val="tx1"/>
                    </a:solidFill>
                    <a:latin typeface="Andale Mono" panose="020B0509000000000004" pitchFamily="49" charset="0"/>
                    <a:ea typeface="SimSun" panose="02010600030101010101" pitchFamily="2" charset="-122"/>
                  </a:endParaRPr>
                </a:p>
              </p:txBody>
            </p:sp>
          </mc:Choice>
          <mc:Fallback>
            <p:sp>
              <p:nvSpPr>
                <p:cNvPr id="467" name="圆角矩形 466">
                  <a:extLst>
                    <a:ext uri="{FF2B5EF4-FFF2-40B4-BE49-F238E27FC236}">
                      <a16:creationId xmlns:a16="http://schemas.microsoft.com/office/drawing/2014/main" id="{8E5D8BDD-6ABC-7169-E176-8214B43BB249}"/>
                    </a:ext>
                  </a:extLst>
                </p:cNvPr>
                <p:cNvSpPr>
                  <a:spLocks noRot="1" noChangeAspect="1" noMove="1" noResize="1" noEditPoints="1" noAdjustHandles="1" noChangeArrowheads="1" noChangeShapeType="1" noTextEdit="1"/>
                </p:cNvSpPr>
                <p:nvPr/>
              </p:nvSpPr>
              <p:spPr>
                <a:xfrm>
                  <a:off x="2592361" y="3122754"/>
                  <a:ext cx="472499" cy="216024"/>
                </a:xfrm>
                <a:prstGeom prst="roundRect">
                  <a:avLst/>
                </a:prstGeom>
                <a:blipFill>
                  <a:blip r:embed="rId14"/>
                  <a:stretch>
                    <a:fillRect b="-12500"/>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8" name="圆角矩形 467">
                  <a:extLst>
                    <a:ext uri="{FF2B5EF4-FFF2-40B4-BE49-F238E27FC236}">
                      <a16:creationId xmlns:a16="http://schemas.microsoft.com/office/drawing/2014/main" id="{890E366F-7B77-1C95-4286-58AE3921D65C}"/>
                    </a:ext>
                  </a:extLst>
                </p:cNvPr>
                <p:cNvSpPr/>
                <p:nvPr/>
              </p:nvSpPr>
              <p:spPr>
                <a:xfrm>
                  <a:off x="3309137" y="3122754"/>
                  <a:ext cx="472499" cy="216024"/>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sSubSup>
                          <m:sSubSupPr>
                            <m:ctrlPr>
                              <a:rPr kumimoji="1" lang="en-US" altLang="zh-CN" sz="800" i="1" smtClean="0">
                                <a:solidFill>
                                  <a:schemeClr val="tx1"/>
                                </a:solidFill>
                                <a:latin typeface="Cambria Math" panose="02040503050406030204" pitchFamily="18" charset="0"/>
                              </a:rPr>
                            </m:ctrlPr>
                          </m:sSubSupPr>
                          <m:e>
                            <m:r>
                              <a:rPr kumimoji="1" lang="en-US" altLang="zh-CN" sz="800" b="0" i="1" smtClean="0">
                                <a:solidFill>
                                  <a:schemeClr val="tx1"/>
                                </a:solidFill>
                                <a:latin typeface="Cambria Math" panose="02040503050406030204" pitchFamily="18" charset="0"/>
                              </a:rPr>
                              <m:t>𝑓</m:t>
                            </m:r>
                          </m:e>
                          <m:sub>
                            <m:r>
                              <a:rPr kumimoji="1" lang="en-US" altLang="zh-CN" sz="800" b="0" i="1" smtClean="0">
                                <a:solidFill>
                                  <a:schemeClr val="tx1"/>
                                </a:solidFill>
                                <a:latin typeface="Cambria Math" panose="02040503050406030204" pitchFamily="18" charset="0"/>
                              </a:rPr>
                              <m:t>3</m:t>
                            </m:r>
                          </m:sub>
                          <m:sup>
                            <m:r>
                              <a:rPr kumimoji="1" lang="en-US" altLang="zh-CN" sz="800" b="0" i="1" smtClean="0">
                                <a:solidFill>
                                  <a:schemeClr val="tx1"/>
                                </a:solidFill>
                                <a:latin typeface="Cambria Math" panose="02040503050406030204" pitchFamily="18" charset="0"/>
                              </a:rPr>
                              <m:t>′</m:t>
                            </m:r>
                          </m:sup>
                        </m:sSubSup>
                      </m:oMath>
                    </m:oMathPara>
                  </a14:m>
                  <a:endParaRPr kumimoji="1" lang="zh-CN" altLang="en-US" sz="800" dirty="0">
                    <a:solidFill>
                      <a:schemeClr val="tx1"/>
                    </a:solidFill>
                    <a:latin typeface="Andale Mono" panose="020B0509000000000004" pitchFamily="49" charset="0"/>
                    <a:ea typeface="SimSun" panose="02010600030101010101" pitchFamily="2" charset="-122"/>
                  </a:endParaRPr>
                </a:p>
              </p:txBody>
            </p:sp>
          </mc:Choice>
          <mc:Fallback>
            <p:sp>
              <p:nvSpPr>
                <p:cNvPr id="468" name="圆角矩形 467">
                  <a:extLst>
                    <a:ext uri="{FF2B5EF4-FFF2-40B4-BE49-F238E27FC236}">
                      <a16:creationId xmlns:a16="http://schemas.microsoft.com/office/drawing/2014/main" id="{890E366F-7B77-1C95-4286-58AE3921D65C}"/>
                    </a:ext>
                  </a:extLst>
                </p:cNvPr>
                <p:cNvSpPr>
                  <a:spLocks noRot="1" noChangeAspect="1" noMove="1" noResize="1" noEditPoints="1" noAdjustHandles="1" noChangeArrowheads="1" noChangeShapeType="1" noTextEdit="1"/>
                </p:cNvSpPr>
                <p:nvPr/>
              </p:nvSpPr>
              <p:spPr>
                <a:xfrm>
                  <a:off x="3309137" y="3122754"/>
                  <a:ext cx="472499" cy="216024"/>
                </a:xfrm>
                <a:prstGeom prst="roundRect">
                  <a:avLst/>
                </a:prstGeom>
                <a:blipFill>
                  <a:blip r:embed="rId15"/>
                  <a:stretch>
                    <a:fillRect b="-12500"/>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9" name="圆角矩形 468">
                  <a:extLst>
                    <a:ext uri="{FF2B5EF4-FFF2-40B4-BE49-F238E27FC236}">
                      <a16:creationId xmlns:a16="http://schemas.microsoft.com/office/drawing/2014/main" id="{E9ACED45-A411-1B06-754D-9B2D88E476B5}"/>
                    </a:ext>
                  </a:extLst>
                </p:cNvPr>
                <p:cNvSpPr/>
                <p:nvPr/>
              </p:nvSpPr>
              <p:spPr>
                <a:xfrm>
                  <a:off x="4052747" y="3107115"/>
                  <a:ext cx="472499" cy="216024"/>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sSubSup>
                          <m:sSubSupPr>
                            <m:ctrlPr>
                              <a:rPr kumimoji="1" lang="en-US" altLang="zh-CN" sz="800" i="1" smtClean="0">
                                <a:solidFill>
                                  <a:schemeClr val="tx1"/>
                                </a:solidFill>
                                <a:latin typeface="Cambria Math" panose="02040503050406030204" pitchFamily="18" charset="0"/>
                              </a:rPr>
                            </m:ctrlPr>
                          </m:sSubSupPr>
                          <m:e>
                            <m:r>
                              <a:rPr kumimoji="1" lang="en-US" altLang="zh-CN" sz="800" b="0" i="1" smtClean="0">
                                <a:solidFill>
                                  <a:schemeClr val="tx1"/>
                                </a:solidFill>
                                <a:latin typeface="Cambria Math" panose="02040503050406030204" pitchFamily="18" charset="0"/>
                              </a:rPr>
                              <m:t>𝑓</m:t>
                            </m:r>
                          </m:e>
                          <m:sub>
                            <m:r>
                              <a:rPr kumimoji="1" lang="en-US" altLang="zh-CN" sz="800" b="0" i="1" smtClean="0">
                                <a:solidFill>
                                  <a:schemeClr val="tx1"/>
                                </a:solidFill>
                                <a:latin typeface="Cambria Math" panose="02040503050406030204" pitchFamily="18" charset="0"/>
                              </a:rPr>
                              <m:t>4</m:t>
                            </m:r>
                          </m:sub>
                          <m:sup>
                            <m:r>
                              <a:rPr kumimoji="1" lang="en-US" altLang="zh-CN" sz="800" b="0" i="1" smtClean="0">
                                <a:solidFill>
                                  <a:schemeClr val="tx1"/>
                                </a:solidFill>
                                <a:latin typeface="Cambria Math" panose="02040503050406030204" pitchFamily="18" charset="0"/>
                              </a:rPr>
                              <m:t>′</m:t>
                            </m:r>
                          </m:sup>
                        </m:sSubSup>
                      </m:oMath>
                    </m:oMathPara>
                  </a14:m>
                  <a:endParaRPr kumimoji="1" lang="zh-CN" altLang="en-US" sz="800" dirty="0">
                    <a:solidFill>
                      <a:schemeClr val="tx1"/>
                    </a:solidFill>
                    <a:latin typeface="Andale Mono" panose="020B0509000000000004" pitchFamily="49" charset="0"/>
                    <a:ea typeface="SimSun" panose="02010600030101010101" pitchFamily="2" charset="-122"/>
                  </a:endParaRPr>
                </a:p>
              </p:txBody>
            </p:sp>
          </mc:Choice>
          <mc:Fallback>
            <p:sp>
              <p:nvSpPr>
                <p:cNvPr id="469" name="圆角矩形 468">
                  <a:extLst>
                    <a:ext uri="{FF2B5EF4-FFF2-40B4-BE49-F238E27FC236}">
                      <a16:creationId xmlns:a16="http://schemas.microsoft.com/office/drawing/2014/main" id="{E9ACED45-A411-1B06-754D-9B2D88E476B5}"/>
                    </a:ext>
                  </a:extLst>
                </p:cNvPr>
                <p:cNvSpPr>
                  <a:spLocks noRot="1" noChangeAspect="1" noMove="1" noResize="1" noEditPoints="1" noAdjustHandles="1" noChangeArrowheads="1" noChangeShapeType="1" noTextEdit="1"/>
                </p:cNvSpPr>
                <p:nvPr/>
              </p:nvSpPr>
              <p:spPr>
                <a:xfrm>
                  <a:off x="4052747" y="3107115"/>
                  <a:ext cx="472499" cy="216024"/>
                </a:xfrm>
                <a:prstGeom prst="roundRect">
                  <a:avLst/>
                </a:prstGeom>
                <a:blipFill>
                  <a:blip r:embed="rId16"/>
                  <a:stretch>
                    <a:fillRect b="-12500"/>
                  </a:stretch>
                </a:blipFill>
                <a:ln>
                  <a:solidFill>
                    <a:schemeClr val="accent1">
                      <a:shade val="50000"/>
                    </a:schemeClr>
                  </a:solidFill>
                </a:ln>
              </p:spPr>
              <p:txBody>
                <a:bodyPr/>
                <a:lstStyle/>
                <a:p>
                  <a:r>
                    <a:rPr lang="zh-CN" altLang="en-US">
                      <a:noFill/>
                    </a:rPr>
                    <a:t> </a:t>
                  </a:r>
                </a:p>
              </p:txBody>
            </p:sp>
          </mc:Fallback>
        </mc:AlternateContent>
        <p:cxnSp>
          <p:nvCxnSpPr>
            <p:cNvPr id="470" name="直线箭头连接符 469">
              <a:extLst>
                <a:ext uri="{FF2B5EF4-FFF2-40B4-BE49-F238E27FC236}">
                  <a16:creationId xmlns:a16="http://schemas.microsoft.com/office/drawing/2014/main" id="{00B47365-9A53-FB1A-AE53-1C497704ACAA}"/>
                </a:ext>
              </a:extLst>
            </p:cNvPr>
            <p:cNvCxnSpPr>
              <a:endCxn id="465" idx="0"/>
            </p:cNvCxnSpPr>
            <p:nvPr/>
          </p:nvCxnSpPr>
          <p:spPr>
            <a:xfrm>
              <a:off x="1244434" y="2826409"/>
              <a:ext cx="1" cy="296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1" name="直线箭头连接符 470">
              <a:extLst>
                <a:ext uri="{FF2B5EF4-FFF2-40B4-BE49-F238E27FC236}">
                  <a16:creationId xmlns:a16="http://schemas.microsoft.com/office/drawing/2014/main" id="{06BD24FE-E1F3-CCEF-C8FB-5283055579EF}"/>
                </a:ext>
              </a:extLst>
            </p:cNvPr>
            <p:cNvCxnSpPr>
              <a:cxnSpLocks/>
              <a:endCxn id="466" idx="0"/>
            </p:cNvCxnSpPr>
            <p:nvPr/>
          </p:nvCxnSpPr>
          <p:spPr>
            <a:xfrm>
              <a:off x="2033024" y="2826409"/>
              <a:ext cx="0" cy="296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2" name="直线箭头连接符 471">
              <a:extLst>
                <a:ext uri="{FF2B5EF4-FFF2-40B4-BE49-F238E27FC236}">
                  <a16:creationId xmlns:a16="http://schemas.microsoft.com/office/drawing/2014/main" id="{317660A2-FD21-E8F5-3822-60D36E525B80}"/>
                </a:ext>
              </a:extLst>
            </p:cNvPr>
            <p:cNvCxnSpPr>
              <a:stCxn id="459" idx="2"/>
              <a:endCxn id="467" idx="0"/>
            </p:cNvCxnSpPr>
            <p:nvPr/>
          </p:nvCxnSpPr>
          <p:spPr>
            <a:xfrm>
              <a:off x="2828611" y="2826409"/>
              <a:ext cx="0" cy="296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3" name="直线箭头连接符 472">
              <a:extLst>
                <a:ext uri="{FF2B5EF4-FFF2-40B4-BE49-F238E27FC236}">
                  <a16:creationId xmlns:a16="http://schemas.microsoft.com/office/drawing/2014/main" id="{5C43E6F2-EB3F-DE77-ADA0-00E1D1B813C4}"/>
                </a:ext>
              </a:extLst>
            </p:cNvPr>
            <p:cNvCxnSpPr>
              <a:endCxn id="468" idx="0"/>
            </p:cNvCxnSpPr>
            <p:nvPr/>
          </p:nvCxnSpPr>
          <p:spPr>
            <a:xfrm>
              <a:off x="3545386" y="2826409"/>
              <a:ext cx="1" cy="296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4" name="直线箭头连接符 473">
              <a:extLst>
                <a:ext uri="{FF2B5EF4-FFF2-40B4-BE49-F238E27FC236}">
                  <a16:creationId xmlns:a16="http://schemas.microsoft.com/office/drawing/2014/main" id="{44239977-9E14-9C29-8CCB-73EDD3A76ABA}"/>
                </a:ext>
              </a:extLst>
            </p:cNvPr>
            <p:cNvCxnSpPr>
              <a:endCxn id="469" idx="0"/>
            </p:cNvCxnSpPr>
            <p:nvPr/>
          </p:nvCxnSpPr>
          <p:spPr>
            <a:xfrm>
              <a:off x="4288995" y="2826409"/>
              <a:ext cx="2" cy="280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5" name="文本框 474">
                  <a:extLst>
                    <a:ext uri="{FF2B5EF4-FFF2-40B4-BE49-F238E27FC236}">
                      <a16:creationId xmlns:a16="http://schemas.microsoft.com/office/drawing/2014/main" id="{8485F505-A2C9-1F32-743A-84697CD56394}"/>
                    </a:ext>
                  </a:extLst>
                </p:cNvPr>
                <p:cNvSpPr txBox="1"/>
                <p:nvPr/>
              </p:nvSpPr>
              <p:spPr>
                <a:xfrm>
                  <a:off x="2602433" y="3445413"/>
                  <a:ext cx="795587" cy="22538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CN" sz="800" i="1" smtClean="0">
                                <a:latin typeface="Cambria Math" panose="02040503050406030204" pitchFamily="18" charset="0"/>
                              </a:rPr>
                            </m:ctrlPr>
                          </m:sSubPr>
                          <m:e>
                            <m:r>
                              <a:rPr kumimoji="1" lang="en-US" altLang="zh-CN" sz="800" b="0" i="1" smtClean="0">
                                <a:latin typeface="Cambria Math" panose="02040503050406030204" pitchFamily="18" charset="0"/>
                              </a:rPr>
                              <m:t>𝑆</m:t>
                            </m:r>
                          </m:e>
                          <m:sub>
                            <m:r>
                              <a:rPr kumimoji="1" lang="en-US" altLang="zh-CN" sz="800" b="0" i="1" smtClean="0">
                                <a:latin typeface="Cambria Math" panose="02040503050406030204" pitchFamily="18" charset="0"/>
                              </a:rPr>
                              <m:t>𝑓</m:t>
                            </m:r>
                          </m:sub>
                        </m:sSub>
                      </m:oMath>
                    </m:oMathPara>
                  </a14:m>
                  <a:endParaRPr kumimoji="1" lang="zh-CN" altLang="en-US" sz="800" i="1" dirty="0">
                    <a:latin typeface="Andale Mono" panose="020B0509000000000004" pitchFamily="49" charset="0"/>
                    <a:ea typeface="SimSun" panose="02010600030101010101" pitchFamily="2" charset="-122"/>
                  </a:endParaRPr>
                </a:p>
              </p:txBody>
            </p:sp>
          </mc:Choice>
          <mc:Fallback>
            <p:sp>
              <p:nvSpPr>
                <p:cNvPr id="475" name="文本框 474">
                  <a:extLst>
                    <a:ext uri="{FF2B5EF4-FFF2-40B4-BE49-F238E27FC236}">
                      <a16:creationId xmlns:a16="http://schemas.microsoft.com/office/drawing/2014/main" id="{8485F505-A2C9-1F32-743A-84697CD56394}"/>
                    </a:ext>
                  </a:extLst>
                </p:cNvPr>
                <p:cNvSpPr txBox="1">
                  <a:spLocks noRot="1" noChangeAspect="1" noMove="1" noResize="1" noEditPoints="1" noAdjustHandles="1" noChangeArrowheads="1" noChangeShapeType="1" noTextEdit="1"/>
                </p:cNvSpPr>
                <p:nvPr/>
              </p:nvSpPr>
              <p:spPr>
                <a:xfrm>
                  <a:off x="2602433" y="3445413"/>
                  <a:ext cx="795587" cy="225383"/>
                </a:xfrm>
                <a:prstGeom prst="rect">
                  <a:avLst/>
                </a:prstGeom>
                <a:blipFill>
                  <a:blip r:embed="rId17"/>
                  <a:stretch>
                    <a:fillRect b="-12500"/>
                  </a:stretch>
                </a:blipFill>
              </p:spPr>
              <p:txBody>
                <a:bodyPr/>
                <a:lstStyle/>
                <a:p>
                  <a:r>
                    <a:rPr lang="zh-CN" altLang="en-US">
                      <a:noFill/>
                    </a:rPr>
                    <a:t> </a:t>
                  </a:r>
                </a:p>
              </p:txBody>
            </p:sp>
          </mc:Fallback>
        </mc:AlternateContent>
        <p:sp>
          <p:nvSpPr>
            <p:cNvPr id="477" name="矩形 476">
              <a:extLst>
                <a:ext uri="{FF2B5EF4-FFF2-40B4-BE49-F238E27FC236}">
                  <a16:creationId xmlns:a16="http://schemas.microsoft.com/office/drawing/2014/main" id="{09F0F72E-5DAE-9091-837B-E099D4F931BC}"/>
                </a:ext>
              </a:extLst>
            </p:cNvPr>
            <p:cNvSpPr/>
            <p:nvPr/>
          </p:nvSpPr>
          <p:spPr>
            <a:xfrm>
              <a:off x="983961" y="3946192"/>
              <a:ext cx="4336872" cy="2160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Transformer</a:t>
              </a:r>
              <a:r>
                <a:rPr kumimoji="1" lang="zh-CN" altLang="en-US" sz="800" dirty="0">
                  <a:solidFill>
                    <a:schemeClr val="tx1"/>
                  </a:solidFill>
                  <a:latin typeface="Andale Mono" panose="020B0509000000000004" pitchFamily="49" charset="0"/>
                  <a:ea typeface="SimSun" panose="02010600030101010101" pitchFamily="2" charset="-122"/>
                </a:rPr>
                <a:t> </a:t>
              </a:r>
              <a:r>
                <a:rPr kumimoji="1" lang="en-US" altLang="zh-CN" sz="800" dirty="0">
                  <a:solidFill>
                    <a:schemeClr val="tx1"/>
                  </a:solidFill>
                  <a:latin typeface="Andale Mono" panose="020B0509000000000004" pitchFamily="49" charset="0"/>
                  <a:ea typeface="SimSun" panose="02010600030101010101" pitchFamily="2" charset="-122"/>
                </a:rPr>
                <a:t>Encoder</a:t>
              </a:r>
              <a:r>
                <a:rPr kumimoji="1" lang="zh-CN" altLang="en-US" sz="800" dirty="0">
                  <a:solidFill>
                    <a:schemeClr val="tx1"/>
                  </a:solidFill>
                  <a:latin typeface="Andale Mono" panose="020B0509000000000004" pitchFamily="49" charset="0"/>
                  <a:ea typeface="SimSun" panose="02010600030101010101" pitchFamily="2" charset="-122"/>
                </a:rPr>
                <a:t> </a:t>
              </a:r>
              <a:r>
                <a:rPr kumimoji="1" lang="en-US" altLang="zh-CN" sz="800" dirty="0">
                  <a:solidFill>
                    <a:schemeClr val="tx1"/>
                  </a:solidFill>
                  <a:latin typeface="Andale Mono" panose="020B0509000000000004" pitchFamily="49" charset="0"/>
                  <a:ea typeface="SimSun" panose="02010600030101010101" pitchFamily="2" charset="-122"/>
                </a:rPr>
                <a:t>Layer</a:t>
              </a:r>
              <a:endParaRPr kumimoji="1" lang="zh-CN" altLang="en-US" sz="800" dirty="0">
                <a:solidFill>
                  <a:schemeClr val="tx1"/>
                </a:solidFill>
                <a:latin typeface="Andale Mono" panose="020B0509000000000004" pitchFamily="49" charset="0"/>
                <a:ea typeface="SimSun" panose="02010600030101010101" pitchFamily="2" charset="-122"/>
              </a:endParaRPr>
            </a:p>
          </p:txBody>
        </p:sp>
        <mc:AlternateContent xmlns:mc="http://schemas.openxmlformats.org/markup-compatibility/2006">
          <mc:Choice xmlns:a14="http://schemas.microsoft.com/office/drawing/2010/main" Requires="a14">
            <p:sp>
              <p:nvSpPr>
                <p:cNvPr id="508" name="圆角矩形 507">
                  <a:extLst>
                    <a:ext uri="{FF2B5EF4-FFF2-40B4-BE49-F238E27FC236}">
                      <a16:creationId xmlns:a16="http://schemas.microsoft.com/office/drawing/2014/main" id="{5B97D549-45BB-A4CF-EA86-5B3D0110962B}"/>
                    </a:ext>
                  </a:extLst>
                </p:cNvPr>
                <p:cNvSpPr/>
                <p:nvPr/>
              </p:nvSpPr>
              <p:spPr>
                <a:xfrm>
                  <a:off x="1008185" y="4419856"/>
                  <a:ext cx="472499" cy="216024"/>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800" i="1" smtClean="0">
                                <a:solidFill>
                                  <a:schemeClr val="tx1"/>
                                </a:solidFill>
                                <a:latin typeface="Cambria Math" panose="02040503050406030204" pitchFamily="18" charset="0"/>
                              </a:rPr>
                            </m:ctrlPr>
                          </m:sSubSupPr>
                          <m:e>
                            <m:r>
                              <a:rPr kumimoji="1" lang="en-US" altLang="zh-CN" sz="800" b="0" i="1" smtClean="0">
                                <a:solidFill>
                                  <a:schemeClr val="tx1"/>
                                </a:solidFill>
                                <a:latin typeface="Cambria Math" panose="02040503050406030204" pitchFamily="18" charset="0"/>
                              </a:rPr>
                              <m:t>𝑓</m:t>
                            </m:r>
                          </m:e>
                          <m:sub>
                            <m:r>
                              <a:rPr kumimoji="1" lang="en-US" altLang="zh-CN" sz="800" b="0" i="1" smtClean="0">
                                <a:solidFill>
                                  <a:schemeClr val="tx1"/>
                                </a:solidFill>
                                <a:latin typeface="Cambria Math" panose="02040503050406030204" pitchFamily="18" charset="0"/>
                              </a:rPr>
                              <m:t>0</m:t>
                            </m:r>
                          </m:sub>
                          <m:sup>
                            <m:r>
                              <a:rPr kumimoji="1" lang="en-US" altLang="zh-CN" sz="800" b="0" i="1" smtClean="0">
                                <a:solidFill>
                                  <a:schemeClr val="tx1"/>
                                </a:solidFill>
                                <a:latin typeface="Cambria Math" panose="02040503050406030204" pitchFamily="18" charset="0"/>
                              </a:rPr>
                              <m:t>′′</m:t>
                            </m:r>
                          </m:sup>
                        </m:sSubSup>
                      </m:oMath>
                    </m:oMathPara>
                  </a14:m>
                  <a:endParaRPr kumimoji="1" lang="zh-CN" altLang="en-US" sz="800" dirty="0">
                    <a:solidFill>
                      <a:schemeClr val="tx1"/>
                    </a:solidFill>
                    <a:latin typeface="Andale Mono" panose="020B0509000000000004" pitchFamily="49" charset="0"/>
                    <a:ea typeface="SimSun" panose="02010600030101010101" pitchFamily="2" charset="-122"/>
                  </a:endParaRPr>
                </a:p>
              </p:txBody>
            </p:sp>
          </mc:Choice>
          <mc:Fallback>
            <p:sp>
              <p:nvSpPr>
                <p:cNvPr id="508" name="圆角矩形 507">
                  <a:extLst>
                    <a:ext uri="{FF2B5EF4-FFF2-40B4-BE49-F238E27FC236}">
                      <a16:creationId xmlns:a16="http://schemas.microsoft.com/office/drawing/2014/main" id="{5B97D549-45BB-A4CF-EA86-5B3D0110962B}"/>
                    </a:ext>
                  </a:extLst>
                </p:cNvPr>
                <p:cNvSpPr>
                  <a:spLocks noRot="1" noChangeAspect="1" noMove="1" noResize="1" noEditPoints="1" noAdjustHandles="1" noChangeArrowheads="1" noChangeShapeType="1" noTextEdit="1"/>
                </p:cNvSpPr>
                <p:nvPr/>
              </p:nvSpPr>
              <p:spPr>
                <a:xfrm>
                  <a:off x="1008185" y="4419856"/>
                  <a:ext cx="472499" cy="216024"/>
                </a:xfrm>
                <a:prstGeom prst="roundRect">
                  <a:avLst/>
                </a:prstGeom>
                <a:blipFill>
                  <a:blip r:embed="rId18"/>
                  <a:stretch>
                    <a:fillRect b="-5882"/>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9" name="圆角矩形 508">
                  <a:extLst>
                    <a:ext uri="{FF2B5EF4-FFF2-40B4-BE49-F238E27FC236}">
                      <a16:creationId xmlns:a16="http://schemas.microsoft.com/office/drawing/2014/main" id="{A00B445F-C879-340C-2554-269C6EC47E6E}"/>
                    </a:ext>
                  </a:extLst>
                </p:cNvPr>
                <p:cNvSpPr/>
                <p:nvPr/>
              </p:nvSpPr>
              <p:spPr>
                <a:xfrm>
                  <a:off x="1796774" y="4419856"/>
                  <a:ext cx="472499" cy="216024"/>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800" i="1" smtClean="0">
                                <a:solidFill>
                                  <a:schemeClr val="tx1"/>
                                </a:solidFill>
                                <a:latin typeface="Cambria Math" panose="02040503050406030204" pitchFamily="18" charset="0"/>
                              </a:rPr>
                            </m:ctrlPr>
                          </m:sSubSupPr>
                          <m:e>
                            <m:r>
                              <a:rPr kumimoji="1" lang="en-US" altLang="zh-CN" sz="800" b="0" i="1" smtClean="0">
                                <a:solidFill>
                                  <a:schemeClr val="tx1"/>
                                </a:solidFill>
                                <a:latin typeface="Cambria Math" panose="02040503050406030204" pitchFamily="18" charset="0"/>
                              </a:rPr>
                              <m:t>𝑓</m:t>
                            </m:r>
                          </m:e>
                          <m:sub>
                            <m:r>
                              <a:rPr kumimoji="1" lang="en-US" altLang="zh-CN" sz="800" b="0" i="1" smtClean="0">
                                <a:solidFill>
                                  <a:schemeClr val="tx1"/>
                                </a:solidFill>
                                <a:latin typeface="Cambria Math" panose="02040503050406030204" pitchFamily="18" charset="0"/>
                              </a:rPr>
                              <m:t>1</m:t>
                            </m:r>
                          </m:sub>
                          <m:sup>
                            <m:r>
                              <a:rPr kumimoji="1" lang="en-US" altLang="zh-CN" sz="800" b="0" i="1" smtClean="0">
                                <a:solidFill>
                                  <a:schemeClr val="tx1"/>
                                </a:solidFill>
                                <a:latin typeface="Cambria Math" panose="02040503050406030204" pitchFamily="18" charset="0"/>
                              </a:rPr>
                              <m:t>′′</m:t>
                            </m:r>
                          </m:sup>
                        </m:sSubSup>
                      </m:oMath>
                    </m:oMathPara>
                  </a14:m>
                  <a:endParaRPr kumimoji="1" lang="zh-CN" altLang="en-US" sz="800" dirty="0">
                    <a:solidFill>
                      <a:schemeClr val="tx1"/>
                    </a:solidFill>
                    <a:latin typeface="Andale Mono" panose="020B0509000000000004" pitchFamily="49" charset="0"/>
                    <a:ea typeface="SimSun" panose="02010600030101010101" pitchFamily="2" charset="-122"/>
                  </a:endParaRPr>
                </a:p>
              </p:txBody>
            </p:sp>
          </mc:Choice>
          <mc:Fallback>
            <p:sp>
              <p:nvSpPr>
                <p:cNvPr id="509" name="圆角矩形 508">
                  <a:extLst>
                    <a:ext uri="{FF2B5EF4-FFF2-40B4-BE49-F238E27FC236}">
                      <a16:creationId xmlns:a16="http://schemas.microsoft.com/office/drawing/2014/main" id="{A00B445F-C879-340C-2554-269C6EC47E6E}"/>
                    </a:ext>
                  </a:extLst>
                </p:cNvPr>
                <p:cNvSpPr>
                  <a:spLocks noRot="1" noChangeAspect="1" noMove="1" noResize="1" noEditPoints="1" noAdjustHandles="1" noChangeArrowheads="1" noChangeShapeType="1" noTextEdit="1"/>
                </p:cNvSpPr>
                <p:nvPr/>
              </p:nvSpPr>
              <p:spPr>
                <a:xfrm>
                  <a:off x="1796774" y="4419856"/>
                  <a:ext cx="472499" cy="216024"/>
                </a:xfrm>
                <a:prstGeom prst="roundRect">
                  <a:avLst/>
                </a:prstGeom>
                <a:blipFill>
                  <a:blip r:embed="rId19"/>
                  <a:stretch>
                    <a:fillRect b="-5882"/>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0" name="圆角矩形 509">
                  <a:extLst>
                    <a:ext uri="{FF2B5EF4-FFF2-40B4-BE49-F238E27FC236}">
                      <a16:creationId xmlns:a16="http://schemas.microsoft.com/office/drawing/2014/main" id="{47001AB1-8294-93A0-DC16-21FDA88F42B3}"/>
                    </a:ext>
                  </a:extLst>
                </p:cNvPr>
                <p:cNvSpPr/>
                <p:nvPr/>
              </p:nvSpPr>
              <p:spPr>
                <a:xfrm>
                  <a:off x="2592361" y="4419856"/>
                  <a:ext cx="472499" cy="216024"/>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800" i="1" smtClean="0">
                                <a:solidFill>
                                  <a:schemeClr val="tx1"/>
                                </a:solidFill>
                                <a:latin typeface="Cambria Math" panose="02040503050406030204" pitchFamily="18" charset="0"/>
                              </a:rPr>
                            </m:ctrlPr>
                          </m:sSubSupPr>
                          <m:e>
                            <m:r>
                              <a:rPr kumimoji="1" lang="en-US" altLang="zh-CN" sz="800" b="0" i="1" smtClean="0">
                                <a:solidFill>
                                  <a:schemeClr val="tx1"/>
                                </a:solidFill>
                                <a:latin typeface="Cambria Math" panose="02040503050406030204" pitchFamily="18" charset="0"/>
                              </a:rPr>
                              <m:t>𝑓</m:t>
                            </m:r>
                          </m:e>
                          <m:sub>
                            <m:r>
                              <a:rPr kumimoji="1" lang="en-US" altLang="zh-CN" sz="800" b="0" i="1" smtClean="0">
                                <a:solidFill>
                                  <a:schemeClr val="tx1"/>
                                </a:solidFill>
                                <a:latin typeface="Cambria Math" panose="02040503050406030204" pitchFamily="18" charset="0"/>
                              </a:rPr>
                              <m:t>2</m:t>
                            </m:r>
                          </m:sub>
                          <m:sup>
                            <m:r>
                              <a:rPr kumimoji="1" lang="en-US" altLang="zh-CN" sz="800" b="0" i="1" smtClean="0">
                                <a:solidFill>
                                  <a:schemeClr val="tx1"/>
                                </a:solidFill>
                                <a:latin typeface="Cambria Math" panose="02040503050406030204" pitchFamily="18" charset="0"/>
                              </a:rPr>
                              <m:t>′′</m:t>
                            </m:r>
                          </m:sup>
                        </m:sSubSup>
                      </m:oMath>
                    </m:oMathPara>
                  </a14:m>
                  <a:endParaRPr kumimoji="1" lang="zh-CN" altLang="en-US" sz="800" dirty="0">
                    <a:solidFill>
                      <a:schemeClr val="tx1"/>
                    </a:solidFill>
                    <a:latin typeface="Andale Mono" panose="020B0509000000000004" pitchFamily="49" charset="0"/>
                    <a:ea typeface="SimSun" panose="02010600030101010101" pitchFamily="2" charset="-122"/>
                  </a:endParaRPr>
                </a:p>
              </p:txBody>
            </p:sp>
          </mc:Choice>
          <mc:Fallback>
            <p:sp>
              <p:nvSpPr>
                <p:cNvPr id="510" name="圆角矩形 509">
                  <a:extLst>
                    <a:ext uri="{FF2B5EF4-FFF2-40B4-BE49-F238E27FC236}">
                      <a16:creationId xmlns:a16="http://schemas.microsoft.com/office/drawing/2014/main" id="{47001AB1-8294-93A0-DC16-21FDA88F42B3}"/>
                    </a:ext>
                  </a:extLst>
                </p:cNvPr>
                <p:cNvSpPr>
                  <a:spLocks noRot="1" noChangeAspect="1" noMove="1" noResize="1" noEditPoints="1" noAdjustHandles="1" noChangeArrowheads="1" noChangeShapeType="1" noTextEdit="1"/>
                </p:cNvSpPr>
                <p:nvPr/>
              </p:nvSpPr>
              <p:spPr>
                <a:xfrm>
                  <a:off x="2592361" y="4419856"/>
                  <a:ext cx="472499" cy="216024"/>
                </a:xfrm>
                <a:prstGeom prst="roundRect">
                  <a:avLst/>
                </a:prstGeom>
                <a:blipFill>
                  <a:blip r:embed="rId20"/>
                  <a:stretch>
                    <a:fillRect b="-5882"/>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1" name="圆角矩形 510">
                  <a:extLst>
                    <a:ext uri="{FF2B5EF4-FFF2-40B4-BE49-F238E27FC236}">
                      <a16:creationId xmlns:a16="http://schemas.microsoft.com/office/drawing/2014/main" id="{14444A51-1B33-FE21-EA91-2D4001EB6F82}"/>
                    </a:ext>
                  </a:extLst>
                </p:cNvPr>
                <p:cNvSpPr/>
                <p:nvPr/>
              </p:nvSpPr>
              <p:spPr>
                <a:xfrm>
                  <a:off x="3309137" y="4419856"/>
                  <a:ext cx="472499" cy="216024"/>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sSubSup>
                          <m:sSubSupPr>
                            <m:ctrlPr>
                              <a:rPr kumimoji="1" lang="en-US" altLang="zh-CN" sz="800" i="1" smtClean="0">
                                <a:solidFill>
                                  <a:schemeClr val="tx1"/>
                                </a:solidFill>
                                <a:latin typeface="Cambria Math" panose="02040503050406030204" pitchFamily="18" charset="0"/>
                              </a:rPr>
                            </m:ctrlPr>
                          </m:sSubSupPr>
                          <m:e>
                            <m:r>
                              <a:rPr kumimoji="1" lang="en-US" altLang="zh-CN" sz="800" b="0" i="1" smtClean="0">
                                <a:solidFill>
                                  <a:schemeClr val="tx1"/>
                                </a:solidFill>
                                <a:latin typeface="Cambria Math" panose="02040503050406030204" pitchFamily="18" charset="0"/>
                              </a:rPr>
                              <m:t>𝑓</m:t>
                            </m:r>
                          </m:e>
                          <m:sub>
                            <m:r>
                              <a:rPr kumimoji="1" lang="en-US" altLang="zh-CN" sz="800" b="0" i="1" smtClean="0">
                                <a:solidFill>
                                  <a:schemeClr val="tx1"/>
                                </a:solidFill>
                                <a:latin typeface="Cambria Math" panose="02040503050406030204" pitchFamily="18" charset="0"/>
                              </a:rPr>
                              <m:t>3</m:t>
                            </m:r>
                          </m:sub>
                          <m:sup>
                            <m:r>
                              <a:rPr kumimoji="1" lang="en-US" altLang="zh-CN" sz="800" b="0" i="1" smtClean="0">
                                <a:solidFill>
                                  <a:schemeClr val="tx1"/>
                                </a:solidFill>
                                <a:latin typeface="Cambria Math" panose="02040503050406030204" pitchFamily="18" charset="0"/>
                              </a:rPr>
                              <m:t>′′</m:t>
                            </m:r>
                          </m:sup>
                        </m:sSubSup>
                      </m:oMath>
                    </m:oMathPara>
                  </a14:m>
                  <a:endParaRPr kumimoji="1" lang="zh-CN" altLang="en-US" sz="800" dirty="0">
                    <a:solidFill>
                      <a:schemeClr val="tx1"/>
                    </a:solidFill>
                    <a:latin typeface="Andale Mono" panose="020B0509000000000004" pitchFamily="49" charset="0"/>
                    <a:ea typeface="SimSun" panose="02010600030101010101" pitchFamily="2" charset="-122"/>
                  </a:endParaRPr>
                </a:p>
              </p:txBody>
            </p:sp>
          </mc:Choice>
          <mc:Fallback>
            <p:sp>
              <p:nvSpPr>
                <p:cNvPr id="511" name="圆角矩形 510">
                  <a:extLst>
                    <a:ext uri="{FF2B5EF4-FFF2-40B4-BE49-F238E27FC236}">
                      <a16:creationId xmlns:a16="http://schemas.microsoft.com/office/drawing/2014/main" id="{14444A51-1B33-FE21-EA91-2D4001EB6F82}"/>
                    </a:ext>
                  </a:extLst>
                </p:cNvPr>
                <p:cNvSpPr>
                  <a:spLocks noRot="1" noChangeAspect="1" noMove="1" noResize="1" noEditPoints="1" noAdjustHandles="1" noChangeArrowheads="1" noChangeShapeType="1" noTextEdit="1"/>
                </p:cNvSpPr>
                <p:nvPr/>
              </p:nvSpPr>
              <p:spPr>
                <a:xfrm>
                  <a:off x="3309137" y="4419856"/>
                  <a:ext cx="472499" cy="216024"/>
                </a:xfrm>
                <a:prstGeom prst="roundRect">
                  <a:avLst/>
                </a:prstGeom>
                <a:blipFill>
                  <a:blip r:embed="rId21"/>
                  <a:stretch>
                    <a:fillRect b="-5882"/>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0" name="圆角矩形 319">
                  <a:extLst>
                    <a:ext uri="{FF2B5EF4-FFF2-40B4-BE49-F238E27FC236}">
                      <a16:creationId xmlns:a16="http://schemas.microsoft.com/office/drawing/2014/main" id="{6030E21B-E594-5A4E-8A28-729E2967489E}"/>
                    </a:ext>
                  </a:extLst>
                </p:cNvPr>
                <p:cNvSpPr/>
                <p:nvPr/>
              </p:nvSpPr>
              <p:spPr>
                <a:xfrm>
                  <a:off x="4052747" y="4404217"/>
                  <a:ext cx="472499" cy="216024"/>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sSubSup>
                          <m:sSubSupPr>
                            <m:ctrlPr>
                              <a:rPr kumimoji="1" lang="en-US" altLang="zh-CN" sz="800" i="1" smtClean="0">
                                <a:solidFill>
                                  <a:schemeClr val="tx1"/>
                                </a:solidFill>
                                <a:latin typeface="Cambria Math" panose="02040503050406030204" pitchFamily="18" charset="0"/>
                              </a:rPr>
                            </m:ctrlPr>
                          </m:sSubSupPr>
                          <m:e>
                            <m:r>
                              <a:rPr kumimoji="1" lang="en-US" altLang="zh-CN" sz="800" b="0" i="1" smtClean="0">
                                <a:solidFill>
                                  <a:schemeClr val="tx1"/>
                                </a:solidFill>
                                <a:latin typeface="Cambria Math" panose="02040503050406030204" pitchFamily="18" charset="0"/>
                              </a:rPr>
                              <m:t>𝑓</m:t>
                            </m:r>
                          </m:e>
                          <m:sub>
                            <m:r>
                              <a:rPr kumimoji="1" lang="en-US" altLang="zh-CN" sz="800" b="0" i="1" smtClean="0">
                                <a:solidFill>
                                  <a:schemeClr val="tx1"/>
                                </a:solidFill>
                                <a:latin typeface="Cambria Math" panose="02040503050406030204" pitchFamily="18" charset="0"/>
                              </a:rPr>
                              <m:t>4</m:t>
                            </m:r>
                          </m:sub>
                          <m:sup>
                            <m:r>
                              <a:rPr kumimoji="1" lang="en-US" altLang="zh-CN" sz="800" b="0" i="1" smtClean="0">
                                <a:solidFill>
                                  <a:schemeClr val="tx1"/>
                                </a:solidFill>
                                <a:latin typeface="Cambria Math" panose="02040503050406030204" pitchFamily="18" charset="0"/>
                              </a:rPr>
                              <m:t>′′</m:t>
                            </m:r>
                          </m:sup>
                        </m:sSubSup>
                      </m:oMath>
                    </m:oMathPara>
                  </a14:m>
                  <a:endParaRPr kumimoji="1" lang="zh-CN" altLang="en-US" sz="800" dirty="0">
                    <a:solidFill>
                      <a:schemeClr val="tx1"/>
                    </a:solidFill>
                    <a:latin typeface="Andale Mono" panose="020B0509000000000004" pitchFamily="49" charset="0"/>
                    <a:ea typeface="SimSun" panose="02010600030101010101" pitchFamily="2" charset="-122"/>
                  </a:endParaRPr>
                </a:p>
              </p:txBody>
            </p:sp>
          </mc:Choice>
          <mc:Fallback>
            <p:sp>
              <p:nvSpPr>
                <p:cNvPr id="320" name="圆角矩形 319">
                  <a:extLst>
                    <a:ext uri="{FF2B5EF4-FFF2-40B4-BE49-F238E27FC236}">
                      <a16:creationId xmlns:a16="http://schemas.microsoft.com/office/drawing/2014/main" id="{6030E21B-E594-5A4E-8A28-729E2967489E}"/>
                    </a:ext>
                  </a:extLst>
                </p:cNvPr>
                <p:cNvSpPr>
                  <a:spLocks noRot="1" noChangeAspect="1" noMove="1" noResize="1" noEditPoints="1" noAdjustHandles="1" noChangeArrowheads="1" noChangeShapeType="1" noTextEdit="1"/>
                </p:cNvSpPr>
                <p:nvPr/>
              </p:nvSpPr>
              <p:spPr>
                <a:xfrm>
                  <a:off x="4052747" y="4404217"/>
                  <a:ext cx="472499" cy="216024"/>
                </a:xfrm>
                <a:prstGeom prst="roundRect">
                  <a:avLst/>
                </a:prstGeom>
                <a:blipFill>
                  <a:blip r:embed="rId22"/>
                  <a:stretch>
                    <a:fillRect b="-12500"/>
                  </a:stretch>
                </a:blipFill>
                <a:ln>
                  <a:solidFill>
                    <a:schemeClr val="accent1">
                      <a:shade val="50000"/>
                    </a:schemeClr>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1" name="圆角矩形 320">
                  <a:extLst>
                    <a:ext uri="{FF2B5EF4-FFF2-40B4-BE49-F238E27FC236}">
                      <a16:creationId xmlns:a16="http://schemas.microsoft.com/office/drawing/2014/main" id="{59548CD3-A67C-0B18-CD31-770E49F52CE9}"/>
                    </a:ext>
                  </a:extLst>
                </p:cNvPr>
                <p:cNvSpPr/>
                <p:nvPr/>
              </p:nvSpPr>
              <p:spPr>
                <a:xfrm>
                  <a:off x="4848334" y="4404217"/>
                  <a:ext cx="472499" cy="216024"/>
                </a:xfrm>
                <a:prstGeom prst="roundRect">
                  <a:avLst/>
                </a:prstGeom>
                <a:solidFill>
                  <a:schemeClr val="accent5">
                    <a:lumMod val="75000"/>
                    <a:alpha val="19137"/>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sSubSup>
                          <m:sSubSupPr>
                            <m:ctrlPr>
                              <a:rPr kumimoji="1" lang="en-US" altLang="zh-CN" sz="800" i="1" smtClean="0">
                                <a:solidFill>
                                  <a:schemeClr val="tx1"/>
                                </a:solidFill>
                                <a:latin typeface="Cambria Math" panose="02040503050406030204" pitchFamily="18" charset="0"/>
                              </a:rPr>
                            </m:ctrlPr>
                          </m:sSubSupPr>
                          <m:e>
                            <m:r>
                              <a:rPr kumimoji="1" lang="en-US" altLang="zh-CN" sz="800" b="0" i="1" smtClean="0">
                                <a:solidFill>
                                  <a:schemeClr val="tx1"/>
                                </a:solidFill>
                                <a:latin typeface="Cambria Math" panose="02040503050406030204" pitchFamily="18" charset="0"/>
                              </a:rPr>
                              <m:t>𝑓</m:t>
                            </m:r>
                          </m:e>
                          <m:sub>
                            <m:r>
                              <a:rPr kumimoji="1" lang="en-US" altLang="zh-CN" sz="800" b="0" i="1" smtClean="0">
                                <a:solidFill>
                                  <a:schemeClr val="tx1"/>
                                </a:solidFill>
                                <a:latin typeface="Cambria Math" panose="02040503050406030204" pitchFamily="18" charset="0"/>
                              </a:rPr>
                              <m:t>5</m:t>
                            </m:r>
                          </m:sub>
                          <m:sup>
                            <m:r>
                              <a:rPr kumimoji="1" lang="en-US" altLang="zh-CN" sz="800" b="0" i="1" smtClean="0">
                                <a:solidFill>
                                  <a:schemeClr val="tx1"/>
                                </a:solidFill>
                                <a:latin typeface="Cambria Math" panose="02040503050406030204" pitchFamily="18" charset="0"/>
                              </a:rPr>
                              <m:t>′′</m:t>
                            </m:r>
                          </m:sup>
                        </m:sSubSup>
                      </m:oMath>
                    </m:oMathPara>
                  </a14:m>
                  <a:endParaRPr kumimoji="1" lang="zh-CN" altLang="en-US" sz="800" dirty="0">
                    <a:solidFill>
                      <a:schemeClr val="tx1"/>
                    </a:solidFill>
                    <a:latin typeface="Andale Mono" panose="020B0509000000000004" pitchFamily="49" charset="0"/>
                    <a:ea typeface="SimSun" panose="02010600030101010101" pitchFamily="2" charset="-122"/>
                  </a:endParaRPr>
                </a:p>
              </p:txBody>
            </p:sp>
          </mc:Choice>
          <mc:Fallback>
            <p:sp>
              <p:nvSpPr>
                <p:cNvPr id="321" name="圆角矩形 320">
                  <a:extLst>
                    <a:ext uri="{FF2B5EF4-FFF2-40B4-BE49-F238E27FC236}">
                      <a16:creationId xmlns:a16="http://schemas.microsoft.com/office/drawing/2014/main" id="{59548CD3-A67C-0B18-CD31-770E49F52CE9}"/>
                    </a:ext>
                  </a:extLst>
                </p:cNvPr>
                <p:cNvSpPr>
                  <a:spLocks noRot="1" noChangeAspect="1" noMove="1" noResize="1" noEditPoints="1" noAdjustHandles="1" noChangeArrowheads="1" noChangeShapeType="1" noTextEdit="1"/>
                </p:cNvSpPr>
                <p:nvPr/>
              </p:nvSpPr>
              <p:spPr>
                <a:xfrm>
                  <a:off x="4848334" y="4404217"/>
                  <a:ext cx="472499" cy="216024"/>
                </a:xfrm>
                <a:prstGeom prst="roundRect">
                  <a:avLst/>
                </a:prstGeom>
                <a:blipFill>
                  <a:blip r:embed="rId23"/>
                  <a:stretch>
                    <a:fillRect b="-12500"/>
                  </a:stretch>
                </a:blipFill>
                <a:ln>
                  <a:solidFill>
                    <a:schemeClr val="accent1">
                      <a:shade val="50000"/>
                    </a:schemeClr>
                  </a:solidFill>
                </a:ln>
              </p:spPr>
              <p:txBody>
                <a:bodyPr/>
                <a:lstStyle/>
                <a:p>
                  <a:r>
                    <a:rPr lang="zh-CN" altLang="en-US">
                      <a:noFill/>
                    </a:rPr>
                    <a:t> </a:t>
                  </a:r>
                </a:p>
              </p:txBody>
            </p:sp>
          </mc:Fallback>
        </mc:AlternateContent>
        <p:sp>
          <p:nvSpPr>
            <p:cNvPr id="322" name="圆角矩形 321">
              <a:extLst>
                <a:ext uri="{FF2B5EF4-FFF2-40B4-BE49-F238E27FC236}">
                  <a16:creationId xmlns:a16="http://schemas.microsoft.com/office/drawing/2014/main" id="{5F2E1442-9A5A-1D83-6D2D-76C44C719AAF}"/>
                </a:ext>
              </a:extLst>
            </p:cNvPr>
            <p:cNvSpPr/>
            <p:nvPr/>
          </p:nvSpPr>
          <p:spPr>
            <a:xfrm>
              <a:off x="4776766" y="3104487"/>
              <a:ext cx="615636" cy="216024"/>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800" dirty="0">
                  <a:solidFill>
                    <a:schemeClr val="tx1"/>
                  </a:solidFill>
                  <a:latin typeface="Andale Mono" panose="020B0509000000000004" pitchFamily="49" charset="0"/>
                  <a:ea typeface="SimSun" panose="02010600030101010101" pitchFamily="2" charset="-122"/>
                </a:rPr>
                <a:t>token</a:t>
              </a:r>
              <a:endParaRPr kumimoji="1" lang="zh-CN" altLang="en-US" sz="800" dirty="0">
                <a:solidFill>
                  <a:schemeClr val="tx1"/>
                </a:solidFill>
                <a:latin typeface="Andale Mono" panose="020B0509000000000004" pitchFamily="49" charset="0"/>
                <a:ea typeface="SimSun" panose="02010600030101010101" pitchFamily="2" charset="-122"/>
              </a:endParaRPr>
            </a:p>
          </p:txBody>
        </p:sp>
        <p:cxnSp>
          <p:nvCxnSpPr>
            <p:cNvPr id="323" name="直线箭头连接符 322">
              <a:extLst>
                <a:ext uri="{FF2B5EF4-FFF2-40B4-BE49-F238E27FC236}">
                  <a16:creationId xmlns:a16="http://schemas.microsoft.com/office/drawing/2014/main" id="{88F439B4-D2DD-2D99-3723-25F1674AF136}"/>
                </a:ext>
              </a:extLst>
            </p:cNvPr>
            <p:cNvCxnSpPr>
              <a:stCxn id="465" idx="2"/>
            </p:cNvCxnSpPr>
            <p:nvPr/>
          </p:nvCxnSpPr>
          <p:spPr>
            <a:xfrm flipH="1">
              <a:off x="1244434" y="3338778"/>
              <a:ext cx="1" cy="607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4" name="直线箭头连接符 323">
              <a:extLst>
                <a:ext uri="{FF2B5EF4-FFF2-40B4-BE49-F238E27FC236}">
                  <a16:creationId xmlns:a16="http://schemas.microsoft.com/office/drawing/2014/main" id="{07CB14AB-DC8E-30FD-88D8-4E792A181566}"/>
                </a:ext>
              </a:extLst>
            </p:cNvPr>
            <p:cNvCxnSpPr>
              <a:stCxn id="466" idx="2"/>
            </p:cNvCxnSpPr>
            <p:nvPr/>
          </p:nvCxnSpPr>
          <p:spPr>
            <a:xfrm>
              <a:off x="2033024" y="3338778"/>
              <a:ext cx="0" cy="607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5" name="直线箭头连接符 324">
              <a:extLst>
                <a:ext uri="{FF2B5EF4-FFF2-40B4-BE49-F238E27FC236}">
                  <a16:creationId xmlns:a16="http://schemas.microsoft.com/office/drawing/2014/main" id="{59CC32B5-E249-F452-D0DA-BEB29D77E442}"/>
                </a:ext>
              </a:extLst>
            </p:cNvPr>
            <p:cNvCxnSpPr>
              <a:cxnSpLocks/>
            </p:cNvCxnSpPr>
            <p:nvPr/>
          </p:nvCxnSpPr>
          <p:spPr>
            <a:xfrm>
              <a:off x="2828611" y="3320511"/>
              <a:ext cx="0" cy="607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6" name="直线箭头连接符 325">
              <a:extLst>
                <a:ext uri="{FF2B5EF4-FFF2-40B4-BE49-F238E27FC236}">
                  <a16:creationId xmlns:a16="http://schemas.microsoft.com/office/drawing/2014/main" id="{D7059EBD-1869-1466-601F-ED5D421E16E0}"/>
                </a:ext>
              </a:extLst>
            </p:cNvPr>
            <p:cNvCxnSpPr>
              <a:stCxn id="468" idx="2"/>
            </p:cNvCxnSpPr>
            <p:nvPr/>
          </p:nvCxnSpPr>
          <p:spPr>
            <a:xfrm flipH="1">
              <a:off x="3545386" y="3338778"/>
              <a:ext cx="1" cy="589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7" name="直线箭头连接符 326">
              <a:extLst>
                <a:ext uri="{FF2B5EF4-FFF2-40B4-BE49-F238E27FC236}">
                  <a16:creationId xmlns:a16="http://schemas.microsoft.com/office/drawing/2014/main" id="{B943B812-D9BF-C7A1-C0E3-A1D8B9A0B004}"/>
                </a:ext>
              </a:extLst>
            </p:cNvPr>
            <p:cNvCxnSpPr>
              <a:stCxn id="469" idx="2"/>
            </p:cNvCxnSpPr>
            <p:nvPr/>
          </p:nvCxnSpPr>
          <p:spPr>
            <a:xfrm flipH="1">
              <a:off x="4288995" y="3323139"/>
              <a:ext cx="2" cy="623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8" name="直线箭头连接符 327">
              <a:extLst>
                <a:ext uri="{FF2B5EF4-FFF2-40B4-BE49-F238E27FC236}">
                  <a16:creationId xmlns:a16="http://schemas.microsoft.com/office/drawing/2014/main" id="{BDD3325D-2051-B16B-6B0D-C3E8C33E53CE}"/>
                </a:ext>
              </a:extLst>
            </p:cNvPr>
            <p:cNvCxnSpPr>
              <a:cxnSpLocks/>
              <a:stCxn id="322" idx="2"/>
            </p:cNvCxnSpPr>
            <p:nvPr/>
          </p:nvCxnSpPr>
          <p:spPr>
            <a:xfrm flipH="1">
              <a:off x="5082735" y="3320511"/>
              <a:ext cx="1849" cy="625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9" name="直线箭头连接符 328">
              <a:extLst>
                <a:ext uri="{FF2B5EF4-FFF2-40B4-BE49-F238E27FC236}">
                  <a16:creationId xmlns:a16="http://schemas.microsoft.com/office/drawing/2014/main" id="{BB039B2D-BE0B-FF55-4713-B1A22384F9E2}"/>
                </a:ext>
              </a:extLst>
            </p:cNvPr>
            <p:cNvCxnSpPr>
              <a:endCxn id="508" idx="0"/>
            </p:cNvCxnSpPr>
            <p:nvPr/>
          </p:nvCxnSpPr>
          <p:spPr>
            <a:xfrm>
              <a:off x="1244434" y="4162216"/>
              <a:ext cx="1" cy="257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0" name="直线箭头连接符 329">
              <a:extLst>
                <a:ext uri="{FF2B5EF4-FFF2-40B4-BE49-F238E27FC236}">
                  <a16:creationId xmlns:a16="http://schemas.microsoft.com/office/drawing/2014/main" id="{F9AE1FE9-7650-12A6-9EC3-FC957326A2C4}"/>
                </a:ext>
              </a:extLst>
            </p:cNvPr>
            <p:cNvCxnSpPr>
              <a:endCxn id="509" idx="0"/>
            </p:cNvCxnSpPr>
            <p:nvPr/>
          </p:nvCxnSpPr>
          <p:spPr>
            <a:xfrm>
              <a:off x="2023105" y="4154397"/>
              <a:ext cx="9919" cy="26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1" name="直线箭头连接符 330">
              <a:extLst>
                <a:ext uri="{FF2B5EF4-FFF2-40B4-BE49-F238E27FC236}">
                  <a16:creationId xmlns:a16="http://schemas.microsoft.com/office/drawing/2014/main" id="{317256FB-1F06-99B6-42C7-7EC8503A4733}"/>
                </a:ext>
              </a:extLst>
            </p:cNvPr>
            <p:cNvCxnSpPr>
              <a:cxnSpLocks/>
              <a:endCxn id="510" idx="0"/>
            </p:cNvCxnSpPr>
            <p:nvPr/>
          </p:nvCxnSpPr>
          <p:spPr>
            <a:xfrm>
              <a:off x="2828610" y="4162216"/>
              <a:ext cx="1" cy="257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2" name="直线箭头连接符 331">
              <a:extLst>
                <a:ext uri="{FF2B5EF4-FFF2-40B4-BE49-F238E27FC236}">
                  <a16:creationId xmlns:a16="http://schemas.microsoft.com/office/drawing/2014/main" id="{C9C2BCF0-FC35-B2A0-38BC-45841D2CB403}"/>
                </a:ext>
              </a:extLst>
            </p:cNvPr>
            <p:cNvCxnSpPr>
              <a:endCxn id="511" idx="0"/>
            </p:cNvCxnSpPr>
            <p:nvPr/>
          </p:nvCxnSpPr>
          <p:spPr>
            <a:xfrm>
              <a:off x="3545386" y="4154397"/>
              <a:ext cx="1" cy="265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3" name="直线箭头连接符 332">
              <a:extLst>
                <a:ext uri="{FF2B5EF4-FFF2-40B4-BE49-F238E27FC236}">
                  <a16:creationId xmlns:a16="http://schemas.microsoft.com/office/drawing/2014/main" id="{94494591-F359-0AE9-90E8-EDCFAF3565A1}"/>
                </a:ext>
              </a:extLst>
            </p:cNvPr>
            <p:cNvCxnSpPr>
              <a:endCxn id="320" idx="0"/>
            </p:cNvCxnSpPr>
            <p:nvPr/>
          </p:nvCxnSpPr>
          <p:spPr>
            <a:xfrm>
              <a:off x="4288995" y="4154397"/>
              <a:ext cx="2" cy="249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4" name="直线箭头连接符 333">
              <a:extLst>
                <a:ext uri="{FF2B5EF4-FFF2-40B4-BE49-F238E27FC236}">
                  <a16:creationId xmlns:a16="http://schemas.microsoft.com/office/drawing/2014/main" id="{0519BA51-9313-1A70-1E75-0A5840B77C76}"/>
                </a:ext>
              </a:extLst>
            </p:cNvPr>
            <p:cNvCxnSpPr>
              <a:cxnSpLocks/>
              <a:endCxn id="321" idx="0"/>
            </p:cNvCxnSpPr>
            <p:nvPr/>
          </p:nvCxnSpPr>
          <p:spPr>
            <a:xfrm>
              <a:off x="5084584" y="4179169"/>
              <a:ext cx="0" cy="225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6" name="矩形 345">
              <a:extLst>
                <a:ext uri="{FF2B5EF4-FFF2-40B4-BE49-F238E27FC236}">
                  <a16:creationId xmlns:a16="http://schemas.microsoft.com/office/drawing/2014/main" id="{558AFF32-6D8E-5659-759C-D7DC37512927}"/>
                </a:ext>
              </a:extLst>
            </p:cNvPr>
            <p:cNvSpPr/>
            <p:nvPr/>
          </p:nvSpPr>
          <p:spPr>
            <a:xfrm>
              <a:off x="793874" y="1555946"/>
              <a:ext cx="4751953" cy="322976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grpSp>
      <p:cxnSp>
        <p:nvCxnSpPr>
          <p:cNvPr id="348" name="直线连接符 347">
            <a:extLst>
              <a:ext uri="{FF2B5EF4-FFF2-40B4-BE49-F238E27FC236}">
                <a16:creationId xmlns:a16="http://schemas.microsoft.com/office/drawing/2014/main" id="{4CD20DB5-A0A4-178E-8CC3-2015A6F59507}"/>
              </a:ext>
            </a:extLst>
          </p:cNvPr>
          <p:cNvCxnSpPr/>
          <p:nvPr/>
        </p:nvCxnSpPr>
        <p:spPr>
          <a:xfrm>
            <a:off x="3880960" y="1480712"/>
            <a:ext cx="0" cy="4968552"/>
          </a:xfrm>
          <a:prstGeom prst="line">
            <a:avLst/>
          </a:prstGeom>
          <a:ln>
            <a:solidFill>
              <a:schemeClr val="bg1">
                <a:lumMod val="75000"/>
                <a:alpha val="37237"/>
              </a:schemeClr>
            </a:solidFill>
          </a:ln>
        </p:spPr>
        <p:style>
          <a:lnRef idx="1">
            <a:schemeClr val="accent1"/>
          </a:lnRef>
          <a:fillRef idx="0">
            <a:schemeClr val="accent1"/>
          </a:fillRef>
          <a:effectRef idx="0">
            <a:schemeClr val="accent1"/>
          </a:effectRef>
          <a:fontRef idx="minor">
            <a:schemeClr val="tx1"/>
          </a:fontRef>
        </p:style>
      </p:cxnSp>
      <p:sp>
        <p:nvSpPr>
          <p:cNvPr id="350" name="文本框 349">
            <a:extLst>
              <a:ext uri="{FF2B5EF4-FFF2-40B4-BE49-F238E27FC236}">
                <a16:creationId xmlns:a16="http://schemas.microsoft.com/office/drawing/2014/main" id="{C03B941C-578D-A9E6-CE55-435B805284D1}"/>
              </a:ext>
            </a:extLst>
          </p:cNvPr>
          <p:cNvSpPr txBox="1"/>
          <p:nvPr/>
        </p:nvSpPr>
        <p:spPr>
          <a:xfrm>
            <a:off x="971929" y="1135109"/>
            <a:ext cx="2149748" cy="261610"/>
          </a:xfrm>
          <a:prstGeom prst="rect">
            <a:avLst/>
          </a:prstGeom>
          <a:noFill/>
        </p:spPr>
        <p:txBody>
          <a:bodyPr wrap="square">
            <a:spAutoFit/>
          </a:bodyPr>
          <a:lstStyle/>
          <a:p>
            <a:r>
              <a:rPr kumimoji="1" lang="en-US" altLang="zh-CN" sz="1100" dirty="0">
                <a:latin typeface="Andale Mono" panose="020B0509000000000004" pitchFamily="49" charset="0"/>
                <a:ea typeface="SimSun" panose="02010600030101010101" pitchFamily="2" charset="-122"/>
              </a:rPr>
              <a:t>1.</a:t>
            </a:r>
            <a:r>
              <a:rPr kumimoji="1" lang="zh-CN" altLang="en-US" sz="1100" dirty="0">
                <a:latin typeface="Andale Mono" panose="020B0509000000000004" pitchFamily="49" charset="0"/>
                <a:ea typeface="SimSun" panose="02010600030101010101" pitchFamily="2" charset="-122"/>
              </a:rPr>
              <a:t> </a:t>
            </a:r>
            <a:r>
              <a:rPr kumimoji="1" lang="en-US" altLang="zh-CN" sz="1100" dirty="0" err="1">
                <a:latin typeface="Andale Mono" panose="020B0509000000000004" pitchFamily="49" charset="0"/>
                <a:ea typeface="SimSun" panose="02010600030101010101" pitchFamily="2" charset="-122"/>
              </a:rPr>
              <a:t>VectorNet</a:t>
            </a:r>
            <a:r>
              <a:rPr kumimoji="1" lang="zh-CN" altLang="en-US" sz="1100" dirty="0">
                <a:latin typeface="Andale Mono" panose="020B0509000000000004" pitchFamily="49" charset="0"/>
                <a:ea typeface="SimSun" panose="02010600030101010101" pitchFamily="2" charset="-122"/>
              </a:rPr>
              <a:t> </a:t>
            </a:r>
            <a:r>
              <a:rPr kumimoji="1" lang="en-US" altLang="zh-CN" sz="1100" dirty="0">
                <a:latin typeface="Andale Mono" panose="020B0509000000000004" pitchFamily="49" charset="0"/>
                <a:ea typeface="SimSun" panose="02010600030101010101" pitchFamily="2" charset="-122"/>
              </a:rPr>
              <a:t>Encoder</a:t>
            </a:r>
          </a:p>
        </p:txBody>
      </p:sp>
      <p:sp>
        <p:nvSpPr>
          <p:cNvPr id="351" name="文本框 350">
            <a:extLst>
              <a:ext uri="{FF2B5EF4-FFF2-40B4-BE49-F238E27FC236}">
                <a16:creationId xmlns:a16="http://schemas.microsoft.com/office/drawing/2014/main" id="{CCD8A18A-BBC9-A8D8-36AB-EC76227E0ED1}"/>
              </a:ext>
            </a:extLst>
          </p:cNvPr>
          <p:cNvSpPr txBox="1"/>
          <p:nvPr/>
        </p:nvSpPr>
        <p:spPr>
          <a:xfrm>
            <a:off x="28565" y="3925539"/>
            <a:ext cx="3945333" cy="107561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kumimoji="1" lang="zh-CN" altLang="en-US" sz="1100" dirty="0">
                <a:latin typeface="Andale Mono" panose="020B0509000000000004" pitchFamily="49" charset="0"/>
                <a:ea typeface="SimSun" panose="02010600030101010101" pitchFamily="2" charset="-122"/>
              </a:rPr>
              <a:t>将观测地图特征（车道线、停止线）表示为一系列向量序列，并将其输入到局部图网络中以获取</a:t>
            </a:r>
            <a:r>
              <a:rPr kumimoji="1" lang="en-US" altLang="zh-CN" sz="1100" dirty="0">
                <a:latin typeface="Andale Mono" panose="020B0509000000000004" pitchFamily="49" charset="0"/>
                <a:ea typeface="SimSun" panose="02010600030101010101" pitchFamily="2" charset="-122"/>
              </a:rPr>
              <a:t>polyline</a:t>
            </a:r>
            <a:r>
              <a:rPr kumimoji="1" lang="zh-CN" altLang="en-US" sz="1100" dirty="0">
                <a:latin typeface="Andale Mono" panose="020B0509000000000004" pitchFamily="49" charset="0"/>
                <a:ea typeface="SimSun" panose="02010600030101010101" pitchFamily="2" charset="-122"/>
              </a:rPr>
              <a:t>级别的</a:t>
            </a:r>
            <a:r>
              <a:rPr kumimoji="1" lang="en-US" altLang="zh-CN" sz="1100" dirty="0">
                <a:latin typeface="Andale Mono" panose="020B0509000000000004" pitchFamily="49" charset="0"/>
                <a:ea typeface="SimSun" panose="02010600030101010101" pitchFamily="2" charset="-122"/>
              </a:rPr>
              <a:t>feature</a:t>
            </a:r>
            <a:r>
              <a:rPr kumimoji="1" lang="zh-CN" altLang="en-US" sz="1100" dirty="0">
                <a:latin typeface="Andale Mono" panose="020B0509000000000004" pitchFamily="49" charset="0"/>
                <a:ea typeface="SimSun" panose="02010600030101010101" pitchFamily="2" charset="-122"/>
              </a:rPr>
              <a:t>，其中对于</a:t>
            </a:r>
            <a:r>
              <a:rPr kumimoji="1" lang="en-US" altLang="zh-CN" sz="1100" dirty="0">
                <a:latin typeface="Andale Mono" panose="020B0509000000000004" pitchFamily="49" charset="0"/>
                <a:ea typeface="SimSun" panose="02010600030101010101" pitchFamily="2" charset="-122"/>
              </a:rPr>
              <a:t>3D</a:t>
            </a:r>
            <a:r>
              <a:rPr kumimoji="1" lang="zh-CN" altLang="en-US" sz="1100" dirty="0">
                <a:latin typeface="Andale Mono" panose="020B0509000000000004" pitchFamily="49" charset="0"/>
                <a:ea typeface="SimSun" panose="02010600030101010101" pitchFamily="2" charset="-122"/>
              </a:rPr>
              <a:t>属性做</a:t>
            </a:r>
            <a:r>
              <a:rPr kumimoji="1" lang="en-US" altLang="zh-CN" sz="1100" dirty="0">
                <a:latin typeface="Andale Mono" panose="020B0509000000000004" pitchFamily="49" charset="0"/>
                <a:ea typeface="SimSun" panose="02010600030101010101" pitchFamily="2" charset="-122"/>
              </a:rPr>
              <a:t>mean</a:t>
            </a:r>
            <a:r>
              <a:rPr kumimoji="1" lang="zh-CN" altLang="en-US" sz="1100" dirty="0">
                <a:latin typeface="Andale Mono" panose="020B0509000000000004" pitchFamily="49" charset="0"/>
                <a:ea typeface="SimSun" panose="02010600030101010101" pitchFamily="2" charset="-122"/>
              </a:rPr>
              <a:t>聚合，同时对于语义属性做</a:t>
            </a:r>
            <a:r>
              <a:rPr kumimoji="1" lang="en-US" altLang="zh-CN" sz="1100" dirty="0" err="1">
                <a:latin typeface="Andale Mono" panose="020B0509000000000004" pitchFamily="49" charset="0"/>
                <a:ea typeface="SimSun" panose="02010600030101010101" pitchFamily="2" charset="-122"/>
              </a:rPr>
              <a:t>agg</a:t>
            </a:r>
            <a:r>
              <a:rPr kumimoji="1" lang="zh-CN" altLang="en-US" sz="1100" dirty="0">
                <a:latin typeface="Andale Mono" panose="020B0509000000000004" pitchFamily="49" charset="0"/>
                <a:ea typeface="SimSun" panose="02010600030101010101" pitchFamily="2" charset="-122"/>
              </a:rPr>
              <a:t>聚合，</a:t>
            </a:r>
          </a:p>
        </p:txBody>
      </p:sp>
      <p:grpSp>
        <p:nvGrpSpPr>
          <p:cNvPr id="363" name="组合 362">
            <a:extLst>
              <a:ext uri="{FF2B5EF4-FFF2-40B4-BE49-F238E27FC236}">
                <a16:creationId xmlns:a16="http://schemas.microsoft.com/office/drawing/2014/main" id="{13BA0CC8-8FB2-94E5-139F-BF0556627774}"/>
              </a:ext>
            </a:extLst>
          </p:cNvPr>
          <p:cNvGrpSpPr/>
          <p:nvPr/>
        </p:nvGrpSpPr>
        <p:grpSpPr>
          <a:xfrm>
            <a:off x="352721" y="1428607"/>
            <a:ext cx="3280530" cy="2507219"/>
            <a:chOff x="352721" y="1768009"/>
            <a:chExt cx="3280530" cy="2507219"/>
          </a:xfrm>
        </p:grpSpPr>
        <p:pic>
          <p:nvPicPr>
            <p:cNvPr id="352" name="图片 351">
              <a:extLst>
                <a:ext uri="{FF2B5EF4-FFF2-40B4-BE49-F238E27FC236}">
                  <a16:creationId xmlns:a16="http://schemas.microsoft.com/office/drawing/2014/main" id="{EB14EAD8-B655-FA44-FF82-471980C114A8}"/>
                </a:ext>
              </a:extLst>
            </p:cNvPr>
            <p:cNvPicPr>
              <a:picLocks noChangeAspect="1"/>
            </p:cNvPicPr>
            <p:nvPr/>
          </p:nvPicPr>
          <p:blipFill>
            <a:blip r:embed="rId24"/>
            <a:stretch>
              <a:fillRect/>
            </a:stretch>
          </p:blipFill>
          <p:spPr>
            <a:xfrm>
              <a:off x="352721" y="1768009"/>
              <a:ext cx="3280530" cy="2507219"/>
            </a:xfrm>
            <a:prstGeom prst="rect">
              <a:avLst/>
            </a:prstGeom>
          </p:spPr>
        </p:pic>
        <p:grpSp>
          <p:nvGrpSpPr>
            <p:cNvPr id="357" name="组合 356">
              <a:extLst>
                <a:ext uri="{FF2B5EF4-FFF2-40B4-BE49-F238E27FC236}">
                  <a16:creationId xmlns:a16="http://schemas.microsoft.com/office/drawing/2014/main" id="{9A31CF3F-73A0-AE23-8A0A-8B2794EE9618}"/>
                </a:ext>
              </a:extLst>
            </p:cNvPr>
            <p:cNvGrpSpPr/>
            <p:nvPr/>
          </p:nvGrpSpPr>
          <p:grpSpPr>
            <a:xfrm>
              <a:off x="708508" y="2605900"/>
              <a:ext cx="351228" cy="0"/>
              <a:chOff x="744842" y="2589023"/>
              <a:chExt cx="351228" cy="0"/>
            </a:xfrm>
          </p:grpSpPr>
          <p:cxnSp>
            <p:nvCxnSpPr>
              <p:cNvPr id="355" name="直线箭头连接符 354">
                <a:extLst>
                  <a:ext uri="{FF2B5EF4-FFF2-40B4-BE49-F238E27FC236}">
                    <a16:creationId xmlns:a16="http://schemas.microsoft.com/office/drawing/2014/main" id="{3428D0CD-F3E9-BA24-BEA0-2A6BAF5067FA}"/>
                  </a:ext>
                </a:extLst>
              </p:cNvPr>
              <p:cNvCxnSpPr>
                <a:cxnSpLocks/>
              </p:cNvCxnSpPr>
              <p:nvPr/>
            </p:nvCxnSpPr>
            <p:spPr>
              <a:xfrm>
                <a:off x="744842" y="2589023"/>
                <a:ext cx="175614" cy="0"/>
              </a:xfrm>
              <a:prstGeom prst="straightConnector1">
                <a:avLst/>
              </a:prstGeom>
              <a:ln w="12700">
                <a:solidFill>
                  <a:srgbClr val="7030A0"/>
                </a:solidFill>
                <a:tailEnd type="stealth"/>
              </a:ln>
            </p:spPr>
            <p:style>
              <a:lnRef idx="1">
                <a:schemeClr val="accent1"/>
              </a:lnRef>
              <a:fillRef idx="0">
                <a:schemeClr val="accent1"/>
              </a:fillRef>
              <a:effectRef idx="0">
                <a:schemeClr val="accent1"/>
              </a:effectRef>
              <a:fontRef idx="minor">
                <a:schemeClr val="tx1"/>
              </a:fontRef>
            </p:style>
          </p:cxnSp>
          <p:cxnSp>
            <p:nvCxnSpPr>
              <p:cNvPr id="356" name="直线箭头连接符 355">
                <a:extLst>
                  <a:ext uri="{FF2B5EF4-FFF2-40B4-BE49-F238E27FC236}">
                    <a16:creationId xmlns:a16="http://schemas.microsoft.com/office/drawing/2014/main" id="{678C5EA1-8DA6-9345-8307-BCD9DDC29057}"/>
                  </a:ext>
                </a:extLst>
              </p:cNvPr>
              <p:cNvCxnSpPr>
                <a:cxnSpLocks/>
              </p:cNvCxnSpPr>
              <p:nvPr/>
            </p:nvCxnSpPr>
            <p:spPr>
              <a:xfrm>
                <a:off x="920456" y="2589023"/>
                <a:ext cx="175614" cy="0"/>
              </a:xfrm>
              <a:prstGeom prst="straightConnector1">
                <a:avLst/>
              </a:prstGeom>
              <a:ln w="12700">
                <a:solidFill>
                  <a:srgbClr val="7030A0"/>
                </a:solidFill>
                <a:tailEnd type="stealth"/>
              </a:ln>
            </p:spPr>
            <p:style>
              <a:lnRef idx="1">
                <a:schemeClr val="accent1"/>
              </a:lnRef>
              <a:fillRef idx="0">
                <a:schemeClr val="accent1"/>
              </a:fillRef>
              <a:effectRef idx="0">
                <a:schemeClr val="accent1"/>
              </a:effectRef>
              <a:fontRef idx="minor">
                <a:schemeClr val="tx1"/>
              </a:fontRef>
            </p:style>
          </p:cxnSp>
        </p:grpSp>
        <p:grpSp>
          <p:nvGrpSpPr>
            <p:cNvPr id="358" name="组合 357">
              <a:extLst>
                <a:ext uri="{FF2B5EF4-FFF2-40B4-BE49-F238E27FC236}">
                  <a16:creationId xmlns:a16="http://schemas.microsoft.com/office/drawing/2014/main" id="{CFACAB8A-DA41-9F22-1439-6259285B1B44}"/>
                </a:ext>
              </a:extLst>
            </p:cNvPr>
            <p:cNvGrpSpPr/>
            <p:nvPr/>
          </p:nvGrpSpPr>
          <p:grpSpPr>
            <a:xfrm>
              <a:off x="1193968" y="2605900"/>
              <a:ext cx="351228" cy="0"/>
              <a:chOff x="744842" y="2589023"/>
              <a:chExt cx="351228" cy="0"/>
            </a:xfrm>
          </p:grpSpPr>
          <p:cxnSp>
            <p:nvCxnSpPr>
              <p:cNvPr id="359" name="直线箭头连接符 358">
                <a:extLst>
                  <a:ext uri="{FF2B5EF4-FFF2-40B4-BE49-F238E27FC236}">
                    <a16:creationId xmlns:a16="http://schemas.microsoft.com/office/drawing/2014/main" id="{9922AC5B-89B9-E4A8-D2C7-640CA1719D28}"/>
                  </a:ext>
                </a:extLst>
              </p:cNvPr>
              <p:cNvCxnSpPr>
                <a:cxnSpLocks/>
              </p:cNvCxnSpPr>
              <p:nvPr/>
            </p:nvCxnSpPr>
            <p:spPr>
              <a:xfrm>
                <a:off x="744842" y="2589023"/>
                <a:ext cx="175614" cy="0"/>
              </a:xfrm>
              <a:prstGeom prst="straightConnector1">
                <a:avLst/>
              </a:prstGeom>
              <a:ln w="12700">
                <a:solidFill>
                  <a:srgbClr val="7030A0"/>
                </a:solidFill>
                <a:tailEnd type="stealth"/>
              </a:ln>
            </p:spPr>
            <p:style>
              <a:lnRef idx="1">
                <a:schemeClr val="accent1"/>
              </a:lnRef>
              <a:fillRef idx="0">
                <a:schemeClr val="accent1"/>
              </a:fillRef>
              <a:effectRef idx="0">
                <a:schemeClr val="accent1"/>
              </a:effectRef>
              <a:fontRef idx="minor">
                <a:schemeClr val="tx1"/>
              </a:fontRef>
            </p:style>
          </p:cxnSp>
          <p:cxnSp>
            <p:nvCxnSpPr>
              <p:cNvPr id="360" name="直线箭头连接符 359">
                <a:extLst>
                  <a:ext uri="{FF2B5EF4-FFF2-40B4-BE49-F238E27FC236}">
                    <a16:creationId xmlns:a16="http://schemas.microsoft.com/office/drawing/2014/main" id="{4D9DEAB8-BD6B-2CAC-3F88-4CF794B9C4A8}"/>
                  </a:ext>
                </a:extLst>
              </p:cNvPr>
              <p:cNvCxnSpPr>
                <a:cxnSpLocks/>
              </p:cNvCxnSpPr>
              <p:nvPr/>
            </p:nvCxnSpPr>
            <p:spPr>
              <a:xfrm>
                <a:off x="920456" y="2589023"/>
                <a:ext cx="175614" cy="0"/>
              </a:xfrm>
              <a:prstGeom prst="straightConnector1">
                <a:avLst/>
              </a:prstGeom>
              <a:ln w="12700">
                <a:solidFill>
                  <a:srgbClr val="7030A0"/>
                </a:solidFill>
                <a:tailEnd type="stealth"/>
              </a:ln>
            </p:spPr>
            <p:style>
              <a:lnRef idx="1">
                <a:schemeClr val="accent1"/>
              </a:lnRef>
              <a:fillRef idx="0">
                <a:schemeClr val="accent1"/>
              </a:fillRef>
              <a:effectRef idx="0">
                <a:schemeClr val="accent1"/>
              </a:effectRef>
              <a:fontRef idx="minor">
                <a:schemeClr val="tx1"/>
              </a:fontRef>
            </p:style>
          </p:cxnSp>
        </p:grpSp>
        <p:sp>
          <p:nvSpPr>
            <p:cNvPr id="361" name="文本框 360">
              <a:extLst>
                <a:ext uri="{FF2B5EF4-FFF2-40B4-BE49-F238E27FC236}">
                  <a16:creationId xmlns:a16="http://schemas.microsoft.com/office/drawing/2014/main" id="{97FB6024-5257-9CD6-5640-30526DF77CCF}"/>
                </a:ext>
              </a:extLst>
            </p:cNvPr>
            <p:cNvSpPr txBox="1"/>
            <p:nvPr/>
          </p:nvSpPr>
          <p:spPr>
            <a:xfrm>
              <a:off x="625346" y="2594526"/>
              <a:ext cx="530915" cy="215444"/>
            </a:xfrm>
            <a:prstGeom prst="rect">
              <a:avLst/>
            </a:prstGeom>
            <a:noFill/>
          </p:spPr>
          <p:txBody>
            <a:bodyPr wrap="none" rtlCol="0">
              <a:spAutoFit/>
            </a:bodyPr>
            <a:lstStyle/>
            <a:p>
              <a:r>
                <a:rPr kumimoji="1" lang="en-US" altLang="zh-CN" sz="800" dirty="0" err="1"/>
                <a:t>stopline</a:t>
              </a:r>
              <a:endParaRPr kumimoji="1" lang="zh-CN" altLang="en-US" sz="800" dirty="0"/>
            </a:p>
          </p:txBody>
        </p:sp>
        <p:sp>
          <p:nvSpPr>
            <p:cNvPr id="362" name="文本框 361">
              <a:extLst>
                <a:ext uri="{FF2B5EF4-FFF2-40B4-BE49-F238E27FC236}">
                  <a16:creationId xmlns:a16="http://schemas.microsoft.com/office/drawing/2014/main" id="{5EF52688-143B-FB4B-66B7-63C2A30F19AE}"/>
                </a:ext>
              </a:extLst>
            </p:cNvPr>
            <p:cNvSpPr txBox="1"/>
            <p:nvPr/>
          </p:nvSpPr>
          <p:spPr>
            <a:xfrm>
              <a:off x="1082030" y="2589023"/>
              <a:ext cx="530915" cy="215444"/>
            </a:xfrm>
            <a:prstGeom prst="rect">
              <a:avLst/>
            </a:prstGeom>
            <a:noFill/>
          </p:spPr>
          <p:txBody>
            <a:bodyPr wrap="none" rtlCol="0">
              <a:spAutoFit/>
            </a:bodyPr>
            <a:lstStyle/>
            <a:p>
              <a:r>
                <a:rPr kumimoji="1" lang="en-US" altLang="zh-CN" sz="800" dirty="0" err="1"/>
                <a:t>stopline</a:t>
              </a:r>
              <a:endParaRPr kumimoji="1" lang="zh-CN" altLang="en-US" sz="800" dirty="0"/>
            </a:p>
          </p:txBody>
        </p:sp>
      </p:grpSp>
      <p:pic>
        <p:nvPicPr>
          <p:cNvPr id="364" name="图片 363">
            <a:extLst>
              <a:ext uri="{FF2B5EF4-FFF2-40B4-BE49-F238E27FC236}">
                <a16:creationId xmlns:a16="http://schemas.microsoft.com/office/drawing/2014/main" id="{33D84EA7-7BE2-7B93-9DB1-93CFE65F93F6}"/>
              </a:ext>
            </a:extLst>
          </p:cNvPr>
          <p:cNvPicPr>
            <a:picLocks noChangeAspect="1"/>
          </p:cNvPicPr>
          <p:nvPr/>
        </p:nvPicPr>
        <p:blipFill>
          <a:blip r:embed="rId25"/>
          <a:stretch>
            <a:fillRect/>
          </a:stretch>
        </p:blipFill>
        <p:spPr>
          <a:xfrm>
            <a:off x="239490" y="5029441"/>
            <a:ext cx="3523481" cy="1337963"/>
          </a:xfrm>
          <a:prstGeom prst="rect">
            <a:avLst/>
          </a:prstGeom>
        </p:spPr>
      </p:pic>
    </p:spTree>
    <p:extLst>
      <p:ext uri="{BB962C8B-B14F-4D97-AF65-F5344CB8AC3E}">
        <p14:creationId xmlns:p14="http://schemas.microsoft.com/office/powerpoint/2010/main" val="289482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标题 1">
            <a:extLst>
              <a:ext uri="{FF2B5EF4-FFF2-40B4-BE49-F238E27FC236}">
                <a16:creationId xmlns:a16="http://schemas.microsoft.com/office/drawing/2014/main" id="{D3EB5524-50E3-3108-BE3B-FE5F2C6AC62C}"/>
              </a:ext>
            </a:extLst>
          </p:cNvPr>
          <p:cNvSpPr>
            <a:spLocks noGrp="1"/>
          </p:cNvSpPr>
          <p:nvPr>
            <p:ph type="title"/>
          </p:nvPr>
        </p:nvSpPr>
        <p:spPr>
          <a:xfrm>
            <a:off x="412185" y="125505"/>
            <a:ext cx="9806804" cy="616937"/>
          </a:xfrm>
        </p:spPr>
        <p:txBody>
          <a:bodyPr>
            <a:normAutofit/>
          </a:bodyPr>
          <a:lstStyle/>
          <a:p>
            <a:pPr marL="285750" indent="-285750">
              <a:buFont typeface="Wingdings" pitchFamily="2" charset="2"/>
              <a:buChar char="l"/>
            </a:pPr>
            <a:r>
              <a:rPr lang="en-US" altLang="zh-CN" sz="1600" b="1" dirty="0">
                <a:latin typeface="Andale Mono" panose="020B0509000000000004" pitchFamily="49" charset="0"/>
                <a:ea typeface="SimSun" panose="02010600030101010101" pitchFamily="2" charset="-122"/>
              </a:rPr>
              <a:t>TSR-Net</a:t>
            </a:r>
            <a:r>
              <a:rPr lang="zh-CN" altLang="en-US" sz="1600" b="1" dirty="0">
                <a:latin typeface="Andale Mono" panose="020B0509000000000004" pitchFamily="49" charset="0"/>
                <a:ea typeface="SimSun" panose="02010600030101010101" pitchFamily="2" charset="-122"/>
              </a:rPr>
              <a:t>模型</a:t>
            </a:r>
            <a:r>
              <a:rPr lang="en-US" altLang="zh-CN" sz="1600" b="1" dirty="0">
                <a:latin typeface="Andale Mono" panose="020B0509000000000004" pitchFamily="49" charset="0"/>
                <a:ea typeface="SimSun" panose="02010600030101010101" pitchFamily="2" charset="-122"/>
              </a:rPr>
              <a:t>Decoder</a:t>
            </a:r>
            <a:endParaRPr kumimoji="1" lang="zh-CN" altLang="en-US" sz="2400" b="1" dirty="0">
              <a:latin typeface="Andale Mono" panose="020B0509000000000004" pitchFamily="49" charset="0"/>
              <a:ea typeface="SimSun" panose="02010600030101010101" pitchFamily="2" charset="-122"/>
            </a:endParaRPr>
          </a:p>
        </p:txBody>
      </p:sp>
      <p:sp>
        <p:nvSpPr>
          <p:cNvPr id="4" name="矩形 3">
            <a:extLst>
              <a:ext uri="{FF2B5EF4-FFF2-40B4-BE49-F238E27FC236}">
                <a16:creationId xmlns:a16="http://schemas.microsoft.com/office/drawing/2014/main" id="{05110942-BBEA-6FD4-2BF4-E81B06553C42}"/>
              </a:ext>
            </a:extLst>
          </p:cNvPr>
          <p:cNvSpPr/>
          <p:nvPr/>
        </p:nvSpPr>
        <p:spPr>
          <a:xfrm>
            <a:off x="5837498" y="4045640"/>
            <a:ext cx="5220617" cy="1296144"/>
          </a:xfrm>
          <a:prstGeom prst="rect">
            <a:avLst/>
          </a:prstGeom>
          <a:solidFill>
            <a:schemeClr val="accent1">
              <a:lumMod val="75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sp>
        <p:nvSpPr>
          <p:cNvPr id="6" name="矩形 5">
            <a:extLst>
              <a:ext uri="{FF2B5EF4-FFF2-40B4-BE49-F238E27FC236}">
                <a16:creationId xmlns:a16="http://schemas.microsoft.com/office/drawing/2014/main" id="{02A42B2E-2B56-6E5A-85EF-EF3740588524}"/>
              </a:ext>
            </a:extLst>
          </p:cNvPr>
          <p:cNvSpPr/>
          <p:nvPr/>
        </p:nvSpPr>
        <p:spPr>
          <a:xfrm>
            <a:off x="5905500" y="2181104"/>
            <a:ext cx="5066790" cy="1007078"/>
          </a:xfrm>
          <a:prstGeom prst="rect">
            <a:avLst/>
          </a:prstGeom>
          <a:solidFill>
            <a:schemeClr val="accent3">
              <a:lumMod val="75000"/>
              <a:alpha val="171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sp>
        <p:nvSpPr>
          <p:cNvPr id="7" name="文本框 6">
            <a:extLst>
              <a:ext uri="{FF2B5EF4-FFF2-40B4-BE49-F238E27FC236}">
                <a16:creationId xmlns:a16="http://schemas.microsoft.com/office/drawing/2014/main" id="{C6442045-DF9F-7D9C-155A-FB5733DB4382}"/>
              </a:ext>
            </a:extLst>
          </p:cNvPr>
          <p:cNvSpPr txBox="1"/>
          <p:nvPr/>
        </p:nvSpPr>
        <p:spPr>
          <a:xfrm>
            <a:off x="5837498" y="723509"/>
            <a:ext cx="3357096" cy="276999"/>
          </a:xfrm>
          <a:prstGeom prst="rect">
            <a:avLst/>
          </a:prstGeom>
          <a:noFill/>
        </p:spPr>
        <p:txBody>
          <a:bodyPr wrap="square">
            <a:spAutoFit/>
          </a:bodyPr>
          <a:lstStyle/>
          <a:p>
            <a:r>
              <a:rPr kumimoji="1" lang="en-US" altLang="zh-CN" sz="1200" dirty="0">
                <a:latin typeface="Andale Mono" panose="020B0509000000000004" pitchFamily="49" charset="0"/>
                <a:ea typeface="SimSun" panose="02010600030101010101" pitchFamily="2" charset="-122"/>
              </a:rPr>
              <a:t>Query Decoder</a:t>
            </a:r>
            <a:endParaRPr lang="zh-CN" altLang="en-US" sz="1200" dirty="0">
              <a:latin typeface="Andale Mono" panose="020B0509000000000004" pitchFamily="49" charset="0"/>
              <a:ea typeface="SimSun" panose="02010600030101010101" pitchFamily="2" charset="-122"/>
            </a:endParaRPr>
          </a:p>
        </p:txBody>
      </p:sp>
      <p:cxnSp>
        <p:nvCxnSpPr>
          <p:cNvPr id="44" name="直线连接符 43">
            <a:extLst>
              <a:ext uri="{FF2B5EF4-FFF2-40B4-BE49-F238E27FC236}">
                <a16:creationId xmlns:a16="http://schemas.microsoft.com/office/drawing/2014/main" id="{C41C411E-3A5D-79E5-E46C-06AE08C39179}"/>
              </a:ext>
            </a:extLst>
          </p:cNvPr>
          <p:cNvCxnSpPr>
            <a:cxnSpLocks/>
          </p:cNvCxnSpPr>
          <p:nvPr/>
        </p:nvCxnSpPr>
        <p:spPr>
          <a:xfrm>
            <a:off x="5498749" y="1057494"/>
            <a:ext cx="1" cy="5281479"/>
          </a:xfrm>
          <a:prstGeom prst="line">
            <a:avLst/>
          </a:prstGeom>
          <a:ln>
            <a:solidFill>
              <a:schemeClr val="bg1">
                <a:lumMod val="75000"/>
                <a:alpha val="37237"/>
              </a:schemeClr>
            </a:solidFill>
          </a:ln>
        </p:spPr>
        <p:style>
          <a:lnRef idx="1">
            <a:schemeClr val="accent1"/>
          </a:lnRef>
          <a:fillRef idx="0">
            <a:schemeClr val="accent1"/>
          </a:fillRef>
          <a:effectRef idx="0">
            <a:schemeClr val="accent1"/>
          </a:effectRef>
          <a:fontRef idx="minor">
            <a:schemeClr val="tx1"/>
          </a:fontRef>
        </p:style>
      </p:cxnSp>
      <p:sp>
        <p:nvSpPr>
          <p:cNvPr id="46" name="圆角矩形 45">
            <a:extLst>
              <a:ext uri="{FF2B5EF4-FFF2-40B4-BE49-F238E27FC236}">
                <a16:creationId xmlns:a16="http://schemas.microsoft.com/office/drawing/2014/main" id="{213D1F22-C99E-032A-3D31-0C78D60E5BDC}"/>
              </a:ext>
            </a:extLst>
          </p:cNvPr>
          <p:cNvSpPr/>
          <p:nvPr/>
        </p:nvSpPr>
        <p:spPr>
          <a:xfrm>
            <a:off x="6710477" y="1097130"/>
            <a:ext cx="1717868" cy="22475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i="1" dirty="0">
                <a:solidFill>
                  <a:schemeClr val="tx1"/>
                </a:solidFill>
                <a:latin typeface="Andale Mono" panose="020B0509000000000004" pitchFamily="49" charset="0"/>
                <a:ea typeface="SimSun" panose="02010600030101010101" pitchFamily="2" charset="-122"/>
              </a:rPr>
              <a:t>Learnable Queries(4, C)</a:t>
            </a:r>
            <a:endParaRPr kumimoji="1" lang="zh-CN" altLang="en-US" sz="800" i="1" dirty="0">
              <a:solidFill>
                <a:schemeClr val="tx1"/>
              </a:solidFill>
              <a:latin typeface="Andale Mono" panose="020B0509000000000004" pitchFamily="49" charset="0"/>
              <a:ea typeface="SimSun" panose="02010600030101010101" pitchFamily="2" charset="-122"/>
            </a:endParaRPr>
          </a:p>
        </p:txBody>
      </p:sp>
      <p:sp>
        <p:nvSpPr>
          <p:cNvPr id="47" name="圆角矩形 46">
            <a:extLst>
              <a:ext uri="{FF2B5EF4-FFF2-40B4-BE49-F238E27FC236}">
                <a16:creationId xmlns:a16="http://schemas.microsoft.com/office/drawing/2014/main" id="{50C848EA-15E6-2D88-0FC1-08E4E4447969}"/>
              </a:ext>
            </a:extLst>
          </p:cNvPr>
          <p:cNvSpPr/>
          <p:nvPr/>
        </p:nvSpPr>
        <p:spPr>
          <a:xfrm>
            <a:off x="8578534" y="1101824"/>
            <a:ext cx="1577373" cy="224753"/>
          </a:xfrm>
          <a:prstGeom prst="round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Stop Line Features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48" name="圆角矩形 47">
            <a:extLst>
              <a:ext uri="{FF2B5EF4-FFF2-40B4-BE49-F238E27FC236}">
                <a16:creationId xmlns:a16="http://schemas.microsoft.com/office/drawing/2014/main" id="{290ABAD4-43E8-BB10-2550-0D750541D2CD}"/>
              </a:ext>
            </a:extLst>
          </p:cNvPr>
          <p:cNvSpPr/>
          <p:nvPr/>
        </p:nvSpPr>
        <p:spPr>
          <a:xfrm>
            <a:off x="5905500" y="1534051"/>
            <a:ext cx="1057565" cy="53603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 Stop Line U-turn Intent Features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49" name="圆角矩形 48">
            <a:extLst>
              <a:ext uri="{FF2B5EF4-FFF2-40B4-BE49-F238E27FC236}">
                <a16:creationId xmlns:a16="http://schemas.microsoft.com/office/drawing/2014/main" id="{CCACF029-F82A-0880-D3D0-6A87450C16F7}"/>
              </a:ext>
            </a:extLst>
          </p:cNvPr>
          <p:cNvSpPr/>
          <p:nvPr/>
        </p:nvSpPr>
        <p:spPr>
          <a:xfrm>
            <a:off x="7241691" y="1534050"/>
            <a:ext cx="1057565" cy="53603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 Stop Line Left-turn Intent Features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50" name="圆角矩形 49">
            <a:extLst>
              <a:ext uri="{FF2B5EF4-FFF2-40B4-BE49-F238E27FC236}">
                <a16:creationId xmlns:a16="http://schemas.microsoft.com/office/drawing/2014/main" id="{18C7F329-8325-63A2-FAA6-BAF275931599}"/>
              </a:ext>
            </a:extLst>
          </p:cNvPr>
          <p:cNvSpPr/>
          <p:nvPr/>
        </p:nvSpPr>
        <p:spPr>
          <a:xfrm>
            <a:off x="8578534" y="1536700"/>
            <a:ext cx="1057565" cy="53603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 Stop Line No-turn Intent Features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51" name="圆角矩形 50">
            <a:extLst>
              <a:ext uri="{FF2B5EF4-FFF2-40B4-BE49-F238E27FC236}">
                <a16:creationId xmlns:a16="http://schemas.microsoft.com/office/drawing/2014/main" id="{65CDCD5B-C87D-0AEB-120B-C4288413335B}"/>
              </a:ext>
            </a:extLst>
          </p:cNvPr>
          <p:cNvSpPr/>
          <p:nvPr/>
        </p:nvSpPr>
        <p:spPr>
          <a:xfrm>
            <a:off x="9914725" y="1534049"/>
            <a:ext cx="1057565" cy="53603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800" dirty="0">
                <a:solidFill>
                  <a:schemeClr val="tx1"/>
                </a:solidFill>
                <a:latin typeface="Andale Mono" panose="020B0509000000000004" pitchFamily="49" charset="0"/>
                <a:ea typeface="SimSun" panose="02010600030101010101" pitchFamily="2" charset="-122"/>
              </a:rPr>
              <a:t> Stop Line Right-turn Intent Features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52" name="矩形 51">
            <a:extLst>
              <a:ext uri="{FF2B5EF4-FFF2-40B4-BE49-F238E27FC236}">
                <a16:creationId xmlns:a16="http://schemas.microsoft.com/office/drawing/2014/main" id="{9E99D252-13F8-6940-DA03-93EA605E97CE}"/>
              </a:ext>
            </a:extLst>
          </p:cNvPr>
          <p:cNvSpPr/>
          <p:nvPr/>
        </p:nvSpPr>
        <p:spPr>
          <a:xfrm>
            <a:off x="6084461" y="2297171"/>
            <a:ext cx="4757629" cy="22475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i="1" dirty="0">
                <a:solidFill>
                  <a:schemeClr val="tx1"/>
                </a:solidFill>
                <a:latin typeface="Andale Mono" panose="020B0509000000000004" pitchFamily="49" charset="0"/>
                <a:ea typeface="SimSun" panose="02010600030101010101" pitchFamily="2" charset="-122"/>
              </a:rPr>
              <a:t>Cross Attention</a:t>
            </a:r>
            <a:endParaRPr kumimoji="1" lang="zh-CN" altLang="en-US" sz="800" i="1" dirty="0">
              <a:solidFill>
                <a:schemeClr val="tx1"/>
              </a:solidFill>
              <a:latin typeface="Andale Mono" panose="020B0509000000000004" pitchFamily="49" charset="0"/>
              <a:ea typeface="SimSun" panose="02010600030101010101" pitchFamily="2" charset="-122"/>
            </a:endParaRPr>
          </a:p>
        </p:txBody>
      </p:sp>
      <p:sp>
        <p:nvSpPr>
          <p:cNvPr id="53" name="圆角矩形 52">
            <a:extLst>
              <a:ext uri="{FF2B5EF4-FFF2-40B4-BE49-F238E27FC236}">
                <a16:creationId xmlns:a16="http://schemas.microsoft.com/office/drawing/2014/main" id="{0EB776DF-BC4A-3BCE-93B8-0149DAA7E23A}"/>
              </a:ext>
            </a:extLst>
          </p:cNvPr>
          <p:cNvSpPr/>
          <p:nvPr/>
        </p:nvSpPr>
        <p:spPr>
          <a:xfrm>
            <a:off x="6087033" y="2690453"/>
            <a:ext cx="790305" cy="224753"/>
          </a:xfrm>
          <a:prstGeom prst="round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TL_1 Features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54" name="圆角矩形 53">
            <a:extLst>
              <a:ext uri="{FF2B5EF4-FFF2-40B4-BE49-F238E27FC236}">
                <a16:creationId xmlns:a16="http://schemas.microsoft.com/office/drawing/2014/main" id="{7F739C29-6A5E-71FF-0D01-EBCE453EFB28}"/>
              </a:ext>
            </a:extLst>
          </p:cNvPr>
          <p:cNvSpPr/>
          <p:nvPr/>
        </p:nvSpPr>
        <p:spPr>
          <a:xfrm>
            <a:off x="7027450" y="2690452"/>
            <a:ext cx="790305" cy="224753"/>
          </a:xfrm>
          <a:prstGeom prst="round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TL_2 Features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55" name="圆角矩形 54">
            <a:extLst>
              <a:ext uri="{FF2B5EF4-FFF2-40B4-BE49-F238E27FC236}">
                <a16:creationId xmlns:a16="http://schemas.microsoft.com/office/drawing/2014/main" id="{7F44A09B-6517-A199-A952-56C2FEE771BF}"/>
              </a:ext>
            </a:extLst>
          </p:cNvPr>
          <p:cNvSpPr/>
          <p:nvPr/>
        </p:nvSpPr>
        <p:spPr>
          <a:xfrm>
            <a:off x="7967867" y="2690451"/>
            <a:ext cx="790305" cy="224753"/>
          </a:xfrm>
          <a:prstGeom prst="round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TL_3 Features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56" name="圆角矩形 55">
            <a:extLst>
              <a:ext uri="{FF2B5EF4-FFF2-40B4-BE49-F238E27FC236}">
                <a16:creationId xmlns:a16="http://schemas.microsoft.com/office/drawing/2014/main" id="{DAAEA7CB-5D58-4C58-848F-F614ABA0366A}"/>
              </a:ext>
            </a:extLst>
          </p:cNvPr>
          <p:cNvSpPr/>
          <p:nvPr/>
        </p:nvSpPr>
        <p:spPr>
          <a:xfrm>
            <a:off x="8908284" y="2684126"/>
            <a:ext cx="790305" cy="224753"/>
          </a:xfrm>
          <a:prstGeom prst="round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TL_4 Features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57" name="圆角矩形 56">
            <a:extLst>
              <a:ext uri="{FF2B5EF4-FFF2-40B4-BE49-F238E27FC236}">
                <a16:creationId xmlns:a16="http://schemas.microsoft.com/office/drawing/2014/main" id="{1ABDC39C-01F0-D9CC-FF55-17BACE54B46D}"/>
              </a:ext>
            </a:extLst>
          </p:cNvPr>
          <p:cNvSpPr/>
          <p:nvPr/>
        </p:nvSpPr>
        <p:spPr>
          <a:xfrm>
            <a:off x="10051785" y="2693569"/>
            <a:ext cx="790305" cy="224753"/>
          </a:xfrm>
          <a:prstGeom prst="round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TL_4 Features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58" name="文本框 57">
            <a:extLst>
              <a:ext uri="{FF2B5EF4-FFF2-40B4-BE49-F238E27FC236}">
                <a16:creationId xmlns:a16="http://schemas.microsoft.com/office/drawing/2014/main" id="{62093BC2-7C77-7B22-BB7D-596B934E9B3D}"/>
              </a:ext>
            </a:extLst>
          </p:cNvPr>
          <p:cNvSpPr txBox="1"/>
          <p:nvPr/>
        </p:nvSpPr>
        <p:spPr>
          <a:xfrm>
            <a:off x="9586730" y="2693569"/>
            <a:ext cx="576064" cy="215444"/>
          </a:xfrm>
          <a:prstGeom prst="rect">
            <a:avLst/>
          </a:prstGeom>
          <a:noFill/>
        </p:spPr>
        <p:txBody>
          <a:bodyPr wrap="square" rtlCol="0">
            <a:spAutoFit/>
          </a:bodyPr>
          <a:lstStyle/>
          <a:p>
            <a:pPr algn="ctr"/>
            <a:r>
              <a:rPr kumimoji="1" lang="en-US" altLang="zh-CN" sz="800" dirty="0">
                <a:latin typeface="Andale Mono" panose="020B0509000000000004" pitchFamily="49" charset="0"/>
                <a:ea typeface="SimSun" panose="02010600030101010101" pitchFamily="2" charset="-122"/>
              </a:rPr>
              <a:t>……</a:t>
            </a:r>
            <a:endParaRPr kumimoji="1" lang="zh-CN" altLang="en-US" sz="800" dirty="0">
              <a:latin typeface="Andale Mono" panose="020B0509000000000004" pitchFamily="49" charset="0"/>
              <a:ea typeface="SimSun" panose="02010600030101010101" pitchFamily="2" charset="-122"/>
            </a:endParaRPr>
          </a:p>
        </p:txBody>
      </p:sp>
      <p:cxnSp>
        <p:nvCxnSpPr>
          <p:cNvPr id="59" name="直线箭头连接符 58">
            <a:extLst>
              <a:ext uri="{FF2B5EF4-FFF2-40B4-BE49-F238E27FC236}">
                <a16:creationId xmlns:a16="http://schemas.microsoft.com/office/drawing/2014/main" id="{412FCB13-3BBE-286C-DB85-F339BB734ECB}"/>
              </a:ext>
            </a:extLst>
          </p:cNvPr>
          <p:cNvCxnSpPr>
            <a:stCxn id="53" idx="0"/>
          </p:cNvCxnSpPr>
          <p:nvPr/>
        </p:nvCxnSpPr>
        <p:spPr>
          <a:xfrm flipH="1" flipV="1">
            <a:off x="6482185" y="2521924"/>
            <a:ext cx="1" cy="168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a:extLst>
              <a:ext uri="{FF2B5EF4-FFF2-40B4-BE49-F238E27FC236}">
                <a16:creationId xmlns:a16="http://schemas.microsoft.com/office/drawing/2014/main" id="{9512C050-0333-E249-A8E0-9FD34CE645E7}"/>
              </a:ext>
            </a:extLst>
          </p:cNvPr>
          <p:cNvCxnSpPr>
            <a:stCxn id="54" idx="0"/>
          </p:cNvCxnSpPr>
          <p:nvPr/>
        </p:nvCxnSpPr>
        <p:spPr>
          <a:xfrm flipH="1" flipV="1">
            <a:off x="7422602" y="2531619"/>
            <a:ext cx="1" cy="158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60">
            <a:extLst>
              <a:ext uri="{FF2B5EF4-FFF2-40B4-BE49-F238E27FC236}">
                <a16:creationId xmlns:a16="http://schemas.microsoft.com/office/drawing/2014/main" id="{665D3F3C-E64A-616D-6063-201FBB51B11D}"/>
              </a:ext>
            </a:extLst>
          </p:cNvPr>
          <p:cNvCxnSpPr>
            <a:stCxn id="55" idx="0"/>
          </p:cNvCxnSpPr>
          <p:nvPr/>
        </p:nvCxnSpPr>
        <p:spPr>
          <a:xfrm flipH="1" flipV="1">
            <a:off x="8363019" y="2528330"/>
            <a:ext cx="1" cy="162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线箭头连接符 61">
            <a:extLst>
              <a:ext uri="{FF2B5EF4-FFF2-40B4-BE49-F238E27FC236}">
                <a16:creationId xmlns:a16="http://schemas.microsoft.com/office/drawing/2014/main" id="{815E7880-D1FF-C055-F8D5-75788E548553}"/>
              </a:ext>
            </a:extLst>
          </p:cNvPr>
          <p:cNvCxnSpPr>
            <a:stCxn id="56" idx="0"/>
          </p:cNvCxnSpPr>
          <p:nvPr/>
        </p:nvCxnSpPr>
        <p:spPr>
          <a:xfrm flipH="1" flipV="1">
            <a:off x="9303436" y="2521924"/>
            <a:ext cx="1" cy="162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a:extLst>
              <a:ext uri="{FF2B5EF4-FFF2-40B4-BE49-F238E27FC236}">
                <a16:creationId xmlns:a16="http://schemas.microsoft.com/office/drawing/2014/main" id="{C4FD6959-AC09-B3CE-B9C1-134AAD6EDC3D}"/>
              </a:ext>
            </a:extLst>
          </p:cNvPr>
          <p:cNvCxnSpPr>
            <a:stCxn id="57" idx="0"/>
          </p:cNvCxnSpPr>
          <p:nvPr/>
        </p:nvCxnSpPr>
        <p:spPr>
          <a:xfrm flipH="1" flipV="1">
            <a:off x="10443507" y="2521924"/>
            <a:ext cx="3431" cy="171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8" name="圆角矩形 477">
            <a:extLst>
              <a:ext uri="{FF2B5EF4-FFF2-40B4-BE49-F238E27FC236}">
                <a16:creationId xmlns:a16="http://schemas.microsoft.com/office/drawing/2014/main" id="{AFD8EECA-7353-FB5B-2AAF-A164257EDD5A}"/>
              </a:ext>
            </a:extLst>
          </p:cNvPr>
          <p:cNvSpPr/>
          <p:nvPr/>
        </p:nvSpPr>
        <p:spPr>
          <a:xfrm>
            <a:off x="5905500" y="3303854"/>
            <a:ext cx="1057565" cy="521432"/>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 Stop Line U-turn Status Features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479" name="圆角矩形 478">
            <a:extLst>
              <a:ext uri="{FF2B5EF4-FFF2-40B4-BE49-F238E27FC236}">
                <a16:creationId xmlns:a16="http://schemas.microsoft.com/office/drawing/2014/main" id="{6512C320-EA60-1E9B-104A-3E89498D27DF}"/>
              </a:ext>
            </a:extLst>
          </p:cNvPr>
          <p:cNvSpPr/>
          <p:nvPr/>
        </p:nvSpPr>
        <p:spPr>
          <a:xfrm>
            <a:off x="7241691" y="3303853"/>
            <a:ext cx="1057565" cy="521432"/>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 Stop Line Left-turn Status Features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480" name="圆角矩形 479">
            <a:extLst>
              <a:ext uri="{FF2B5EF4-FFF2-40B4-BE49-F238E27FC236}">
                <a16:creationId xmlns:a16="http://schemas.microsoft.com/office/drawing/2014/main" id="{00ED262E-9ACA-FCBA-23B8-93EAF250019B}"/>
              </a:ext>
            </a:extLst>
          </p:cNvPr>
          <p:cNvSpPr/>
          <p:nvPr/>
        </p:nvSpPr>
        <p:spPr>
          <a:xfrm>
            <a:off x="8578534" y="3306503"/>
            <a:ext cx="1057565" cy="521432"/>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 Stop Line No-turn Status Features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481" name="圆角矩形 480">
            <a:extLst>
              <a:ext uri="{FF2B5EF4-FFF2-40B4-BE49-F238E27FC236}">
                <a16:creationId xmlns:a16="http://schemas.microsoft.com/office/drawing/2014/main" id="{FC6332F6-A4E8-41EA-94D1-8CAE693879D2}"/>
              </a:ext>
            </a:extLst>
          </p:cNvPr>
          <p:cNvSpPr/>
          <p:nvPr/>
        </p:nvSpPr>
        <p:spPr>
          <a:xfrm>
            <a:off x="9914725" y="3303852"/>
            <a:ext cx="1057565" cy="521432"/>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800" dirty="0">
                <a:solidFill>
                  <a:schemeClr val="tx1"/>
                </a:solidFill>
                <a:latin typeface="Andale Mono" panose="020B0509000000000004" pitchFamily="49" charset="0"/>
                <a:ea typeface="SimSun" panose="02010600030101010101" pitchFamily="2" charset="-122"/>
              </a:rPr>
              <a:t> Stop Line Right-turn Status Features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482" name="文本框 481">
            <a:extLst>
              <a:ext uri="{FF2B5EF4-FFF2-40B4-BE49-F238E27FC236}">
                <a16:creationId xmlns:a16="http://schemas.microsoft.com/office/drawing/2014/main" id="{23ED7BD3-9629-02DE-93C7-2125DC19EE8F}"/>
              </a:ext>
            </a:extLst>
          </p:cNvPr>
          <p:cNvSpPr txBox="1"/>
          <p:nvPr/>
        </p:nvSpPr>
        <p:spPr>
          <a:xfrm>
            <a:off x="7683195" y="2979144"/>
            <a:ext cx="1511400" cy="215444"/>
          </a:xfrm>
          <a:prstGeom prst="rect">
            <a:avLst/>
          </a:prstGeom>
          <a:noFill/>
        </p:spPr>
        <p:txBody>
          <a:bodyPr wrap="square" rtlCol="0">
            <a:spAutoFit/>
          </a:bodyPr>
          <a:lstStyle/>
          <a:p>
            <a:pPr algn="ctr"/>
            <a:r>
              <a:rPr kumimoji="1" lang="en-US" altLang="zh-CN" sz="800" dirty="0">
                <a:latin typeface="Andale Mono" panose="020B0509000000000004" pitchFamily="49" charset="0"/>
                <a:ea typeface="SimSun" panose="02010600030101010101" pitchFamily="2" charset="-122"/>
              </a:rPr>
              <a:t>Feature Interaction</a:t>
            </a:r>
            <a:endParaRPr kumimoji="1" lang="zh-CN" altLang="en-US" sz="800" dirty="0">
              <a:latin typeface="Andale Mono" panose="020B0509000000000004" pitchFamily="49" charset="0"/>
              <a:ea typeface="SimSun" panose="02010600030101010101" pitchFamily="2" charset="-122"/>
            </a:endParaRPr>
          </a:p>
        </p:txBody>
      </p:sp>
      <p:sp>
        <p:nvSpPr>
          <p:cNvPr id="483" name="矩形 482">
            <a:extLst>
              <a:ext uri="{FF2B5EF4-FFF2-40B4-BE49-F238E27FC236}">
                <a16:creationId xmlns:a16="http://schemas.microsoft.com/office/drawing/2014/main" id="{6C37DF67-96CE-E8B6-1DA7-71BB849E9B3F}"/>
              </a:ext>
            </a:extLst>
          </p:cNvPr>
          <p:cNvSpPr/>
          <p:nvPr/>
        </p:nvSpPr>
        <p:spPr>
          <a:xfrm>
            <a:off x="5905499" y="4161310"/>
            <a:ext cx="5066783" cy="18784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i="1" dirty="0">
                <a:solidFill>
                  <a:schemeClr val="tx1"/>
                </a:solidFill>
                <a:latin typeface="Andale Mono" panose="020B0509000000000004" pitchFamily="49" charset="0"/>
                <a:ea typeface="SimSun" panose="02010600030101010101" pitchFamily="2" charset="-122"/>
              </a:rPr>
              <a:t>MLP</a:t>
            </a:r>
            <a:endParaRPr kumimoji="1" lang="zh-CN" altLang="en-US" sz="800" i="1" dirty="0">
              <a:solidFill>
                <a:schemeClr val="tx1"/>
              </a:solidFill>
              <a:latin typeface="Andale Mono" panose="020B0509000000000004" pitchFamily="49" charset="0"/>
              <a:ea typeface="SimSun" panose="02010600030101010101" pitchFamily="2" charset="-122"/>
            </a:endParaRPr>
          </a:p>
        </p:txBody>
      </p:sp>
      <p:sp>
        <p:nvSpPr>
          <p:cNvPr id="484" name="圆角矩形 483">
            <a:extLst>
              <a:ext uri="{FF2B5EF4-FFF2-40B4-BE49-F238E27FC236}">
                <a16:creationId xmlns:a16="http://schemas.microsoft.com/office/drawing/2014/main" id="{89A17974-E2F9-E1AF-435B-89550FC57D0F}"/>
              </a:ext>
            </a:extLst>
          </p:cNvPr>
          <p:cNvSpPr/>
          <p:nvPr/>
        </p:nvSpPr>
        <p:spPr>
          <a:xfrm>
            <a:off x="5904561" y="4477688"/>
            <a:ext cx="1057553" cy="25775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U-turn Status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485" name="圆角矩形 484">
            <a:extLst>
              <a:ext uri="{FF2B5EF4-FFF2-40B4-BE49-F238E27FC236}">
                <a16:creationId xmlns:a16="http://schemas.microsoft.com/office/drawing/2014/main" id="{2DD61A82-B24B-3494-5AE5-CEBEA0E151BF}"/>
              </a:ext>
            </a:extLst>
          </p:cNvPr>
          <p:cNvSpPr/>
          <p:nvPr/>
        </p:nvSpPr>
        <p:spPr>
          <a:xfrm>
            <a:off x="5904561" y="4846370"/>
            <a:ext cx="1057553" cy="25775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U-turn Confidence</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486" name="圆角矩形 485">
            <a:extLst>
              <a:ext uri="{FF2B5EF4-FFF2-40B4-BE49-F238E27FC236}">
                <a16:creationId xmlns:a16="http://schemas.microsoft.com/office/drawing/2014/main" id="{B79C8A07-8CF7-5CD4-CF9E-477B7CCF728B}"/>
              </a:ext>
            </a:extLst>
          </p:cNvPr>
          <p:cNvSpPr/>
          <p:nvPr/>
        </p:nvSpPr>
        <p:spPr>
          <a:xfrm>
            <a:off x="7240757" y="4477688"/>
            <a:ext cx="1057553" cy="25775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Left-turn Status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487" name="圆角矩形 486">
            <a:extLst>
              <a:ext uri="{FF2B5EF4-FFF2-40B4-BE49-F238E27FC236}">
                <a16:creationId xmlns:a16="http://schemas.microsoft.com/office/drawing/2014/main" id="{6DBBF03C-3A94-2B37-104E-1919354CF1BF}"/>
              </a:ext>
            </a:extLst>
          </p:cNvPr>
          <p:cNvSpPr/>
          <p:nvPr/>
        </p:nvSpPr>
        <p:spPr>
          <a:xfrm>
            <a:off x="7240757" y="4846370"/>
            <a:ext cx="1057553" cy="25775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Left-turn Confidence</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488" name="圆角矩形 487">
            <a:extLst>
              <a:ext uri="{FF2B5EF4-FFF2-40B4-BE49-F238E27FC236}">
                <a16:creationId xmlns:a16="http://schemas.microsoft.com/office/drawing/2014/main" id="{E88B5C89-FB03-1BE5-47A1-598B6C7C37F5}"/>
              </a:ext>
            </a:extLst>
          </p:cNvPr>
          <p:cNvSpPr/>
          <p:nvPr/>
        </p:nvSpPr>
        <p:spPr>
          <a:xfrm>
            <a:off x="8578534" y="4477688"/>
            <a:ext cx="1057553" cy="25775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800" dirty="0">
                <a:solidFill>
                  <a:schemeClr val="tx1"/>
                </a:solidFill>
                <a:latin typeface="Andale Mono" panose="020B0509000000000004" pitchFamily="49" charset="0"/>
                <a:ea typeface="SimSun" panose="02010600030101010101" pitchFamily="2" charset="-122"/>
              </a:rPr>
              <a:t>No-turn Status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489" name="圆角矩形 488">
            <a:extLst>
              <a:ext uri="{FF2B5EF4-FFF2-40B4-BE49-F238E27FC236}">
                <a16:creationId xmlns:a16="http://schemas.microsoft.com/office/drawing/2014/main" id="{72A05EBD-152B-3E14-9804-D724C94ACC31}"/>
              </a:ext>
            </a:extLst>
          </p:cNvPr>
          <p:cNvSpPr/>
          <p:nvPr/>
        </p:nvSpPr>
        <p:spPr>
          <a:xfrm>
            <a:off x="8578534" y="4846370"/>
            <a:ext cx="1057553" cy="25775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800" dirty="0">
                <a:solidFill>
                  <a:schemeClr val="tx1"/>
                </a:solidFill>
                <a:latin typeface="Andale Mono" panose="020B0509000000000004" pitchFamily="49" charset="0"/>
                <a:ea typeface="SimSun" panose="02010600030101010101" pitchFamily="2" charset="-122"/>
              </a:rPr>
              <a:t>No-turn Confidence</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490" name="圆角矩形 489">
            <a:extLst>
              <a:ext uri="{FF2B5EF4-FFF2-40B4-BE49-F238E27FC236}">
                <a16:creationId xmlns:a16="http://schemas.microsoft.com/office/drawing/2014/main" id="{7DB3D9B9-2987-7899-DEF5-F0ED834043A4}"/>
              </a:ext>
            </a:extLst>
          </p:cNvPr>
          <p:cNvSpPr/>
          <p:nvPr/>
        </p:nvSpPr>
        <p:spPr>
          <a:xfrm>
            <a:off x="9914730" y="4477688"/>
            <a:ext cx="1057553" cy="25775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800" dirty="0">
                <a:solidFill>
                  <a:schemeClr val="tx1"/>
                </a:solidFill>
                <a:latin typeface="Andale Mono" panose="020B0509000000000004" pitchFamily="49" charset="0"/>
                <a:ea typeface="SimSun" panose="02010600030101010101" pitchFamily="2" charset="-122"/>
              </a:rPr>
              <a:t>Right-turn Status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491" name="圆角矩形 490">
            <a:extLst>
              <a:ext uri="{FF2B5EF4-FFF2-40B4-BE49-F238E27FC236}">
                <a16:creationId xmlns:a16="http://schemas.microsoft.com/office/drawing/2014/main" id="{F633E6E2-F586-C0D6-BD69-CFBD44A7E172}"/>
              </a:ext>
            </a:extLst>
          </p:cNvPr>
          <p:cNvSpPr/>
          <p:nvPr/>
        </p:nvSpPr>
        <p:spPr>
          <a:xfrm>
            <a:off x="9914730" y="4846370"/>
            <a:ext cx="1057553" cy="25775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800" dirty="0">
                <a:solidFill>
                  <a:schemeClr val="tx1"/>
                </a:solidFill>
                <a:latin typeface="Andale Mono" panose="020B0509000000000004" pitchFamily="49" charset="0"/>
                <a:ea typeface="SimSun" panose="02010600030101010101" pitchFamily="2" charset="-122"/>
              </a:rPr>
              <a:t>Right-turn Confidence</a:t>
            </a:r>
            <a:endParaRPr kumimoji="1" lang="zh-CN" altLang="en-US" sz="800" dirty="0">
              <a:solidFill>
                <a:schemeClr val="tx1"/>
              </a:solidFill>
              <a:latin typeface="Andale Mono" panose="020B0509000000000004" pitchFamily="49" charset="0"/>
              <a:ea typeface="SimSun" panose="02010600030101010101" pitchFamily="2" charset="-122"/>
            </a:endParaRPr>
          </a:p>
        </p:txBody>
      </p:sp>
      <p:pic>
        <p:nvPicPr>
          <p:cNvPr id="492" name="图片 491">
            <a:extLst>
              <a:ext uri="{FF2B5EF4-FFF2-40B4-BE49-F238E27FC236}">
                <a16:creationId xmlns:a16="http://schemas.microsoft.com/office/drawing/2014/main" id="{56FC7C72-75A1-2739-32DF-E54BD43E14C9}"/>
              </a:ext>
            </a:extLst>
          </p:cNvPr>
          <p:cNvPicPr>
            <a:picLocks noChangeAspect="1"/>
          </p:cNvPicPr>
          <p:nvPr/>
        </p:nvPicPr>
        <p:blipFill>
          <a:blip r:embed="rId2"/>
          <a:stretch>
            <a:fillRect/>
          </a:stretch>
        </p:blipFill>
        <p:spPr>
          <a:xfrm flipV="1">
            <a:off x="7646381" y="5539649"/>
            <a:ext cx="1602850" cy="352141"/>
          </a:xfrm>
          <a:prstGeom prst="rect">
            <a:avLst/>
          </a:prstGeom>
        </p:spPr>
      </p:pic>
      <p:cxnSp>
        <p:nvCxnSpPr>
          <p:cNvPr id="493" name="直线箭头连接符 492">
            <a:extLst>
              <a:ext uri="{FF2B5EF4-FFF2-40B4-BE49-F238E27FC236}">
                <a16:creationId xmlns:a16="http://schemas.microsoft.com/office/drawing/2014/main" id="{F5690984-B945-A906-B91D-0E0186D57A30}"/>
              </a:ext>
            </a:extLst>
          </p:cNvPr>
          <p:cNvCxnSpPr>
            <a:cxnSpLocks/>
            <a:stCxn id="4" idx="2"/>
            <a:endCxn id="492" idx="2"/>
          </p:cNvCxnSpPr>
          <p:nvPr/>
        </p:nvCxnSpPr>
        <p:spPr>
          <a:xfrm flipH="1">
            <a:off x="8447806" y="5341784"/>
            <a:ext cx="1" cy="197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4" name="文本框 493">
            <a:extLst>
              <a:ext uri="{FF2B5EF4-FFF2-40B4-BE49-F238E27FC236}">
                <a16:creationId xmlns:a16="http://schemas.microsoft.com/office/drawing/2014/main" id="{47380B90-9E29-F9E4-F289-6D0B3A3B8585}"/>
              </a:ext>
            </a:extLst>
          </p:cNvPr>
          <p:cNvSpPr txBox="1"/>
          <p:nvPr/>
        </p:nvSpPr>
        <p:spPr>
          <a:xfrm>
            <a:off x="7972539" y="5891790"/>
            <a:ext cx="932702" cy="215444"/>
          </a:xfrm>
          <a:prstGeom prst="rect">
            <a:avLst/>
          </a:prstGeom>
          <a:noFill/>
        </p:spPr>
        <p:txBody>
          <a:bodyPr wrap="square" rtlCol="0">
            <a:spAutoFit/>
          </a:bodyPr>
          <a:lstStyle/>
          <a:p>
            <a:pPr algn="ctr"/>
            <a:r>
              <a:rPr kumimoji="1" lang="en-US" altLang="zh-CN" sz="800" dirty="0">
                <a:latin typeface="Andale Mono" panose="020B0509000000000004" pitchFamily="49" charset="0"/>
                <a:ea typeface="SimSun" panose="02010600030101010101" pitchFamily="2" charset="-122"/>
              </a:rPr>
              <a:t>Ground Truth</a:t>
            </a:r>
            <a:endParaRPr kumimoji="1" lang="zh-CN" altLang="en-US" sz="800" dirty="0">
              <a:latin typeface="Andale Mono" panose="020B0509000000000004" pitchFamily="49" charset="0"/>
              <a:ea typeface="SimSun" panose="02010600030101010101" pitchFamily="2" charset="-122"/>
            </a:endParaRPr>
          </a:p>
        </p:txBody>
      </p:sp>
      <p:cxnSp>
        <p:nvCxnSpPr>
          <p:cNvPr id="495" name="直线箭头连接符 494">
            <a:extLst>
              <a:ext uri="{FF2B5EF4-FFF2-40B4-BE49-F238E27FC236}">
                <a16:creationId xmlns:a16="http://schemas.microsoft.com/office/drawing/2014/main" id="{B18DD25E-A954-4F6D-5B39-C92081738A9C}"/>
              </a:ext>
            </a:extLst>
          </p:cNvPr>
          <p:cNvCxnSpPr>
            <a:cxnSpLocks/>
            <a:stCxn id="48" idx="2"/>
          </p:cNvCxnSpPr>
          <p:nvPr/>
        </p:nvCxnSpPr>
        <p:spPr>
          <a:xfrm flipH="1">
            <a:off x="6434282" y="2070085"/>
            <a:ext cx="1" cy="1161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6" name="直线箭头连接符 495">
            <a:extLst>
              <a:ext uri="{FF2B5EF4-FFF2-40B4-BE49-F238E27FC236}">
                <a16:creationId xmlns:a16="http://schemas.microsoft.com/office/drawing/2014/main" id="{7B30D906-A50C-D03B-25E7-7AA2265EAEB0}"/>
              </a:ext>
            </a:extLst>
          </p:cNvPr>
          <p:cNvCxnSpPr>
            <a:cxnSpLocks/>
            <a:stCxn id="49" idx="2"/>
          </p:cNvCxnSpPr>
          <p:nvPr/>
        </p:nvCxnSpPr>
        <p:spPr>
          <a:xfrm flipH="1">
            <a:off x="7770473" y="2070084"/>
            <a:ext cx="1" cy="136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7" name="直线箭头连接符 496">
            <a:extLst>
              <a:ext uri="{FF2B5EF4-FFF2-40B4-BE49-F238E27FC236}">
                <a16:creationId xmlns:a16="http://schemas.microsoft.com/office/drawing/2014/main" id="{6D4CB95E-C7F3-0625-CF52-612E4DDF92E6}"/>
              </a:ext>
            </a:extLst>
          </p:cNvPr>
          <p:cNvCxnSpPr>
            <a:cxnSpLocks/>
            <a:stCxn id="50" idx="2"/>
          </p:cNvCxnSpPr>
          <p:nvPr/>
        </p:nvCxnSpPr>
        <p:spPr>
          <a:xfrm>
            <a:off x="9107317" y="2072734"/>
            <a:ext cx="6581" cy="108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8" name="直线箭头连接符 497">
            <a:extLst>
              <a:ext uri="{FF2B5EF4-FFF2-40B4-BE49-F238E27FC236}">
                <a16:creationId xmlns:a16="http://schemas.microsoft.com/office/drawing/2014/main" id="{796AFEC2-1279-0B86-99D2-56B35C324FBE}"/>
              </a:ext>
            </a:extLst>
          </p:cNvPr>
          <p:cNvCxnSpPr>
            <a:cxnSpLocks/>
            <a:stCxn id="51" idx="2"/>
          </p:cNvCxnSpPr>
          <p:nvPr/>
        </p:nvCxnSpPr>
        <p:spPr>
          <a:xfrm flipH="1">
            <a:off x="10443507" y="2070083"/>
            <a:ext cx="1" cy="136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9" name="直线箭头连接符 498">
            <a:extLst>
              <a:ext uri="{FF2B5EF4-FFF2-40B4-BE49-F238E27FC236}">
                <a16:creationId xmlns:a16="http://schemas.microsoft.com/office/drawing/2014/main" id="{396CDDB9-4225-A447-9284-11BDCE40E69E}"/>
              </a:ext>
            </a:extLst>
          </p:cNvPr>
          <p:cNvCxnSpPr>
            <a:cxnSpLocks/>
            <a:endCxn id="478" idx="0"/>
          </p:cNvCxnSpPr>
          <p:nvPr/>
        </p:nvCxnSpPr>
        <p:spPr>
          <a:xfrm>
            <a:off x="6434282" y="3188182"/>
            <a:ext cx="1" cy="115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0" name="直线箭头连接符 499">
            <a:extLst>
              <a:ext uri="{FF2B5EF4-FFF2-40B4-BE49-F238E27FC236}">
                <a16:creationId xmlns:a16="http://schemas.microsoft.com/office/drawing/2014/main" id="{1D86252B-F26B-56F7-593B-E4CD6D615743}"/>
              </a:ext>
            </a:extLst>
          </p:cNvPr>
          <p:cNvCxnSpPr>
            <a:cxnSpLocks/>
            <a:endCxn id="479" idx="0"/>
          </p:cNvCxnSpPr>
          <p:nvPr/>
        </p:nvCxnSpPr>
        <p:spPr>
          <a:xfrm>
            <a:off x="7770473" y="3188182"/>
            <a:ext cx="1" cy="115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1" name="直线箭头连接符 500">
            <a:extLst>
              <a:ext uri="{FF2B5EF4-FFF2-40B4-BE49-F238E27FC236}">
                <a16:creationId xmlns:a16="http://schemas.microsoft.com/office/drawing/2014/main" id="{1B41C5BE-F5A8-9EB7-5920-FFD11C53A7E5}"/>
              </a:ext>
            </a:extLst>
          </p:cNvPr>
          <p:cNvCxnSpPr>
            <a:cxnSpLocks/>
            <a:endCxn id="480" idx="0"/>
          </p:cNvCxnSpPr>
          <p:nvPr/>
        </p:nvCxnSpPr>
        <p:spPr>
          <a:xfrm>
            <a:off x="9107317" y="3187827"/>
            <a:ext cx="0" cy="118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2" name="直线箭头连接符 501">
            <a:extLst>
              <a:ext uri="{FF2B5EF4-FFF2-40B4-BE49-F238E27FC236}">
                <a16:creationId xmlns:a16="http://schemas.microsoft.com/office/drawing/2014/main" id="{80036D32-089D-9696-4A59-03FF34CCF946}"/>
              </a:ext>
            </a:extLst>
          </p:cNvPr>
          <p:cNvCxnSpPr>
            <a:cxnSpLocks/>
            <a:endCxn id="481" idx="0"/>
          </p:cNvCxnSpPr>
          <p:nvPr/>
        </p:nvCxnSpPr>
        <p:spPr>
          <a:xfrm>
            <a:off x="10443507" y="3188182"/>
            <a:ext cx="1" cy="115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3" name="肘形连接符 502">
            <a:extLst>
              <a:ext uri="{FF2B5EF4-FFF2-40B4-BE49-F238E27FC236}">
                <a16:creationId xmlns:a16="http://schemas.microsoft.com/office/drawing/2014/main" id="{D9D4F948-ADB5-9BFE-4273-009B1D4F4256}"/>
              </a:ext>
            </a:extLst>
          </p:cNvPr>
          <p:cNvCxnSpPr>
            <a:cxnSpLocks/>
            <a:stCxn id="46" idx="2"/>
            <a:endCxn id="48" idx="0"/>
          </p:cNvCxnSpPr>
          <p:nvPr/>
        </p:nvCxnSpPr>
        <p:spPr>
          <a:xfrm rot="5400000">
            <a:off x="6895764" y="860403"/>
            <a:ext cx="212167" cy="11351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4" name="肘形连接符 503">
            <a:extLst>
              <a:ext uri="{FF2B5EF4-FFF2-40B4-BE49-F238E27FC236}">
                <a16:creationId xmlns:a16="http://schemas.microsoft.com/office/drawing/2014/main" id="{CEC668DB-21BC-5D90-DFD4-75627A24DE9C}"/>
              </a:ext>
            </a:extLst>
          </p:cNvPr>
          <p:cNvCxnSpPr>
            <a:cxnSpLocks/>
            <a:stCxn id="47" idx="2"/>
            <a:endCxn id="49" idx="0"/>
          </p:cNvCxnSpPr>
          <p:nvPr/>
        </p:nvCxnSpPr>
        <p:spPr>
          <a:xfrm rot="5400000">
            <a:off x="8465112" y="631940"/>
            <a:ext cx="207473" cy="15967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5" name="肘形连接符 504">
            <a:extLst>
              <a:ext uri="{FF2B5EF4-FFF2-40B4-BE49-F238E27FC236}">
                <a16:creationId xmlns:a16="http://schemas.microsoft.com/office/drawing/2014/main" id="{4A8C14B2-F750-BD58-41D9-B71766557DE8}"/>
              </a:ext>
            </a:extLst>
          </p:cNvPr>
          <p:cNvCxnSpPr>
            <a:cxnSpLocks/>
            <a:stCxn id="46" idx="2"/>
            <a:endCxn id="49" idx="0"/>
          </p:cNvCxnSpPr>
          <p:nvPr/>
        </p:nvCxnSpPr>
        <p:spPr>
          <a:xfrm rot="16200000" flipH="1">
            <a:off x="7563859" y="1327435"/>
            <a:ext cx="212166" cy="2010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6" name="肘形连接符 505">
            <a:extLst>
              <a:ext uri="{FF2B5EF4-FFF2-40B4-BE49-F238E27FC236}">
                <a16:creationId xmlns:a16="http://schemas.microsoft.com/office/drawing/2014/main" id="{C875452E-DFA5-9E90-6AA7-E65C92D11CC6}"/>
              </a:ext>
            </a:extLst>
          </p:cNvPr>
          <p:cNvCxnSpPr>
            <a:cxnSpLocks/>
            <a:stCxn id="46" idx="2"/>
            <a:endCxn id="50" idx="0"/>
          </p:cNvCxnSpPr>
          <p:nvPr/>
        </p:nvCxnSpPr>
        <p:spPr>
          <a:xfrm rot="16200000" flipH="1">
            <a:off x="8230956" y="660339"/>
            <a:ext cx="214816" cy="15379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7" name="肘形连接符 506">
            <a:extLst>
              <a:ext uri="{FF2B5EF4-FFF2-40B4-BE49-F238E27FC236}">
                <a16:creationId xmlns:a16="http://schemas.microsoft.com/office/drawing/2014/main" id="{5330E8BF-0F49-9B2D-C7FE-17E330D3F699}"/>
              </a:ext>
            </a:extLst>
          </p:cNvPr>
          <p:cNvCxnSpPr>
            <a:cxnSpLocks/>
            <a:stCxn id="47" idx="2"/>
            <a:endCxn id="51" idx="0"/>
          </p:cNvCxnSpPr>
          <p:nvPr/>
        </p:nvCxnSpPr>
        <p:spPr>
          <a:xfrm rot="16200000" flipH="1">
            <a:off x="9801628" y="892169"/>
            <a:ext cx="207472" cy="10762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5" name="直线箭头连接符 344">
            <a:extLst>
              <a:ext uri="{FF2B5EF4-FFF2-40B4-BE49-F238E27FC236}">
                <a16:creationId xmlns:a16="http://schemas.microsoft.com/office/drawing/2014/main" id="{5DAA6CAF-3CBB-2D1B-235B-CE781A1B1761}"/>
              </a:ext>
            </a:extLst>
          </p:cNvPr>
          <p:cNvCxnSpPr>
            <a:cxnSpLocks/>
            <a:stCxn id="481" idx="2"/>
          </p:cNvCxnSpPr>
          <p:nvPr/>
        </p:nvCxnSpPr>
        <p:spPr>
          <a:xfrm>
            <a:off x="10443508" y="3825284"/>
            <a:ext cx="0" cy="234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9" name="文本框 348">
            <a:extLst>
              <a:ext uri="{FF2B5EF4-FFF2-40B4-BE49-F238E27FC236}">
                <a16:creationId xmlns:a16="http://schemas.microsoft.com/office/drawing/2014/main" id="{4999AC7D-CA3D-89EA-9D1C-525D3B2B0595}"/>
              </a:ext>
            </a:extLst>
          </p:cNvPr>
          <p:cNvSpPr txBox="1"/>
          <p:nvPr/>
        </p:nvSpPr>
        <p:spPr>
          <a:xfrm>
            <a:off x="7646381" y="5117357"/>
            <a:ext cx="1520791" cy="246221"/>
          </a:xfrm>
          <a:prstGeom prst="rect">
            <a:avLst/>
          </a:prstGeom>
          <a:noFill/>
        </p:spPr>
        <p:txBody>
          <a:bodyPr wrap="square" rtlCol="0">
            <a:spAutoFit/>
          </a:bodyPr>
          <a:lstStyle/>
          <a:p>
            <a:pPr algn="ctr"/>
            <a:r>
              <a:rPr kumimoji="1" lang="en-US" altLang="zh-CN" sz="1000" i="1" dirty="0">
                <a:latin typeface="Andale Mono" panose="020B0509000000000004" pitchFamily="49" charset="0"/>
                <a:ea typeface="SimSun" panose="02010600030101010101" pitchFamily="2" charset="-122"/>
              </a:rPr>
              <a:t>MLP  Decoder</a:t>
            </a:r>
            <a:endParaRPr kumimoji="1" lang="zh-CN" altLang="en-US" sz="1000" i="1" dirty="0">
              <a:latin typeface="Andale Mono" panose="020B0509000000000004" pitchFamily="49" charset="0"/>
              <a:ea typeface="SimSun" panose="02010600030101010101" pitchFamily="2" charset="-122"/>
            </a:endParaRPr>
          </a:p>
        </p:txBody>
      </p:sp>
      <p:sp>
        <p:nvSpPr>
          <p:cNvPr id="354" name="文本框 353">
            <a:extLst>
              <a:ext uri="{FF2B5EF4-FFF2-40B4-BE49-F238E27FC236}">
                <a16:creationId xmlns:a16="http://schemas.microsoft.com/office/drawing/2014/main" id="{8A939B93-39D1-E11C-BD34-8617B23BD4D1}"/>
              </a:ext>
            </a:extLst>
          </p:cNvPr>
          <p:cNvSpPr txBox="1"/>
          <p:nvPr/>
        </p:nvSpPr>
        <p:spPr>
          <a:xfrm>
            <a:off x="5837499" y="5423420"/>
            <a:ext cx="1731912" cy="617477"/>
          </a:xfrm>
          <a:prstGeom prst="rect">
            <a:avLst/>
          </a:prstGeom>
          <a:noFill/>
        </p:spPr>
        <p:txBody>
          <a:bodyPr wrap="square" rtlCol="0">
            <a:spAutoFit/>
          </a:bodyPr>
          <a:lstStyle/>
          <a:p>
            <a:pPr>
              <a:lnSpc>
                <a:spcPct val="150000"/>
              </a:lnSpc>
            </a:pPr>
            <a:r>
              <a:rPr kumimoji="1" lang="zh-CN" altLang="en-US" sz="800" i="1" dirty="0">
                <a:solidFill>
                  <a:srgbClr val="FF0000"/>
                </a:solidFill>
                <a:latin typeface="Andale Mono" panose="020B0509000000000004" pitchFamily="49" charset="0"/>
                <a:ea typeface="SimSun" panose="02010600030101010101" pitchFamily="2" charset="-122"/>
              </a:rPr>
              <a:t>根据意图获取</a:t>
            </a:r>
            <a:r>
              <a:rPr kumimoji="1" lang="en-US" altLang="zh-CN" sz="800" i="1" dirty="0">
                <a:solidFill>
                  <a:srgbClr val="FF0000"/>
                </a:solidFill>
                <a:latin typeface="Andale Mono" panose="020B0509000000000004" pitchFamily="49" charset="0"/>
                <a:ea typeface="SimSun" panose="02010600030101010101" pitchFamily="2" charset="-122"/>
              </a:rPr>
              <a:t>Feature</a:t>
            </a:r>
            <a:r>
              <a:rPr kumimoji="1" lang="zh-CN" altLang="en-US" sz="800" i="1" dirty="0">
                <a:solidFill>
                  <a:srgbClr val="FF0000"/>
                </a:solidFill>
                <a:latin typeface="Andale Mono" panose="020B0509000000000004" pitchFamily="49" charset="0"/>
                <a:ea typeface="SimSun" panose="02010600030101010101" pitchFamily="2" charset="-122"/>
              </a:rPr>
              <a:t>：先看行驶意图，再决定看哪个灯，最后决定灯色</a:t>
            </a:r>
          </a:p>
        </p:txBody>
      </p:sp>
      <p:cxnSp>
        <p:nvCxnSpPr>
          <p:cNvPr id="524" name="直线箭头连接符 523">
            <a:extLst>
              <a:ext uri="{FF2B5EF4-FFF2-40B4-BE49-F238E27FC236}">
                <a16:creationId xmlns:a16="http://schemas.microsoft.com/office/drawing/2014/main" id="{A3100D50-8809-9037-5FC9-8FFA69B2A77B}"/>
              </a:ext>
            </a:extLst>
          </p:cNvPr>
          <p:cNvCxnSpPr>
            <a:cxnSpLocks/>
            <a:stCxn id="480" idx="2"/>
          </p:cNvCxnSpPr>
          <p:nvPr/>
        </p:nvCxnSpPr>
        <p:spPr>
          <a:xfrm>
            <a:off x="9107317" y="3827935"/>
            <a:ext cx="0" cy="231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6" name="直线箭头连接符 525">
            <a:extLst>
              <a:ext uri="{FF2B5EF4-FFF2-40B4-BE49-F238E27FC236}">
                <a16:creationId xmlns:a16="http://schemas.microsoft.com/office/drawing/2014/main" id="{E18BDFA0-54C5-1F7C-726D-404BE65AA50F}"/>
              </a:ext>
            </a:extLst>
          </p:cNvPr>
          <p:cNvCxnSpPr>
            <a:cxnSpLocks/>
            <a:stCxn id="479" idx="2"/>
          </p:cNvCxnSpPr>
          <p:nvPr/>
        </p:nvCxnSpPr>
        <p:spPr>
          <a:xfrm>
            <a:off x="7770474" y="3825285"/>
            <a:ext cx="0" cy="234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9" name="直线箭头连接符 528">
            <a:extLst>
              <a:ext uri="{FF2B5EF4-FFF2-40B4-BE49-F238E27FC236}">
                <a16:creationId xmlns:a16="http://schemas.microsoft.com/office/drawing/2014/main" id="{9D5EA380-5735-00A9-26F1-4A87613E4520}"/>
              </a:ext>
            </a:extLst>
          </p:cNvPr>
          <p:cNvCxnSpPr>
            <a:cxnSpLocks/>
            <a:stCxn id="478" idx="2"/>
          </p:cNvCxnSpPr>
          <p:nvPr/>
        </p:nvCxnSpPr>
        <p:spPr>
          <a:xfrm flipH="1">
            <a:off x="6434282" y="3825286"/>
            <a:ext cx="1" cy="234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1" name="矩形 540">
            <a:extLst>
              <a:ext uri="{FF2B5EF4-FFF2-40B4-BE49-F238E27FC236}">
                <a16:creationId xmlns:a16="http://schemas.microsoft.com/office/drawing/2014/main" id="{816FC9CE-C70B-B5AF-B30C-93895B22DF82}"/>
              </a:ext>
            </a:extLst>
          </p:cNvPr>
          <p:cNvSpPr/>
          <p:nvPr/>
        </p:nvSpPr>
        <p:spPr>
          <a:xfrm>
            <a:off x="1269273" y="3391528"/>
            <a:ext cx="3800969" cy="1086160"/>
          </a:xfrm>
          <a:prstGeom prst="rect">
            <a:avLst/>
          </a:prstGeom>
          <a:solidFill>
            <a:schemeClr val="accent6">
              <a:lumMod val="75000"/>
              <a:alpha val="2269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ndale Mono" panose="020B0509000000000004" pitchFamily="49" charset="0"/>
              <a:ea typeface="SimSun" panose="02010600030101010101" pitchFamily="2" charset="-122"/>
            </a:endParaRPr>
          </a:p>
        </p:txBody>
      </p:sp>
      <p:sp>
        <p:nvSpPr>
          <p:cNvPr id="542" name="圆角矩形 541">
            <a:extLst>
              <a:ext uri="{FF2B5EF4-FFF2-40B4-BE49-F238E27FC236}">
                <a16:creationId xmlns:a16="http://schemas.microsoft.com/office/drawing/2014/main" id="{A534ED2F-DACC-5DFF-F6A1-4F0CBEA1B906}"/>
              </a:ext>
            </a:extLst>
          </p:cNvPr>
          <p:cNvSpPr/>
          <p:nvPr/>
        </p:nvSpPr>
        <p:spPr>
          <a:xfrm>
            <a:off x="2384968" y="1187468"/>
            <a:ext cx="1577373" cy="197902"/>
          </a:xfrm>
          <a:prstGeom prst="roundRect">
            <a:avLst/>
          </a:prstGeom>
          <a:solidFill>
            <a:schemeClr val="accent4">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Stop Line Features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543" name="圆角矩形 542">
            <a:extLst>
              <a:ext uri="{FF2B5EF4-FFF2-40B4-BE49-F238E27FC236}">
                <a16:creationId xmlns:a16="http://schemas.microsoft.com/office/drawing/2014/main" id="{269A4FDC-B1FC-0E67-6304-5EF4BE5322DA}"/>
              </a:ext>
            </a:extLst>
          </p:cNvPr>
          <p:cNvSpPr/>
          <p:nvPr/>
        </p:nvSpPr>
        <p:spPr>
          <a:xfrm>
            <a:off x="1291024" y="1893726"/>
            <a:ext cx="808783" cy="276999"/>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i="1" dirty="0">
                <a:solidFill>
                  <a:schemeClr val="tx1"/>
                </a:solidFill>
                <a:latin typeface="Andale Mono" panose="020B0509000000000004" pitchFamily="49" charset="0"/>
                <a:ea typeface="SimSun" panose="02010600030101010101" pitchFamily="2" charset="-122"/>
              </a:rPr>
              <a:t>U-turn Embedding</a:t>
            </a:r>
            <a:endParaRPr kumimoji="1" lang="zh-CN" altLang="en-US" sz="800" i="1" dirty="0">
              <a:solidFill>
                <a:schemeClr val="tx1"/>
              </a:solidFill>
              <a:latin typeface="Andale Mono" panose="020B0509000000000004" pitchFamily="49" charset="0"/>
              <a:ea typeface="SimSun" panose="02010600030101010101" pitchFamily="2" charset="-122"/>
            </a:endParaRPr>
          </a:p>
        </p:txBody>
      </p:sp>
      <p:sp>
        <p:nvSpPr>
          <p:cNvPr id="544" name="圆角矩形 543">
            <a:extLst>
              <a:ext uri="{FF2B5EF4-FFF2-40B4-BE49-F238E27FC236}">
                <a16:creationId xmlns:a16="http://schemas.microsoft.com/office/drawing/2014/main" id="{BCA88EE4-E9E6-91C6-D4BC-58871C3734AF}"/>
              </a:ext>
            </a:extLst>
          </p:cNvPr>
          <p:cNvSpPr/>
          <p:nvPr/>
        </p:nvSpPr>
        <p:spPr>
          <a:xfrm>
            <a:off x="2238570" y="1896433"/>
            <a:ext cx="808783" cy="276999"/>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i="1" dirty="0">
                <a:solidFill>
                  <a:schemeClr val="tx1"/>
                </a:solidFill>
                <a:latin typeface="Andale Mono" panose="020B0509000000000004" pitchFamily="49" charset="0"/>
                <a:ea typeface="SimSun" panose="02010600030101010101" pitchFamily="2" charset="-122"/>
              </a:rPr>
              <a:t>Left-turn Embedding</a:t>
            </a:r>
            <a:endParaRPr kumimoji="1" lang="zh-CN" altLang="en-US" sz="800" i="1" dirty="0">
              <a:solidFill>
                <a:schemeClr val="tx1"/>
              </a:solidFill>
              <a:latin typeface="Andale Mono" panose="020B0509000000000004" pitchFamily="49" charset="0"/>
              <a:ea typeface="SimSun" panose="02010600030101010101" pitchFamily="2" charset="-122"/>
            </a:endParaRPr>
          </a:p>
        </p:txBody>
      </p:sp>
      <p:sp>
        <p:nvSpPr>
          <p:cNvPr id="545" name="圆角矩形 544">
            <a:extLst>
              <a:ext uri="{FF2B5EF4-FFF2-40B4-BE49-F238E27FC236}">
                <a16:creationId xmlns:a16="http://schemas.microsoft.com/office/drawing/2014/main" id="{6743ED69-A77D-A134-8E1E-012192939EA9}"/>
              </a:ext>
            </a:extLst>
          </p:cNvPr>
          <p:cNvSpPr/>
          <p:nvPr/>
        </p:nvSpPr>
        <p:spPr>
          <a:xfrm>
            <a:off x="3163940" y="1893726"/>
            <a:ext cx="876725" cy="276999"/>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i="1" dirty="0">
                <a:solidFill>
                  <a:schemeClr val="tx1"/>
                </a:solidFill>
                <a:latin typeface="Andale Mono" panose="020B0509000000000004" pitchFamily="49" charset="0"/>
                <a:ea typeface="SimSun" panose="02010600030101010101" pitchFamily="2" charset="-122"/>
              </a:rPr>
              <a:t>No-turn Embedding</a:t>
            </a:r>
            <a:endParaRPr kumimoji="1" lang="zh-CN" altLang="en-US" sz="800" i="1" dirty="0">
              <a:solidFill>
                <a:schemeClr val="tx1"/>
              </a:solidFill>
              <a:latin typeface="Andale Mono" panose="020B0509000000000004" pitchFamily="49" charset="0"/>
              <a:ea typeface="SimSun" panose="02010600030101010101" pitchFamily="2" charset="-122"/>
            </a:endParaRPr>
          </a:p>
        </p:txBody>
      </p:sp>
      <p:sp>
        <p:nvSpPr>
          <p:cNvPr id="546" name="圆角矩形 545">
            <a:extLst>
              <a:ext uri="{FF2B5EF4-FFF2-40B4-BE49-F238E27FC236}">
                <a16:creationId xmlns:a16="http://schemas.microsoft.com/office/drawing/2014/main" id="{65568D5A-7FD2-F669-52DA-BF0443199F37}"/>
              </a:ext>
            </a:extLst>
          </p:cNvPr>
          <p:cNvSpPr/>
          <p:nvPr/>
        </p:nvSpPr>
        <p:spPr>
          <a:xfrm>
            <a:off x="4130067" y="1893726"/>
            <a:ext cx="876725" cy="276999"/>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i="1" dirty="0">
                <a:solidFill>
                  <a:schemeClr val="tx1"/>
                </a:solidFill>
                <a:latin typeface="Andale Mono" panose="020B0509000000000004" pitchFamily="49" charset="0"/>
                <a:ea typeface="SimSun" panose="02010600030101010101" pitchFamily="2" charset="-122"/>
              </a:rPr>
              <a:t>Right-turn Embedding</a:t>
            </a:r>
            <a:endParaRPr kumimoji="1" lang="zh-CN" altLang="en-US" sz="800" i="1" dirty="0">
              <a:solidFill>
                <a:schemeClr val="tx1"/>
              </a:solidFill>
              <a:latin typeface="Andale Mono" panose="020B0509000000000004" pitchFamily="49" charset="0"/>
              <a:ea typeface="SimSun" panose="02010600030101010101" pitchFamily="2" charset="-122"/>
            </a:endParaRPr>
          </a:p>
        </p:txBody>
      </p:sp>
      <p:cxnSp>
        <p:nvCxnSpPr>
          <p:cNvPr id="547" name="肘形连接符 546">
            <a:extLst>
              <a:ext uri="{FF2B5EF4-FFF2-40B4-BE49-F238E27FC236}">
                <a16:creationId xmlns:a16="http://schemas.microsoft.com/office/drawing/2014/main" id="{2939CF63-419D-4C5D-E913-6F963F4BCE2E}"/>
              </a:ext>
            </a:extLst>
          </p:cNvPr>
          <p:cNvCxnSpPr>
            <a:cxnSpLocks/>
            <a:stCxn id="542" idx="2"/>
            <a:endCxn id="543" idx="0"/>
          </p:cNvCxnSpPr>
          <p:nvPr/>
        </p:nvCxnSpPr>
        <p:spPr>
          <a:xfrm rot="5400000">
            <a:off x="2180358" y="900429"/>
            <a:ext cx="508356" cy="14782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8" name="肘形连接符 547">
            <a:extLst>
              <a:ext uri="{FF2B5EF4-FFF2-40B4-BE49-F238E27FC236}">
                <a16:creationId xmlns:a16="http://schemas.microsoft.com/office/drawing/2014/main" id="{AF301C95-9276-C0D1-01D4-86CA448791E3}"/>
              </a:ext>
            </a:extLst>
          </p:cNvPr>
          <p:cNvCxnSpPr>
            <a:cxnSpLocks/>
            <a:stCxn id="542" idx="2"/>
            <a:endCxn id="544" idx="0"/>
          </p:cNvCxnSpPr>
          <p:nvPr/>
        </p:nvCxnSpPr>
        <p:spPr>
          <a:xfrm rot="5400000">
            <a:off x="2652778" y="1375555"/>
            <a:ext cx="511063" cy="5306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9" name="肘形连接符 548">
            <a:extLst>
              <a:ext uri="{FF2B5EF4-FFF2-40B4-BE49-F238E27FC236}">
                <a16:creationId xmlns:a16="http://schemas.microsoft.com/office/drawing/2014/main" id="{932F755A-8313-F7A8-F157-FACDB97F7027}"/>
              </a:ext>
            </a:extLst>
          </p:cNvPr>
          <p:cNvCxnSpPr>
            <a:cxnSpLocks/>
            <a:stCxn id="542" idx="2"/>
            <a:endCxn id="545" idx="0"/>
          </p:cNvCxnSpPr>
          <p:nvPr/>
        </p:nvCxnSpPr>
        <p:spPr>
          <a:xfrm rot="16200000" flipH="1">
            <a:off x="3133801" y="1425224"/>
            <a:ext cx="508356" cy="4286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0" name="肘形连接符 549">
            <a:extLst>
              <a:ext uri="{FF2B5EF4-FFF2-40B4-BE49-F238E27FC236}">
                <a16:creationId xmlns:a16="http://schemas.microsoft.com/office/drawing/2014/main" id="{331D7EC4-825A-58B2-D0C9-9AC9E9F2F2E1}"/>
              </a:ext>
            </a:extLst>
          </p:cNvPr>
          <p:cNvCxnSpPr>
            <a:cxnSpLocks/>
            <a:stCxn id="542" idx="2"/>
            <a:endCxn id="546" idx="0"/>
          </p:cNvCxnSpPr>
          <p:nvPr/>
        </p:nvCxnSpPr>
        <p:spPr>
          <a:xfrm rot="16200000" flipH="1">
            <a:off x="3616864" y="942160"/>
            <a:ext cx="508356" cy="13947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51" name="文本框 550">
            <a:extLst>
              <a:ext uri="{FF2B5EF4-FFF2-40B4-BE49-F238E27FC236}">
                <a16:creationId xmlns:a16="http://schemas.microsoft.com/office/drawing/2014/main" id="{39EFF688-A010-59AC-E962-BDF8A544ED2D}"/>
              </a:ext>
            </a:extLst>
          </p:cNvPr>
          <p:cNvSpPr txBox="1"/>
          <p:nvPr/>
        </p:nvSpPr>
        <p:spPr>
          <a:xfrm>
            <a:off x="2892424" y="1462082"/>
            <a:ext cx="562457" cy="215444"/>
          </a:xfrm>
          <a:prstGeom prst="rect">
            <a:avLst/>
          </a:prstGeom>
          <a:noFill/>
        </p:spPr>
        <p:txBody>
          <a:bodyPr wrap="square" rtlCol="0">
            <a:spAutoFit/>
          </a:bodyPr>
          <a:lstStyle/>
          <a:p>
            <a:pPr algn="ctr"/>
            <a:r>
              <a:rPr kumimoji="1" lang="en-US" altLang="zh-CN" sz="800" dirty="0" err="1">
                <a:latin typeface="Andale Mono" panose="020B0509000000000004" pitchFamily="49" charset="0"/>
                <a:ea typeface="SimSun" panose="02010600030101010101" pitchFamily="2" charset="-122"/>
              </a:rPr>
              <a:t>concat</a:t>
            </a:r>
            <a:endParaRPr kumimoji="1" lang="zh-CN" altLang="en-US" sz="800" dirty="0">
              <a:latin typeface="Andale Mono" panose="020B0509000000000004" pitchFamily="49" charset="0"/>
              <a:ea typeface="SimSun" panose="02010600030101010101" pitchFamily="2" charset="-122"/>
            </a:endParaRPr>
          </a:p>
        </p:txBody>
      </p:sp>
      <p:sp>
        <p:nvSpPr>
          <p:cNvPr id="552" name="圆角矩形 551">
            <a:extLst>
              <a:ext uri="{FF2B5EF4-FFF2-40B4-BE49-F238E27FC236}">
                <a16:creationId xmlns:a16="http://schemas.microsoft.com/office/drawing/2014/main" id="{DA11ED62-063C-9A5E-594B-A1E73E70C817}"/>
              </a:ext>
            </a:extLst>
          </p:cNvPr>
          <p:cNvSpPr/>
          <p:nvPr/>
        </p:nvSpPr>
        <p:spPr>
          <a:xfrm>
            <a:off x="1291025" y="2386256"/>
            <a:ext cx="808783" cy="364340"/>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U-turn Status Features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553" name="圆角矩形 552">
            <a:extLst>
              <a:ext uri="{FF2B5EF4-FFF2-40B4-BE49-F238E27FC236}">
                <a16:creationId xmlns:a16="http://schemas.microsoft.com/office/drawing/2014/main" id="{4153FF54-D6B9-C9FB-D64B-90C968F2FCAE}"/>
              </a:ext>
            </a:extLst>
          </p:cNvPr>
          <p:cNvSpPr/>
          <p:nvPr/>
        </p:nvSpPr>
        <p:spPr>
          <a:xfrm>
            <a:off x="2238570" y="2388072"/>
            <a:ext cx="808783" cy="364340"/>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Left-turn Status Features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554" name="圆角矩形 553">
            <a:extLst>
              <a:ext uri="{FF2B5EF4-FFF2-40B4-BE49-F238E27FC236}">
                <a16:creationId xmlns:a16="http://schemas.microsoft.com/office/drawing/2014/main" id="{357D972B-1739-306B-2B90-B70AC5E266ED}"/>
              </a:ext>
            </a:extLst>
          </p:cNvPr>
          <p:cNvSpPr/>
          <p:nvPr/>
        </p:nvSpPr>
        <p:spPr>
          <a:xfrm>
            <a:off x="3163939" y="2386256"/>
            <a:ext cx="876725" cy="364340"/>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800" dirty="0">
                <a:solidFill>
                  <a:schemeClr val="tx1"/>
                </a:solidFill>
                <a:latin typeface="Andale Mono" panose="020B0509000000000004" pitchFamily="49" charset="0"/>
                <a:ea typeface="SimSun" panose="02010600030101010101" pitchFamily="2" charset="-122"/>
              </a:rPr>
              <a:t>No-turn Status Features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555" name="圆角矩形 554">
            <a:extLst>
              <a:ext uri="{FF2B5EF4-FFF2-40B4-BE49-F238E27FC236}">
                <a16:creationId xmlns:a16="http://schemas.microsoft.com/office/drawing/2014/main" id="{1C91EFDD-2B8D-3319-DF24-6BFDF9D1A9CA}"/>
              </a:ext>
            </a:extLst>
          </p:cNvPr>
          <p:cNvSpPr/>
          <p:nvPr/>
        </p:nvSpPr>
        <p:spPr>
          <a:xfrm>
            <a:off x="4130065" y="2390642"/>
            <a:ext cx="876725" cy="364340"/>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800" dirty="0">
                <a:solidFill>
                  <a:schemeClr val="tx1"/>
                </a:solidFill>
                <a:latin typeface="Andale Mono" panose="020B0509000000000004" pitchFamily="49" charset="0"/>
                <a:ea typeface="SimSun" panose="02010600030101010101" pitchFamily="2" charset="-122"/>
              </a:rPr>
              <a:t>Right-turn Status Features</a:t>
            </a:r>
            <a:endParaRPr kumimoji="1" lang="zh-CN" altLang="en-US" sz="800" dirty="0">
              <a:solidFill>
                <a:schemeClr val="tx1"/>
              </a:solidFill>
              <a:latin typeface="Andale Mono" panose="020B0509000000000004" pitchFamily="49" charset="0"/>
              <a:ea typeface="SimSun" panose="02010600030101010101" pitchFamily="2" charset="-122"/>
            </a:endParaRPr>
          </a:p>
        </p:txBody>
      </p:sp>
      <p:cxnSp>
        <p:nvCxnSpPr>
          <p:cNvPr id="556" name="直线箭头连接符 555">
            <a:extLst>
              <a:ext uri="{FF2B5EF4-FFF2-40B4-BE49-F238E27FC236}">
                <a16:creationId xmlns:a16="http://schemas.microsoft.com/office/drawing/2014/main" id="{01F76DC4-E1F4-225C-37B2-0C0BB645F0D1}"/>
              </a:ext>
            </a:extLst>
          </p:cNvPr>
          <p:cNvCxnSpPr>
            <a:stCxn id="543" idx="2"/>
            <a:endCxn id="552" idx="0"/>
          </p:cNvCxnSpPr>
          <p:nvPr/>
        </p:nvCxnSpPr>
        <p:spPr>
          <a:xfrm>
            <a:off x="1695416" y="2170725"/>
            <a:ext cx="1" cy="215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7" name="直线箭头连接符 556">
            <a:extLst>
              <a:ext uri="{FF2B5EF4-FFF2-40B4-BE49-F238E27FC236}">
                <a16:creationId xmlns:a16="http://schemas.microsoft.com/office/drawing/2014/main" id="{307168DF-A261-9157-DDC9-75056DC8968D}"/>
              </a:ext>
            </a:extLst>
          </p:cNvPr>
          <p:cNvCxnSpPr>
            <a:stCxn id="544" idx="2"/>
            <a:endCxn id="553" idx="0"/>
          </p:cNvCxnSpPr>
          <p:nvPr/>
        </p:nvCxnSpPr>
        <p:spPr>
          <a:xfrm>
            <a:off x="2642962" y="2173432"/>
            <a:ext cx="0" cy="214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8" name="直线箭头连接符 557">
            <a:extLst>
              <a:ext uri="{FF2B5EF4-FFF2-40B4-BE49-F238E27FC236}">
                <a16:creationId xmlns:a16="http://schemas.microsoft.com/office/drawing/2014/main" id="{BB4F26BA-A4A4-3A10-E2A5-E2F28E698E9C}"/>
              </a:ext>
            </a:extLst>
          </p:cNvPr>
          <p:cNvCxnSpPr>
            <a:stCxn id="545" idx="2"/>
            <a:endCxn id="554" idx="0"/>
          </p:cNvCxnSpPr>
          <p:nvPr/>
        </p:nvCxnSpPr>
        <p:spPr>
          <a:xfrm flipH="1">
            <a:off x="3602302" y="2170725"/>
            <a:ext cx="1" cy="215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9" name="直线箭头连接符 558">
            <a:extLst>
              <a:ext uri="{FF2B5EF4-FFF2-40B4-BE49-F238E27FC236}">
                <a16:creationId xmlns:a16="http://schemas.microsoft.com/office/drawing/2014/main" id="{AC043EB2-7181-B7ED-1367-EBE7B77DF092}"/>
              </a:ext>
            </a:extLst>
          </p:cNvPr>
          <p:cNvCxnSpPr>
            <a:stCxn id="546" idx="2"/>
            <a:endCxn id="555" idx="0"/>
          </p:cNvCxnSpPr>
          <p:nvPr/>
        </p:nvCxnSpPr>
        <p:spPr>
          <a:xfrm flipH="1">
            <a:off x="4568428" y="2170725"/>
            <a:ext cx="2" cy="219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0" name="矩形 559">
            <a:extLst>
              <a:ext uri="{FF2B5EF4-FFF2-40B4-BE49-F238E27FC236}">
                <a16:creationId xmlns:a16="http://schemas.microsoft.com/office/drawing/2014/main" id="{DAD18E13-EE18-BFF1-D911-2B36FA03A2EE}"/>
              </a:ext>
            </a:extLst>
          </p:cNvPr>
          <p:cNvSpPr/>
          <p:nvPr/>
        </p:nvSpPr>
        <p:spPr>
          <a:xfrm>
            <a:off x="1527675" y="2965236"/>
            <a:ext cx="3291956" cy="20186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i="1" dirty="0">
                <a:solidFill>
                  <a:schemeClr val="tx1"/>
                </a:solidFill>
                <a:latin typeface="Andale Mono" panose="020B0509000000000004" pitchFamily="49" charset="0"/>
                <a:ea typeface="SimSun" panose="02010600030101010101" pitchFamily="2" charset="-122"/>
              </a:rPr>
              <a:t>MLP</a:t>
            </a:r>
            <a:endParaRPr kumimoji="1" lang="zh-CN" altLang="en-US" sz="800" i="1" dirty="0">
              <a:solidFill>
                <a:schemeClr val="tx1"/>
              </a:solidFill>
              <a:latin typeface="Andale Mono" panose="020B0509000000000004" pitchFamily="49" charset="0"/>
              <a:ea typeface="SimSun" panose="02010600030101010101" pitchFamily="2" charset="-122"/>
            </a:endParaRPr>
          </a:p>
        </p:txBody>
      </p:sp>
      <p:cxnSp>
        <p:nvCxnSpPr>
          <p:cNvPr id="561" name="直线箭头连接符 560">
            <a:extLst>
              <a:ext uri="{FF2B5EF4-FFF2-40B4-BE49-F238E27FC236}">
                <a16:creationId xmlns:a16="http://schemas.microsoft.com/office/drawing/2014/main" id="{30EE85E6-7A89-65EF-E8E7-A0927CC04ED8}"/>
              </a:ext>
            </a:extLst>
          </p:cNvPr>
          <p:cNvCxnSpPr>
            <a:cxnSpLocks/>
            <a:stCxn id="552" idx="2"/>
          </p:cNvCxnSpPr>
          <p:nvPr/>
        </p:nvCxnSpPr>
        <p:spPr>
          <a:xfrm flipH="1">
            <a:off x="1690124" y="2750596"/>
            <a:ext cx="5293" cy="228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2" name="直线箭头连接符 561">
            <a:extLst>
              <a:ext uri="{FF2B5EF4-FFF2-40B4-BE49-F238E27FC236}">
                <a16:creationId xmlns:a16="http://schemas.microsoft.com/office/drawing/2014/main" id="{BF6FF2E3-7DB5-9BC0-92A8-AAAEA9397DC0}"/>
              </a:ext>
            </a:extLst>
          </p:cNvPr>
          <p:cNvCxnSpPr>
            <a:cxnSpLocks/>
            <a:stCxn id="553" idx="2"/>
          </p:cNvCxnSpPr>
          <p:nvPr/>
        </p:nvCxnSpPr>
        <p:spPr>
          <a:xfrm flipH="1">
            <a:off x="2637669" y="2752412"/>
            <a:ext cx="5293" cy="212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3" name="直线箭头连接符 562">
            <a:extLst>
              <a:ext uri="{FF2B5EF4-FFF2-40B4-BE49-F238E27FC236}">
                <a16:creationId xmlns:a16="http://schemas.microsoft.com/office/drawing/2014/main" id="{4F4C7441-938E-69BB-2817-BB5B55DC0475}"/>
              </a:ext>
            </a:extLst>
          </p:cNvPr>
          <p:cNvCxnSpPr>
            <a:cxnSpLocks/>
            <a:stCxn id="554" idx="2"/>
          </p:cNvCxnSpPr>
          <p:nvPr/>
        </p:nvCxnSpPr>
        <p:spPr>
          <a:xfrm flipH="1">
            <a:off x="3602301" y="2750596"/>
            <a:ext cx="1" cy="228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4" name="直线箭头连接符 563">
            <a:extLst>
              <a:ext uri="{FF2B5EF4-FFF2-40B4-BE49-F238E27FC236}">
                <a16:creationId xmlns:a16="http://schemas.microsoft.com/office/drawing/2014/main" id="{F8196402-A78F-534F-3655-A160B9B8B9C9}"/>
              </a:ext>
            </a:extLst>
          </p:cNvPr>
          <p:cNvCxnSpPr>
            <a:cxnSpLocks/>
            <a:stCxn id="555" idx="2"/>
          </p:cNvCxnSpPr>
          <p:nvPr/>
        </p:nvCxnSpPr>
        <p:spPr>
          <a:xfrm>
            <a:off x="4568428" y="2754982"/>
            <a:ext cx="0" cy="219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5" name="圆角矩形 564">
            <a:extLst>
              <a:ext uri="{FF2B5EF4-FFF2-40B4-BE49-F238E27FC236}">
                <a16:creationId xmlns:a16="http://schemas.microsoft.com/office/drawing/2014/main" id="{62130ABE-3BBA-53A3-F914-C6D664C29CDB}"/>
              </a:ext>
            </a:extLst>
          </p:cNvPr>
          <p:cNvSpPr/>
          <p:nvPr/>
        </p:nvSpPr>
        <p:spPr>
          <a:xfrm>
            <a:off x="1372184" y="3498806"/>
            <a:ext cx="720080" cy="276999"/>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U-turn Status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566" name="圆角矩形 565">
            <a:extLst>
              <a:ext uri="{FF2B5EF4-FFF2-40B4-BE49-F238E27FC236}">
                <a16:creationId xmlns:a16="http://schemas.microsoft.com/office/drawing/2014/main" id="{BB493BFC-A69A-2F38-BA8E-7337C6CF6DD7}"/>
              </a:ext>
            </a:extLst>
          </p:cNvPr>
          <p:cNvSpPr/>
          <p:nvPr/>
        </p:nvSpPr>
        <p:spPr>
          <a:xfrm>
            <a:off x="1372184" y="3895014"/>
            <a:ext cx="720080" cy="276999"/>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U-turn Confidence</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567" name="圆角矩形 566">
            <a:extLst>
              <a:ext uri="{FF2B5EF4-FFF2-40B4-BE49-F238E27FC236}">
                <a16:creationId xmlns:a16="http://schemas.microsoft.com/office/drawing/2014/main" id="{DD994A09-0FCE-69BD-5706-9B2B6577ECC2}"/>
              </a:ext>
            </a:extLst>
          </p:cNvPr>
          <p:cNvSpPr/>
          <p:nvPr/>
        </p:nvSpPr>
        <p:spPr>
          <a:xfrm>
            <a:off x="2160265" y="3498806"/>
            <a:ext cx="858504" cy="276999"/>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Left-turn Status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568" name="圆角矩形 567">
            <a:extLst>
              <a:ext uri="{FF2B5EF4-FFF2-40B4-BE49-F238E27FC236}">
                <a16:creationId xmlns:a16="http://schemas.microsoft.com/office/drawing/2014/main" id="{88748ABC-10F9-BB32-EEF6-71F9DB40F03A}"/>
              </a:ext>
            </a:extLst>
          </p:cNvPr>
          <p:cNvSpPr/>
          <p:nvPr/>
        </p:nvSpPr>
        <p:spPr>
          <a:xfrm>
            <a:off x="2160265" y="3895014"/>
            <a:ext cx="858504" cy="276999"/>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800" dirty="0">
                <a:solidFill>
                  <a:schemeClr val="tx1"/>
                </a:solidFill>
                <a:latin typeface="Andale Mono" panose="020B0509000000000004" pitchFamily="49" charset="0"/>
                <a:ea typeface="SimSun" panose="02010600030101010101" pitchFamily="2" charset="-122"/>
              </a:rPr>
              <a:t>Left-turn Confidence</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569" name="圆角矩形 568">
            <a:extLst>
              <a:ext uri="{FF2B5EF4-FFF2-40B4-BE49-F238E27FC236}">
                <a16:creationId xmlns:a16="http://schemas.microsoft.com/office/drawing/2014/main" id="{BEC7C111-06DC-2CEA-29AE-2AC0D91B476A}"/>
              </a:ext>
            </a:extLst>
          </p:cNvPr>
          <p:cNvSpPr/>
          <p:nvPr/>
        </p:nvSpPr>
        <p:spPr>
          <a:xfrm>
            <a:off x="3058989" y="3498806"/>
            <a:ext cx="972320" cy="276999"/>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800" dirty="0">
                <a:solidFill>
                  <a:schemeClr val="tx1"/>
                </a:solidFill>
                <a:latin typeface="Andale Mono" panose="020B0509000000000004" pitchFamily="49" charset="0"/>
                <a:ea typeface="SimSun" panose="02010600030101010101" pitchFamily="2" charset="-122"/>
              </a:rPr>
              <a:t>No-turn Status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570" name="圆角矩形 569">
            <a:extLst>
              <a:ext uri="{FF2B5EF4-FFF2-40B4-BE49-F238E27FC236}">
                <a16:creationId xmlns:a16="http://schemas.microsoft.com/office/drawing/2014/main" id="{3AE489E2-9FB4-8F33-047A-A2B3B7818514}"/>
              </a:ext>
            </a:extLst>
          </p:cNvPr>
          <p:cNvSpPr/>
          <p:nvPr/>
        </p:nvSpPr>
        <p:spPr>
          <a:xfrm>
            <a:off x="3058989" y="3895014"/>
            <a:ext cx="972320" cy="276999"/>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800" dirty="0">
                <a:solidFill>
                  <a:schemeClr val="tx1"/>
                </a:solidFill>
                <a:latin typeface="Andale Mono" panose="020B0509000000000004" pitchFamily="49" charset="0"/>
                <a:ea typeface="SimSun" panose="02010600030101010101" pitchFamily="2" charset="-122"/>
              </a:rPr>
              <a:t>No-turn Confidence</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571" name="圆角矩形 570">
            <a:extLst>
              <a:ext uri="{FF2B5EF4-FFF2-40B4-BE49-F238E27FC236}">
                <a16:creationId xmlns:a16="http://schemas.microsoft.com/office/drawing/2014/main" id="{69281E95-8FA3-ECDF-BC1F-A8A8DDFDA07B}"/>
              </a:ext>
            </a:extLst>
          </p:cNvPr>
          <p:cNvSpPr/>
          <p:nvPr/>
        </p:nvSpPr>
        <p:spPr>
          <a:xfrm>
            <a:off x="4065309" y="3498806"/>
            <a:ext cx="952000" cy="276999"/>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800" dirty="0">
                <a:solidFill>
                  <a:schemeClr val="tx1"/>
                </a:solidFill>
                <a:latin typeface="Andale Mono" panose="020B0509000000000004" pitchFamily="49" charset="0"/>
                <a:ea typeface="SimSun" panose="02010600030101010101" pitchFamily="2" charset="-122"/>
              </a:rPr>
              <a:t>Right-turn Status</a:t>
            </a:r>
            <a:endParaRPr kumimoji="1" lang="zh-CN" altLang="en-US" sz="800" dirty="0">
              <a:solidFill>
                <a:schemeClr val="tx1"/>
              </a:solidFill>
              <a:latin typeface="Andale Mono" panose="020B0509000000000004" pitchFamily="49" charset="0"/>
              <a:ea typeface="SimSun" panose="02010600030101010101" pitchFamily="2" charset="-122"/>
            </a:endParaRPr>
          </a:p>
        </p:txBody>
      </p:sp>
      <p:sp>
        <p:nvSpPr>
          <p:cNvPr id="572" name="圆角矩形 571">
            <a:extLst>
              <a:ext uri="{FF2B5EF4-FFF2-40B4-BE49-F238E27FC236}">
                <a16:creationId xmlns:a16="http://schemas.microsoft.com/office/drawing/2014/main" id="{B98100A3-5CCC-0DE6-93FD-EF86B70C8B67}"/>
              </a:ext>
            </a:extLst>
          </p:cNvPr>
          <p:cNvSpPr/>
          <p:nvPr/>
        </p:nvSpPr>
        <p:spPr>
          <a:xfrm>
            <a:off x="4065309" y="3895014"/>
            <a:ext cx="952000" cy="276999"/>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800" dirty="0">
                <a:solidFill>
                  <a:schemeClr val="tx1"/>
                </a:solidFill>
                <a:latin typeface="Andale Mono" panose="020B0509000000000004" pitchFamily="49" charset="0"/>
                <a:ea typeface="SimSun" panose="02010600030101010101" pitchFamily="2" charset="-122"/>
              </a:rPr>
              <a:t>Right-turn Confidence</a:t>
            </a:r>
            <a:endParaRPr kumimoji="1" lang="zh-CN" altLang="en-US" sz="800" dirty="0">
              <a:solidFill>
                <a:schemeClr val="tx1"/>
              </a:solidFill>
              <a:latin typeface="Andale Mono" panose="020B0509000000000004" pitchFamily="49" charset="0"/>
              <a:ea typeface="SimSun" panose="02010600030101010101" pitchFamily="2" charset="-122"/>
            </a:endParaRPr>
          </a:p>
        </p:txBody>
      </p:sp>
      <p:cxnSp>
        <p:nvCxnSpPr>
          <p:cNvPr id="573" name="直线箭头连接符 572">
            <a:extLst>
              <a:ext uri="{FF2B5EF4-FFF2-40B4-BE49-F238E27FC236}">
                <a16:creationId xmlns:a16="http://schemas.microsoft.com/office/drawing/2014/main" id="{3162EA9E-D321-426A-AAB4-02A806C7FFE0}"/>
              </a:ext>
            </a:extLst>
          </p:cNvPr>
          <p:cNvCxnSpPr>
            <a:cxnSpLocks/>
            <a:stCxn id="560" idx="2"/>
            <a:endCxn id="541" idx="0"/>
          </p:cNvCxnSpPr>
          <p:nvPr/>
        </p:nvCxnSpPr>
        <p:spPr>
          <a:xfrm flipH="1">
            <a:off x="3169758" y="3167104"/>
            <a:ext cx="3895" cy="224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4" name="文本框 573">
            <a:extLst>
              <a:ext uri="{FF2B5EF4-FFF2-40B4-BE49-F238E27FC236}">
                <a16:creationId xmlns:a16="http://schemas.microsoft.com/office/drawing/2014/main" id="{679720C2-39B1-65AF-07EC-0A201F0F317B}"/>
              </a:ext>
            </a:extLst>
          </p:cNvPr>
          <p:cNvSpPr txBox="1"/>
          <p:nvPr/>
        </p:nvSpPr>
        <p:spPr>
          <a:xfrm>
            <a:off x="1788853" y="4262244"/>
            <a:ext cx="2726098" cy="215444"/>
          </a:xfrm>
          <a:prstGeom prst="rect">
            <a:avLst/>
          </a:prstGeom>
          <a:noFill/>
        </p:spPr>
        <p:txBody>
          <a:bodyPr wrap="square" rtlCol="0">
            <a:spAutoFit/>
          </a:bodyPr>
          <a:lstStyle/>
          <a:p>
            <a:pPr algn="ctr"/>
            <a:r>
              <a:rPr kumimoji="1" lang="en-US" altLang="zh-CN" sz="800" dirty="0">
                <a:latin typeface="Andale Mono" panose="020B0509000000000004" pitchFamily="49" charset="0"/>
                <a:ea typeface="SimSun" panose="02010600030101010101" pitchFamily="2" charset="-122"/>
              </a:rPr>
              <a:t>TL Results( </a:t>
            </a:r>
            <a:r>
              <a:rPr kumimoji="1" lang="en-US" altLang="zh-CN" sz="800" dirty="0">
                <a:solidFill>
                  <a:srgbClr val="FF0000"/>
                </a:solidFill>
                <a:latin typeface="Andale Mono" panose="020B0509000000000004" pitchFamily="49" charset="0"/>
                <a:ea typeface="SimSun" panose="02010600030101010101" pitchFamily="2" charset="-122"/>
              </a:rPr>
              <a:t>status: y/r/g/b</a:t>
            </a:r>
            <a:r>
              <a:rPr kumimoji="1" lang="en-US" altLang="zh-CN" sz="800" dirty="0">
                <a:latin typeface="Andale Mono" panose="020B0509000000000004" pitchFamily="49" charset="0"/>
                <a:ea typeface="SimSun" panose="02010600030101010101" pitchFamily="2" charset="-122"/>
              </a:rPr>
              <a:t>)</a:t>
            </a:r>
            <a:endParaRPr kumimoji="1" lang="zh-CN" altLang="en-US" sz="800" dirty="0">
              <a:latin typeface="Andale Mono" panose="020B0509000000000004" pitchFamily="49" charset="0"/>
              <a:ea typeface="SimSun" panose="02010600030101010101" pitchFamily="2" charset="-122"/>
            </a:endParaRPr>
          </a:p>
        </p:txBody>
      </p:sp>
      <p:pic>
        <p:nvPicPr>
          <p:cNvPr id="575" name="图片 574">
            <a:extLst>
              <a:ext uri="{FF2B5EF4-FFF2-40B4-BE49-F238E27FC236}">
                <a16:creationId xmlns:a16="http://schemas.microsoft.com/office/drawing/2014/main" id="{7873A762-5561-0A9C-6265-67052B123E77}"/>
              </a:ext>
            </a:extLst>
          </p:cNvPr>
          <p:cNvPicPr>
            <a:picLocks noChangeAspect="1"/>
          </p:cNvPicPr>
          <p:nvPr/>
        </p:nvPicPr>
        <p:blipFill>
          <a:blip r:embed="rId2"/>
          <a:stretch>
            <a:fillRect/>
          </a:stretch>
        </p:blipFill>
        <p:spPr>
          <a:xfrm flipV="1">
            <a:off x="2350477" y="4750310"/>
            <a:ext cx="1602850" cy="352141"/>
          </a:xfrm>
          <a:prstGeom prst="rect">
            <a:avLst/>
          </a:prstGeom>
        </p:spPr>
      </p:pic>
      <p:cxnSp>
        <p:nvCxnSpPr>
          <p:cNvPr id="576" name="直线箭头连接符 575">
            <a:extLst>
              <a:ext uri="{FF2B5EF4-FFF2-40B4-BE49-F238E27FC236}">
                <a16:creationId xmlns:a16="http://schemas.microsoft.com/office/drawing/2014/main" id="{D4855AEB-FAF2-7ED2-6627-8A55F940A438}"/>
              </a:ext>
            </a:extLst>
          </p:cNvPr>
          <p:cNvCxnSpPr>
            <a:stCxn id="574" idx="2"/>
            <a:endCxn id="575" idx="2"/>
          </p:cNvCxnSpPr>
          <p:nvPr/>
        </p:nvCxnSpPr>
        <p:spPr>
          <a:xfrm>
            <a:off x="3151902" y="4477688"/>
            <a:ext cx="0" cy="272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7" name="文本框 576">
            <a:extLst>
              <a:ext uri="{FF2B5EF4-FFF2-40B4-BE49-F238E27FC236}">
                <a16:creationId xmlns:a16="http://schemas.microsoft.com/office/drawing/2014/main" id="{B636B08A-7211-B889-8FA5-5055E9C1990D}"/>
              </a:ext>
            </a:extLst>
          </p:cNvPr>
          <p:cNvSpPr txBox="1"/>
          <p:nvPr/>
        </p:nvSpPr>
        <p:spPr>
          <a:xfrm>
            <a:off x="2725389" y="5203814"/>
            <a:ext cx="932702" cy="215444"/>
          </a:xfrm>
          <a:prstGeom prst="rect">
            <a:avLst/>
          </a:prstGeom>
          <a:noFill/>
        </p:spPr>
        <p:txBody>
          <a:bodyPr wrap="square" rtlCol="0">
            <a:spAutoFit/>
          </a:bodyPr>
          <a:lstStyle/>
          <a:p>
            <a:pPr algn="ctr"/>
            <a:r>
              <a:rPr kumimoji="1" lang="en-US" altLang="zh-CN" sz="800" dirty="0">
                <a:latin typeface="Andale Mono" panose="020B0509000000000004" pitchFamily="49" charset="0"/>
                <a:ea typeface="SimSun" panose="02010600030101010101" pitchFamily="2" charset="-122"/>
              </a:rPr>
              <a:t>Ground Truth</a:t>
            </a:r>
            <a:endParaRPr kumimoji="1" lang="zh-CN" altLang="en-US" sz="800" dirty="0">
              <a:latin typeface="Andale Mono" panose="020B0509000000000004" pitchFamily="49" charset="0"/>
              <a:ea typeface="SimSun" panose="02010600030101010101" pitchFamily="2" charset="-122"/>
            </a:endParaRPr>
          </a:p>
        </p:txBody>
      </p:sp>
      <p:sp>
        <p:nvSpPr>
          <p:cNvPr id="578" name="文本框 577">
            <a:extLst>
              <a:ext uri="{FF2B5EF4-FFF2-40B4-BE49-F238E27FC236}">
                <a16:creationId xmlns:a16="http://schemas.microsoft.com/office/drawing/2014/main" id="{B7AAEAA6-BFF6-E9C4-5D68-B6A8AB16A80C}"/>
              </a:ext>
            </a:extLst>
          </p:cNvPr>
          <p:cNvSpPr txBox="1"/>
          <p:nvPr/>
        </p:nvSpPr>
        <p:spPr>
          <a:xfrm>
            <a:off x="1233544" y="860887"/>
            <a:ext cx="3357096" cy="276999"/>
          </a:xfrm>
          <a:prstGeom prst="rect">
            <a:avLst/>
          </a:prstGeom>
          <a:noFill/>
        </p:spPr>
        <p:txBody>
          <a:bodyPr wrap="square">
            <a:spAutoFit/>
          </a:bodyPr>
          <a:lstStyle/>
          <a:p>
            <a:r>
              <a:rPr kumimoji="1" lang="en-US" altLang="zh-CN" sz="1200" dirty="0">
                <a:latin typeface="Andale Mono" panose="020B0509000000000004" pitchFamily="49" charset="0"/>
                <a:ea typeface="SimSun" panose="02010600030101010101" pitchFamily="2" charset="-122"/>
              </a:rPr>
              <a:t>MLP Decoder</a:t>
            </a:r>
            <a:endParaRPr lang="zh-CN" altLang="en-US" sz="1200" dirty="0">
              <a:latin typeface="Andale Mono" panose="020B0509000000000004" pitchFamily="49" charset="0"/>
              <a:ea typeface="SimSun" panose="02010600030101010101" pitchFamily="2" charset="-122"/>
            </a:endParaRPr>
          </a:p>
        </p:txBody>
      </p:sp>
      <p:sp>
        <p:nvSpPr>
          <p:cNvPr id="579" name="文本框 578">
            <a:extLst>
              <a:ext uri="{FF2B5EF4-FFF2-40B4-BE49-F238E27FC236}">
                <a16:creationId xmlns:a16="http://schemas.microsoft.com/office/drawing/2014/main" id="{245BC9F1-0DF8-8E2F-DA16-C3BF9D3CD6BD}"/>
              </a:ext>
            </a:extLst>
          </p:cNvPr>
          <p:cNvSpPr txBox="1"/>
          <p:nvPr/>
        </p:nvSpPr>
        <p:spPr>
          <a:xfrm>
            <a:off x="915165" y="5590769"/>
            <a:ext cx="3410617" cy="215444"/>
          </a:xfrm>
          <a:prstGeom prst="rect">
            <a:avLst/>
          </a:prstGeom>
          <a:noFill/>
        </p:spPr>
        <p:txBody>
          <a:bodyPr wrap="square" rtlCol="0">
            <a:spAutoFit/>
          </a:bodyPr>
          <a:lstStyle/>
          <a:p>
            <a:r>
              <a:rPr kumimoji="1" lang="zh-CN" altLang="en-US" sz="800" i="1" dirty="0">
                <a:solidFill>
                  <a:srgbClr val="FF0000"/>
                </a:solidFill>
                <a:latin typeface="Andale Mono" panose="020B0509000000000004" pitchFamily="49" charset="0"/>
                <a:ea typeface="SimSun" panose="02010600030101010101" pitchFamily="2" charset="-122"/>
              </a:rPr>
              <a:t>先获取</a:t>
            </a:r>
            <a:r>
              <a:rPr kumimoji="1" lang="en-US" altLang="zh-CN" sz="800" i="1" dirty="0">
                <a:solidFill>
                  <a:srgbClr val="FF0000"/>
                </a:solidFill>
                <a:latin typeface="Andale Mono" panose="020B0509000000000004" pitchFamily="49" charset="0"/>
                <a:ea typeface="SimSun" panose="02010600030101010101" pitchFamily="2" charset="-122"/>
              </a:rPr>
              <a:t>Feature</a:t>
            </a:r>
            <a:r>
              <a:rPr kumimoji="1" lang="zh-CN" altLang="en-US" sz="800" i="1" dirty="0">
                <a:solidFill>
                  <a:srgbClr val="FF0000"/>
                </a:solidFill>
                <a:latin typeface="Andale Mono" panose="020B0509000000000004" pitchFamily="49" charset="0"/>
                <a:ea typeface="SimSun" panose="02010600030101010101" pitchFamily="2" charset="-122"/>
              </a:rPr>
              <a:t>，再拆分意图：先看灯，根据行驶意图决定灯色</a:t>
            </a:r>
          </a:p>
        </p:txBody>
      </p:sp>
    </p:spTree>
    <p:extLst>
      <p:ext uri="{BB962C8B-B14F-4D97-AF65-F5344CB8AC3E}">
        <p14:creationId xmlns:p14="http://schemas.microsoft.com/office/powerpoint/2010/main" val="12887383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20993</TotalTime>
  <Words>1977</Words>
  <Application>Microsoft Macintosh PowerPoint</Application>
  <PresentationFormat>宽屏</PresentationFormat>
  <Paragraphs>332</Paragraphs>
  <Slides>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等线</vt:lpstr>
      <vt:lpstr>等线 Light</vt:lpstr>
      <vt:lpstr>微软雅黑</vt:lpstr>
      <vt:lpstr>Andale Mono</vt:lpstr>
      <vt:lpstr>Arial</vt:lpstr>
      <vt:lpstr>Cambria Math</vt:lpstr>
      <vt:lpstr>Wingdings</vt:lpstr>
      <vt:lpstr>1_Office 主题​​</vt:lpstr>
      <vt:lpstr>PowerPoint 演示文稿</vt:lpstr>
      <vt:lpstr>红绿灯推理&amp;后处理网络TSR-Net整体设计</vt:lpstr>
      <vt:lpstr>TSR-Net模型结构</vt:lpstr>
      <vt:lpstr>TSR-Net数据Format</vt:lpstr>
      <vt:lpstr>TSR-Net模型Encoder</vt:lpstr>
      <vt:lpstr>TSR-Net模型Encoder</vt:lpstr>
      <vt:lpstr>TSR-Net模型关键层</vt:lpstr>
      <vt:lpstr>TSR-Net模型Decoder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国斌 尚</dc:creator>
  <cp:lastModifiedBy>Microsoft Office User</cp:lastModifiedBy>
  <cp:revision>35469</cp:revision>
  <dcterms:created xsi:type="dcterms:W3CDTF">2019-01-06T15:21:16Z</dcterms:created>
  <dcterms:modified xsi:type="dcterms:W3CDTF">2024-03-20T12:46:22Z</dcterms:modified>
</cp:coreProperties>
</file>