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2" r:id="rId2"/>
    <p:sldId id="12539" r:id="rId3"/>
    <p:sldId id="2660" r:id="rId4"/>
    <p:sldId id="2662" r:id="rId5"/>
    <p:sldId id="2666" r:id="rId6"/>
    <p:sldId id="12541" r:id="rId7"/>
    <p:sldId id="2654" r:id="rId8"/>
    <p:sldId id="12546" r:id="rId9"/>
    <p:sldId id="2661" r:id="rId10"/>
    <p:sldId id="12540" r:id="rId11"/>
    <p:sldId id="12547" r:id="rId12"/>
    <p:sldId id="12545" r:id="rId13"/>
    <p:sldId id="12543" r:id="rId14"/>
    <p:sldId id="12544" r:id="rId15"/>
    <p:sldId id="2657" r:id="rId16"/>
    <p:sldId id="2652" r:id="rId1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1"/>
    <p:restoredTop sz="95840"/>
  </p:normalViewPr>
  <p:slideViewPr>
    <p:cSldViewPr snapToGrid="0" snapToObjects="1">
      <p:cViewPr varScale="1">
        <p:scale>
          <a:sx n="114" d="100"/>
          <a:sy n="114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6FAE1-896A-A542-AF2B-E4503EA31322}" type="datetimeFigureOut">
              <a:t>2022/8/2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F27FD-5171-9B42-83F3-16DB48A012FA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72368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48166DF-1868-4059-B69D-905283CF789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1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C48F-E8AA-5D4E-A3AA-EAF69869C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9B908-A017-C247-B553-192D8BC5B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E05A0-8661-154A-87C4-F09883AC5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D59D-A3FA-4849-A51A-92E1E46E09D9}" type="datetimeFigureOut">
              <a:t>2022/8/2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1E0C5-A5BA-D64B-857D-E4D8B13C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FE0B-D706-D34F-8021-2062339E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3679-DC2C-524E-BDE0-0FE0FB7B8FC0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781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879B8-D8C1-0E4C-A8B3-05211A577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216960-EFB6-A94A-90B0-FB80800B7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33922-8B8C-AC49-9DE4-50D384FC0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D59D-A3FA-4849-A51A-92E1E46E09D9}" type="datetimeFigureOut">
              <a:t>2022/8/2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39B51-137D-4248-9BBD-BD5144A97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81DB0-8D02-9847-89D0-AAA08AE6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3679-DC2C-524E-BDE0-0FE0FB7B8FC0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2577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E211B-AD3A-EF45-B96B-9216FA399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EE97E-CF27-6840-9E95-DF07BD538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CFA66-7D31-B24B-BABF-C2162790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D59D-A3FA-4849-A51A-92E1E46E09D9}" type="datetimeFigureOut">
              <a:t>2022/8/2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80AAA-36DE-F747-8B0C-1166E488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83CFF-09D5-A743-A125-0AC8B4328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3679-DC2C-524E-BDE0-0FE0FB7B8FC0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9746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ED8B-7F39-F141-AC19-0E7CFF85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F10AE-89CA-BA4A-A400-BFB25C0F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5AD39-434B-A745-B2EB-42CFA00D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D59D-A3FA-4849-A51A-92E1E46E09D9}" type="datetimeFigureOut">
              <a:t>2022/8/2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4F9D1-83C5-6E4E-ACEE-F16B43AD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76F4E-221C-C54C-AF31-50045413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3679-DC2C-524E-BDE0-0FE0FB7B8FC0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4106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BBB37-CCD4-4042-B6F9-3B919069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92CDA-2C78-1241-B99A-6046AD07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880E0-3BD4-9E43-B2B6-7C423BC1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D59D-A3FA-4849-A51A-92E1E46E09D9}" type="datetimeFigureOut">
              <a:t>2022/8/2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E6FD6-93E5-DE42-AC30-9FEFA0F1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F3B95-7D8A-684A-AE67-50AB43B4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3679-DC2C-524E-BDE0-0FE0FB7B8FC0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521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2129-433C-8547-A288-40380B71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3147-A93C-A346-97A0-488C70BD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4D599-0844-5841-9938-9D2CAC492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778D4-A542-1643-ADF5-32C375EA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D59D-A3FA-4849-A51A-92E1E46E09D9}" type="datetimeFigureOut">
              <a:t>2022/8/2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F1B46-BEC4-3A4B-9F5A-B94C44BB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61349-5144-AC4C-B64F-E388FA336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3679-DC2C-524E-BDE0-0FE0FB7B8FC0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8316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D1F9-0E16-AD41-BF06-DE87A78B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2A94D-3BD0-A84E-8C8C-F3AFC1EAA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B6DD2-6892-8346-903E-46BF31C90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EE8D6-574C-C949-A487-DE9944A135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45D25-E1B8-D14F-A0A2-B213F8466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96BD4C-8773-8347-A8EB-6C7ED5C78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D59D-A3FA-4849-A51A-92E1E46E09D9}" type="datetimeFigureOut">
              <a:t>2022/8/2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CB6E0C-6CF7-194F-BDB5-4D97D282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CAE34-ADF7-F440-B660-92DAB3E9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3679-DC2C-524E-BDE0-0FE0FB7B8FC0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509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EF53-5999-7842-81EC-2BA1049F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0F789-6247-494F-9A3B-5F412513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D59D-A3FA-4849-A51A-92E1E46E09D9}" type="datetimeFigureOut">
              <a:t>2022/8/2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C869B-4AC5-7F41-95B7-BC7C3F5F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13A658-5142-7D4B-91EE-5B8C6861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3679-DC2C-524E-BDE0-0FE0FB7B8FC0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0227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F1B4B-F101-3D46-8D1E-DA3CBBB2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D59D-A3FA-4849-A51A-92E1E46E09D9}" type="datetimeFigureOut">
              <a:t>2022/8/2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B8B799-1A3A-7745-8665-1A112CE9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60C3C-25B9-BC44-B76F-323C24C48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3679-DC2C-524E-BDE0-0FE0FB7B8FC0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731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A639-A8B4-B44A-8EAB-5ABBF4FF0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6FD8D-A1EB-4A4E-9684-88A4F07FA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E6CE0-FADA-2642-80A9-6C7829C5A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9B15D-D387-184C-A9A0-2FC9142D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D59D-A3FA-4849-A51A-92E1E46E09D9}" type="datetimeFigureOut">
              <a:t>2022/8/2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0059A-E6C0-FC47-8E76-2E2A8ABC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46E86-F701-4C48-9010-5EB3960D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3679-DC2C-524E-BDE0-0FE0FB7B8FC0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2785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BE929-51A2-C34A-9879-8A6524A81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F34950-CDD4-7A46-939A-37F7AC96B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C23EF-9B18-D14F-BFE8-4084365EA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7F0EB-4D8A-4B49-8BC7-16BE7FA3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6D59D-A3FA-4849-A51A-92E1E46E09D9}" type="datetimeFigureOut">
              <a:t>2022/8/2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FDE85-5ED6-5045-9E99-DEF17DA9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5B3BC-A036-0648-9FAD-EA235F70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3679-DC2C-524E-BDE0-0FE0FB7B8FC0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2205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9541F-AA7D-CF4B-9AFD-1ED451379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F6876-B976-8F43-8F70-19A1522BF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B098A-E924-7F43-928D-A305BB643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6D59D-A3FA-4849-A51A-92E1E46E09D9}" type="datetimeFigureOut">
              <a:t>2022/8/2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D2F93-68ED-D64A-8BAD-CEF7B2930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639AA-C967-AB49-8D4B-C1E743604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D3679-DC2C-524E-BDE0-0FE0FB7B8FC0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1435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baidu-int.com/devops/icafe/discussion/space/AD-Perception/i?click=true" TargetMode="External"/><Relationship Id="rId2" Type="http://schemas.openxmlformats.org/officeDocument/2006/relationships/hyperlink" Target="http://wiki.baidu.com/display/CYBGUIDE/Cybertron+Tutorials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0ABEE-8735-4733-9BD1-CA2098D57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1873"/>
            <a:ext cx="9144000" cy="2387600"/>
          </a:xfrm>
        </p:spPr>
        <p:txBody>
          <a:bodyPr/>
          <a:lstStyle/>
          <a:p>
            <a:r>
              <a:rPr lang="en-CN" altLang="zh-CN" sz="36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ANP</a:t>
            </a:r>
            <a:r>
              <a:rPr lang="zh-CN" alt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概览</a:t>
            </a:r>
            <a:endParaRPr 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9ED4A-30D9-4ED1-AD4C-3220002C9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8636"/>
            <a:ext cx="9144000" cy="1655762"/>
          </a:xfrm>
        </p:spPr>
        <p:txBody>
          <a:bodyPr/>
          <a:lstStyle/>
          <a:p>
            <a:r>
              <a:rPr lang="en-US" altLang="zh-CN" dirty="0"/>
              <a:t>7</a:t>
            </a:r>
            <a:r>
              <a:rPr lang="en-US" dirty="0"/>
              <a:t>/</a:t>
            </a:r>
            <a:r>
              <a:rPr lang="en-US" altLang="zh-CN" dirty="0"/>
              <a:t>8</a:t>
            </a:r>
            <a:r>
              <a:rPr lang="en-US" dirty="0"/>
              <a:t>/2021</a:t>
            </a:r>
          </a:p>
        </p:txBody>
      </p:sp>
    </p:spTree>
    <p:extLst>
      <p:ext uri="{BB962C8B-B14F-4D97-AF65-F5344CB8AC3E}">
        <p14:creationId xmlns:p14="http://schemas.microsoft.com/office/powerpoint/2010/main" val="400073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3058745-679C-5749-A50E-13186000454C}"/>
              </a:ext>
            </a:extLst>
          </p:cNvPr>
          <p:cNvSpPr/>
          <p:nvPr/>
        </p:nvSpPr>
        <p:spPr>
          <a:xfrm>
            <a:off x="6395133" y="1535106"/>
            <a:ext cx="2813560" cy="3652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Xavier</a:t>
            </a:r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153A4D-1C5B-2648-AB30-7D6CC49465CD}"/>
              </a:ext>
            </a:extLst>
          </p:cNvPr>
          <p:cNvSpPr/>
          <p:nvPr/>
        </p:nvSpPr>
        <p:spPr>
          <a:xfrm>
            <a:off x="2735380" y="1535100"/>
            <a:ext cx="2975115" cy="36522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Xavier</a:t>
            </a:r>
            <a:r>
              <a:rPr kumimoji="1" lang="zh-CN" altLang="en-US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endParaRPr kumimoji="1" lang="en-US" altLang="zh-CN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5F02C83B-6351-F84C-B9D0-154B73FB3AE4}"/>
              </a:ext>
            </a:extLst>
          </p:cNvPr>
          <p:cNvCxnSpPr/>
          <p:nvPr/>
        </p:nvCxnSpPr>
        <p:spPr>
          <a:xfrm>
            <a:off x="1669774" y="1904370"/>
            <a:ext cx="834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FA96CF4E-0066-3348-95FD-56EC58CCD5D1}"/>
              </a:ext>
            </a:extLst>
          </p:cNvPr>
          <p:cNvCxnSpPr/>
          <p:nvPr/>
        </p:nvCxnSpPr>
        <p:spPr>
          <a:xfrm>
            <a:off x="1669774" y="2597054"/>
            <a:ext cx="834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7A2C6653-472A-8447-B259-FC41015F2639}"/>
              </a:ext>
            </a:extLst>
          </p:cNvPr>
          <p:cNvCxnSpPr/>
          <p:nvPr/>
        </p:nvCxnSpPr>
        <p:spPr>
          <a:xfrm>
            <a:off x="1669774" y="3211053"/>
            <a:ext cx="834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DAE95859-A03A-A048-B015-2D50CC8BBE18}"/>
              </a:ext>
            </a:extLst>
          </p:cNvPr>
          <p:cNvCxnSpPr/>
          <p:nvPr/>
        </p:nvCxnSpPr>
        <p:spPr>
          <a:xfrm>
            <a:off x="1669774" y="3657234"/>
            <a:ext cx="834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CBEAC552-A015-8A4D-86C3-E21FC15FFE00}"/>
              </a:ext>
            </a:extLst>
          </p:cNvPr>
          <p:cNvCxnSpPr/>
          <p:nvPr/>
        </p:nvCxnSpPr>
        <p:spPr>
          <a:xfrm>
            <a:off x="1669774" y="4201347"/>
            <a:ext cx="834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3DB366B3-30BF-4D42-A63A-5F9C475510B4}"/>
              </a:ext>
            </a:extLst>
          </p:cNvPr>
          <p:cNvCxnSpPr>
            <a:cxnSpLocks/>
          </p:cNvCxnSpPr>
          <p:nvPr/>
        </p:nvCxnSpPr>
        <p:spPr>
          <a:xfrm flipH="1">
            <a:off x="9406067" y="2081660"/>
            <a:ext cx="848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FE98B646-22CC-F749-A745-9C9404256550}"/>
              </a:ext>
            </a:extLst>
          </p:cNvPr>
          <p:cNvCxnSpPr>
            <a:cxnSpLocks/>
          </p:cNvCxnSpPr>
          <p:nvPr/>
        </p:nvCxnSpPr>
        <p:spPr>
          <a:xfrm flipH="1">
            <a:off x="9406067" y="2743390"/>
            <a:ext cx="848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51A96C50-A55D-5C49-8A24-EBF4EB5D8B31}"/>
              </a:ext>
            </a:extLst>
          </p:cNvPr>
          <p:cNvCxnSpPr>
            <a:cxnSpLocks/>
          </p:cNvCxnSpPr>
          <p:nvPr/>
        </p:nvCxnSpPr>
        <p:spPr>
          <a:xfrm flipH="1">
            <a:off x="9406067" y="3510903"/>
            <a:ext cx="848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82352C20-ACDF-964B-9C0E-4CC8C2AE45FD}"/>
              </a:ext>
            </a:extLst>
          </p:cNvPr>
          <p:cNvCxnSpPr>
            <a:cxnSpLocks/>
          </p:cNvCxnSpPr>
          <p:nvPr/>
        </p:nvCxnSpPr>
        <p:spPr>
          <a:xfrm flipH="1">
            <a:off x="9406067" y="4226996"/>
            <a:ext cx="848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4D6D6169-A007-3C41-B5D9-FBCA7A1FF5E1}"/>
              </a:ext>
            </a:extLst>
          </p:cNvPr>
          <p:cNvCxnSpPr>
            <a:cxnSpLocks/>
          </p:cNvCxnSpPr>
          <p:nvPr/>
        </p:nvCxnSpPr>
        <p:spPr>
          <a:xfrm flipH="1">
            <a:off x="9406067" y="4824962"/>
            <a:ext cx="848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AAA2CCF-99D5-C746-98FE-C0400064C10E}"/>
              </a:ext>
            </a:extLst>
          </p:cNvPr>
          <p:cNvSpPr txBox="1"/>
          <p:nvPr/>
        </p:nvSpPr>
        <p:spPr>
          <a:xfrm>
            <a:off x="10254206" y="1916758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前长距相机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6BCA50F-3BA6-A842-97FD-584A7F4022AC}"/>
              </a:ext>
            </a:extLst>
          </p:cNvPr>
          <p:cNvSpPr txBox="1"/>
          <p:nvPr/>
        </p:nvSpPr>
        <p:spPr>
          <a:xfrm>
            <a:off x="10254206" y="2639001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前中距相机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207CFD0-ADC0-2E41-88D3-C69655C9DDF8}"/>
              </a:ext>
            </a:extLst>
          </p:cNvPr>
          <p:cNvSpPr txBox="1"/>
          <p:nvPr/>
        </p:nvSpPr>
        <p:spPr>
          <a:xfrm>
            <a:off x="10254206" y="336124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前广角相机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618F138-3E12-DE4E-94A6-C20250A137B7}"/>
              </a:ext>
            </a:extLst>
          </p:cNvPr>
          <p:cNvSpPr txBox="1"/>
          <p:nvPr/>
        </p:nvSpPr>
        <p:spPr>
          <a:xfrm>
            <a:off x="10254206" y="408348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左侧前相机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DD3F942-E888-444F-B4CD-FE077043E89F}"/>
              </a:ext>
            </a:extLst>
          </p:cNvPr>
          <p:cNvSpPr txBox="1"/>
          <p:nvPr/>
        </p:nvSpPr>
        <p:spPr>
          <a:xfrm>
            <a:off x="10254206" y="4686462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右侧前相机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1CA20FE-00FC-F94B-98FF-F4DC659C926F}"/>
              </a:ext>
            </a:extLst>
          </p:cNvPr>
          <p:cNvSpPr txBox="1"/>
          <p:nvPr/>
        </p:nvSpPr>
        <p:spPr>
          <a:xfrm>
            <a:off x="589844" y="178148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左侧后相机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FE8C8EF-ECCA-BB47-8683-562682C0D2E7}"/>
              </a:ext>
            </a:extLst>
          </p:cNvPr>
          <p:cNvSpPr txBox="1"/>
          <p:nvPr/>
        </p:nvSpPr>
        <p:spPr>
          <a:xfrm>
            <a:off x="589844" y="247650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右侧后相机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1A04700-B79B-F740-819A-79668ACCA197}"/>
              </a:ext>
            </a:extLst>
          </p:cNvPr>
          <p:cNvSpPr txBox="1"/>
          <p:nvPr/>
        </p:nvSpPr>
        <p:spPr>
          <a:xfrm>
            <a:off x="589844" y="306853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后中距相机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80937C6-71B2-214B-AE74-AFA027EAE691}"/>
              </a:ext>
            </a:extLst>
          </p:cNvPr>
          <p:cNvSpPr txBox="1"/>
          <p:nvPr/>
        </p:nvSpPr>
        <p:spPr>
          <a:xfrm>
            <a:off x="589844" y="353826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左鱼眼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637068A-1530-F84D-BE5A-55D35A599D91}"/>
              </a:ext>
            </a:extLst>
          </p:cNvPr>
          <p:cNvSpPr txBox="1"/>
          <p:nvPr/>
        </p:nvSpPr>
        <p:spPr>
          <a:xfrm>
            <a:off x="589844" y="4167743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右鱼眼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8EBEC7D-28D6-8A40-AFD5-ABE538E34F23}"/>
              </a:ext>
            </a:extLst>
          </p:cNvPr>
          <p:cNvSpPr/>
          <p:nvPr/>
        </p:nvSpPr>
        <p:spPr>
          <a:xfrm>
            <a:off x="7857011" y="2410565"/>
            <a:ext cx="1282450" cy="435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感知：红绿灯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9DD2D8F-690B-D442-B38C-B9189CF99096}"/>
              </a:ext>
            </a:extLst>
          </p:cNvPr>
          <p:cNvSpPr/>
          <p:nvPr/>
        </p:nvSpPr>
        <p:spPr>
          <a:xfrm>
            <a:off x="7868494" y="2944252"/>
            <a:ext cx="1282450" cy="4847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感知：视觉</a:t>
            </a:r>
            <a:endParaRPr kumimoji="1" lang="en-US" altLang="zh-CN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单相机感知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7DA08375-9F77-624E-BA9B-B6A6D134DD63}"/>
              </a:ext>
            </a:extLst>
          </p:cNvPr>
          <p:cNvSpPr/>
          <p:nvPr/>
        </p:nvSpPr>
        <p:spPr>
          <a:xfrm>
            <a:off x="7868494" y="3512762"/>
            <a:ext cx="1278009" cy="500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感知：视觉</a:t>
            </a:r>
            <a:endParaRPr kumimoji="1" lang="en-US" altLang="zh-CN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多相机融合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A1F91FC-762C-D043-AB0F-CDB79FD94EBF}"/>
              </a:ext>
            </a:extLst>
          </p:cNvPr>
          <p:cNvSpPr/>
          <p:nvPr/>
        </p:nvSpPr>
        <p:spPr>
          <a:xfrm>
            <a:off x="7868494" y="4110143"/>
            <a:ext cx="1270967" cy="5009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感知：多传感器</a:t>
            </a:r>
            <a:endParaRPr kumimoji="1" lang="en-US" altLang="zh-CN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融合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89684A9-8326-6047-A4DC-D7FE89A96850}"/>
              </a:ext>
            </a:extLst>
          </p:cNvPr>
          <p:cNvSpPr/>
          <p:nvPr/>
        </p:nvSpPr>
        <p:spPr>
          <a:xfrm>
            <a:off x="4258148" y="4402068"/>
            <a:ext cx="1218805" cy="5346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感知：视觉</a:t>
            </a:r>
            <a:endParaRPr kumimoji="1" lang="en-US" altLang="zh-CN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单相机感知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EE1E635-E7A3-724F-9313-66AF06476748}"/>
              </a:ext>
            </a:extLst>
          </p:cNvPr>
          <p:cNvSpPr/>
          <p:nvPr/>
        </p:nvSpPr>
        <p:spPr>
          <a:xfrm>
            <a:off x="2915921" y="2123112"/>
            <a:ext cx="1218806" cy="467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定位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EEF6FEC-80AC-C64B-874C-BB53854D48EB}"/>
              </a:ext>
            </a:extLst>
          </p:cNvPr>
          <p:cNvSpPr/>
          <p:nvPr/>
        </p:nvSpPr>
        <p:spPr>
          <a:xfrm>
            <a:off x="2915919" y="3312162"/>
            <a:ext cx="1218807" cy="3865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PNC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：规划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A9194D9-6B59-3542-9A2F-52533155FA73}"/>
              </a:ext>
            </a:extLst>
          </p:cNvPr>
          <p:cNvSpPr/>
          <p:nvPr/>
        </p:nvSpPr>
        <p:spPr>
          <a:xfrm>
            <a:off x="2915920" y="3888381"/>
            <a:ext cx="1218808" cy="427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PNC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：控制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A606655-6FD0-6C44-83B9-47C503925A5D}"/>
              </a:ext>
            </a:extLst>
          </p:cNvPr>
          <p:cNvSpPr/>
          <p:nvPr/>
        </p:nvSpPr>
        <p:spPr>
          <a:xfrm>
            <a:off x="2941443" y="4438665"/>
            <a:ext cx="1218808" cy="427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PNC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 </a:t>
            </a:r>
            <a:r>
              <a:rPr kumimoji="1" lang="en-US" altLang="zh-CN" sz="12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canbus</a:t>
            </a:r>
            <a:endParaRPr kumimoji="1"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D18B084-DFCC-194A-A397-041E4B419EDF}"/>
              </a:ext>
            </a:extLst>
          </p:cNvPr>
          <p:cNvSpPr/>
          <p:nvPr/>
        </p:nvSpPr>
        <p:spPr>
          <a:xfrm>
            <a:off x="2915918" y="2745171"/>
            <a:ext cx="1218808" cy="42774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PNC</a:t>
            </a:r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：预测</a:t>
            </a: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C0319208-043F-F14B-9ED2-9145162C4046}"/>
              </a:ext>
            </a:extLst>
          </p:cNvPr>
          <p:cNvSpPr txBox="1"/>
          <p:nvPr/>
        </p:nvSpPr>
        <p:spPr>
          <a:xfrm>
            <a:off x="0" y="48"/>
            <a:ext cx="12192000" cy="521399"/>
          </a:xfrm>
          <a:prstGeom prst="rect">
            <a:avLst/>
          </a:prstGeom>
          <a:solidFill>
            <a:srgbClr val="596A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5243" tIns="95243" rIns="95243" bIns="95993" numCol="1" spcCol="38097" rtlCol="0" anchor="ctr">
            <a:spAutoFit/>
          </a:bodyPr>
          <a:lstStyle/>
          <a:p>
            <a:r>
              <a:rPr lang="en-US" altLang="zh-CN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ANP</a:t>
            </a:r>
            <a:r>
              <a:rPr lang="zh-CN" altLang="en-US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软件 </a:t>
            </a:r>
            <a:r>
              <a:rPr lang="en-US" altLang="zh-CN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–</a:t>
            </a:r>
            <a:r>
              <a:rPr lang="zh-CN" altLang="en-US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 </a:t>
            </a:r>
            <a:r>
              <a:rPr lang="en-US" altLang="zh-CN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V3NP</a:t>
            </a:r>
            <a:r>
              <a:rPr lang="zh-CN" altLang="en-US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模块部署</a:t>
            </a:r>
            <a:endParaRPr lang="en-US" sz="2133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0BC7E06-73BE-E64D-B061-5EA3BB41B978}"/>
              </a:ext>
            </a:extLst>
          </p:cNvPr>
          <p:cNvSpPr/>
          <p:nvPr/>
        </p:nvSpPr>
        <p:spPr>
          <a:xfrm>
            <a:off x="6487452" y="2431029"/>
            <a:ext cx="1218806" cy="467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系统：相机驱动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68A41EB-AC66-1E4C-B447-3FC4ECDC2AB9}"/>
              </a:ext>
            </a:extLst>
          </p:cNvPr>
          <p:cNvSpPr/>
          <p:nvPr/>
        </p:nvSpPr>
        <p:spPr>
          <a:xfrm>
            <a:off x="6470659" y="3114962"/>
            <a:ext cx="1218806" cy="467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系统：图像压缩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D99242A-8E35-E649-A6C3-42A0223E5541}"/>
              </a:ext>
            </a:extLst>
          </p:cNvPr>
          <p:cNvSpPr/>
          <p:nvPr/>
        </p:nvSpPr>
        <p:spPr>
          <a:xfrm>
            <a:off x="4260549" y="3462877"/>
            <a:ext cx="1218806" cy="467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系统： </a:t>
            </a:r>
            <a:r>
              <a:rPr kumimoji="1" lang="en-US" altLang="zh-CN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DV</a:t>
            </a:r>
            <a:endParaRPr kumimoji="1" lang="zh-CN" altLang="en-US" sz="12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23D0BE4-2582-3C49-8B99-A932F498DB11}"/>
              </a:ext>
            </a:extLst>
          </p:cNvPr>
          <p:cNvSpPr/>
          <p:nvPr/>
        </p:nvSpPr>
        <p:spPr>
          <a:xfrm>
            <a:off x="6487431" y="3915600"/>
            <a:ext cx="1218806" cy="467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系统：数据落盘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820921C4-E2FC-2040-B7D5-98564A2B1D13}"/>
              </a:ext>
            </a:extLst>
          </p:cNvPr>
          <p:cNvSpPr/>
          <p:nvPr/>
        </p:nvSpPr>
        <p:spPr>
          <a:xfrm>
            <a:off x="4258147" y="2784842"/>
            <a:ext cx="1218806" cy="467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系统：数据落盘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65A34B2-3A24-444E-9BAD-F759CD9DD5B0}"/>
              </a:ext>
            </a:extLst>
          </p:cNvPr>
          <p:cNvSpPr/>
          <p:nvPr/>
        </p:nvSpPr>
        <p:spPr>
          <a:xfrm>
            <a:off x="4258147" y="2168019"/>
            <a:ext cx="1218806" cy="4676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2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系统：相机驱动</a:t>
            </a:r>
          </a:p>
        </p:txBody>
      </p:sp>
    </p:spTree>
    <p:extLst>
      <p:ext uri="{BB962C8B-B14F-4D97-AF65-F5344CB8AC3E}">
        <p14:creationId xmlns:p14="http://schemas.microsoft.com/office/powerpoint/2010/main" val="405593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0" y="48"/>
            <a:ext cx="12192000" cy="521399"/>
          </a:xfrm>
          <a:prstGeom prst="rect">
            <a:avLst/>
          </a:prstGeom>
          <a:solidFill>
            <a:srgbClr val="596A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5243" tIns="95243" rIns="95243" bIns="95993" numCol="1" spcCol="38097" rtlCol="0" anchor="ctr">
            <a:spAutoFit/>
          </a:bodyPr>
          <a:lstStyle/>
          <a:p>
            <a:r>
              <a:rPr lang="en-US" altLang="zh-Hans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V3NP</a:t>
            </a:r>
            <a:r>
              <a:rPr lang="zh-Hans" altLang="en-US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硬件</a:t>
            </a:r>
            <a:r>
              <a:rPr lang="zh-CN" altLang="en-US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简介</a:t>
            </a:r>
            <a:endParaRPr lang="en-US" sz="2133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</p:txBody>
      </p:sp>
      <p:pic>
        <p:nvPicPr>
          <p:cNvPr id="10" name="Picture 1" descr="C:\Users\xieshufu\AppData\Local\Temp\BaiduHi\0F823EBC-BEB1-4A18-8D42-4343677C2875.jpg">
            <a:extLst>
              <a:ext uri="{FF2B5EF4-FFF2-40B4-BE49-F238E27FC236}">
                <a16:creationId xmlns:a16="http://schemas.microsoft.com/office/drawing/2014/main" id="{10BF74AE-5DB2-4749-8776-ED3F996C0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2" y="1200894"/>
            <a:ext cx="6621227" cy="410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B038DCE-C38E-E24B-A80C-7F71FC05EB23}"/>
              </a:ext>
            </a:extLst>
          </p:cNvPr>
          <p:cNvSpPr txBox="1"/>
          <p:nvPr/>
        </p:nvSpPr>
        <p:spPr>
          <a:xfrm>
            <a:off x="2560320" y="5987627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V3NP</a:t>
            </a:r>
            <a:r>
              <a:rPr lang="zh-CN" altLang="en-US" dirty="0"/>
              <a:t>硬件外观图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5E305D24-9382-D24D-9D45-D90CFC423B5B}"/>
              </a:ext>
            </a:extLst>
          </p:cNvPr>
          <p:cNvGraphicFramePr>
            <a:graphicFrameLocks noGrp="1"/>
          </p:cNvGraphicFramePr>
          <p:nvPr/>
        </p:nvGraphicFramePr>
        <p:xfrm>
          <a:off x="6969759" y="1792289"/>
          <a:ext cx="5100321" cy="2182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080">
                  <a:extLst>
                    <a:ext uri="{9D8B030D-6E8A-4147-A177-3AD203B41FA5}">
                      <a16:colId xmlns:a16="http://schemas.microsoft.com/office/drawing/2014/main" val="670817844"/>
                    </a:ext>
                  </a:extLst>
                </a:gridCol>
                <a:gridCol w="1275080">
                  <a:extLst>
                    <a:ext uri="{9D8B030D-6E8A-4147-A177-3AD203B41FA5}">
                      <a16:colId xmlns:a16="http://schemas.microsoft.com/office/drawing/2014/main" val="122544829"/>
                    </a:ext>
                  </a:extLst>
                </a:gridCol>
                <a:gridCol w="898674">
                  <a:extLst>
                    <a:ext uri="{9D8B030D-6E8A-4147-A177-3AD203B41FA5}">
                      <a16:colId xmlns:a16="http://schemas.microsoft.com/office/drawing/2014/main" val="3724067236"/>
                    </a:ext>
                  </a:extLst>
                </a:gridCol>
                <a:gridCol w="1651487">
                  <a:extLst>
                    <a:ext uri="{9D8B030D-6E8A-4147-A177-3AD203B41FA5}">
                      <a16:colId xmlns:a16="http://schemas.microsoft.com/office/drawing/2014/main" val="2872778931"/>
                    </a:ext>
                  </a:extLst>
                </a:gridCol>
              </a:tblGrid>
              <a:tr h="601829">
                <a:tc>
                  <a:txBody>
                    <a:bodyPr/>
                    <a:lstStyle/>
                    <a:p>
                      <a:r>
                        <a:rPr lang="zh-CN" altLang="en-US" sz="15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5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子类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5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5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算力</a:t>
                      </a:r>
                      <a:r>
                        <a:rPr lang="en-US" altLang="zh-CN" sz="1500" b="1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(TOPS)</a:t>
                      </a:r>
                      <a:endParaRPr lang="zh-CN" altLang="en-US" sz="1500" b="1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044082"/>
                  </a:ext>
                </a:extLst>
              </a:tr>
              <a:tr h="343903">
                <a:tc rowSpan="3">
                  <a:txBody>
                    <a:bodyPr/>
                    <a:lstStyle/>
                    <a:p>
                      <a:r>
                        <a:rPr lang="en-US" altLang="zh-CN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GPU</a:t>
                      </a:r>
                      <a:endParaRPr lang="zh-CN" altLang="en-US" sz="15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iGPU</a:t>
                      </a:r>
                      <a:endParaRPr lang="zh-CN" altLang="en-US" sz="15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5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endParaRPr lang="zh-CN" altLang="en-US" sz="15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132806"/>
                  </a:ext>
                </a:extLst>
              </a:tr>
              <a:tr h="343903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="1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dGPU</a:t>
                      </a:r>
                      <a:endParaRPr lang="zh-CN" altLang="en-US" sz="15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altLang="en-US" sz="15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130</a:t>
                      </a:r>
                      <a:endParaRPr lang="zh-CN" altLang="en-US" sz="15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407200"/>
                  </a:ext>
                </a:extLst>
              </a:tr>
              <a:tr h="343903">
                <a:tc vMerge="1">
                  <a:txBody>
                    <a:bodyPr/>
                    <a:lstStyle/>
                    <a:p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DLA</a:t>
                      </a:r>
                      <a:endParaRPr lang="zh-CN" altLang="en-US" sz="15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altLang="en-US" sz="15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altLang="en-US" sz="15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1127"/>
                  </a:ext>
                </a:extLst>
              </a:tr>
              <a:tr h="343903"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CPU</a:t>
                      </a:r>
                      <a:endParaRPr lang="zh-CN" altLang="en-US" sz="15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ARMv8</a:t>
                      </a:r>
                      <a:endParaRPr lang="zh-CN" altLang="en-US" sz="15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altLang="en-US" sz="15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相当于</a:t>
                      </a:r>
                      <a:r>
                        <a:rPr lang="en-US" altLang="zh-CN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HW3.0</a:t>
                      </a:r>
                      <a:r>
                        <a:rPr lang="zh-CN" altLang="en-US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单核性能</a:t>
                      </a:r>
                      <a:r>
                        <a:rPr lang="en-US" altLang="zh-CN" sz="15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40%</a:t>
                      </a:r>
                      <a:endParaRPr lang="zh-CN" altLang="en-US" sz="15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141887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C463B165-8142-9240-A25A-E0E2D652F507}"/>
              </a:ext>
            </a:extLst>
          </p:cNvPr>
          <p:cNvSpPr txBox="1"/>
          <p:nvPr/>
        </p:nvSpPr>
        <p:spPr>
          <a:xfrm>
            <a:off x="7389706" y="4463627"/>
            <a:ext cx="408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/>
              <a:t>表一 </a:t>
            </a:r>
            <a:r>
              <a:rPr lang="en-US" altLang="zh-CN" dirty="0"/>
              <a:t>Xavier</a:t>
            </a:r>
            <a:r>
              <a:rPr lang="zh-CN" altLang="en-US" dirty="0"/>
              <a:t>单个节点上计算资源分配；</a:t>
            </a:r>
            <a:endParaRPr lang="en-US" altLang="zh-CN" dirty="0"/>
          </a:p>
          <a:p>
            <a:pPr algn="ctr"/>
            <a:r>
              <a:rPr lang="en-US" altLang="zh-CN" dirty="0"/>
              <a:t>V3NP</a:t>
            </a:r>
            <a:r>
              <a:rPr lang="zh-CN" altLang="en-US" dirty="0"/>
              <a:t>包括</a:t>
            </a:r>
            <a:r>
              <a:rPr lang="en-US" altLang="zh-CN" dirty="0"/>
              <a:t>2</a:t>
            </a:r>
            <a:r>
              <a:rPr lang="zh-CN" altLang="en-US" dirty="0"/>
              <a:t>个节点</a:t>
            </a:r>
            <a:r>
              <a:rPr lang="en-US" altLang="zh-CN" dirty="0"/>
              <a:t>(XA</a:t>
            </a:r>
            <a:r>
              <a:rPr lang="zh-CN" altLang="en-US" dirty="0"/>
              <a:t>和</a:t>
            </a:r>
            <a:r>
              <a:rPr lang="en-US" altLang="zh-CN" dirty="0"/>
              <a:t>XB)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6426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3">
            <a:extLst>
              <a:ext uri="{FF2B5EF4-FFF2-40B4-BE49-F238E27FC236}">
                <a16:creationId xmlns:a16="http://schemas.microsoft.com/office/drawing/2014/main" id="{C0319208-043F-F14B-9ED2-9145162C4046}"/>
              </a:ext>
            </a:extLst>
          </p:cNvPr>
          <p:cNvSpPr txBox="1"/>
          <p:nvPr/>
        </p:nvSpPr>
        <p:spPr>
          <a:xfrm>
            <a:off x="0" y="48"/>
            <a:ext cx="12192000" cy="521399"/>
          </a:xfrm>
          <a:prstGeom prst="rect">
            <a:avLst/>
          </a:prstGeom>
          <a:solidFill>
            <a:srgbClr val="596A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5243" tIns="95243" rIns="95243" bIns="95993" numCol="1" spcCol="38097" rtlCol="0" anchor="ctr">
            <a:spAutoFit/>
          </a:bodyPr>
          <a:lstStyle/>
          <a:p>
            <a:r>
              <a:rPr lang="en-US" altLang="zh-CN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ANP</a:t>
            </a:r>
            <a:r>
              <a:rPr lang="zh-CN" altLang="en-US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软件 </a:t>
            </a:r>
            <a:r>
              <a:rPr lang="en-US" altLang="zh-CN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–</a:t>
            </a:r>
            <a:r>
              <a:rPr lang="zh-CN" altLang="en-US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 业务部署</a:t>
            </a:r>
            <a:endParaRPr lang="en-US" sz="2133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20F18FB-688E-4A41-B9A7-7469B2D3EA75}"/>
              </a:ext>
            </a:extLst>
          </p:cNvPr>
          <p:cNvGrpSpPr/>
          <p:nvPr/>
        </p:nvGrpSpPr>
        <p:grpSpPr>
          <a:xfrm>
            <a:off x="769249" y="1158454"/>
            <a:ext cx="10653501" cy="4885904"/>
            <a:chOff x="825485" y="1108704"/>
            <a:chExt cx="10738623" cy="5575452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2673B05-2C28-104A-A873-9D3ABB3FECFB}"/>
                </a:ext>
              </a:extLst>
            </p:cNvPr>
            <p:cNvSpPr/>
            <p:nvPr/>
          </p:nvSpPr>
          <p:spPr>
            <a:xfrm>
              <a:off x="830415" y="1808820"/>
              <a:ext cx="4658018" cy="209273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8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A1A4654E-C314-9A48-9C82-61AEDAB9A3B9}"/>
                </a:ext>
              </a:extLst>
            </p:cNvPr>
            <p:cNvCxnSpPr/>
            <p:nvPr/>
          </p:nvCxnSpPr>
          <p:spPr>
            <a:xfrm>
              <a:off x="6096000" y="1283556"/>
              <a:ext cx="0" cy="5400600"/>
            </a:xfrm>
            <a:prstGeom prst="line">
              <a:avLst/>
            </a:prstGeom>
            <a:ln w="381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C58FFDA-D64A-094C-B50B-00E4B1D46250}"/>
                </a:ext>
              </a:extLst>
            </p:cNvPr>
            <p:cNvSpPr txBox="1"/>
            <p:nvPr/>
          </p:nvSpPr>
          <p:spPr>
            <a:xfrm>
              <a:off x="2043366" y="1108704"/>
              <a:ext cx="2227748" cy="386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Xavier</a:t>
              </a:r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A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FA0A280-7B72-0B4B-9594-1A317DA0A780}"/>
                </a:ext>
              </a:extLst>
            </p:cNvPr>
            <p:cNvSpPr txBox="1"/>
            <p:nvPr/>
          </p:nvSpPr>
          <p:spPr>
            <a:xfrm>
              <a:off x="7986209" y="1108704"/>
              <a:ext cx="2227748" cy="3863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Xavier</a:t>
              </a:r>
              <a:r>
                <a: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</a:t>
              </a:r>
              <a:r>
                <a:rPr kumimoji="1"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B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20225D1-3916-6D48-AE55-D37714E1AC2B}"/>
                </a:ext>
              </a:extLst>
            </p:cNvPr>
            <p:cNvSpPr/>
            <p:nvPr/>
          </p:nvSpPr>
          <p:spPr>
            <a:xfrm>
              <a:off x="6906090" y="2922694"/>
              <a:ext cx="4658018" cy="209273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8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B47ED34-A6CC-634C-BCA2-B727C5594671}"/>
                </a:ext>
              </a:extLst>
            </p:cNvPr>
            <p:cNvSpPr/>
            <p:nvPr/>
          </p:nvSpPr>
          <p:spPr>
            <a:xfrm>
              <a:off x="825485" y="4576627"/>
              <a:ext cx="4658018" cy="209273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88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AFD3636-CD99-8F46-8616-25B5DBFFC06A}"/>
                </a:ext>
              </a:extLst>
            </p:cNvPr>
            <p:cNvSpPr txBox="1"/>
            <p:nvPr/>
          </p:nvSpPr>
          <p:spPr>
            <a:xfrm>
              <a:off x="4273298" y="3487796"/>
              <a:ext cx="1215135" cy="35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88" dirty="0">
                  <a:latin typeface="Microsoft YaHei" charset="-122"/>
                  <a:ea typeface="Microsoft YaHei" charset="-122"/>
                  <a:cs typeface="Microsoft YaHei" charset="-122"/>
                </a:rPr>
                <a:t>Process</a:t>
              </a:r>
              <a:r>
                <a:rPr kumimoji="1" lang="zh-CN" altLang="en-US" sz="1688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688" dirty="0">
                  <a:latin typeface="Microsoft YaHei" charset="-122"/>
                  <a:ea typeface="Microsoft YaHei" charset="-122"/>
                  <a:cs typeface="Microsoft YaHei" charset="-122"/>
                </a:rPr>
                <a:t>A</a:t>
              </a:r>
              <a:endParaRPr kumimoji="1" lang="zh-CN" altLang="en-US" sz="1688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DA4E9A3-534E-6844-BE31-1CE73FB226F2}"/>
                </a:ext>
              </a:extLst>
            </p:cNvPr>
            <p:cNvSpPr txBox="1"/>
            <p:nvPr/>
          </p:nvSpPr>
          <p:spPr>
            <a:xfrm>
              <a:off x="4271114" y="6323111"/>
              <a:ext cx="1183568" cy="35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88" dirty="0">
                  <a:latin typeface="Microsoft YaHei" charset="-122"/>
                  <a:ea typeface="Microsoft YaHei" charset="-122"/>
                  <a:cs typeface="Microsoft YaHei" charset="-122"/>
                </a:rPr>
                <a:t>Process</a:t>
              </a:r>
              <a:r>
                <a:rPr kumimoji="1" lang="zh-CN" altLang="en-US" sz="1688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688" dirty="0">
                  <a:latin typeface="Microsoft YaHei" charset="-122"/>
                  <a:ea typeface="Microsoft YaHei" charset="-122"/>
                  <a:cs typeface="Microsoft YaHei" charset="-122"/>
                </a:rPr>
                <a:t>B</a:t>
              </a:r>
              <a:endParaRPr kumimoji="1" lang="zh-CN" altLang="en-US" sz="1688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0B44245C-2107-A840-BFF8-B4B86DDDEFEC}"/>
                </a:ext>
              </a:extLst>
            </p:cNvPr>
            <p:cNvSpPr txBox="1"/>
            <p:nvPr/>
          </p:nvSpPr>
          <p:spPr>
            <a:xfrm>
              <a:off x="10348973" y="4635424"/>
              <a:ext cx="1215135" cy="35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88" dirty="0">
                  <a:latin typeface="Microsoft YaHei" charset="-122"/>
                  <a:ea typeface="Microsoft YaHei" charset="-122"/>
                  <a:cs typeface="Microsoft YaHei" charset="-122"/>
                </a:rPr>
                <a:t>Process</a:t>
              </a:r>
              <a:r>
                <a:rPr kumimoji="1" lang="zh-CN" altLang="en-US" sz="1688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688" dirty="0">
                  <a:latin typeface="Microsoft YaHei" charset="-122"/>
                  <a:ea typeface="Microsoft YaHei" charset="-122"/>
                  <a:cs typeface="Microsoft YaHei" charset="-122"/>
                </a:rPr>
                <a:t>C</a:t>
              </a:r>
              <a:endParaRPr kumimoji="1" lang="zh-CN" altLang="en-US" sz="1688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6" name="圆角矩形 55">
              <a:extLst>
                <a:ext uri="{FF2B5EF4-FFF2-40B4-BE49-F238E27FC236}">
                  <a16:creationId xmlns:a16="http://schemas.microsoft.com/office/drawing/2014/main" id="{BCE8223F-4E3E-5B4C-939C-F831F8DB1949}"/>
                </a:ext>
              </a:extLst>
            </p:cNvPr>
            <p:cNvSpPr/>
            <p:nvPr/>
          </p:nvSpPr>
          <p:spPr>
            <a:xfrm>
              <a:off x="1235460" y="2213865"/>
              <a:ext cx="1282643" cy="70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13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Node</a:t>
              </a:r>
              <a:r>
                <a:rPr kumimoji="1" lang="zh-CN" altLang="en-US" sz="1313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313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A</a:t>
              </a:r>
              <a:endParaRPr kumimoji="1" lang="zh-CN" altLang="en-US" sz="1313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7" name="圆角矩形 56">
              <a:extLst>
                <a:ext uri="{FF2B5EF4-FFF2-40B4-BE49-F238E27FC236}">
                  <a16:creationId xmlns:a16="http://schemas.microsoft.com/office/drawing/2014/main" id="{66302775-D944-8643-82B0-E99CDDD4DC01}"/>
                </a:ext>
              </a:extLst>
            </p:cNvPr>
            <p:cNvSpPr/>
            <p:nvPr/>
          </p:nvSpPr>
          <p:spPr>
            <a:xfrm>
              <a:off x="3733237" y="2211499"/>
              <a:ext cx="1282643" cy="70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13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Node</a:t>
              </a:r>
              <a:r>
                <a:rPr kumimoji="1" lang="zh-CN" altLang="en-US" sz="1313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313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B</a:t>
              </a:r>
              <a:endParaRPr kumimoji="1" lang="zh-CN" altLang="en-US" sz="1313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8" name="圆角矩形 57">
              <a:extLst>
                <a:ext uri="{FF2B5EF4-FFF2-40B4-BE49-F238E27FC236}">
                  <a16:creationId xmlns:a16="http://schemas.microsoft.com/office/drawing/2014/main" id="{4ABB7D22-03C0-0B4A-A180-FF1B3850CAA5}"/>
                </a:ext>
              </a:extLst>
            </p:cNvPr>
            <p:cNvSpPr/>
            <p:nvPr/>
          </p:nvSpPr>
          <p:spPr>
            <a:xfrm>
              <a:off x="1235460" y="5268579"/>
              <a:ext cx="1282643" cy="70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13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Node</a:t>
              </a:r>
              <a:r>
                <a:rPr kumimoji="1" lang="zh-CN" altLang="en-US" sz="1313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313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C</a:t>
              </a:r>
              <a:endParaRPr kumimoji="1" lang="zh-CN" altLang="en-US" sz="1313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9" name="圆角矩形 58">
              <a:extLst>
                <a:ext uri="{FF2B5EF4-FFF2-40B4-BE49-F238E27FC236}">
                  <a16:creationId xmlns:a16="http://schemas.microsoft.com/office/drawing/2014/main" id="{A5CB21A1-4158-704F-8C97-6C848C836426}"/>
                </a:ext>
              </a:extLst>
            </p:cNvPr>
            <p:cNvSpPr/>
            <p:nvPr/>
          </p:nvSpPr>
          <p:spPr>
            <a:xfrm>
              <a:off x="8458762" y="3614646"/>
              <a:ext cx="1282643" cy="70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313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Node</a:t>
              </a:r>
              <a:r>
                <a:rPr kumimoji="1" lang="zh-CN" altLang="en-US" sz="1313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313" dirty="0">
                  <a:solidFill>
                    <a:schemeClr val="tx1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D</a:t>
              </a:r>
              <a:endParaRPr kumimoji="1" lang="zh-CN" altLang="en-US" sz="1313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cxnSp>
          <p:nvCxnSpPr>
            <p:cNvPr id="60" name="直线箭头连接符 59">
              <a:extLst>
                <a:ext uri="{FF2B5EF4-FFF2-40B4-BE49-F238E27FC236}">
                  <a16:creationId xmlns:a16="http://schemas.microsoft.com/office/drawing/2014/main" id="{45E65F1D-7D32-C942-9881-549BB3EBFD55}"/>
                </a:ext>
              </a:extLst>
            </p:cNvPr>
            <p:cNvCxnSpPr>
              <a:stCxn id="56" idx="2"/>
              <a:endCxn id="58" idx="0"/>
            </p:cNvCxnSpPr>
            <p:nvPr/>
          </p:nvCxnSpPr>
          <p:spPr>
            <a:xfrm>
              <a:off x="1876781" y="2922694"/>
              <a:ext cx="0" cy="2345886"/>
            </a:xfrm>
            <a:prstGeom prst="straightConnector1">
              <a:avLst/>
            </a:prstGeom>
            <a:ln w="22225">
              <a:solidFill>
                <a:srgbClr val="FFC000"/>
              </a:solidFill>
              <a:headEnd type="triangle"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4AC9B187-39EE-1249-B0BC-B965127E48CF}"/>
                </a:ext>
              </a:extLst>
            </p:cNvPr>
            <p:cNvCxnSpPr>
              <a:stCxn id="56" idx="3"/>
              <a:endCxn id="57" idx="1"/>
            </p:cNvCxnSpPr>
            <p:nvPr/>
          </p:nvCxnSpPr>
          <p:spPr>
            <a:xfrm flipV="1">
              <a:off x="2518103" y="2565913"/>
              <a:ext cx="1215135" cy="2366"/>
            </a:xfrm>
            <a:prstGeom prst="straightConnector1">
              <a:avLst/>
            </a:prstGeom>
            <a:ln w="22225">
              <a:solidFill>
                <a:srgbClr val="00B050"/>
              </a:solidFill>
              <a:headEnd type="triangle"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肘形连接符 61">
              <a:extLst>
                <a:ext uri="{FF2B5EF4-FFF2-40B4-BE49-F238E27FC236}">
                  <a16:creationId xmlns:a16="http://schemas.microsoft.com/office/drawing/2014/main" id="{0A1E905E-DC88-1A44-8258-425FFE47B173}"/>
                </a:ext>
              </a:extLst>
            </p:cNvPr>
            <p:cNvCxnSpPr>
              <a:stCxn id="58" idx="3"/>
              <a:endCxn id="59" idx="2"/>
            </p:cNvCxnSpPr>
            <p:nvPr/>
          </p:nvCxnSpPr>
          <p:spPr>
            <a:xfrm flipV="1">
              <a:off x="2518103" y="4323475"/>
              <a:ext cx="6581981" cy="1299519"/>
            </a:xfrm>
            <a:prstGeom prst="bentConnector2">
              <a:avLst/>
            </a:prstGeom>
            <a:ln w="25400">
              <a:solidFill>
                <a:srgbClr val="C00000"/>
              </a:solidFill>
              <a:headEnd type="triangle" w="lg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D047FD8-0965-3D48-BD8C-4FFF36354E68}"/>
                </a:ext>
              </a:extLst>
            </p:cNvPr>
            <p:cNvSpPr txBox="1"/>
            <p:nvPr/>
          </p:nvSpPr>
          <p:spPr>
            <a:xfrm>
              <a:off x="2710718" y="1942646"/>
              <a:ext cx="88755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500" b="1" dirty="0">
                  <a:latin typeface="Microsoft YaHei" charset="-122"/>
                  <a:ea typeface="Microsoft YaHei" charset="-122"/>
                  <a:cs typeface="Microsoft YaHei" charset="-122"/>
                </a:rPr>
                <a:t>Shared</a:t>
              </a:r>
            </a:p>
            <a:p>
              <a:r>
                <a:rPr kumimoji="1" lang="en-US" altLang="zh-CN" sz="1500" b="1" dirty="0">
                  <a:latin typeface="Microsoft YaHei" charset="-122"/>
                  <a:ea typeface="Microsoft YaHei" charset="-122"/>
                  <a:cs typeface="Microsoft YaHei" charset="-122"/>
                </a:rPr>
                <a:t>Pointer</a:t>
              </a:r>
              <a:endParaRPr kumimoji="1" lang="zh-CN" altLang="en-US" sz="1500" b="1" dirty="0"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8D8640C9-1846-7941-980D-C7BABDBECAD1}"/>
                </a:ext>
              </a:extLst>
            </p:cNvPr>
            <p:cNvSpPr txBox="1"/>
            <p:nvPr/>
          </p:nvSpPr>
          <p:spPr>
            <a:xfrm>
              <a:off x="1944287" y="4040091"/>
              <a:ext cx="2725572" cy="40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88" b="1" dirty="0">
                  <a:latin typeface="Microsoft YaHei" charset="-122"/>
                  <a:ea typeface="Microsoft YaHei" charset="-122"/>
                  <a:cs typeface="Microsoft YaHei" charset="-122"/>
                </a:rPr>
                <a:t>Shared</a:t>
              </a:r>
              <a:r>
                <a:rPr kumimoji="1" lang="zh-CN" altLang="en-US" sz="1688" b="1" dirty="0"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kumimoji="1" lang="en-US" altLang="zh-CN" sz="1688" b="1" dirty="0">
                  <a:latin typeface="Microsoft YaHei" charset="-122"/>
                  <a:ea typeface="Microsoft YaHei" charset="-122"/>
                  <a:cs typeface="Microsoft YaHei" charset="-122"/>
                </a:rPr>
                <a:t>Memory</a:t>
              </a:r>
              <a:r>
                <a:rPr kumimoji="1" lang="zh-CN" altLang="en-US" sz="1688" b="1" dirty="0">
                  <a:latin typeface="Microsoft YaHei" charset="-122"/>
                  <a:ea typeface="Microsoft YaHei" charset="-122"/>
                  <a:cs typeface="Microsoft YaHei" charset="-122"/>
                </a:rPr>
                <a:t>（</a:t>
              </a:r>
              <a:r>
                <a:rPr kumimoji="1" lang="en-US" altLang="zh-CN" sz="1688" b="1" dirty="0">
                  <a:latin typeface="Microsoft YaHei" charset="-122"/>
                  <a:ea typeface="Microsoft YaHei" charset="-122"/>
                  <a:cs typeface="Microsoft YaHei" charset="-122"/>
                </a:rPr>
                <a:t>SHM</a:t>
              </a:r>
              <a:r>
                <a:rPr kumimoji="1" lang="zh-CN" altLang="en-US" sz="1688" b="1" dirty="0">
                  <a:latin typeface="Microsoft YaHei" charset="-122"/>
                  <a:ea typeface="Microsoft YaHei" charset="-122"/>
                  <a:cs typeface="Microsoft YaHei" charset="-122"/>
                </a:rPr>
                <a:t>）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ECBE485-5E09-F344-8592-814BFFA395A1}"/>
                </a:ext>
              </a:extLst>
            </p:cNvPr>
            <p:cNvSpPr txBox="1"/>
            <p:nvPr/>
          </p:nvSpPr>
          <p:spPr>
            <a:xfrm>
              <a:off x="6737319" y="5674829"/>
              <a:ext cx="2012776" cy="36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HS" sz="1500" b="1" dirty="0">
                  <a:latin typeface="Microsoft YaHei" charset="-122"/>
                  <a:ea typeface="Microsoft YaHei" charset="-122"/>
                  <a:cs typeface="Microsoft YaHei" charset="-122"/>
                </a:rPr>
                <a:t>Socket</a:t>
              </a:r>
              <a:r>
                <a:rPr kumimoji="1" lang="zh-CN" altLang="en-US" sz="1500" b="1" dirty="0">
                  <a:latin typeface="Microsoft YaHei" charset="-122"/>
                  <a:ea typeface="Microsoft YaHei" charset="-122"/>
                  <a:cs typeface="Microsoft YaHei" charset="-122"/>
                </a:rPr>
                <a:t>（</a:t>
              </a:r>
              <a:r>
                <a:rPr kumimoji="1" lang="en-US" altLang="zh-CN" sz="1500" b="1" dirty="0">
                  <a:latin typeface="Microsoft YaHei" charset="-122"/>
                  <a:ea typeface="Microsoft YaHei" charset="-122"/>
                  <a:cs typeface="Microsoft YaHei" charset="-122"/>
                </a:rPr>
                <a:t>DDS</a:t>
              </a:r>
              <a:r>
                <a:rPr kumimoji="1" lang="zh-CN" altLang="en-US" sz="1500" b="1" dirty="0">
                  <a:latin typeface="Microsoft YaHei" charset="-122"/>
                  <a:ea typeface="Microsoft YaHei" charset="-122"/>
                  <a:cs typeface="Microsoft YaHei" charset="-122"/>
                </a:rPr>
                <a:t>）</a:t>
              </a:r>
            </a:p>
          </p:txBody>
        </p: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F508B83E-9AAD-674F-96D0-B840780791BB}"/>
              </a:ext>
            </a:extLst>
          </p:cNvPr>
          <p:cNvSpPr txBox="1"/>
          <p:nvPr/>
        </p:nvSpPr>
        <p:spPr>
          <a:xfrm>
            <a:off x="6365296" y="6041125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业务模块部署：支持单一进程，多进程以及多机模式</a:t>
            </a:r>
          </a:p>
        </p:txBody>
      </p:sp>
    </p:spTree>
    <p:extLst>
      <p:ext uri="{BB962C8B-B14F-4D97-AF65-F5344CB8AC3E}">
        <p14:creationId xmlns:p14="http://schemas.microsoft.com/office/powerpoint/2010/main" val="307564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0" y="48"/>
            <a:ext cx="12192000" cy="521399"/>
          </a:xfrm>
          <a:prstGeom prst="rect">
            <a:avLst/>
          </a:prstGeom>
          <a:solidFill>
            <a:srgbClr val="596A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5243" tIns="95243" rIns="95243" bIns="95993" numCol="1" spcCol="38097" rtlCol="0" anchor="ctr">
            <a:spAutoFit/>
          </a:bodyPr>
          <a:lstStyle/>
          <a:p>
            <a:r>
              <a:rPr lang="en-US" altLang="zh-CN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ANP</a:t>
            </a:r>
            <a:r>
              <a:rPr lang="zh-CN" altLang="en-US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软件 </a:t>
            </a:r>
            <a:r>
              <a:rPr lang="en-US" altLang="zh-CN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–</a:t>
            </a:r>
            <a:r>
              <a:rPr lang="zh-CN" altLang="en-US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 工程规范</a:t>
            </a:r>
            <a:endParaRPr lang="en-US" sz="2133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F18C6A-3B86-A045-8963-A005F4C85D05}"/>
              </a:ext>
            </a:extLst>
          </p:cNvPr>
          <p:cNvSpPr txBox="1"/>
          <p:nvPr/>
        </p:nvSpPr>
        <p:spPr>
          <a:xfrm>
            <a:off x="544749" y="943583"/>
            <a:ext cx="7931146" cy="5636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/>
              <a:t>研发模式</a:t>
            </a:r>
            <a:endParaRPr kumimoji="1" lang="en-US" altLang="zh-CN" sz="20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 err="1"/>
              <a:t>Monorepo</a:t>
            </a:r>
            <a:r>
              <a:rPr kumimoji="1" lang="zh-CN" altLang="en-US" dirty="0"/>
              <a:t>统一代码库，分目录模块管理（代码、文档、单测）</a:t>
            </a:r>
            <a:endParaRPr kumimoji="1"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单主干持续集成，基于分支发布版本管理</a:t>
            </a:r>
            <a:endParaRPr kumimoji="1"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消息定义、基础库、通用功能组件统一维护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/>
              <a:t>提交规则</a:t>
            </a:r>
            <a:endParaRPr kumimoji="1" lang="en-US" altLang="zh-CN" sz="20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提交代码前，确保自测通过后，由对应方向</a:t>
            </a:r>
            <a:r>
              <a:rPr kumimoji="1" lang="en-US" altLang="zh-CN" dirty="0"/>
              <a:t>TL</a:t>
            </a:r>
            <a:r>
              <a:rPr kumimoji="1" lang="zh-CN" altLang="en-US" dirty="0"/>
              <a:t> 进行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review</a:t>
            </a:r>
            <a:r>
              <a:rPr kumimoji="1" lang="zh-CN" altLang="en-US" dirty="0"/>
              <a:t>后合入</a:t>
            </a:r>
            <a:endParaRPr kumimoji="1"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尽量减少提交的粒度，保持提交功能的原子性</a:t>
            </a:r>
            <a:endParaRPr kumimoji="1"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zh-CN" altLang="en-US" dirty="0"/>
              <a:t>禁止</a:t>
            </a:r>
            <a:r>
              <a:rPr kumimoji="1" lang="en-US" altLang="zh-CN" dirty="0"/>
              <a:t>Merge</a:t>
            </a:r>
            <a:r>
              <a:rPr kumimoji="1" lang="zh-CN" altLang="en-US" dirty="0"/>
              <a:t>提交，确保提交历史的线性</a:t>
            </a:r>
            <a:endParaRPr kumimoji="1" lang="en-US" altLang="zh-CN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/>
              <a:t>编码规范</a:t>
            </a:r>
            <a:endParaRPr kumimoji="1" lang="en-US" altLang="zh-CN" sz="20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/>
              <a:t>Google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C++</a:t>
            </a:r>
            <a:r>
              <a:rPr kumimoji="1" lang="zh-CN" altLang="en-US" dirty="0"/>
              <a:t> </a:t>
            </a:r>
            <a:r>
              <a:rPr kumimoji="1" lang="en-US" altLang="zh-CN" dirty="0"/>
              <a:t>Style</a:t>
            </a:r>
            <a:r>
              <a:rPr kumimoji="1" lang="zh-CN" altLang="en-US" dirty="0"/>
              <a:t> </a:t>
            </a:r>
            <a:r>
              <a:rPr kumimoji="1" lang="en-US" altLang="zh-CN" dirty="0"/>
              <a:t>Guide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zh-CN" dirty="0"/>
              <a:t>C++17</a:t>
            </a:r>
            <a:r>
              <a:rPr kumimoji="1" lang="zh-CN" altLang="en-US" dirty="0"/>
              <a:t>标准</a:t>
            </a:r>
            <a:r>
              <a:rPr kumimoji="1" lang="en-US" altLang="zh-CN" dirty="0"/>
              <a:t>(gcc-7)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933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0" y="48"/>
            <a:ext cx="12192000" cy="521399"/>
          </a:xfrm>
          <a:prstGeom prst="rect">
            <a:avLst/>
          </a:prstGeom>
          <a:solidFill>
            <a:srgbClr val="596A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5243" tIns="95243" rIns="95243" bIns="95993" numCol="1" spcCol="38097" rtlCol="0" anchor="ctr">
            <a:spAutoFit/>
          </a:bodyPr>
          <a:lstStyle/>
          <a:p>
            <a:r>
              <a:rPr lang="en-US" altLang="zh-CN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ANP</a:t>
            </a:r>
            <a:r>
              <a:rPr lang="zh-CN" altLang="en-US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软件 </a:t>
            </a:r>
            <a:r>
              <a:rPr lang="en-US" altLang="zh-CN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–</a:t>
            </a:r>
            <a:r>
              <a:rPr lang="zh-CN" altLang="en-US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 工程规范</a:t>
            </a:r>
            <a:endParaRPr lang="en-US" sz="2133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304D1CF-CCC0-2A43-90D5-1F543CD2B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96" y="678035"/>
            <a:ext cx="11277600" cy="601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2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0" y="48"/>
            <a:ext cx="12192000" cy="521399"/>
          </a:xfrm>
          <a:prstGeom prst="rect">
            <a:avLst/>
          </a:prstGeom>
          <a:solidFill>
            <a:srgbClr val="596A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5243" tIns="95243" rIns="95243" bIns="95993" numCol="1" spcCol="38097" rtlCol="0" anchor="ctr">
            <a:spAutoFit/>
          </a:bodyPr>
          <a:lstStyle/>
          <a:p>
            <a:r>
              <a:rPr lang="zh-CN" altLang="en-US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参考资料</a:t>
            </a:r>
            <a:endParaRPr lang="en-US" sz="2133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E30DAF-2329-7F4A-B494-66A0290303BE}"/>
              </a:ext>
            </a:extLst>
          </p:cNvPr>
          <p:cNvSpPr/>
          <p:nvPr/>
        </p:nvSpPr>
        <p:spPr>
          <a:xfrm>
            <a:off x="922020" y="1089510"/>
            <a:ext cx="9936480" cy="171136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GB" altLang="zh-CN" dirty="0" err="1"/>
              <a:t>Cybertron</a:t>
            </a:r>
            <a:r>
              <a:rPr lang="zh-CN" altLang="en-US" dirty="0"/>
              <a:t> </a:t>
            </a:r>
            <a:r>
              <a:rPr lang="en-US" altLang="zh-CN" dirty="0"/>
              <a:t>Tutorial </a:t>
            </a:r>
            <a:r>
              <a:rPr lang="zh-CN" altLang="en-US" dirty="0"/>
              <a:t> </a:t>
            </a:r>
            <a:r>
              <a:rPr lang="en-US" altLang="zh-CN" dirty="0">
                <a:cs typeface="Calibri"/>
                <a:hlinkClick r:id="rId2"/>
              </a:rPr>
              <a:t>http://wiki.baidu.com/display/CYBGUIDE/Cybertron+Tutorials</a:t>
            </a:r>
            <a:r>
              <a:rPr lang="zh-CN" altLang="en-US" dirty="0">
                <a:cs typeface="Calibri"/>
              </a:rPr>
              <a:t> 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zh-CN" altLang="en-GB" dirty="0">
                <a:hlinkClick r:id="rId3"/>
              </a:rPr>
              <a:t>感知</a:t>
            </a:r>
            <a:r>
              <a:rPr lang="zh-CN" altLang="en-US" dirty="0">
                <a:hlinkClick r:id="rId3"/>
              </a:rPr>
              <a:t>空间 </a:t>
            </a:r>
            <a:r>
              <a:rPr lang="zh-CN" altLang="en-US" dirty="0">
                <a:latin typeface="等线"/>
                <a:ea typeface="等线"/>
                <a:hlinkClick r:id="rId3"/>
              </a:rPr>
              <a:t> </a:t>
            </a:r>
            <a:r>
              <a:rPr lang="en-GB" dirty="0">
                <a:latin typeface="Calibri"/>
                <a:ea typeface="等线"/>
                <a:cs typeface="Calibri"/>
                <a:hlinkClick r:id="rId3"/>
              </a:rPr>
              <a:t>https://console.cloud.baidu-int.com/devops/icafe/discussion/space/AD-Perception/i?click=true</a:t>
            </a:r>
            <a:r>
              <a:rPr lang="zh-CN" altLang="en-US" dirty="0">
                <a:latin typeface="Calibri"/>
                <a:ea typeface="等线"/>
                <a:cs typeface="Calibri"/>
              </a:rPr>
              <a:t> </a:t>
            </a:r>
            <a:endParaRPr lang="en-US" altLang="zh-CN">
              <a:latin typeface="Calibri"/>
              <a:ea typeface="等线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9111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0" y="48"/>
            <a:ext cx="12192000" cy="521399"/>
          </a:xfrm>
          <a:prstGeom prst="rect">
            <a:avLst/>
          </a:prstGeom>
          <a:solidFill>
            <a:srgbClr val="596A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5243" tIns="95243" rIns="95243" bIns="95993" numCol="1" spcCol="38097" rtlCol="0" anchor="ctr">
            <a:spAutoFit/>
          </a:bodyPr>
          <a:lstStyle/>
          <a:p>
            <a:endParaRPr lang="en-US" sz="2133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E30DAF-2329-7F4A-B494-66A0290303BE}"/>
              </a:ext>
            </a:extLst>
          </p:cNvPr>
          <p:cNvSpPr/>
          <p:nvPr/>
        </p:nvSpPr>
        <p:spPr>
          <a:xfrm>
            <a:off x="624840" y="2517934"/>
            <a:ext cx="9936480" cy="133421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6000"/>
              <a:t>Q &amp; A</a:t>
            </a:r>
            <a:endParaRPr lang="en-CN" sz="6000"/>
          </a:p>
        </p:txBody>
      </p:sp>
    </p:spTree>
    <p:extLst>
      <p:ext uri="{BB962C8B-B14F-4D97-AF65-F5344CB8AC3E}">
        <p14:creationId xmlns:p14="http://schemas.microsoft.com/office/powerpoint/2010/main" val="47948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0284" y="365388"/>
            <a:ext cx="7300396" cy="44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86" b="1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ANP</a:t>
            </a:r>
            <a:r>
              <a:rPr kumimoji="1" lang="zh-CN" altLang="en-US" sz="2286" b="1" dirty="0">
                <a:solidFill>
                  <a:prstClr val="black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（领航辅助）产品已成为中国热捧的自动驾驶产品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13C9BEA-A350-9346-8A85-ACE86BAA0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3" y="1150991"/>
            <a:ext cx="6995063" cy="348983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39794110-25B7-BA4E-8A73-CCA28ECACB4E}"/>
              </a:ext>
            </a:extLst>
          </p:cNvPr>
          <p:cNvSpPr/>
          <p:nvPr/>
        </p:nvSpPr>
        <p:spPr>
          <a:xfrm>
            <a:off x="535756" y="4947905"/>
            <a:ext cx="5974744" cy="11658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14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F51C3FE-2F2B-3F4C-9CD9-38D8457C3EA1}"/>
              </a:ext>
            </a:extLst>
          </p:cNvPr>
          <p:cNvSpPr/>
          <p:nvPr/>
        </p:nvSpPr>
        <p:spPr>
          <a:xfrm>
            <a:off x="7250526" y="4928226"/>
            <a:ext cx="4472901" cy="116584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714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DBC9F6-ADEF-F048-819A-2385CC035E58}"/>
              </a:ext>
            </a:extLst>
          </p:cNvPr>
          <p:cNvSpPr txBox="1"/>
          <p:nvPr/>
        </p:nvSpPr>
        <p:spPr>
          <a:xfrm>
            <a:off x="8751190" y="4406027"/>
            <a:ext cx="1159292" cy="385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905" dirty="0">
                <a:latin typeface="Microsoft YaHei" charset="-122"/>
                <a:ea typeface="Microsoft YaHei" charset="-122"/>
                <a:cs typeface="Microsoft YaHei" charset="-122"/>
              </a:rPr>
              <a:t>产品形态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4E21904-5D80-8044-A0E3-2EBBE56BA5C9}"/>
              </a:ext>
            </a:extLst>
          </p:cNvPr>
          <p:cNvSpPr txBox="1"/>
          <p:nvPr/>
        </p:nvSpPr>
        <p:spPr>
          <a:xfrm>
            <a:off x="7352444" y="5069296"/>
            <a:ext cx="4486485" cy="883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6578" indent="-326578">
              <a:buFont typeface="Arial" charset="0"/>
              <a:buChar char="•"/>
            </a:pPr>
            <a:r>
              <a:rPr kumimoji="1" lang="zh-CN" altLang="en-US" sz="1714" dirty="0">
                <a:latin typeface="Microsoft YaHei" charset="-122"/>
                <a:ea typeface="Microsoft YaHei" charset="-122"/>
                <a:cs typeface="Microsoft YaHei" charset="-122"/>
              </a:rPr>
              <a:t>车机地图发起导航</a:t>
            </a:r>
            <a:endParaRPr kumimoji="1" lang="en-US" altLang="zh-CN" sz="1714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26578" indent="-326578">
              <a:buFont typeface="Arial" charset="0"/>
              <a:buChar char="•"/>
            </a:pPr>
            <a:r>
              <a:rPr kumimoji="1" lang="zh-CN" altLang="en-US" sz="1714" dirty="0">
                <a:latin typeface="Microsoft YaHei" charset="-122"/>
                <a:ea typeface="Microsoft YaHei" charset="-122"/>
                <a:cs typeface="Microsoft YaHei" charset="-122"/>
              </a:rPr>
              <a:t>车辆按照导航路径自动驾驶（人机共驾）</a:t>
            </a:r>
            <a:endParaRPr kumimoji="1" lang="en-US" altLang="zh-CN" sz="1714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26578" indent="-326578">
              <a:buFont typeface="Arial" charset="0"/>
              <a:buChar char="•"/>
            </a:pPr>
            <a:r>
              <a:rPr kumimoji="1" lang="zh-CN" altLang="en-US" sz="1714" dirty="0">
                <a:latin typeface="Microsoft YaHei" charset="-122"/>
                <a:ea typeface="Microsoft YaHei" charset="-122"/>
                <a:cs typeface="Microsoft YaHei" charset="-122"/>
              </a:rPr>
              <a:t>在能力不足的地方提醒接管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8D7711-7E79-8B41-9129-9DFC3331CD60}"/>
              </a:ext>
            </a:extLst>
          </p:cNvPr>
          <p:cNvSpPr txBox="1"/>
          <p:nvPr/>
        </p:nvSpPr>
        <p:spPr>
          <a:xfrm>
            <a:off x="535754" y="5206439"/>
            <a:ext cx="6076664" cy="6199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26578" indent="-326578">
              <a:buFont typeface="Arial" charset="0"/>
              <a:buChar char="•"/>
            </a:pPr>
            <a:r>
              <a:rPr kumimoji="1" lang="zh-CN" altLang="en-US" sz="1714" dirty="0">
                <a:latin typeface="Microsoft YaHei" charset="-122"/>
                <a:ea typeface="Microsoft YaHei" charset="-122"/>
                <a:cs typeface="Microsoft YaHei" charset="-122"/>
              </a:rPr>
              <a:t>将传统的辅助驾驶升级为具备</a:t>
            </a:r>
            <a:r>
              <a:rPr kumimoji="1" lang="en-US" altLang="zh-CN" sz="1714" dirty="0">
                <a:latin typeface="Microsoft YaHei" charset="-122"/>
                <a:ea typeface="Microsoft YaHei" charset="-122"/>
                <a:cs typeface="Microsoft YaHei" charset="-122"/>
              </a:rPr>
              <a:t>A</a:t>
            </a:r>
            <a:r>
              <a:rPr kumimoji="1" lang="zh-CN" altLang="en-US" sz="1714" dirty="0">
                <a:latin typeface="Microsoft YaHei" charset="-122"/>
                <a:ea typeface="Microsoft YaHei" charset="-122"/>
                <a:cs typeface="Microsoft YaHei" charset="-122"/>
              </a:rPr>
              <a:t>到</a:t>
            </a:r>
            <a:r>
              <a:rPr kumimoji="1" lang="en-US" altLang="zh-CN" sz="1714" dirty="0">
                <a:latin typeface="Microsoft YaHei" charset="-122"/>
                <a:ea typeface="Microsoft YaHei" charset="-122"/>
                <a:cs typeface="Microsoft YaHei" charset="-122"/>
              </a:rPr>
              <a:t>B</a:t>
            </a:r>
            <a:r>
              <a:rPr kumimoji="1" lang="zh-CN" altLang="en-US" sz="1714" dirty="0">
                <a:latin typeface="Microsoft YaHei" charset="-122"/>
                <a:ea typeface="Microsoft YaHei" charset="-122"/>
                <a:cs typeface="Microsoft YaHei" charset="-122"/>
              </a:rPr>
              <a:t>能力的高级辅助驾驶；</a:t>
            </a:r>
            <a:endParaRPr kumimoji="1" lang="en-US" altLang="zh-CN" sz="1714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26578" indent="-326578">
              <a:buFont typeface="Arial" charset="0"/>
              <a:buChar char="•"/>
            </a:pPr>
            <a:r>
              <a:rPr kumimoji="1" lang="zh-CN" altLang="en-US" sz="1714" dirty="0">
                <a:latin typeface="Microsoft YaHei" charset="-122"/>
                <a:ea typeface="Microsoft YaHei" charset="-122"/>
                <a:cs typeface="Microsoft YaHei" charset="-122"/>
              </a:rPr>
              <a:t>通过人机界面，降低用户的认知难度和使用门槛；</a:t>
            </a:r>
            <a:endParaRPr kumimoji="1" lang="en-US" altLang="zh-CN" sz="1714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699DCB9-AE1D-E448-A334-514C7AF4B014}"/>
              </a:ext>
            </a:extLst>
          </p:cNvPr>
          <p:cNvSpPr txBox="1"/>
          <p:nvPr/>
        </p:nvSpPr>
        <p:spPr>
          <a:xfrm>
            <a:off x="2514983" y="4406027"/>
            <a:ext cx="1646605" cy="385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905">
                <a:latin typeface="Microsoft YaHei" charset="-122"/>
                <a:ea typeface="Microsoft YaHei" charset="-122"/>
                <a:cs typeface="Microsoft YaHei" charset="-122"/>
              </a:rPr>
              <a:t>功能核心优势</a:t>
            </a:r>
            <a:endParaRPr kumimoji="1" lang="zh-CN" altLang="en-US" sz="1905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23" name="图片 2">
            <a:extLst>
              <a:ext uri="{FF2B5EF4-FFF2-40B4-BE49-F238E27FC236}">
                <a16:creationId xmlns:a16="http://schemas.microsoft.com/office/drawing/2014/main" id="{B24A0256-434A-7D48-B9CA-C8AB3DBD5A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841" y="1107391"/>
            <a:ext cx="4114176" cy="1472592"/>
          </a:xfrm>
          <a:prstGeom prst="rect">
            <a:avLst/>
          </a:prstGeom>
        </p:spPr>
      </p:pic>
      <p:pic>
        <p:nvPicPr>
          <p:cNvPr id="24" name="图片 4">
            <a:extLst>
              <a:ext uri="{FF2B5EF4-FFF2-40B4-BE49-F238E27FC236}">
                <a16:creationId xmlns:a16="http://schemas.microsoft.com/office/drawing/2014/main" id="{C5B17966-3E41-E34E-8F1C-94A81669D7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841" y="2668005"/>
            <a:ext cx="4114176" cy="147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51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0" y="48"/>
            <a:ext cx="12192000" cy="521399"/>
          </a:xfrm>
          <a:prstGeom prst="rect">
            <a:avLst/>
          </a:prstGeom>
          <a:solidFill>
            <a:srgbClr val="596A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5243" tIns="95243" rIns="95243" bIns="95993" numCol="1" spcCol="38097" rtlCol="0" anchor="ctr">
            <a:spAutoFit/>
          </a:bodyPr>
          <a:lstStyle/>
          <a:p>
            <a:r>
              <a:rPr lang="en-US" altLang="zh-CN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ANP</a:t>
            </a:r>
            <a:r>
              <a:rPr lang="zh-Hans" altLang="en-US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团队</a:t>
            </a:r>
            <a:endParaRPr lang="en-US" sz="2133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7822A2-E034-0C4E-8A8A-8A26A361F85A}"/>
              </a:ext>
            </a:extLst>
          </p:cNvPr>
          <p:cNvSpPr txBox="1"/>
          <p:nvPr/>
        </p:nvSpPr>
        <p:spPr>
          <a:xfrm>
            <a:off x="502467" y="4092404"/>
            <a:ext cx="9777035" cy="114749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26578" indent="-326578">
              <a:buFont typeface="Arial" charset="0"/>
              <a:buChar char="•"/>
            </a:pPr>
            <a:r>
              <a:rPr kumimoji="1" lang="zh-CN" altLang="en-US" sz="1714" dirty="0">
                <a:latin typeface="Microsoft YaHei" charset="-122"/>
                <a:ea typeface="Microsoft YaHei" charset="-122"/>
                <a:cs typeface="Microsoft YaHei" charset="-122"/>
              </a:rPr>
              <a:t>高速</a:t>
            </a:r>
            <a:r>
              <a:rPr kumimoji="1" lang="en-US" altLang="zh-CN" sz="1714" dirty="0">
                <a:latin typeface="Microsoft YaHei" charset="-122"/>
                <a:ea typeface="Microsoft YaHei" charset="-122"/>
                <a:cs typeface="Microsoft YaHei" charset="-122"/>
              </a:rPr>
              <a:t>+</a:t>
            </a:r>
            <a:r>
              <a:rPr kumimoji="1" lang="zh-CN" altLang="en-US" sz="1714" dirty="0">
                <a:latin typeface="Microsoft YaHei" charset="-122"/>
                <a:ea typeface="Microsoft YaHei" charset="-122"/>
                <a:cs typeface="Microsoft YaHei" charset="-122"/>
              </a:rPr>
              <a:t>城市</a:t>
            </a:r>
            <a:endParaRPr kumimoji="1" lang="en-US" altLang="zh-CN" sz="1714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326578" indent="-326578">
              <a:buFont typeface="Arial" charset="0"/>
              <a:buChar char="•"/>
            </a:pPr>
            <a:endParaRPr kumimoji="1" lang="en-US" altLang="zh-CN" sz="1714" dirty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Hans" sz="1700" dirty="0">
                <a:latin typeface="Microsoft YaHei" charset="-122"/>
                <a:ea typeface="Microsoft YaHei" charset="-122"/>
                <a:cs typeface="Microsoft YaHei" charset="-122"/>
              </a:rPr>
              <a:t>TLM</a:t>
            </a:r>
            <a:r>
              <a:rPr kumimoji="1" lang="zh-Hans" altLang="en-US" sz="1700">
                <a:latin typeface="Microsoft YaHei" charset="-122"/>
                <a:ea typeface="Microsoft YaHei" charset="-122"/>
                <a:cs typeface="Microsoft YaHei" charset="-122"/>
              </a:rPr>
              <a:t>：孙迅（感知定位），高涵（</a:t>
            </a:r>
            <a:r>
              <a:rPr kumimoji="1" lang="en-US" altLang="zh-Hans" sz="1700" dirty="0" err="1">
                <a:latin typeface="Microsoft YaHei" charset="-122"/>
                <a:ea typeface="Microsoft YaHei" charset="-122"/>
                <a:cs typeface="Microsoft YaHei" charset="-122"/>
              </a:rPr>
              <a:t>pnc</a:t>
            </a:r>
            <a:r>
              <a:rPr kumimoji="1" lang="en-US" altLang="zh-Hans" sz="1700" dirty="0">
                <a:latin typeface="Microsoft YaHei" charset="-122"/>
                <a:ea typeface="Microsoft YaHei" charset="-122"/>
                <a:cs typeface="Microsoft YaHei" charset="-122"/>
              </a:rPr>
              <a:t>/</a:t>
            </a:r>
            <a:r>
              <a:rPr kumimoji="1" lang="zh-Hans" altLang="en-US" sz="1700">
                <a:latin typeface="Microsoft YaHei" charset="-122"/>
                <a:ea typeface="Microsoft YaHei" charset="-122"/>
                <a:cs typeface="Microsoft YaHei" charset="-122"/>
              </a:rPr>
              <a:t>系统），程凯（感知定位）</a:t>
            </a:r>
            <a:endParaRPr kumimoji="1" lang="en-US" altLang="zh-Hans" sz="170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Hans" altLang="en-US" sz="1700">
                <a:latin typeface="Microsoft YaHei" charset="-122"/>
                <a:ea typeface="Microsoft YaHei" charset="-122"/>
                <a:cs typeface="Microsoft YaHei" charset="-122"/>
              </a:rPr>
              <a:t>方向</a:t>
            </a:r>
            <a:r>
              <a:rPr kumimoji="1" lang="en-US" altLang="zh-Hans" sz="1700" dirty="0">
                <a:latin typeface="Microsoft YaHei" charset="-122"/>
                <a:ea typeface="Microsoft YaHei" charset="-122"/>
                <a:cs typeface="Microsoft YaHei" charset="-122"/>
              </a:rPr>
              <a:t>TL</a:t>
            </a:r>
            <a:r>
              <a:rPr kumimoji="1" lang="zh-Hans" altLang="en-US" sz="1700">
                <a:latin typeface="Microsoft YaHei" charset="-122"/>
                <a:ea typeface="Microsoft YaHei" charset="-122"/>
                <a:cs typeface="Microsoft YaHei" charset="-122"/>
              </a:rPr>
              <a:t>：王亮（定位），谢远帆（</a:t>
            </a:r>
            <a:r>
              <a:rPr kumimoji="1" lang="en-US" altLang="zh-Hans" sz="1700" dirty="0">
                <a:latin typeface="Microsoft YaHei" charset="-122"/>
                <a:ea typeface="Microsoft YaHei" charset="-122"/>
                <a:cs typeface="Microsoft YaHei" charset="-122"/>
              </a:rPr>
              <a:t>PNC</a:t>
            </a:r>
            <a:r>
              <a:rPr kumimoji="1" lang="zh-Hans" altLang="en-US" sz="1700">
                <a:latin typeface="Microsoft YaHei" charset="-122"/>
                <a:ea typeface="Microsoft YaHei" charset="-122"/>
                <a:cs typeface="Microsoft YaHei" charset="-122"/>
              </a:rPr>
              <a:t>），罗琦（</a:t>
            </a:r>
            <a:r>
              <a:rPr kumimoji="1" lang="en-US" altLang="zh-Hans" sz="1700" dirty="0">
                <a:latin typeface="Microsoft YaHei" charset="-122"/>
                <a:ea typeface="Microsoft YaHei" charset="-122"/>
                <a:cs typeface="Microsoft YaHei" charset="-122"/>
              </a:rPr>
              <a:t>PNC</a:t>
            </a:r>
            <a:r>
              <a:rPr kumimoji="1" lang="zh-Hans" altLang="en-US" sz="1700">
                <a:latin typeface="Microsoft YaHei" charset="-122"/>
                <a:ea typeface="Microsoft YaHei" charset="-122"/>
                <a:cs typeface="Microsoft YaHei" charset="-122"/>
              </a:rPr>
              <a:t>），万吉（感知），李浩（感知</a:t>
            </a:r>
            <a:r>
              <a:rPr kumimoji="1" lang="en-US" altLang="zh-Hans" sz="1700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kumimoji="1" lang="zh-Hans" altLang="en-US" sz="1700">
                <a:latin typeface="Microsoft YaHei" charset="-122"/>
                <a:ea typeface="Microsoft YaHei" charset="-122"/>
                <a:cs typeface="Microsoft YaHei" charset="-122"/>
              </a:rPr>
              <a:t>车道线）</a:t>
            </a:r>
            <a:endParaRPr kumimoji="1" lang="en-US" altLang="zh-CN" sz="170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4EBB418-0AC0-FC49-8D72-CF7629EEFFB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81959" y="1358486"/>
            <a:ext cx="10389475" cy="237794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989D9F7-428D-6C4B-A841-F724CBE13A2E}"/>
              </a:ext>
            </a:extLst>
          </p:cNvPr>
          <p:cNvSpPr/>
          <p:nvPr/>
        </p:nvSpPr>
        <p:spPr>
          <a:xfrm>
            <a:off x="967154" y="1916723"/>
            <a:ext cx="3903784" cy="19518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379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0" y="48"/>
            <a:ext cx="12192000" cy="521399"/>
          </a:xfrm>
          <a:prstGeom prst="rect">
            <a:avLst/>
          </a:prstGeom>
          <a:solidFill>
            <a:srgbClr val="596A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5243" tIns="95243" rIns="95243" bIns="95993" numCol="1" spcCol="38097" rtlCol="0" anchor="ctr">
            <a:spAutoFit/>
          </a:bodyPr>
          <a:lstStyle/>
          <a:p>
            <a:r>
              <a:rPr lang="en-US" altLang="zh-CN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ANP</a:t>
            </a:r>
            <a:r>
              <a:rPr lang="zh-CN" altLang="en-US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 </a:t>
            </a:r>
            <a:r>
              <a:rPr lang="en-US" altLang="zh-CN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-</a:t>
            </a:r>
            <a:r>
              <a:rPr lang="zh-CN" altLang="en-US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 传感器方案</a:t>
            </a:r>
            <a:endParaRPr lang="en-US" sz="2133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245A0993-ACA7-3041-A9D0-37584AF079B7}"/>
              </a:ext>
            </a:extLst>
          </p:cNvPr>
          <p:cNvGrpSpPr/>
          <p:nvPr/>
        </p:nvGrpSpPr>
        <p:grpSpPr>
          <a:xfrm>
            <a:off x="3588923" y="3027529"/>
            <a:ext cx="2027535" cy="1374254"/>
            <a:chOff x="8953704" y="3105779"/>
            <a:chExt cx="2520005" cy="1734249"/>
          </a:xfrm>
        </p:grpSpPr>
        <p:grpSp>
          <p:nvGrpSpPr>
            <p:cNvPr id="64" name="Group 52">
              <a:extLst>
                <a:ext uri="{FF2B5EF4-FFF2-40B4-BE49-F238E27FC236}">
                  <a16:creationId xmlns:a16="http://schemas.microsoft.com/office/drawing/2014/main" id="{AA557968-37A1-114D-8A30-9B2C0800E545}"/>
                </a:ext>
              </a:extLst>
            </p:cNvPr>
            <p:cNvGrpSpPr/>
            <p:nvPr/>
          </p:nvGrpSpPr>
          <p:grpSpPr>
            <a:xfrm>
              <a:off x="9017154" y="3105779"/>
              <a:ext cx="144735" cy="265286"/>
              <a:chOff x="10187253" y="1959293"/>
              <a:chExt cx="126521" cy="287547"/>
            </a:xfrm>
          </p:grpSpPr>
          <p:sp>
            <p:nvSpPr>
              <p:cNvPr id="74" name="Rectangle: Rounded Corners 60">
                <a:extLst>
                  <a:ext uri="{FF2B5EF4-FFF2-40B4-BE49-F238E27FC236}">
                    <a16:creationId xmlns:a16="http://schemas.microsoft.com/office/drawing/2014/main" id="{68E2C73E-532D-AE47-ABB7-A7681F1CBF08}"/>
                  </a:ext>
                </a:extLst>
              </p:cNvPr>
              <p:cNvSpPr/>
              <p:nvPr/>
            </p:nvSpPr>
            <p:spPr>
              <a:xfrm>
                <a:off x="10187253" y="2068561"/>
                <a:ext cx="126521" cy="178279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5" name="Isosceles Triangle 61">
                <a:extLst>
                  <a:ext uri="{FF2B5EF4-FFF2-40B4-BE49-F238E27FC236}">
                    <a16:creationId xmlns:a16="http://schemas.microsoft.com/office/drawing/2014/main" id="{B60B1FEB-04CF-7449-B783-B4180C13EB36}"/>
                  </a:ext>
                </a:extLst>
              </p:cNvPr>
              <p:cNvSpPr/>
              <p:nvPr/>
            </p:nvSpPr>
            <p:spPr>
              <a:xfrm rot="10800000">
                <a:off x="10187253" y="1959293"/>
                <a:ext cx="126521" cy="109268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sp>
          <p:nvSpPr>
            <p:cNvPr id="65" name="TextBox 53">
              <a:extLst>
                <a:ext uri="{FF2B5EF4-FFF2-40B4-BE49-F238E27FC236}">
                  <a16:creationId xmlns:a16="http://schemas.microsoft.com/office/drawing/2014/main" id="{EAD6371A-D697-6E4A-8A16-91FC69E22B4C}"/>
                </a:ext>
              </a:extLst>
            </p:cNvPr>
            <p:cNvSpPr txBox="1"/>
            <p:nvPr/>
          </p:nvSpPr>
          <p:spPr>
            <a:xfrm>
              <a:off x="9319952" y="3115148"/>
              <a:ext cx="1289451" cy="320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latin typeface="+mn-ea"/>
                </a:rPr>
                <a:t>--- cameras</a:t>
              </a:r>
              <a:endParaRPr lang="en-US" sz="1050" b="1" dirty="0">
                <a:latin typeface="+mn-ea"/>
              </a:endParaRPr>
            </a:p>
          </p:txBody>
        </p:sp>
        <p:sp>
          <p:nvSpPr>
            <p:cNvPr id="66" name="Rectangle: Top Corners Rounded 54">
              <a:extLst>
                <a:ext uri="{FF2B5EF4-FFF2-40B4-BE49-F238E27FC236}">
                  <a16:creationId xmlns:a16="http://schemas.microsoft.com/office/drawing/2014/main" id="{5567A6F9-8075-594D-9105-4849411C580B}"/>
                </a:ext>
              </a:extLst>
            </p:cNvPr>
            <p:cNvSpPr/>
            <p:nvPr/>
          </p:nvSpPr>
          <p:spPr>
            <a:xfrm rot="10800000">
              <a:off x="8953704" y="3692771"/>
              <a:ext cx="276311" cy="116203"/>
            </a:xfrm>
            <a:prstGeom prst="round2Same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7" name="TextBox 55">
              <a:extLst>
                <a:ext uri="{FF2B5EF4-FFF2-40B4-BE49-F238E27FC236}">
                  <a16:creationId xmlns:a16="http://schemas.microsoft.com/office/drawing/2014/main" id="{B652DED4-9F8E-C445-8F73-321163B9A4BF}"/>
                </a:ext>
              </a:extLst>
            </p:cNvPr>
            <p:cNvSpPr txBox="1"/>
            <p:nvPr/>
          </p:nvSpPr>
          <p:spPr>
            <a:xfrm>
              <a:off x="9319952" y="3576289"/>
              <a:ext cx="2108635" cy="320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>
                  <a:latin typeface="+mn-ea"/>
                </a:rPr>
                <a:t>--- corner</a:t>
              </a:r>
              <a:r>
                <a:rPr lang="zh-CN" altLang="en-US" sz="1050" b="1" dirty="0">
                  <a:latin typeface="+mn-ea"/>
                </a:rPr>
                <a:t> </a:t>
              </a:r>
              <a:r>
                <a:rPr lang="en-US" altLang="zh-CN" sz="1050" b="1" dirty="0">
                  <a:latin typeface="+mn-ea"/>
                </a:rPr>
                <a:t>radar</a:t>
              </a:r>
              <a:r>
                <a:rPr lang="zh-CN" altLang="en-US" sz="1050" b="1" dirty="0">
                  <a:latin typeface="+mn-ea"/>
                </a:rPr>
                <a:t> </a:t>
              </a:r>
              <a:r>
                <a:rPr lang="en-US" altLang="zh-CN" sz="1050" b="1" dirty="0">
                  <a:latin typeface="+mn-ea"/>
                </a:rPr>
                <a:t>(77GHz)</a:t>
              </a:r>
              <a:r>
                <a:rPr lang="zh-CN" altLang="en-US" sz="1050" b="1" dirty="0">
                  <a:latin typeface="+mn-ea"/>
                </a:rPr>
                <a:t> </a:t>
              </a:r>
              <a:endParaRPr lang="en-US" altLang="zh-CN" sz="1050" b="1" dirty="0">
                <a:latin typeface="+mn-ea"/>
              </a:endParaRPr>
            </a:p>
          </p:txBody>
        </p: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E4B8A42E-F563-DE4A-9962-32DB3FF29710}"/>
                </a:ext>
              </a:extLst>
            </p:cNvPr>
            <p:cNvGrpSpPr/>
            <p:nvPr/>
          </p:nvGrpSpPr>
          <p:grpSpPr>
            <a:xfrm>
              <a:off x="8960569" y="4105469"/>
              <a:ext cx="2345302" cy="320431"/>
              <a:chOff x="10915590" y="3080067"/>
              <a:chExt cx="2345302" cy="320431"/>
            </a:xfrm>
          </p:grpSpPr>
          <p:sp>
            <p:nvSpPr>
              <p:cNvPr id="72" name="Flowchart: Terminator 58">
                <a:extLst>
                  <a:ext uri="{FF2B5EF4-FFF2-40B4-BE49-F238E27FC236}">
                    <a16:creationId xmlns:a16="http://schemas.microsoft.com/office/drawing/2014/main" id="{08B06355-FC63-2143-B91E-8F029CB0DC6B}"/>
                  </a:ext>
                </a:extLst>
              </p:cNvPr>
              <p:cNvSpPr/>
              <p:nvPr/>
            </p:nvSpPr>
            <p:spPr>
              <a:xfrm>
                <a:off x="10915590" y="3219193"/>
                <a:ext cx="294404" cy="42180"/>
              </a:xfrm>
              <a:prstGeom prst="flowChartTermina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73" name="TextBox 59">
                <a:extLst>
                  <a:ext uri="{FF2B5EF4-FFF2-40B4-BE49-F238E27FC236}">
                    <a16:creationId xmlns:a16="http://schemas.microsoft.com/office/drawing/2014/main" id="{74F264DE-2F77-5E4A-920A-BAEFF3855448}"/>
                  </a:ext>
                </a:extLst>
              </p:cNvPr>
              <p:cNvSpPr txBox="1"/>
              <p:nvPr/>
            </p:nvSpPr>
            <p:spPr>
              <a:xfrm>
                <a:off x="11274973" y="3080067"/>
                <a:ext cx="1985919" cy="320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b="1" dirty="0">
                    <a:latin typeface="+mn-ea"/>
                  </a:rPr>
                  <a:t>--- Long</a:t>
                </a:r>
                <a:r>
                  <a:rPr lang="zh-CN" altLang="en-US" sz="1050" b="1" dirty="0">
                    <a:latin typeface="+mn-ea"/>
                  </a:rPr>
                  <a:t> </a:t>
                </a:r>
                <a:r>
                  <a:rPr lang="en-US" altLang="zh-CN" sz="1050" b="1" dirty="0">
                    <a:latin typeface="+mn-ea"/>
                  </a:rPr>
                  <a:t>range</a:t>
                </a:r>
                <a:r>
                  <a:rPr lang="zh-CN" altLang="en-US" sz="1050" b="1" dirty="0">
                    <a:latin typeface="+mn-ea"/>
                  </a:rPr>
                  <a:t> </a:t>
                </a:r>
                <a:r>
                  <a:rPr lang="en-US" altLang="zh-CN" sz="1050" b="1" dirty="0">
                    <a:latin typeface="+mn-ea"/>
                  </a:rPr>
                  <a:t>radar  </a:t>
                </a:r>
                <a:endParaRPr lang="en-US" sz="1050" b="1" dirty="0">
                  <a:latin typeface="+mn-ea"/>
                </a:endParaRPr>
              </a:p>
            </p:txBody>
          </p:sp>
        </p:grp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A8546A7F-0600-2845-94B0-4CE2B653BA93}"/>
                </a:ext>
              </a:extLst>
            </p:cNvPr>
            <p:cNvGrpSpPr/>
            <p:nvPr/>
          </p:nvGrpSpPr>
          <p:grpSpPr>
            <a:xfrm>
              <a:off x="8988668" y="4519597"/>
              <a:ext cx="2485041" cy="320431"/>
              <a:chOff x="10897040" y="3520333"/>
              <a:chExt cx="2485041" cy="320431"/>
            </a:xfrm>
          </p:grpSpPr>
          <p:sp>
            <p:nvSpPr>
              <p:cNvPr id="70" name="TextBox 116">
                <a:extLst>
                  <a:ext uri="{FF2B5EF4-FFF2-40B4-BE49-F238E27FC236}">
                    <a16:creationId xmlns:a16="http://schemas.microsoft.com/office/drawing/2014/main" id="{EE66FBBF-E472-7B41-A0CC-654F1F638E63}"/>
                  </a:ext>
                </a:extLst>
              </p:cNvPr>
              <p:cNvSpPr txBox="1"/>
              <p:nvPr/>
            </p:nvSpPr>
            <p:spPr>
              <a:xfrm>
                <a:off x="11228324" y="3520333"/>
                <a:ext cx="2153757" cy="320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50" b="1" dirty="0">
                    <a:latin typeface="+mn-ea"/>
                  </a:rPr>
                  <a:t>--- Ultrasonic sensors </a:t>
                </a:r>
                <a:endParaRPr lang="en-US" sz="1050" b="1" dirty="0">
                  <a:latin typeface="+mn-ea"/>
                </a:endParaRPr>
              </a:p>
            </p:txBody>
          </p:sp>
          <p:sp>
            <p:nvSpPr>
              <p:cNvPr id="71" name="Flowchart: Connector 117">
                <a:extLst>
                  <a:ext uri="{FF2B5EF4-FFF2-40B4-BE49-F238E27FC236}">
                    <a16:creationId xmlns:a16="http://schemas.microsoft.com/office/drawing/2014/main" id="{296DC1A8-380F-9C40-ABC0-CCE1A27584E0}"/>
                  </a:ext>
                </a:extLst>
              </p:cNvPr>
              <p:cNvSpPr/>
              <p:nvPr/>
            </p:nvSpPr>
            <p:spPr>
              <a:xfrm>
                <a:off x="10897040" y="3634645"/>
                <a:ext cx="91809" cy="91809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</p:grpSp>
      <p:pic>
        <p:nvPicPr>
          <p:cNvPr id="76" name="图片 75">
            <a:extLst>
              <a:ext uri="{FF2B5EF4-FFF2-40B4-BE49-F238E27FC236}">
                <a16:creationId xmlns:a16="http://schemas.microsoft.com/office/drawing/2014/main" id="{C408191A-72BA-9945-9DCD-A191A24FB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69" y="560985"/>
            <a:ext cx="11578573" cy="5868008"/>
          </a:xfrm>
          <a:prstGeom prst="rect">
            <a:avLst/>
          </a:prstGeom>
        </p:spPr>
      </p:pic>
      <p:grpSp>
        <p:nvGrpSpPr>
          <p:cNvPr id="78" name="组合 77">
            <a:extLst>
              <a:ext uri="{FF2B5EF4-FFF2-40B4-BE49-F238E27FC236}">
                <a16:creationId xmlns:a16="http://schemas.microsoft.com/office/drawing/2014/main" id="{2F96A4AC-5B58-084F-B86F-B62643E3B713}"/>
              </a:ext>
            </a:extLst>
          </p:cNvPr>
          <p:cNvGrpSpPr/>
          <p:nvPr/>
        </p:nvGrpSpPr>
        <p:grpSpPr>
          <a:xfrm>
            <a:off x="127786" y="1261223"/>
            <a:ext cx="3712960" cy="3995852"/>
            <a:chOff x="6692202" y="1759226"/>
            <a:chExt cx="4235539" cy="4558247"/>
          </a:xfrm>
        </p:grpSpPr>
        <p:grpSp>
          <p:nvGrpSpPr>
            <p:cNvPr id="80" name="Group 66">
              <a:extLst>
                <a:ext uri="{FF2B5EF4-FFF2-40B4-BE49-F238E27FC236}">
                  <a16:creationId xmlns:a16="http://schemas.microsoft.com/office/drawing/2014/main" id="{AEB7FFC0-C420-7B41-9D6C-A4CB8D8791E9}"/>
                </a:ext>
              </a:extLst>
            </p:cNvPr>
            <p:cNvGrpSpPr/>
            <p:nvPr/>
          </p:nvGrpSpPr>
          <p:grpSpPr>
            <a:xfrm>
              <a:off x="6692202" y="1914576"/>
              <a:ext cx="4235539" cy="4235541"/>
              <a:chOff x="7038519" y="1532651"/>
              <a:chExt cx="4218512" cy="4218512"/>
            </a:xfrm>
          </p:grpSpPr>
          <p:pic>
            <p:nvPicPr>
              <p:cNvPr id="99" name="Picture 4" descr="See the source image">
                <a:extLst>
                  <a:ext uri="{FF2B5EF4-FFF2-40B4-BE49-F238E27FC236}">
                    <a16:creationId xmlns:a16="http://schemas.microsoft.com/office/drawing/2014/main" id="{F6C724AC-8184-0441-A22F-BBED0DFFAF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rgbClr val="D9C3A5">
                    <a:tint val="50000"/>
                    <a:satMod val="180000"/>
                  </a:srgbClr>
                </a:duotone>
                <a:alphaModFix amt="5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447597">
                <a:off x="7038519" y="1532651"/>
                <a:ext cx="4218512" cy="4218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0" name="Group 68">
                <a:extLst>
                  <a:ext uri="{FF2B5EF4-FFF2-40B4-BE49-F238E27FC236}">
                    <a16:creationId xmlns:a16="http://schemas.microsoft.com/office/drawing/2014/main" id="{E33D0E62-BD77-D546-A9D2-E4A2D63F1949}"/>
                  </a:ext>
                </a:extLst>
              </p:cNvPr>
              <p:cNvGrpSpPr/>
              <p:nvPr/>
            </p:nvGrpSpPr>
            <p:grpSpPr>
              <a:xfrm>
                <a:off x="9085950" y="3077849"/>
                <a:ext cx="126521" cy="287543"/>
                <a:chOff x="6866627" y="1588353"/>
                <a:chExt cx="126521" cy="287543"/>
              </a:xfrm>
            </p:grpSpPr>
            <p:sp>
              <p:nvSpPr>
                <p:cNvPr id="134" name="Rectangle: Rounded Corners 107">
                  <a:extLst>
                    <a:ext uri="{FF2B5EF4-FFF2-40B4-BE49-F238E27FC236}">
                      <a16:creationId xmlns:a16="http://schemas.microsoft.com/office/drawing/2014/main" id="{DFCB5250-0568-E846-A244-EDB5EDCF4BB6}"/>
                    </a:ext>
                  </a:extLst>
                </p:cNvPr>
                <p:cNvSpPr/>
                <p:nvPr/>
              </p:nvSpPr>
              <p:spPr>
                <a:xfrm>
                  <a:off x="6866627" y="1697617"/>
                  <a:ext cx="126521" cy="178279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78"/>
                </a:p>
              </p:txBody>
            </p:sp>
            <p:sp>
              <p:nvSpPr>
                <p:cNvPr id="135" name="Isosceles Triangle 108">
                  <a:extLst>
                    <a:ext uri="{FF2B5EF4-FFF2-40B4-BE49-F238E27FC236}">
                      <a16:creationId xmlns:a16="http://schemas.microsoft.com/office/drawing/2014/main" id="{65A3EAB0-74EF-1F48-B7A1-EA4319842614}"/>
                    </a:ext>
                  </a:extLst>
                </p:cNvPr>
                <p:cNvSpPr/>
                <p:nvPr/>
              </p:nvSpPr>
              <p:spPr>
                <a:xfrm rot="10800000">
                  <a:off x="6866627" y="1588353"/>
                  <a:ext cx="126521" cy="109268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78"/>
                </a:p>
              </p:txBody>
            </p:sp>
          </p:grpSp>
          <p:grpSp>
            <p:nvGrpSpPr>
              <p:cNvPr id="101" name="Group 69">
                <a:extLst>
                  <a:ext uri="{FF2B5EF4-FFF2-40B4-BE49-F238E27FC236}">
                    <a16:creationId xmlns:a16="http://schemas.microsoft.com/office/drawing/2014/main" id="{5F0756D1-BDD3-6B4A-A34A-D2270797BD63}"/>
                  </a:ext>
                </a:extLst>
              </p:cNvPr>
              <p:cNvGrpSpPr/>
              <p:nvPr/>
            </p:nvGrpSpPr>
            <p:grpSpPr>
              <a:xfrm>
                <a:off x="8891854" y="3077849"/>
                <a:ext cx="126521" cy="287543"/>
                <a:chOff x="6866627" y="1588353"/>
                <a:chExt cx="126521" cy="287543"/>
              </a:xfrm>
            </p:grpSpPr>
            <p:sp>
              <p:nvSpPr>
                <p:cNvPr id="132" name="Rectangle: Rounded Corners 105">
                  <a:extLst>
                    <a:ext uri="{FF2B5EF4-FFF2-40B4-BE49-F238E27FC236}">
                      <a16:creationId xmlns:a16="http://schemas.microsoft.com/office/drawing/2014/main" id="{6AEE97FE-8C36-F647-A132-8C1A65C16962}"/>
                    </a:ext>
                  </a:extLst>
                </p:cNvPr>
                <p:cNvSpPr/>
                <p:nvPr/>
              </p:nvSpPr>
              <p:spPr>
                <a:xfrm>
                  <a:off x="6866627" y="1697617"/>
                  <a:ext cx="126521" cy="178279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78"/>
                </a:p>
              </p:txBody>
            </p:sp>
            <p:sp>
              <p:nvSpPr>
                <p:cNvPr id="133" name="Isosceles Triangle 106">
                  <a:extLst>
                    <a:ext uri="{FF2B5EF4-FFF2-40B4-BE49-F238E27FC236}">
                      <a16:creationId xmlns:a16="http://schemas.microsoft.com/office/drawing/2014/main" id="{229A671C-7BF7-2D41-8954-7829B621E104}"/>
                    </a:ext>
                  </a:extLst>
                </p:cNvPr>
                <p:cNvSpPr/>
                <p:nvPr/>
              </p:nvSpPr>
              <p:spPr>
                <a:xfrm rot="10800000">
                  <a:off x="6866627" y="1588353"/>
                  <a:ext cx="126521" cy="109268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78"/>
                </a:p>
              </p:txBody>
            </p:sp>
          </p:grpSp>
          <p:grpSp>
            <p:nvGrpSpPr>
              <p:cNvPr id="102" name="Group 70">
                <a:extLst>
                  <a:ext uri="{FF2B5EF4-FFF2-40B4-BE49-F238E27FC236}">
                    <a16:creationId xmlns:a16="http://schemas.microsoft.com/office/drawing/2014/main" id="{6B602323-1417-6146-8B33-443759C065EF}"/>
                  </a:ext>
                </a:extLst>
              </p:cNvPr>
              <p:cNvGrpSpPr/>
              <p:nvPr/>
            </p:nvGrpSpPr>
            <p:grpSpPr>
              <a:xfrm>
                <a:off x="9280045" y="3077849"/>
                <a:ext cx="126521" cy="287543"/>
                <a:chOff x="6866627" y="1588353"/>
                <a:chExt cx="126521" cy="287543"/>
              </a:xfrm>
            </p:grpSpPr>
            <p:sp>
              <p:nvSpPr>
                <p:cNvPr id="130" name="Rectangle: Rounded Corners 103">
                  <a:extLst>
                    <a:ext uri="{FF2B5EF4-FFF2-40B4-BE49-F238E27FC236}">
                      <a16:creationId xmlns:a16="http://schemas.microsoft.com/office/drawing/2014/main" id="{CE5F6976-62F3-2D42-8993-20B5D79B5B4F}"/>
                    </a:ext>
                  </a:extLst>
                </p:cNvPr>
                <p:cNvSpPr/>
                <p:nvPr/>
              </p:nvSpPr>
              <p:spPr>
                <a:xfrm>
                  <a:off x="6866627" y="1697617"/>
                  <a:ext cx="126521" cy="178279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78"/>
                </a:p>
              </p:txBody>
            </p:sp>
            <p:sp>
              <p:nvSpPr>
                <p:cNvPr id="131" name="Isosceles Triangle 104">
                  <a:extLst>
                    <a:ext uri="{FF2B5EF4-FFF2-40B4-BE49-F238E27FC236}">
                      <a16:creationId xmlns:a16="http://schemas.microsoft.com/office/drawing/2014/main" id="{FACEF89A-F23C-F841-9B0C-718FCD655442}"/>
                    </a:ext>
                  </a:extLst>
                </p:cNvPr>
                <p:cNvSpPr/>
                <p:nvPr/>
              </p:nvSpPr>
              <p:spPr>
                <a:xfrm rot="10800000">
                  <a:off x="6866627" y="1588353"/>
                  <a:ext cx="126521" cy="109268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78"/>
                </a:p>
              </p:txBody>
            </p:sp>
          </p:grpSp>
          <p:grpSp>
            <p:nvGrpSpPr>
              <p:cNvPr id="103" name="Group 71">
                <a:extLst>
                  <a:ext uri="{FF2B5EF4-FFF2-40B4-BE49-F238E27FC236}">
                    <a16:creationId xmlns:a16="http://schemas.microsoft.com/office/drawing/2014/main" id="{B3F1C2D7-2F77-5643-AD77-C36EF4CB2FB4}"/>
                  </a:ext>
                </a:extLst>
              </p:cNvPr>
              <p:cNvGrpSpPr/>
              <p:nvPr/>
            </p:nvGrpSpPr>
            <p:grpSpPr>
              <a:xfrm rot="10800000">
                <a:off x="9084514" y="4434899"/>
                <a:ext cx="126521" cy="287547"/>
                <a:chOff x="6866627" y="1781634"/>
                <a:chExt cx="126521" cy="287547"/>
              </a:xfrm>
            </p:grpSpPr>
            <p:sp>
              <p:nvSpPr>
                <p:cNvPr id="128" name="Rectangle: Rounded Corners 101">
                  <a:extLst>
                    <a:ext uri="{FF2B5EF4-FFF2-40B4-BE49-F238E27FC236}">
                      <a16:creationId xmlns:a16="http://schemas.microsoft.com/office/drawing/2014/main" id="{13167A36-F20A-BD44-8F20-529FD23D5DB6}"/>
                    </a:ext>
                  </a:extLst>
                </p:cNvPr>
                <p:cNvSpPr/>
                <p:nvPr/>
              </p:nvSpPr>
              <p:spPr>
                <a:xfrm>
                  <a:off x="6866627" y="1890902"/>
                  <a:ext cx="126521" cy="178279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78"/>
                </a:p>
              </p:txBody>
            </p:sp>
            <p:sp>
              <p:nvSpPr>
                <p:cNvPr id="129" name="Isosceles Triangle 102">
                  <a:extLst>
                    <a:ext uri="{FF2B5EF4-FFF2-40B4-BE49-F238E27FC236}">
                      <a16:creationId xmlns:a16="http://schemas.microsoft.com/office/drawing/2014/main" id="{1870A53D-24DE-C84E-ADAF-45FE6E5D7633}"/>
                    </a:ext>
                  </a:extLst>
                </p:cNvPr>
                <p:cNvSpPr/>
                <p:nvPr/>
              </p:nvSpPr>
              <p:spPr>
                <a:xfrm rot="10800000">
                  <a:off x="6866627" y="1781634"/>
                  <a:ext cx="126521" cy="109268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78"/>
                </a:p>
              </p:txBody>
            </p:sp>
          </p:grpSp>
          <p:grpSp>
            <p:nvGrpSpPr>
              <p:cNvPr id="104" name="Group 72">
                <a:extLst>
                  <a:ext uri="{FF2B5EF4-FFF2-40B4-BE49-F238E27FC236}">
                    <a16:creationId xmlns:a16="http://schemas.microsoft.com/office/drawing/2014/main" id="{D7DFD147-D85E-8042-8BC5-A810D1736F2C}"/>
                  </a:ext>
                </a:extLst>
              </p:cNvPr>
              <p:cNvGrpSpPr/>
              <p:nvPr/>
            </p:nvGrpSpPr>
            <p:grpSpPr>
              <a:xfrm rot="18840558">
                <a:off x="8675046" y="3402836"/>
                <a:ext cx="126815" cy="270464"/>
                <a:chOff x="6866627" y="1805796"/>
                <a:chExt cx="126815" cy="270464"/>
              </a:xfrm>
            </p:grpSpPr>
            <p:sp>
              <p:nvSpPr>
                <p:cNvPr id="126" name="Rectangle: Rounded Corners 99">
                  <a:extLst>
                    <a:ext uri="{FF2B5EF4-FFF2-40B4-BE49-F238E27FC236}">
                      <a16:creationId xmlns:a16="http://schemas.microsoft.com/office/drawing/2014/main" id="{8F743C1C-E4E6-3F4F-BAD3-2EE2AC4B429F}"/>
                    </a:ext>
                  </a:extLst>
                </p:cNvPr>
                <p:cNvSpPr/>
                <p:nvPr/>
              </p:nvSpPr>
              <p:spPr>
                <a:xfrm>
                  <a:off x="6866923" y="1897981"/>
                  <a:ext cx="126519" cy="178279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78"/>
                </a:p>
              </p:txBody>
            </p:sp>
            <p:sp>
              <p:nvSpPr>
                <p:cNvPr id="127" name="Isosceles Triangle 100">
                  <a:extLst>
                    <a:ext uri="{FF2B5EF4-FFF2-40B4-BE49-F238E27FC236}">
                      <a16:creationId xmlns:a16="http://schemas.microsoft.com/office/drawing/2014/main" id="{5E268FD0-A5EE-754A-B512-72867F26FCBD}"/>
                    </a:ext>
                  </a:extLst>
                </p:cNvPr>
                <p:cNvSpPr/>
                <p:nvPr/>
              </p:nvSpPr>
              <p:spPr>
                <a:xfrm rot="10800000">
                  <a:off x="6866627" y="1805796"/>
                  <a:ext cx="126521" cy="109268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78"/>
                </a:p>
              </p:txBody>
            </p:sp>
          </p:grpSp>
          <p:grpSp>
            <p:nvGrpSpPr>
              <p:cNvPr id="105" name="Group 73">
                <a:extLst>
                  <a:ext uri="{FF2B5EF4-FFF2-40B4-BE49-F238E27FC236}">
                    <a16:creationId xmlns:a16="http://schemas.microsoft.com/office/drawing/2014/main" id="{08ED02E4-DB6A-0443-84FC-ABF4305F2E76}"/>
                  </a:ext>
                </a:extLst>
              </p:cNvPr>
              <p:cNvGrpSpPr/>
              <p:nvPr/>
            </p:nvGrpSpPr>
            <p:grpSpPr>
              <a:xfrm rot="2918829">
                <a:off x="9507229" y="3414803"/>
                <a:ext cx="141401" cy="252357"/>
                <a:chOff x="6866627" y="1805796"/>
                <a:chExt cx="141401" cy="252357"/>
              </a:xfrm>
            </p:grpSpPr>
            <p:sp>
              <p:nvSpPr>
                <p:cNvPr id="124" name="Rectangle: Rounded Corners 97">
                  <a:extLst>
                    <a:ext uri="{FF2B5EF4-FFF2-40B4-BE49-F238E27FC236}">
                      <a16:creationId xmlns:a16="http://schemas.microsoft.com/office/drawing/2014/main" id="{A9012F6A-3DC9-EB44-AE8A-7459BE805001}"/>
                    </a:ext>
                  </a:extLst>
                </p:cNvPr>
                <p:cNvSpPr/>
                <p:nvPr/>
              </p:nvSpPr>
              <p:spPr>
                <a:xfrm>
                  <a:off x="6881510" y="1879873"/>
                  <a:ext cx="126518" cy="17828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78"/>
                </a:p>
              </p:txBody>
            </p:sp>
            <p:sp>
              <p:nvSpPr>
                <p:cNvPr id="125" name="Isosceles Triangle 98">
                  <a:extLst>
                    <a:ext uri="{FF2B5EF4-FFF2-40B4-BE49-F238E27FC236}">
                      <a16:creationId xmlns:a16="http://schemas.microsoft.com/office/drawing/2014/main" id="{7302E35F-8CC0-CC4B-B02F-E720F7AE34D6}"/>
                    </a:ext>
                  </a:extLst>
                </p:cNvPr>
                <p:cNvSpPr/>
                <p:nvPr/>
              </p:nvSpPr>
              <p:spPr>
                <a:xfrm rot="10800000">
                  <a:off x="6866627" y="1805796"/>
                  <a:ext cx="126521" cy="109268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78"/>
                </a:p>
              </p:txBody>
            </p:sp>
          </p:grpSp>
          <p:grpSp>
            <p:nvGrpSpPr>
              <p:cNvPr id="106" name="Group 74">
                <a:extLst>
                  <a:ext uri="{FF2B5EF4-FFF2-40B4-BE49-F238E27FC236}">
                    <a16:creationId xmlns:a16="http://schemas.microsoft.com/office/drawing/2014/main" id="{B7F8CF2D-8AB2-3F41-8DA7-1EB81E9E2DBE}"/>
                  </a:ext>
                </a:extLst>
              </p:cNvPr>
              <p:cNvGrpSpPr/>
              <p:nvPr/>
            </p:nvGrpSpPr>
            <p:grpSpPr>
              <a:xfrm rot="9583925">
                <a:off x="9885157" y="2814774"/>
                <a:ext cx="126521" cy="287547"/>
                <a:chOff x="6866627" y="1805796"/>
                <a:chExt cx="126521" cy="287547"/>
              </a:xfrm>
            </p:grpSpPr>
            <p:sp>
              <p:nvSpPr>
                <p:cNvPr id="122" name="Rectangle: Rounded Corners 95">
                  <a:extLst>
                    <a:ext uri="{FF2B5EF4-FFF2-40B4-BE49-F238E27FC236}">
                      <a16:creationId xmlns:a16="http://schemas.microsoft.com/office/drawing/2014/main" id="{21848DCB-10E1-E846-A347-A98641D0C77F}"/>
                    </a:ext>
                  </a:extLst>
                </p:cNvPr>
                <p:cNvSpPr/>
                <p:nvPr/>
              </p:nvSpPr>
              <p:spPr>
                <a:xfrm>
                  <a:off x="6866627" y="1915064"/>
                  <a:ext cx="126521" cy="178279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78"/>
                </a:p>
              </p:txBody>
            </p:sp>
            <p:sp>
              <p:nvSpPr>
                <p:cNvPr id="123" name="Isosceles Triangle 96">
                  <a:extLst>
                    <a:ext uri="{FF2B5EF4-FFF2-40B4-BE49-F238E27FC236}">
                      <a16:creationId xmlns:a16="http://schemas.microsoft.com/office/drawing/2014/main" id="{C587C02B-2417-F246-8FDD-A3FD6C8B48E9}"/>
                    </a:ext>
                  </a:extLst>
                </p:cNvPr>
                <p:cNvSpPr/>
                <p:nvPr/>
              </p:nvSpPr>
              <p:spPr>
                <a:xfrm rot="10800000">
                  <a:off x="6866627" y="1805796"/>
                  <a:ext cx="126521" cy="109268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78"/>
                </a:p>
              </p:txBody>
            </p:sp>
          </p:grpSp>
          <p:grpSp>
            <p:nvGrpSpPr>
              <p:cNvPr id="107" name="Group 75">
                <a:extLst>
                  <a:ext uri="{FF2B5EF4-FFF2-40B4-BE49-F238E27FC236}">
                    <a16:creationId xmlns:a16="http://schemas.microsoft.com/office/drawing/2014/main" id="{20C6C9BF-3C57-6F4F-ABED-99ACDE013C03}"/>
                  </a:ext>
                </a:extLst>
              </p:cNvPr>
              <p:cNvGrpSpPr/>
              <p:nvPr/>
            </p:nvGrpSpPr>
            <p:grpSpPr>
              <a:xfrm rot="12206883">
                <a:off x="8295506" y="2815061"/>
                <a:ext cx="126521" cy="287547"/>
                <a:chOff x="6866627" y="1805796"/>
                <a:chExt cx="126521" cy="287547"/>
              </a:xfrm>
            </p:grpSpPr>
            <p:sp>
              <p:nvSpPr>
                <p:cNvPr id="120" name="Rectangle: Rounded Corners 93">
                  <a:extLst>
                    <a:ext uri="{FF2B5EF4-FFF2-40B4-BE49-F238E27FC236}">
                      <a16:creationId xmlns:a16="http://schemas.microsoft.com/office/drawing/2014/main" id="{65A530E8-4764-F048-B581-879DEF6FF27D}"/>
                    </a:ext>
                  </a:extLst>
                </p:cNvPr>
                <p:cNvSpPr/>
                <p:nvPr/>
              </p:nvSpPr>
              <p:spPr>
                <a:xfrm>
                  <a:off x="6866627" y="1915064"/>
                  <a:ext cx="126521" cy="178279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78"/>
                </a:p>
              </p:txBody>
            </p:sp>
            <p:sp>
              <p:nvSpPr>
                <p:cNvPr id="121" name="Isosceles Triangle 94">
                  <a:extLst>
                    <a:ext uri="{FF2B5EF4-FFF2-40B4-BE49-F238E27FC236}">
                      <a16:creationId xmlns:a16="http://schemas.microsoft.com/office/drawing/2014/main" id="{41772EC6-7E28-4540-81FB-22B395CB44A0}"/>
                    </a:ext>
                  </a:extLst>
                </p:cNvPr>
                <p:cNvSpPr/>
                <p:nvPr/>
              </p:nvSpPr>
              <p:spPr>
                <a:xfrm rot="10800000">
                  <a:off x="6866627" y="1805796"/>
                  <a:ext cx="126521" cy="109268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78"/>
                </a:p>
              </p:txBody>
            </p:sp>
          </p:grpSp>
          <p:grpSp>
            <p:nvGrpSpPr>
              <p:cNvPr id="108" name="Group 76">
                <a:extLst>
                  <a:ext uri="{FF2B5EF4-FFF2-40B4-BE49-F238E27FC236}">
                    <a16:creationId xmlns:a16="http://schemas.microsoft.com/office/drawing/2014/main" id="{2A864030-BA42-2845-8129-967EDBA856D9}"/>
                  </a:ext>
                </a:extLst>
              </p:cNvPr>
              <p:cNvGrpSpPr/>
              <p:nvPr/>
            </p:nvGrpSpPr>
            <p:grpSpPr>
              <a:xfrm rot="16200000">
                <a:off x="8201613" y="2649142"/>
                <a:ext cx="151990" cy="256025"/>
                <a:chOff x="6512311" y="1644998"/>
                <a:chExt cx="127697" cy="287552"/>
              </a:xfrm>
            </p:grpSpPr>
            <p:sp>
              <p:nvSpPr>
                <p:cNvPr id="118" name="Rectangle: Rounded Corners 91">
                  <a:extLst>
                    <a:ext uri="{FF2B5EF4-FFF2-40B4-BE49-F238E27FC236}">
                      <a16:creationId xmlns:a16="http://schemas.microsoft.com/office/drawing/2014/main" id="{E54E60E9-49F8-E240-A0AD-09550ED660D3}"/>
                    </a:ext>
                  </a:extLst>
                </p:cNvPr>
                <p:cNvSpPr/>
                <p:nvPr/>
              </p:nvSpPr>
              <p:spPr>
                <a:xfrm>
                  <a:off x="6513487" y="1754270"/>
                  <a:ext cx="126521" cy="178280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78"/>
                </a:p>
              </p:txBody>
            </p:sp>
            <p:sp>
              <p:nvSpPr>
                <p:cNvPr id="119" name="Isosceles Triangle 92">
                  <a:extLst>
                    <a:ext uri="{FF2B5EF4-FFF2-40B4-BE49-F238E27FC236}">
                      <a16:creationId xmlns:a16="http://schemas.microsoft.com/office/drawing/2014/main" id="{CCA0EF06-B969-AE4D-A1F0-DA9551F55640}"/>
                    </a:ext>
                  </a:extLst>
                </p:cNvPr>
                <p:cNvSpPr/>
                <p:nvPr/>
              </p:nvSpPr>
              <p:spPr>
                <a:xfrm rot="10800000">
                  <a:off x="6512311" y="1644998"/>
                  <a:ext cx="126521" cy="10927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78"/>
                </a:p>
              </p:txBody>
            </p:sp>
          </p:grpSp>
          <p:grpSp>
            <p:nvGrpSpPr>
              <p:cNvPr id="109" name="Group 77">
                <a:extLst>
                  <a:ext uri="{FF2B5EF4-FFF2-40B4-BE49-F238E27FC236}">
                    <a16:creationId xmlns:a16="http://schemas.microsoft.com/office/drawing/2014/main" id="{CD36F1AF-C6A5-BF47-9C69-89799C3D0C28}"/>
                  </a:ext>
                </a:extLst>
              </p:cNvPr>
              <p:cNvGrpSpPr/>
              <p:nvPr/>
            </p:nvGrpSpPr>
            <p:grpSpPr>
              <a:xfrm rot="5400000">
                <a:off x="9923556" y="2585273"/>
                <a:ext cx="150601" cy="256015"/>
                <a:chOff x="7158405" y="1662850"/>
                <a:chExt cx="126530" cy="287542"/>
              </a:xfrm>
            </p:grpSpPr>
            <p:sp>
              <p:nvSpPr>
                <p:cNvPr id="116" name="Rectangle: Rounded Corners 89">
                  <a:extLst>
                    <a:ext uri="{FF2B5EF4-FFF2-40B4-BE49-F238E27FC236}">
                      <a16:creationId xmlns:a16="http://schemas.microsoft.com/office/drawing/2014/main" id="{71087E9A-601D-484D-A532-78BE6E985BC6}"/>
                    </a:ext>
                  </a:extLst>
                </p:cNvPr>
                <p:cNvSpPr/>
                <p:nvPr/>
              </p:nvSpPr>
              <p:spPr>
                <a:xfrm>
                  <a:off x="7158414" y="1772113"/>
                  <a:ext cx="126521" cy="178279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78"/>
                </a:p>
              </p:txBody>
            </p:sp>
            <p:sp>
              <p:nvSpPr>
                <p:cNvPr id="117" name="Isosceles Triangle 90">
                  <a:extLst>
                    <a:ext uri="{FF2B5EF4-FFF2-40B4-BE49-F238E27FC236}">
                      <a16:creationId xmlns:a16="http://schemas.microsoft.com/office/drawing/2014/main" id="{1A860AAA-67D3-1D44-BC83-1FC7E2435A9E}"/>
                    </a:ext>
                  </a:extLst>
                </p:cNvPr>
                <p:cNvSpPr/>
                <p:nvPr/>
              </p:nvSpPr>
              <p:spPr>
                <a:xfrm rot="10800000">
                  <a:off x="7158405" y="1662850"/>
                  <a:ext cx="126521" cy="109268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78"/>
                </a:p>
              </p:txBody>
            </p:sp>
          </p:grpSp>
          <p:sp>
            <p:nvSpPr>
              <p:cNvPr id="110" name="Flowchart: Terminator 82">
                <a:extLst>
                  <a:ext uri="{FF2B5EF4-FFF2-40B4-BE49-F238E27FC236}">
                    <a16:creationId xmlns:a16="http://schemas.microsoft.com/office/drawing/2014/main" id="{B4C952F2-BEE9-B04D-A5CB-F17FF17372E8}"/>
                  </a:ext>
                </a:extLst>
              </p:cNvPr>
              <p:cNvSpPr/>
              <p:nvPr/>
            </p:nvSpPr>
            <p:spPr>
              <a:xfrm>
                <a:off x="9014751" y="1662779"/>
                <a:ext cx="257356" cy="45719"/>
              </a:xfrm>
              <a:prstGeom prst="flowChartTerminator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78"/>
              </a:p>
            </p:txBody>
          </p:sp>
          <p:sp>
            <p:nvSpPr>
              <p:cNvPr id="112" name="Rectangle: Top Corners Rounded 85">
                <a:extLst>
                  <a:ext uri="{FF2B5EF4-FFF2-40B4-BE49-F238E27FC236}">
                    <a16:creationId xmlns:a16="http://schemas.microsoft.com/office/drawing/2014/main" id="{FB38ACC3-0722-A948-A31B-E46BAE3D99D5}"/>
                  </a:ext>
                </a:extLst>
              </p:cNvPr>
              <p:cNvSpPr/>
              <p:nvPr/>
            </p:nvSpPr>
            <p:spPr>
              <a:xfrm rot="3328902">
                <a:off x="8468968" y="5286769"/>
                <a:ext cx="241540" cy="125954"/>
              </a:xfrm>
              <a:prstGeom prst="round2Same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78"/>
              </a:p>
            </p:txBody>
          </p:sp>
          <p:sp>
            <p:nvSpPr>
              <p:cNvPr id="113" name="Rectangle: Top Corners Rounded 86">
                <a:extLst>
                  <a:ext uri="{FF2B5EF4-FFF2-40B4-BE49-F238E27FC236}">
                    <a16:creationId xmlns:a16="http://schemas.microsoft.com/office/drawing/2014/main" id="{F8FAE7AC-C86A-DD4D-8CF9-EE5DAFAA0F5B}"/>
                  </a:ext>
                </a:extLst>
              </p:cNvPr>
              <p:cNvSpPr/>
              <p:nvPr/>
            </p:nvSpPr>
            <p:spPr>
              <a:xfrm rot="18331064">
                <a:off x="9580742" y="5301626"/>
                <a:ext cx="241540" cy="125954"/>
              </a:xfrm>
              <a:prstGeom prst="round2Same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78"/>
              </a:p>
            </p:txBody>
          </p:sp>
          <p:sp>
            <p:nvSpPr>
              <p:cNvPr id="114" name="Rectangle: Top Corners Rounded 87">
                <a:extLst>
                  <a:ext uri="{FF2B5EF4-FFF2-40B4-BE49-F238E27FC236}">
                    <a16:creationId xmlns:a16="http://schemas.microsoft.com/office/drawing/2014/main" id="{FA85174B-5BC6-EE49-BAFE-3C8B23C3F055}"/>
                  </a:ext>
                </a:extLst>
              </p:cNvPr>
              <p:cNvSpPr/>
              <p:nvPr/>
            </p:nvSpPr>
            <p:spPr>
              <a:xfrm rot="7197331">
                <a:off x="8463509" y="1925755"/>
                <a:ext cx="241540" cy="125954"/>
              </a:xfrm>
              <a:prstGeom prst="round2Same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78"/>
              </a:p>
            </p:txBody>
          </p:sp>
          <p:sp>
            <p:nvSpPr>
              <p:cNvPr id="115" name="Rectangle: Top Corners Rounded 88">
                <a:extLst>
                  <a:ext uri="{FF2B5EF4-FFF2-40B4-BE49-F238E27FC236}">
                    <a16:creationId xmlns:a16="http://schemas.microsoft.com/office/drawing/2014/main" id="{EBF03A66-3B25-B54E-AAE9-1A807353958A}"/>
                  </a:ext>
                </a:extLst>
              </p:cNvPr>
              <p:cNvSpPr/>
              <p:nvPr/>
            </p:nvSpPr>
            <p:spPr>
              <a:xfrm rot="14350529">
                <a:off x="9616771" y="1933618"/>
                <a:ext cx="241540" cy="125954"/>
              </a:xfrm>
              <a:prstGeom prst="round2Same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78"/>
              </a:p>
            </p:txBody>
          </p:sp>
        </p:grpSp>
        <p:sp>
          <p:nvSpPr>
            <p:cNvPr id="81" name="Flowchart: Connector 2">
              <a:extLst>
                <a:ext uri="{FF2B5EF4-FFF2-40B4-BE49-F238E27FC236}">
                  <a16:creationId xmlns:a16="http://schemas.microsoft.com/office/drawing/2014/main" id="{CDDDC383-E58B-2D4B-AEB5-26BC282A2EA0}"/>
                </a:ext>
              </a:extLst>
            </p:cNvPr>
            <p:cNvSpPr/>
            <p:nvPr/>
          </p:nvSpPr>
          <p:spPr>
            <a:xfrm>
              <a:off x="8304910" y="2132608"/>
              <a:ext cx="91809" cy="9180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78"/>
            </a:p>
          </p:txBody>
        </p:sp>
        <p:sp>
          <p:nvSpPr>
            <p:cNvPr id="82" name="Flowchart: Connector 62">
              <a:extLst>
                <a:ext uri="{FF2B5EF4-FFF2-40B4-BE49-F238E27FC236}">
                  <a16:creationId xmlns:a16="http://schemas.microsoft.com/office/drawing/2014/main" id="{EE61DD53-F965-5E47-9F72-E12E44A4E058}"/>
                </a:ext>
              </a:extLst>
            </p:cNvPr>
            <p:cNvSpPr/>
            <p:nvPr/>
          </p:nvSpPr>
          <p:spPr>
            <a:xfrm>
              <a:off x="9249422" y="2152054"/>
              <a:ext cx="91809" cy="9180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78"/>
            </a:p>
          </p:txBody>
        </p:sp>
        <p:sp>
          <p:nvSpPr>
            <p:cNvPr id="83" name="Flowchart: Connector 63">
              <a:extLst>
                <a:ext uri="{FF2B5EF4-FFF2-40B4-BE49-F238E27FC236}">
                  <a16:creationId xmlns:a16="http://schemas.microsoft.com/office/drawing/2014/main" id="{E230CFC5-0615-E54A-A069-3CB021ECFA6A}"/>
                </a:ext>
              </a:extLst>
            </p:cNvPr>
            <p:cNvSpPr/>
            <p:nvPr/>
          </p:nvSpPr>
          <p:spPr>
            <a:xfrm>
              <a:off x="8507512" y="2074162"/>
              <a:ext cx="91809" cy="9180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78"/>
            </a:p>
          </p:txBody>
        </p:sp>
        <p:sp>
          <p:nvSpPr>
            <p:cNvPr id="84" name="Flowchart: Connector 64">
              <a:extLst>
                <a:ext uri="{FF2B5EF4-FFF2-40B4-BE49-F238E27FC236}">
                  <a16:creationId xmlns:a16="http://schemas.microsoft.com/office/drawing/2014/main" id="{A2C3CCCB-30B0-BE4C-B82F-4EAA2C0497BF}"/>
                </a:ext>
              </a:extLst>
            </p:cNvPr>
            <p:cNvSpPr/>
            <p:nvPr/>
          </p:nvSpPr>
          <p:spPr>
            <a:xfrm>
              <a:off x="9027810" y="2086508"/>
              <a:ext cx="91809" cy="9180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78"/>
            </a:p>
          </p:txBody>
        </p:sp>
        <p:sp>
          <p:nvSpPr>
            <p:cNvPr id="85" name="Flowchart: Connector 78">
              <a:extLst>
                <a:ext uri="{FF2B5EF4-FFF2-40B4-BE49-F238E27FC236}">
                  <a16:creationId xmlns:a16="http://schemas.microsoft.com/office/drawing/2014/main" id="{AC95400F-CE60-3942-A090-74EA0C9D95D3}"/>
                </a:ext>
              </a:extLst>
            </p:cNvPr>
            <p:cNvSpPr/>
            <p:nvPr/>
          </p:nvSpPr>
          <p:spPr>
            <a:xfrm>
              <a:off x="8062266" y="2529815"/>
              <a:ext cx="91809" cy="9180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78"/>
            </a:p>
          </p:txBody>
        </p:sp>
        <p:sp>
          <p:nvSpPr>
            <p:cNvPr id="86" name="Flowchart: Connector 79">
              <a:extLst>
                <a:ext uri="{FF2B5EF4-FFF2-40B4-BE49-F238E27FC236}">
                  <a16:creationId xmlns:a16="http://schemas.microsoft.com/office/drawing/2014/main" id="{B5C121FF-153F-A240-B5D0-1B739761FDE1}"/>
                </a:ext>
              </a:extLst>
            </p:cNvPr>
            <p:cNvSpPr/>
            <p:nvPr/>
          </p:nvSpPr>
          <p:spPr>
            <a:xfrm>
              <a:off x="9485349" y="2537604"/>
              <a:ext cx="91809" cy="9180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78"/>
            </a:p>
          </p:txBody>
        </p:sp>
        <p:sp>
          <p:nvSpPr>
            <p:cNvPr id="87" name="Flowchart: Connector 80">
              <a:extLst>
                <a:ext uri="{FF2B5EF4-FFF2-40B4-BE49-F238E27FC236}">
                  <a16:creationId xmlns:a16="http://schemas.microsoft.com/office/drawing/2014/main" id="{B7AADE09-748C-ED46-BEF4-70C3B72458A5}"/>
                </a:ext>
              </a:extLst>
            </p:cNvPr>
            <p:cNvSpPr/>
            <p:nvPr/>
          </p:nvSpPr>
          <p:spPr>
            <a:xfrm>
              <a:off x="8257113" y="5897426"/>
              <a:ext cx="91809" cy="9180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78"/>
            </a:p>
          </p:txBody>
        </p:sp>
        <p:sp>
          <p:nvSpPr>
            <p:cNvPr id="88" name="Flowchart: Connector 81">
              <a:extLst>
                <a:ext uri="{FF2B5EF4-FFF2-40B4-BE49-F238E27FC236}">
                  <a16:creationId xmlns:a16="http://schemas.microsoft.com/office/drawing/2014/main" id="{166F3B44-F795-DF4B-B716-165774CDE6BF}"/>
                </a:ext>
              </a:extLst>
            </p:cNvPr>
            <p:cNvSpPr/>
            <p:nvPr/>
          </p:nvSpPr>
          <p:spPr>
            <a:xfrm>
              <a:off x="9249422" y="5898362"/>
              <a:ext cx="91809" cy="9180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78"/>
            </a:p>
          </p:txBody>
        </p:sp>
        <p:sp>
          <p:nvSpPr>
            <p:cNvPr id="89" name="Flowchart: Connector 112">
              <a:extLst>
                <a:ext uri="{FF2B5EF4-FFF2-40B4-BE49-F238E27FC236}">
                  <a16:creationId xmlns:a16="http://schemas.microsoft.com/office/drawing/2014/main" id="{67D4CDC5-381E-E34C-BFCC-A013CE58A5AC}"/>
                </a:ext>
              </a:extLst>
            </p:cNvPr>
            <p:cNvSpPr/>
            <p:nvPr/>
          </p:nvSpPr>
          <p:spPr>
            <a:xfrm>
              <a:off x="8473427" y="5941053"/>
              <a:ext cx="91809" cy="9180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78"/>
            </a:p>
          </p:txBody>
        </p:sp>
        <p:sp>
          <p:nvSpPr>
            <p:cNvPr id="90" name="Flowchart: Connector 113">
              <a:extLst>
                <a:ext uri="{FF2B5EF4-FFF2-40B4-BE49-F238E27FC236}">
                  <a16:creationId xmlns:a16="http://schemas.microsoft.com/office/drawing/2014/main" id="{F6CB8803-448E-ED4A-805B-3C79DC32E5E5}"/>
                </a:ext>
              </a:extLst>
            </p:cNvPr>
            <p:cNvSpPr/>
            <p:nvPr/>
          </p:nvSpPr>
          <p:spPr>
            <a:xfrm>
              <a:off x="9052576" y="5935018"/>
              <a:ext cx="91809" cy="9180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78"/>
            </a:p>
          </p:txBody>
        </p:sp>
        <p:sp>
          <p:nvSpPr>
            <p:cNvPr id="91" name="Flowchart: Connector 114">
              <a:extLst>
                <a:ext uri="{FF2B5EF4-FFF2-40B4-BE49-F238E27FC236}">
                  <a16:creationId xmlns:a16="http://schemas.microsoft.com/office/drawing/2014/main" id="{B5708315-1519-574E-8200-8EA007B9E11E}"/>
                </a:ext>
              </a:extLst>
            </p:cNvPr>
            <p:cNvSpPr/>
            <p:nvPr/>
          </p:nvSpPr>
          <p:spPr>
            <a:xfrm>
              <a:off x="8062266" y="5385918"/>
              <a:ext cx="91809" cy="9180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78"/>
            </a:p>
          </p:txBody>
        </p:sp>
        <p:sp>
          <p:nvSpPr>
            <p:cNvPr id="92" name="Flowchart: Connector 115">
              <a:extLst>
                <a:ext uri="{FF2B5EF4-FFF2-40B4-BE49-F238E27FC236}">
                  <a16:creationId xmlns:a16="http://schemas.microsoft.com/office/drawing/2014/main" id="{B2DEC7D9-6792-CF48-826A-B9D61C29A9E4}"/>
                </a:ext>
              </a:extLst>
            </p:cNvPr>
            <p:cNvSpPr/>
            <p:nvPr/>
          </p:nvSpPr>
          <p:spPr>
            <a:xfrm>
              <a:off x="9504259" y="5387438"/>
              <a:ext cx="91809" cy="91809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78"/>
            </a:p>
          </p:txBody>
        </p: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DB75D038-E92A-D84E-93B7-5A21C7D0853F}"/>
                </a:ext>
              </a:extLst>
            </p:cNvPr>
            <p:cNvGrpSpPr/>
            <p:nvPr/>
          </p:nvGrpSpPr>
          <p:grpSpPr>
            <a:xfrm rot="5400000">
              <a:off x="8677086" y="6113346"/>
              <a:ext cx="257047" cy="151208"/>
              <a:chOff x="9688367" y="1584226"/>
              <a:chExt cx="257047" cy="151208"/>
            </a:xfrm>
          </p:grpSpPr>
          <p:sp>
            <p:nvSpPr>
              <p:cNvPr id="97" name="Rectangle: Rounded Corners 89">
                <a:extLst>
                  <a:ext uri="{FF2B5EF4-FFF2-40B4-BE49-F238E27FC236}">
                    <a16:creationId xmlns:a16="http://schemas.microsoft.com/office/drawing/2014/main" id="{7182C4BC-1D6C-124C-A47E-28F0B039D59F}"/>
                  </a:ext>
                </a:extLst>
              </p:cNvPr>
              <p:cNvSpPr/>
              <p:nvPr/>
            </p:nvSpPr>
            <p:spPr>
              <a:xfrm rot="5400000">
                <a:off x="9692454" y="1580149"/>
                <a:ext cx="151198" cy="15937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78"/>
              </a:p>
            </p:txBody>
          </p:sp>
          <p:sp>
            <p:nvSpPr>
              <p:cNvPr id="98" name="Isosceles Triangle 90">
                <a:extLst>
                  <a:ext uri="{FF2B5EF4-FFF2-40B4-BE49-F238E27FC236}">
                    <a16:creationId xmlns:a16="http://schemas.microsoft.com/office/drawing/2014/main" id="{89E0B348-14EF-134F-B9AB-DA311C4B6E69}"/>
                  </a:ext>
                </a:extLst>
              </p:cNvPr>
              <p:cNvSpPr/>
              <p:nvPr/>
            </p:nvSpPr>
            <p:spPr>
              <a:xfrm rot="16200000">
                <a:off x="9820975" y="1610985"/>
                <a:ext cx="151198" cy="9768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78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E5AD91CF-E943-FD48-840B-9765CFB7C730}"/>
                </a:ext>
              </a:extLst>
            </p:cNvPr>
            <p:cNvGrpSpPr/>
            <p:nvPr/>
          </p:nvGrpSpPr>
          <p:grpSpPr>
            <a:xfrm rot="16200000">
              <a:off x="8659975" y="1812146"/>
              <a:ext cx="257047" cy="151208"/>
              <a:chOff x="9688367" y="1584226"/>
              <a:chExt cx="257047" cy="151208"/>
            </a:xfrm>
          </p:grpSpPr>
          <p:sp>
            <p:nvSpPr>
              <p:cNvPr id="95" name="Rectangle: Rounded Corners 89">
                <a:extLst>
                  <a:ext uri="{FF2B5EF4-FFF2-40B4-BE49-F238E27FC236}">
                    <a16:creationId xmlns:a16="http://schemas.microsoft.com/office/drawing/2014/main" id="{1A2D3950-F85B-264E-9B82-672281CCDE75}"/>
                  </a:ext>
                </a:extLst>
              </p:cNvPr>
              <p:cNvSpPr/>
              <p:nvPr/>
            </p:nvSpPr>
            <p:spPr>
              <a:xfrm rot="5400000">
                <a:off x="9692454" y="1580149"/>
                <a:ext cx="151198" cy="15937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78"/>
              </a:p>
            </p:txBody>
          </p:sp>
          <p:sp>
            <p:nvSpPr>
              <p:cNvPr id="96" name="Isosceles Triangle 90">
                <a:extLst>
                  <a:ext uri="{FF2B5EF4-FFF2-40B4-BE49-F238E27FC236}">
                    <a16:creationId xmlns:a16="http://schemas.microsoft.com/office/drawing/2014/main" id="{6C57F182-0B9B-1A48-9174-E2573C9983C6}"/>
                  </a:ext>
                </a:extLst>
              </p:cNvPr>
              <p:cNvSpPr/>
              <p:nvPr/>
            </p:nvSpPr>
            <p:spPr>
              <a:xfrm rot="16200000">
                <a:off x="9820975" y="1610985"/>
                <a:ext cx="151198" cy="9768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78"/>
              </a:p>
            </p:txBody>
          </p:sp>
        </p:grp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8866EEA6-455E-8B44-ABEA-1A9898D759C5}"/>
              </a:ext>
            </a:extLst>
          </p:cNvPr>
          <p:cNvSpPr txBox="1"/>
          <p:nvPr/>
        </p:nvSpPr>
        <p:spPr>
          <a:xfrm>
            <a:off x="1519894" y="5762821"/>
            <a:ext cx="1162498" cy="335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578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12V5R12S</a:t>
            </a:r>
            <a:endParaRPr kumimoji="1" lang="zh-CN" altLang="en-US" sz="1578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5EF35DA-4891-FE43-848A-6C6669ECCF27}"/>
              </a:ext>
            </a:extLst>
          </p:cNvPr>
          <p:cNvSpPr txBox="1"/>
          <p:nvPr/>
        </p:nvSpPr>
        <p:spPr>
          <a:xfrm>
            <a:off x="3756423" y="5596762"/>
            <a:ext cx="304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现阶段围绕</a:t>
            </a:r>
            <a:r>
              <a:rPr kumimoji="1" lang="en-US" altLang="zh-CN" dirty="0"/>
              <a:t>camera</a:t>
            </a:r>
            <a:r>
              <a:rPr kumimoji="1" lang="zh-CN" altLang="en-US" dirty="0"/>
              <a:t>研发为主</a:t>
            </a:r>
          </a:p>
        </p:txBody>
      </p:sp>
    </p:spTree>
    <p:extLst>
      <p:ext uri="{BB962C8B-B14F-4D97-AF65-F5344CB8AC3E}">
        <p14:creationId xmlns:p14="http://schemas.microsoft.com/office/powerpoint/2010/main" val="46297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0" y="48"/>
            <a:ext cx="12192000" cy="521399"/>
          </a:xfrm>
          <a:prstGeom prst="rect">
            <a:avLst/>
          </a:prstGeom>
          <a:solidFill>
            <a:srgbClr val="596A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5243" tIns="95243" rIns="95243" bIns="95993" numCol="1" spcCol="38097" rtlCol="0" anchor="ctr">
            <a:spAutoFit/>
          </a:bodyPr>
          <a:lstStyle/>
          <a:p>
            <a:r>
              <a:rPr lang="en-US" altLang="zh-CN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ANP</a:t>
            </a:r>
            <a:r>
              <a:rPr lang="zh-CN" altLang="en-US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软件 </a:t>
            </a:r>
            <a:r>
              <a:rPr lang="en-US" altLang="zh-CN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-</a:t>
            </a:r>
            <a:r>
              <a:rPr lang="zh-CN" altLang="en-US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 框架</a:t>
            </a:r>
            <a:endParaRPr lang="en-US" sz="2133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5FDBF95-CCC9-9243-A317-333962F0CC3C}"/>
              </a:ext>
            </a:extLst>
          </p:cNvPr>
          <p:cNvSpPr/>
          <p:nvPr/>
        </p:nvSpPr>
        <p:spPr>
          <a:xfrm>
            <a:off x="844785" y="5080497"/>
            <a:ext cx="7931225" cy="913283"/>
          </a:xfrm>
          <a:prstGeom prst="rect">
            <a:avLst/>
          </a:prstGeom>
          <a:solidFill>
            <a:srgbClr val="20409A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硬件层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36FF5A26-7922-FF46-B3F8-73708EB9A580}"/>
              </a:ext>
            </a:extLst>
          </p:cNvPr>
          <p:cNvSpPr/>
          <p:nvPr/>
        </p:nvSpPr>
        <p:spPr>
          <a:xfrm>
            <a:off x="1708882" y="5553403"/>
            <a:ext cx="6912768" cy="319182"/>
          </a:xfrm>
          <a:prstGeom prst="roundRect">
            <a:avLst/>
          </a:prstGeom>
          <a:solidFill>
            <a:srgbClr val="20409A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计算平台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959B2E60-53BE-6646-B05A-83F1BEBCBCBB}"/>
              </a:ext>
            </a:extLst>
          </p:cNvPr>
          <p:cNvSpPr/>
          <p:nvPr/>
        </p:nvSpPr>
        <p:spPr>
          <a:xfrm>
            <a:off x="1708882" y="5136842"/>
            <a:ext cx="6912768" cy="360040"/>
          </a:xfrm>
          <a:prstGeom prst="roundRect">
            <a:avLst/>
          </a:prstGeom>
          <a:solidFill>
            <a:srgbClr val="20409A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传感器</a:t>
            </a: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17080EE3-DBD1-CD49-AA33-081C3D151DDC}"/>
              </a:ext>
            </a:extLst>
          </p:cNvPr>
          <p:cNvSpPr/>
          <p:nvPr/>
        </p:nvSpPr>
        <p:spPr>
          <a:xfrm>
            <a:off x="2644986" y="5208850"/>
            <a:ext cx="792088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摄像头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2A5BAC85-95B7-D14F-86D3-EE9085EDA495}"/>
              </a:ext>
            </a:extLst>
          </p:cNvPr>
          <p:cNvSpPr/>
          <p:nvPr/>
        </p:nvSpPr>
        <p:spPr>
          <a:xfrm>
            <a:off x="3752304" y="5208850"/>
            <a:ext cx="792088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毫米波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6701143B-AD96-704D-9D79-4EABDAEE4D73}"/>
              </a:ext>
            </a:extLst>
          </p:cNvPr>
          <p:cNvSpPr/>
          <p:nvPr/>
        </p:nvSpPr>
        <p:spPr>
          <a:xfrm>
            <a:off x="4859622" y="5208850"/>
            <a:ext cx="792088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超声波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10DE52F6-3781-8047-A2DD-436FBFB3F6FB}"/>
              </a:ext>
            </a:extLst>
          </p:cNvPr>
          <p:cNvSpPr/>
          <p:nvPr/>
        </p:nvSpPr>
        <p:spPr>
          <a:xfrm>
            <a:off x="5930347" y="5208938"/>
            <a:ext cx="792088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IMU</a:t>
            </a:r>
            <a:endParaRPr kumimoji="1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E1D8A529-2E23-DB4B-9AF5-194869B51A52}"/>
              </a:ext>
            </a:extLst>
          </p:cNvPr>
          <p:cNvSpPr/>
          <p:nvPr/>
        </p:nvSpPr>
        <p:spPr>
          <a:xfrm>
            <a:off x="7022060" y="5208850"/>
            <a:ext cx="792088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GPS</a:t>
            </a:r>
            <a:endParaRPr kumimoji="1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9CCD76C-1C89-FD43-A204-3372884F6779}"/>
              </a:ext>
            </a:extLst>
          </p:cNvPr>
          <p:cNvSpPr/>
          <p:nvPr/>
        </p:nvSpPr>
        <p:spPr>
          <a:xfrm>
            <a:off x="844785" y="3599478"/>
            <a:ext cx="7931225" cy="1409011"/>
          </a:xfrm>
          <a:prstGeom prst="rect">
            <a:avLst/>
          </a:prstGeom>
          <a:solidFill>
            <a:srgbClr val="20409A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底软层</a:t>
            </a: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8F5F4A37-1987-5C4C-82C0-AB395A9C9AA4}"/>
              </a:ext>
            </a:extLst>
          </p:cNvPr>
          <p:cNvSpPr/>
          <p:nvPr/>
        </p:nvSpPr>
        <p:spPr>
          <a:xfrm>
            <a:off x="1708882" y="4576441"/>
            <a:ext cx="6912768" cy="360040"/>
          </a:xfrm>
          <a:prstGeom prst="roundRect">
            <a:avLst/>
          </a:prstGeom>
          <a:solidFill>
            <a:srgbClr val="20409A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OS(Linux/QNX)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圆角矩形 14">
            <a:extLst>
              <a:ext uri="{FF2B5EF4-FFF2-40B4-BE49-F238E27FC236}">
                <a16:creationId xmlns:a16="http://schemas.microsoft.com/office/drawing/2014/main" id="{72F1251E-81C2-AA41-A349-6897D56486FB}"/>
              </a:ext>
            </a:extLst>
          </p:cNvPr>
          <p:cNvSpPr/>
          <p:nvPr/>
        </p:nvSpPr>
        <p:spPr>
          <a:xfrm>
            <a:off x="1708882" y="4144393"/>
            <a:ext cx="6912768" cy="360040"/>
          </a:xfrm>
          <a:prstGeom prst="roundRect">
            <a:avLst/>
          </a:prstGeom>
          <a:solidFill>
            <a:srgbClr val="20409A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Driver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FF4DDA63-C58B-864A-93E3-699EA4B6777C}"/>
              </a:ext>
            </a:extLst>
          </p:cNvPr>
          <p:cNvSpPr/>
          <p:nvPr/>
        </p:nvSpPr>
        <p:spPr>
          <a:xfrm>
            <a:off x="2644986" y="4216401"/>
            <a:ext cx="792088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摄像头</a:t>
            </a:r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0381F03E-437D-6949-B355-443392A0F79F}"/>
              </a:ext>
            </a:extLst>
          </p:cNvPr>
          <p:cNvSpPr/>
          <p:nvPr/>
        </p:nvSpPr>
        <p:spPr>
          <a:xfrm>
            <a:off x="3752304" y="4216401"/>
            <a:ext cx="792088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毫米波</a:t>
            </a: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E408DB14-C576-504E-93E6-FC1956BFC1EC}"/>
              </a:ext>
            </a:extLst>
          </p:cNvPr>
          <p:cNvSpPr/>
          <p:nvPr/>
        </p:nvSpPr>
        <p:spPr>
          <a:xfrm>
            <a:off x="4859622" y="4216401"/>
            <a:ext cx="792088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超声波</a:t>
            </a: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ED22D4B1-6458-0C49-982C-CAE66E7BC463}"/>
              </a:ext>
            </a:extLst>
          </p:cNvPr>
          <p:cNvSpPr/>
          <p:nvPr/>
        </p:nvSpPr>
        <p:spPr>
          <a:xfrm>
            <a:off x="5930347" y="4216489"/>
            <a:ext cx="792088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IMU</a:t>
            </a:r>
            <a:endParaRPr kumimoji="1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CF2AFE77-135A-D549-8AC2-DFCDBE39E4A7}"/>
              </a:ext>
            </a:extLst>
          </p:cNvPr>
          <p:cNvSpPr/>
          <p:nvPr/>
        </p:nvSpPr>
        <p:spPr>
          <a:xfrm>
            <a:off x="6959244" y="4216104"/>
            <a:ext cx="735494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GPS</a:t>
            </a:r>
            <a:endParaRPr kumimoji="1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41175C40-38C2-F045-805F-3784932D02B2}"/>
              </a:ext>
            </a:extLst>
          </p:cNvPr>
          <p:cNvSpPr/>
          <p:nvPr/>
        </p:nvSpPr>
        <p:spPr>
          <a:xfrm>
            <a:off x="1708882" y="3671486"/>
            <a:ext cx="6912768" cy="360040"/>
          </a:xfrm>
          <a:prstGeom prst="roundRect">
            <a:avLst/>
          </a:prstGeom>
          <a:solidFill>
            <a:srgbClr val="20409A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实时运行框架</a:t>
            </a:r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CE349C4E-5362-514F-85EF-1FB91D25204F}"/>
              </a:ext>
            </a:extLst>
          </p:cNvPr>
          <p:cNvSpPr/>
          <p:nvPr/>
        </p:nvSpPr>
        <p:spPr>
          <a:xfrm>
            <a:off x="3149042" y="3741010"/>
            <a:ext cx="1296144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实时调度框架</a:t>
            </a: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1A40CE0C-C442-9946-B951-A6942F979729}"/>
              </a:ext>
            </a:extLst>
          </p:cNvPr>
          <p:cNvSpPr/>
          <p:nvPr/>
        </p:nvSpPr>
        <p:spPr>
          <a:xfrm>
            <a:off x="4634203" y="3748349"/>
            <a:ext cx="1017507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资源管理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C50C4AC2-4344-904E-8F41-6156B89DF9AA}"/>
              </a:ext>
            </a:extLst>
          </p:cNvPr>
          <p:cNvSpPr/>
          <p:nvPr/>
        </p:nvSpPr>
        <p:spPr>
          <a:xfrm>
            <a:off x="5817637" y="3741010"/>
            <a:ext cx="1017507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通信框架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B2478E45-0D9E-4844-8E28-F2CE64BDED0E}"/>
              </a:ext>
            </a:extLst>
          </p:cNvPr>
          <p:cNvSpPr/>
          <p:nvPr/>
        </p:nvSpPr>
        <p:spPr>
          <a:xfrm>
            <a:off x="7022061" y="3740220"/>
            <a:ext cx="677180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LOG</a:t>
            </a:r>
            <a:endParaRPr kumimoji="1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AB6CB06A-C7C0-C24F-8B12-2CAC0B66B3CB}"/>
              </a:ext>
            </a:extLst>
          </p:cNvPr>
          <p:cNvSpPr/>
          <p:nvPr/>
        </p:nvSpPr>
        <p:spPr>
          <a:xfrm>
            <a:off x="7853699" y="3748349"/>
            <a:ext cx="677180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…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EC38AF5A-AD20-0C40-AB98-FEC3EAD4EEB9}"/>
              </a:ext>
            </a:extLst>
          </p:cNvPr>
          <p:cNvSpPr/>
          <p:nvPr/>
        </p:nvSpPr>
        <p:spPr>
          <a:xfrm>
            <a:off x="7849098" y="4196284"/>
            <a:ext cx="677180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…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DDE22DE-5E2E-F140-A827-E1A3DEC42820}"/>
              </a:ext>
            </a:extLst>
          </p:cNvPr>
          <p:cNvSpPr/>
          <p:nvPr/>
        </p:nvSpPr>
        <p:spPr>
          <a:xfrm>
            <a:off x="844785" y="2159318"/>
            <a:ext cx="7931225" cy="1368152"/>
          </a:xfrm>
          <a:prstGeom prst="rect">
            <a:avLst/>
          </a:prstGeom>
          <a:solidFill>
            <a:srgbClr val="20409A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服务层</a:t>
            </a: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C02E4044-D45C-AC4D-81E8-E16F3FFD4BD6}"/>
              </a:ext>
            </a:extLst>
          </p:cNvPr>
          <p:cNvSpPr/>
          <p:nvPr/>
        </p:nvSpPr>
        <p:spPr>
          <a:xfrm>
            <a:off x="1708882" y="2735382"/>
            <a:ext cx="6912768" cy="720080"/>
          </a:xfrm>
          <a:prstGeom prst="roundRect">
            <a:avLst/>
          </a:prstGeom>
          <a:solidFill>
            <a:srgbClr val="20409A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自动</a:t>
            </a:r>
            <a:endParaRPr kumimoji="1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驾驶</a:t>
            </a:r>
            <a:endParaRPr kumimoji="1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组件</a:t>
            </a: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4014EF6B-39E3-7A4F-9073-174A4B3A02EB}"/>
              </a:ext>
            </a:extLst>
          </p:cNvPr>
          <p:cNvSpPr/>
          <p:nvPr/>
        </p:nvSpPr>
        <p:spPr>
          <a:xfrm>
            <a:off x="2667229" y="3133259"/>
            <a:ext cx="985882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地图引擎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8BFEBC54-FA65-994D-A970-1EEED503EAE7}"/>
              </a:ext>
            </a:extLst>
          </p:cNvPr>
          <p:cNvSpPr/>
          <p:nvPr/>
        </p:nvSpPr>
        <p:spPr>
          <a:xfrm>
            <a:off x="2667229" y="2826402"/>
            <a:ext cx="968599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定位</a:t>
            </a: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E7E31438-7640-D248-B4B2-00E536706DBB}"/>
              </a:ext>
            </a:extLst>
          </p:cNvPr>
          <p:cNvSpPr/>
          <p:nvPr/>
        </p:nvSpPr>
        <p:spPr>
          <a:xfrm>
            <a:off x="3910107" y="3133259"/>
            <a:ext cx="1017936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视觉感知</a:t>
            </a: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0A842969-5F90-F849-BA66-0A812F171962}"/>
              </a:ext>
            </a:extLst>
          </p:cNvPr>
          <p:cNvSpPr/>
          <p:nvPr/>
        </p:nvSpPr>
        <p:spPr>
          <a:xfrm>
            <a:off x="3910107" y="2826309"/>
            <a:ext cx="1017936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毫米波感知</a:t>
            </a:r>
          </a:p>
        </p:txBody>
      </p:sp>
      <p:sp>
        <p:nvSpPr>
          <p:cNvPr id="34" name="圆角矩形 33">
            <a:extLst>
              <a:ext uri="{FF2B5EF4-FFF2-40B4-BE49-F238E27FC236}">
                <a16:creationId xmlns:a16="http://schemas.microsoft.com/office/drawing/2014/main" id="{B4E87D4C-BF3C-344D-B630-3A4477E9B3E6}"/>
              </a:ext>
            </a:extLst>
          </p:cNvPr>
          <p:cNvSpPr/>
          <p:nvPr/>
        </p:nvSpPr>
        <p:spPr>
          <a:xfrm>
            <a:off x="5142742" y="3133259"/>
            <a:ext cx="1102644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超声波感知</a:t>
            </a:r>
          </a:p>
        </p:txBody>
      </p:sp>
      <p:sp>
        <p:nvSpPr>
          <p:cNvPr id="35" name="圆角矩形 34">
            <a:extLst>
              <a:ext uri="{FF2B5EF4-FFF2-40B4-BE49-F238E27FC236}">
                <a16:creationId xmlns:a16="http://schemas.microsoft.com/office/drawing/2014/main" id="{BEB8F8CB-1A4D-D248-9CEB-1579FA3EA002}"/>
              </a:ext>
            </a:extLst>
          </p:cNvPr>
          <p:cNvSpPr/>
          <p:nvPr/>
        </p:nvSpPr>
        <p:spPr>
          <a:xfrm>
            <a:off x="6415582" y="2807390"/>
            <a:ext cx="1017936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预测</a:t>
            </a:r>
          </a:p>
        </p:txBody>
      </p:sp>
      <p:sp>
        <p:nvSpPr>
          <p:cNvPr id="36" name="圆角矩形 35">
            <a:extLst>
              <a:ext uri="{FF2B5EF4-FFF2-40B4-BE49-F238E27FC236}">
                <a16:creationId xmlns:a16="http://schemas.microsoft.com/office/drawing/2014/main" id="{8975D750-D4B1-5C43-9BD8-AABA4A7A6D70}"/>
              </a:ext>
            </a:extLst>
          </p:cNvPr>
          <p:cNvSpPr/>
          <p:nvPr/>
        </p:nvSpPr>
        <p:spPr>
          <a:xfrm>
            <a:off x="5119444" y="2811056"/>
            <a:ext cx="1125942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多传感器融合</a:t>
            </a:r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2703A43B-8951-0A41-8BC5-5B6C00537F06}"/>
              </a:ext>
            </a:extLst>
          </p:cNvPr>
          <p:cNvSpPr/>
          <p:nvPr/>
        </p:nvSpPr>
        <p:spPr>
          <a:xfrm>
            <a:off x="6423085" y="3133259"/>
            <a:ext cx="1017936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决策规划</a:t>
            </a: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2B763C25-3056-4546-B990-AC147ED307BE}"/>
              </a:ext>
            </a:extLst>
          </p:cNvPr>
          <p:cNvSpPr/>
          <p:nvPr/>
        </p:nvSpPr>
        <p:spPr>
          <a:xfrm>
            <a:off x="7522367" y="3132520"/>
            <a:ext cx="1017936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车辆控制</a:t>
            </a: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374D8C38-B74F-0C49-BB0F-765C4E55C4C6}"/>
              </a:ext>
            </a:extLst>
          </p:cNvPr>
          <p:cNvSpPr/>
          <p:nvPr/>
        </p:nvSpPr>
        <p:spPr>
          <a:xfrm>
            <a:off x="1708882" y="2231325"/>
            <a:ext cx="6912768" cy="411931"/>
          </a:xfrm>
          <a:prstGeom prst="roundRect">
            <a:avLst/>
          </a:prstGeom>
          <a:solidFill>
            <a:srgbClr val="20409A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功能</a:t>
            </a:r>
            <a:endParaRPr kumimoji="1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组件</a:t>
            </a: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BAC5D860-2727-0C40-BDF5-300A34ADDAF9}"/>
              </a:ext>
            </a:extLst>
          </p:cNvPr>
          <p:cNvSpPr/>
          <p:nvPr/>
        </p:nvSpPr>
        <p:spPr>
          <a:xfrm>
            <a:off x="2709003" y="2337759"/>
            <a:ext cx="968599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数据回传</a:t>
            </a: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C8430716-FF18-F847-9CAA-3D6C723299B9}"/>
              </a:ext>
            </a:extLst>
          </p:cNvPr>
          <p:cNvSpPr/>
          <p:nvPr/>
        </p:nvSpPr>
        <p:spPr>
          <a:xfrm>
            <a:off x="3767096" y="2337759"/>
            <a:ext cx="968599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HMI</a:t>
            </a: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引擎</a:t>
            </a: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AE1C4D1F-2194-404B-B907-6D1B207865D1}"/>
              </a:ext>
            </a:extLst>
          </p:cNvPr>
          <p:cNvSpPr/>
          <p:nvPr/>
        </p:nvSpPr>
        <p:spPr>
          <a:xfrm>
            <a:off x="4849038" y="2337759"/>
            <a:ext cx="968599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配置管理</a:t>
            </a: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944064EC-F1DD-E442-A25C-8106DBA46031}"/>
              </a:ext>
            </a:extLst>
          </p:cNvPr>
          <p:cNvSpPr/>
          <p:nvPr/>
        </p:nvSpPr>
        <p:spPr>
          <a:xfrm>
            <a:off x="7540161" y="2807390"/>
            <a:ext cx="968599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ODD</a:t>
            </a: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检测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D0BC22C-1F19-3348-95F3-4CE23CEC447F}"/>
              </a:ext>
            </a:extLst>
          </p:cNvPr>
          <p:cNvSpPr/>
          <p:nvPr/>
        </p:nvSpPr>
        <p:spPr>
          <a:xfrm>
            <a:off x="849940" y="1216781"/>
            <a:ext cx="7931225" cy="864095"/>
          </a:xfrm>
          <a:prstGeom prst="rect">
            <a:avLst/>
          </a:prstGeom>
          <a:solidFill>
            <a:srgbClr val="20409A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应用层</a:t>
            </a:r>
          </a:p>
        </p:txBody>
      </p:sp>
      <p:sp>
        <p:nvSpPr>
          <p:cNvPr id="45" name="圆角矩形 44">
            <a:extLst>
              <a:ext uri="{FF2B5EF4-FFF2-40B4-BE49-F238E27FC236}">
                <a16:creationId xmlns:a16="http://schemas.microsoft.com/office/drawing/2014/main" id="{82E694B3-B1F9-DF44-8CE9-3637B9971D8D}"/>
              </a:ext>
            </a:extLst>
          </p:cNvPr>
          <p:cNvSpPr/>
          <p:nvPr/>
        </p:nvSpPr>
        <p:spPr>
          <a:xfrm>
            <a:off x="1714037" y="1689687"/>
            <a:ext cx="6912768" cy="319182"/>
          </a:xfrm>
          <a:prstGeom prst="roundRect">
            <a:avLst/>
          </a:prstGeom>
          <a:solidFill>
            <a:srgbClr val="20409A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业务状态机</a:t>
            </a:r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06BE1F97-1277-234D-A12E-8FDEC1305830}"/>
              </a:ext>
            </a:extLst>
          </p:cNvPr>
          <p:cNvSpPr/>
          <p:nvPr/>
        </p:nvSpPr>
        <p:spPr>
          <a:xfrm>
            <a:off x="1714037" y="1273126"/>
            <a:ext cx="6912768" cy="360040"/>
          </a:xfrm>
          <a:prstGeom prst="roundRect">
            <a:avLst/>
          </a:prstGeom>
          <a:solidFill>
            <a:srgbClr val="20409A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功能</a:t>
            </a:r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01E4BEBD-4978-A048-8FF4-3E8C3B1B53A7}"/>
              </a:ext>
            </a:extLst>
          </p:cNvPr>
          <p:cNvSpPr/>
          <p:nvPr/>
        </p:nvSpPr>
        <p:spPr>
          <a:xfrm>
            <a:off x="2650141" y="1345134"/>
            <a:ext cx="792088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ACC</a:t>
            </a:r>
            <a:endParaRPr kumimoji="1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F6050E4B-FA2D-AB49-BA6C-B70431D071C9}"/>
              </a:ext>
            </a:extLst>
          </p:cNvPr>
          <p:cNvSpPr/>
          <p:nvPr/>
        </p:nvSpPr>
        <p:spPr>
          <a:xfrm>
            <a:off x="3757459" y="1345134"/>
            <a:ext cx="792088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HWP</a:t>
            </a:r>
            <a:endParaRPr kumimoji="1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9A1A34AB-9BE5-754E-8CFE-8C686A53E308}"/>
              </a:ext>
            </a:extLst>
          </p:cNvPr>
          <p:cNvSpPr/>
          <p:nvPr/>
        </p:nvSpPr>
        <p:spPr>
          <a:xfrm>
            <a:off x="4864777" y="1345134"/>
            <a:ext cx="792088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TJP</a:t>
            </a:r>
            <a:endParaRPr kumimoji="1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3B124A44-5B1C-C140-8E92-D171BA463954}"/>
              </a:ext>
            </a:extLst>
          </p:cNvPr>
          <p:cNvSpPr/>
          <p:nvPr/>
        </p:nvSpPr>
        <p:spPr>
          <a:xfrm>
            <a:off x="5935502" y="1345222"/>
            <a:ext cx="792088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ALC</a:t>
            </a:r>
            <a:endParaRPr kumimoji="1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1" name="圆角矩形 50">
            <a:extLst>
              <a:ext uri="{FF2B5EF4-FFF2-40B4-BE49-F238E27FC236}">
                <a16:creationId xmlns:a16="http://schemas.microsoft.com/office/drawing/2014/main" id="{6D5D04F4-9B12-6D4E-92A6-625CCCE8BFFB}"/>
              </a:ext>
            </a:extLst>
          </p:cNvPr>
          <p:cNvSpPr/>
          <p:nvPr/>
        </p:nvSpPr>
        <p:spPr>
          <a:xfrm>
            <a:off x="7027215" y="1345134"/>
            <a:ext cx="792088" cy="216024"/>
          </a:xfrm>
          <a:prstGeom prst="roundRect">
            <a:avLst/>
          </a:prstGeom>
          <a:solidFill>
            <a:srgbClr val="91BA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NOA</a:t>
            </a:r>
            <a:endParaRPr kumimoji="1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0B6C906-7E5F-8149-A813-A2EA4985A17D}"/>
              </a:ext>
            </a:extLst>
          </p:cNvPr>
          <p:cNvSpPr txBox="1"/>
          <p:nvPr/>
        </p:nvSpPr>
        <p:spPr>
          <a:xfrm>
            <a:off x="9096395" y="1479946"/>
            <a:ext cx="161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整车功能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C1FEC639-51C1-6F42-A4CA-F9DFBAE6E0FE}"/>
              </a:ext>
            </a:extLst>
          </p:cNvPr>
          <p:cNvSpPr txBox="1"/>
          <p:nvPr/>
        </p:nvSpPr>
        <p:spPr>
          <a:xfrm>
            <a:off x="9096395" y="2546070"/>
            <a:ext cx="203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算法</a:t>
            </a:r>
            <a:r>
              <a:rPr kumimoji="1" lang="en-US" altLang="zh-CN" dirty="0"/>
              <a:t>/</a:t>
            </a:r>
            <a:r>
              <a:rPr kumimoji="1" lang="zh-CN" altLang="en-US" dirty="0"/>
              <a:t>工程模块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9745819-30AA-7C4D-A481-D1E67E8AEDCF}"/>
              </a:ext>
            </a:extLst>
          </p:cNvPr>
          <p:cNvSpPr txBox="1"/>
          <p:nvPr/>
        </p:nvSpPr>
        <p:spPr>
          <a:xfrm>
            <a:off x="9101040" y="3637526"/>
            <a:ext cx="238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运行框架：</a:t>
            </a:r>
            <a:r>
              <a:rPr kumimoji="1" lang="en-US" altLang="zh-CN" dirty="0" err="1"/>
              <a:t>cybertron</a:t>
            </a:r>
            <a:endParaRPr kumimoji="1"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0327E1C-BCA8-EA4D-9E87-2279CB5E65AD}"/>
              </a:ext>
            </a:extLst>
          </p:cNvPr>
          <p:cNvSpPr txBox="1"/>
          <p:nvPr/>
        </p:nvSpPr>
        <p:spPr>
          <a:xfrm>
            <a:off x="9101569" y="4359650"/>
            <a:ext cx="203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驱动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766AA6A-1893-0644-B797-F802D132F645}"/>
              </a:ext>
            </a:extLst>
          </p:cNvPr>
          <p:cNvSpPr txBox="1"/>
          <p:nvPr/>
        </p:nvSpPr>
        <p:spPr>
          <a:xfrm>
            <a:off x="9101040" y="5208850"/>
            <a:ext cx="203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传感器</a:t>
            </a:r>
          </a:p>
        </p:txBody>
      </p:sp>
      <p:sp>
        <p:nvSpPr>
          <p:cNvPr id="2" name="下箭头 1">
            <a:extLst>
              <a:ext uri="{FF2B5EF4-FFF2-40B4-BE49-F238E27FC236}">
                <a16:creationId xmlns:a16="http://schemas.microsoft.com/office/drawing/2014/main" id="{B99DE57F-E85A-9848-8311-3A927EA050B8}"/>
              </a:ext>
            </a:extLst>
          </p:cNvPr>
          <p:cNvSpPr/>
          <p:nvPr/>
        </p:nvSpPr>
        <p:spPr>
          <a:xfrm rot="10800000">
            <a:off x="9324530" y="4817326"/>
            <a:ext cx="161217" cy="314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下箭头 56">
            <a:extLst>
              <a:ext uri="{FF2B5EF4-FFF2-40B4-BE49-F238E27FC236}">
                <a16:creationId xmlns:a16="http://schemas.microsoft.com/office/drawing/2014/main" id="{94D67FEA-072F-3345-9989-555D4964684F}"/>
              </a:ext>
            </a:extLst>
          </p:cNvPr>
          <p:cNvSpPr/>
          <p:nvPr/>
        </p:nvSpPr>
        <p:spPr>
          <a:xfrm rot="10800000">
            <a:off x="9324529" y="4025796"/>
            <a:ext cx="161217" cy="314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8" name="下箭头 57">
            <a:extLst>
              <a:ext uri="{FF2B5EF4-FFF2-40B4-BE49-F238E27FC236}">
                <a16:creationId xmlns:a16="http://schemas.microsoft.com/office/drawing/2014/main" id="{F5431663-4406-E042-800A-8F0C2470F99C}"/>
              </a:ext>
            </a:extLst>
          </p:cNvPr>
          <p:cNvSpPr/>
          <p:nvPr/>
        </p:nvSpPr>
        <p:spPr>
          <a:xfrm rot="10800000">
            <a:off x="9320329" y="3076216"/>
            <a:ext cx="161217" cy="314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下箭头 58">
            <a:extLst>
              <a:ext uri="{FF2B5EF4-FFF2-40B4-BE49-F238E27FC236}">
                <a16:creationId xmlns:a16="http://schemas.microsoft.com/office/drawing/2014/main" id="{ADC2DF5F-4450-3A44-8D95-57D9F2583B6A}"/>
              </a:ext>
            </a:extLst>
          </p:cNvPr>
          <p:cNvSpPr/>
          <p:nvPr/>
        </p:nvSpPr>
        <p:spPr>
          <a:xfrm rot="10800000">
            <a:off x="9320329" y="2014231"/>
            <a:ext cx="161217" cy="3149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7035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3">
            <a:extLst>
              <a:ext uri="{FF2B5EF4-FFF2-40B4-BE49-F238E27FC236}">
                <a16:creationId xmlns:a16="http://schemas.microsoft.com/office/drawing/2014/main" id="{C0319208-043F-F14B-9ED2-9145162C4046}"/>
              </a:ext>
            </a:extLst>
          </p:cNvPr>
          <p:cNvSpPr txBox="1"/>
          <p:nvPr/>
        </p:nvSpPr>
        <p:spPr>
          <a:xfrm>
            <a:off x="0" y="48"/>
            <a:ext cx="12192000" cy="521399"/>
          </a:xfrm>
          <a:prstGeom prst="rect">
            <a:avLst/>
          </a:prstGeom>
          <a:solidFill>
            <a:srgbClr val="596A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5243" tIns="95243" rIns="95243" bIns="95993" numCol="1" spcCol="38097" rtlCol="0" anchor="ctr">
            <a:spAutoFit/>
          </a:bodyPr>
          <a:lstStyle/>
          <a:p>
            <a:r>
              <a:rPr lang="en-US" altLang="zh-CN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ANP</a:t>
            </a:r>
            <a:r>
              <a:rPr lang="zh-CN" altLang="en-US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软件 </a:t>
            </a:r>
            <a:r>
              <a:rPr lang="en-US" altLang="zh-CN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–</a:t>
            </a:r>
            <a:r>
              <a:rPr lang="zh-CN" altLang="en-US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 算法模块链路</a:t>
            </a:r>
            <a:endParaRPr lang="en-US" sz="2133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C4BCC35E-80C8-3E47-A93E-B92DB518B7A5}"/>
              </a:ext>
            </a:extLst>
          </p:cNvPr>
          <p:cNvSpPr/>
          <p:nvPr/>
        </p:nvSpPr>
        <p:spPr>
          <a:xfrm>
            <a:off x="1408505" y="1408176"/>
            <a:ext cx="2929133" cy="2016739"/>
          </a:xfrm>
          <a:prstGeom prst="rect">
            <a:avLst/>
          </a:prstGeom>
          <a:gradFill rotWithShape="1">
            <a:gsLst>
              <a:gs pos="0">
                <a:srgbClr val="000000">
                  <a:tint val="50000"/>
                  <a:satMod val="300000"/>
                </a:srgbClr>
              </a:gs>
              <a:gs pos="35000">
                <a:srgbClr val="000000">
                  <a:tint val="37000"/>
                  <a:satMod val="300000"/>
                </a:srgbClr>
              </a:gs>
              <a:gs pos="100000">
                <a:srgbClr val="000000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1" name="圆角矩形 120">
            <a:extLst>
              <a:ext uri="{FF2B5EF4-FFF2-40B4-BE49-F238E27FC236}">
                <a16:creationId xmlns:a16="http://schemas.microsoft.com/office/drawing/2014/main" id="{B73B4B17-C870-B446-9CF9-25329D485ECA}"/>
              </a:ext>
            </a:extLst>
          </p:cNvPr>
          <p:cNvSpPr/>
          <p:nvPr/>
        </p:nvSpPr>
        <p:spPr>
          <a:xfrm>
            <a:off x="653965" y="2368753"/>
            <a:ext cx="560412" cy="703248"/>
          </a:xfrm>
          <a:prstGeom prst="roundRect">
            <a:avLst>
              <a:gd name="adj" fmla="val 0"/>
            </a:avLst>
          </a:prstGeom>
          <a:solidFill>
            <a:srgbClr val="20409A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摄</a:t>
            </a:r>
            <a:endParaRPr kumimoji="1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像</a:t>
            </a:r>
            <a:endParaRPr kumimoji="1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头</a:t>
            </a:r>
          </a:p>
        </p:txBody>
      </p:sp>
      <p:sp>
        <p:nvSpPr>
          <p:cNvPr id="122" name="圆角矩形 121">
            <a:extLst>
              <a:ext uri="{FF2B5EF4-FFF2-40B4-BE49-F238E27FC236}">
                <a16:creationId xmlns:a16="http://schemas.microsoft.com/office/drawing/2014/main" id="{DE528F68-C77F-3F44-A266-C26CCD90EFDD}"/>
              </a:ext>
            </a:extLst>
          </p:cNvPr>
          <p:cNvSpPr/>
          <p:nvPr/>
        </p:nvSpPr>
        <p:spPr>
          <a:xfrm>
            <a:off x="653965" y="1396693"/>
            <a:ext cx="560412" cy="703248"/>
          </a:xfrm>
          <a:prstGeom prst="roundRect">
            <a:avLst/>
          </a:prstGeom>
          <a:solidFill>
            <a:srgbClr val="20409A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毫米波</a:t>
            </a:r>
          </a:p>
        </p:txBody>
      </p:sp>
      <p:sp>
        <p:nvSpPr>
          <p:cNvPr id="123" name="圆角矩形 122">
            <a:extLst>
              <a:ext uri="{FF2B5EF4-FFF2-40B4-BE49-F238E27FC236}">
                <a16:creationId xmlns:a16="http://schemas.microsoft.com/office/drawing/2014/main" id="{D1921698-E238-0247-837B-F24B16F63422}"/>
              </a:ext>
            </a:extLst>
          </p:cNvPr>
          <p:cNvSpPr/>
          <p:nvPr/>
        </p:nvSpPr>
        <p:spPr>
          <a:xfrm>
            <a:off x="653965" y="3856544"/>
            <a:ext cx="560412" cy="527435"/>
          </a:xfrm>
          <a:prstGeom prst="roundRect">
            <a:avLst/>
          </a:prstGeom>
          <a:solidFill>
            <a:srgbClr val="20409A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IMU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4" name="圆角矩形 123">
            <a:extLst>
              <a:ext uri="{FF2B5EF4-FFF2-40B4-BE49-F238E27FC236}">
                <a16:creationId xmlns:a16="http://schemas.microsoft.com/office/drawing/2014/main" id="{01D8B7B4-9A64-4C46-BCB8-9F76725BE39F}"/>
              </a:ext>
            </a:extLst>
          </p:cNvPr>
          <p:cNvSpPr/>
          <p:nvPr/>
        </p:nvSpPr>
        <p:spPr>
          <a:xfrm>
            <a:off x="653965" y="4556942"/>
            <a:ext cx="560412" cy="454915"/>
          </a:xfrm>
          <a:prstGeom prst="roundRect">
            <a:avLst/>
          </a:prstGeom>
          <a:solidFill>
            <a:srgbClr val="20409A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GPS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5" name="圆角矩形 124">
            <a:extLst>
              <a:ext uri="{FF2B5EF4-FFF2-40B4-BE49-F238E27FC236}">
                <a16:creationId xmlns:a16="http://schemas.microsoft.com/office/drawing/2014/main" id="{55971390-924E-554C-ADDB-FAAD13147D22}"/>
              </a:ext>
            </a:extLst>
          </p:cNvPr>
          <p:cNvSpPr/>
          <p:nvPr/>
        </p:nvSpPr>
        <p:spPr>
          <a:xfrm>
            <a:off x="653965" y="5133974"/>
            <a:ext cx="560412" cy="662331"/>
          </a:xfrm>
          <a:prstGeom prst="roundRect">
            <a:avLst/>
          </a:prstGeom>
          <a:solidFill>
            <a:srgbClr val="20409A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轮速计</a:t>
            </a:r>
          </a:p>
        </p:txBody>
      </p:sp>
      <p:sp>
        <p:nvSpPr>
          <p:cNvPr id="126" name="圆角矩形 125">
            <a:extLst>
              <a:ext uri="{FF2B5EF4-FFF2-40B4-BE49-F238E27FC236}">
                <a16:creationId xmlns:a16="http://schemas.microsoft.com/office/drawing/2014/main" id="{025D0BAF-3308-7448-88E2-5413AE2A65FE}"/>
              </a:ext>
            </a:extLst>
          </p:cNvPr>
          <p:cNvSpPr/>
          <p:nvPr/>
        </p:nvSpPr>
        <p:spPr>
          <a:xfrm>
            <a:off x="1503108" y="2367547"/>
            <a:ext cx="1153068" cy="703248"/>
          </a:xfrm>
          <a:prstGeom prst="roundRect">
            <a:avLst>
              <a:gd name="adj" fmla="val 0"/>
            </a:avLst>
          </a:prstGeom>
          <a:solidFill>
            <a:srgbClr val="20409A">
              <a:lumMod val="60000"/>
              <a:lumOff val="4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视觉感知</a:t>
            </a:r>
          </a:p>
        </p:txBody>
      </p:sp>
      <p:sp>
        <p:nvSpPr>
          <p:cNvPr id="127" name="圆角矩形 126">
            <a:extLst>
              <a:ext uri="{FF2B5EF4-FFF2-40B4-BE49-F238E27FC236}">
                <a16:creationId xmlns:a16="http://schemas.microsoft.com/office/drawing/2014/main" id="{86130AE2-4D97-2042-95AA-F9AE7E90C037}"/>
              </a:ext>
            </a:extLst>
          </p:cNvPr>
          <p:cNvSpPr/>
          <p:nvPr/>
        </p:nvSpPr>
        <p:spPr>
          <a:xfrm>
            <a:off x="1493103" y="1459962"/>
            <a:ext cx="1163072" cy="589332"/>
          </a:xfrm>
          <a:prstGeom prst="roundRect">
            <a:avLst>
              <a:gd name="adj" fmla="val 0"/>
            </a:avLst>
          </a:prstGeom>
          <a:solidFill>
            <a:srgbClr val="20409A">
              <a:lumMod val="60000"/>
              <a:lumOff val="4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毫米波感知</a:t>
            </a:r>
          </a:p>
        </p:txBody>
      </p:sp>
      <p:sp>
        <p:nvSpPr>
          <p:cNvPr id="128" name="圆角矩形 127">
            <a:extLst>
              <a:ext uri="{FF2B5EF4-FFF2-40B4-BE49-F238E27FC236}">
                <a16:creationId xmlns:a16="http://schemas.microsoft.com/office/drawing/2014/main" id="{44EDE7CD-F2A0-1644-A632-0D97D349D914}"/>
              </a:ext>
            </a:extLst>
          </p:cNvPr>
          <p:cNvSpPr/>
          <p:nvPr/>
        </p:nvSpPr>
        <p:spPr>
          <a:xfrm>
            <a:off x="1503108" y="3950092"/>
            <a:ext cx="1151705" cy="1896324"/>
          </a:xfrm>
          <a:prstGeom prst="roundRect">
            <a:avLst>
              <a:gd name="adj" fmla="val 0"/>
            </a:avLst>
          </a:prstGeom>
          <a:solidFill>
            <a:srgbClr val="20409A">
              <a:lumMod val="60000"/>
              <a:lumOff val="4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定位</a:t>
            </a:r>
          </a:p>
        </p:txBody>
      </p:sp>
      <p:cxnSp>
        <p:nvCxnSpPr>
          <p:cNvPr id="129" name="直线箭头连接符 128">
            <a:extLst>
              <a:ext uri="{FF2B5EF4-FFF2-40B4-BE49-F238E27FC236}">
                <a16:creationId xmlns:a16="http://schemas.microsoft.com/office/drawing/2014/main" id="{0668FE54-F21E-A94E-8673-1BFF4F9BB4D3}"/>
              </a:ext>
            </a:extLst>
          </p:cNvPr>
          <p:cNvCxnSpPr>
            <a:cxnSpLocks/>
            <a:stCxn id="122" idx="3"/>
            <a:endCxn id="127" idx="1"/>
          </p:cNvCxnSpPr>
          <p:nvPr/>
        </p:nvCxnSpPr>
        <p:spPr>
          <a:xfrm>
            <a:off x="1214377" y="1748317"/>
            <a:ext cx="278726" cy="6311"/>
          </a:xfrm>
          <a:prstGeom prst="straightConnector1">
            <a:avLst/>
          </a:prstGeom>
          <a:noFill/>
          <a:ln w="38100" cap="flat" cmpd="sng" algn="ctr">
            <a:solidFill>
              <a:srgbClr val="920A2F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30" name="直线箭头连接符 129">
            <a:extLst>
              <a:ext uri="{FF2B5EF4-FFF2-40B4-BE49-F238E27FC236}">
                <a16:creationId xmlns:a16="http://schemas.microsoft.com/office/drawing/2014/main" id="{B71E6561-A87B-144D-B91F-EEED8EAD12FB}"/>
              </a:ext>
            </a:extLst>
          </p:cNvPr>
          <p:cNvCxnSpPr>
            <a:cxnSpLocks/>
            <a:stCxn id="121" idx="3"/>
            <a:endCxn id="126" idx="1"/>
          </p:cNvCxnSpPr>
          <p:nvPr/>
        </p:nvCxnSpPr>
        <p:spPr>
          <a:xfrm flipV="1">
            <a:off x="1214377" y="2719171"/>
            <a:ext cx="288731" cy="1206"/>
          </a:xfrm>
          <a:prstGeom prst="straightConnector1">
            <a:avLst/>
          </a:prstGeom>
          <a:noFill/>
          <a:ln w="38100" cap="flat" cmpd="sng" algn="ctr">
            <a:solidFill>
              <a:srgbClr val="920A2F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31" name="直线箭头连接符 130">
            <a:extLst>
              <a:ext uri="{FF2B5EF4-FFF2-40B4-BE49-F238E27FC236}">
                <a16:creationId xmlns:a16="http://schemas.microsoft.com/office/drawing/2014/main" id="{5161FEB4-517B-694A-8AD9-21C5DC6EA200}"/>
              </a:ext>
            </a:extLst>
          </p:cNvPr>
          <p:cNvCxnSpPr>
            <a:cxnSpLocks/>
          </p:cNvCxnSpPr>
          <p:nvPr/>
        </p:nvCxnSpPr>
        <p:spPr>
          <a:xfrm>
            <a:off x="1236679" y="4120261"/>
            <a:ext cx="232975" cy="0"/>
          </a:xfrm>
          <a:prstGeom prst="straightConnector1">
            <a:avLst/>
          </a:prstGeom>
          <a:noFill/>
          <a:ln w="38100" cap="flat" cmpd="sng" algn="ctr">
            <a:solidFill>
              <a:srgbClr val="920A2F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37391FCB-EE11-2642-860B-BC390661F478}"/>
              </a:ext>
            </a:extLst>
          </p:cNvPr>
          <p:cNvCxnSpPr>
            <a:cxnSpLocks/>
          </p:cNvCxnSpPr>
          <p:nvPr/>
        </p:nvCxnSpPr>
        <p:spPr>
          <a:xfrm>
            <a:off x="1236679" y="4784399"/>
            <a:ext cx="232975" cy="6958"/>
          </a:xfrm>
          <a:prstGeom prst="straightConnector1">
            <a:avLst/>
          </a:prstGeom>
          <a:noFill/>
          <a:ln w="25400" cap="flat" cmpd="sng" algn="ctr">
            <a:solidFill>
              <a:srgbClr val="91BA4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3" name="直线箭头连接符 132">
            <a:extLst>
              <a:ext uri="{FF2B5EF4-FFF2-40B4-BE49-F238E27FC236}">
                <a16:creationId xmlns:a16="http://schemas.microsoft.com/office/drawing/2014/main" id="{915D0BDB-08BD-FA48-B46B-B614DDC08C41}"/>
              </a:ext>
            </a:extLst>
          </p:cNvPr>
          <p:cNvCxnSpPr>
            <a:cxnSpLocks/>
          </p:cNvCxnSpPr>
          <p:nvPr/>
        </p:nvCxnSpPr>
        <p:spPr>
          <a:xfrm>
            <a:off x="1236679" y="5495895"/>
            <a:ext cx="232975" cy="0"/>
          </a:xfrm>
          <a:prstGeom prst="straightConnector1">
            <a:avLst/>
          </a:prstGeom>
          <a:noFill/>
          <a:ln w="25400" cap="flat" cmpd="sng" algn="ctr">
            <a:solidFill>
              <a:srgbClr val="91BA4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4" name="直线箭头连接符 133">
            <a:extLst>
              <a:ext uri="{FF2B5EF4-FFF2-40B4-BE49-F238E27FC236}">
                <a16:creationId xmlns:a16="http://schemas.microsoft.com/office/drawing/2014/main" id="{17696EAC-474A-4040-92D6-946CEF1CF47C}"/>
              </a:ext>
            </a:extLst>
          </p:cNvPr>
          <p:cNvCxnSpPr>
            <a:cxnSpLocks/>
          </p:cNvCxnSpPr>
          <p:nvPr/>
        </p:nvCxnSpPr>
        <p:spPr>
          <a:xfrm>
            <a:off x="1852196" y="3064240"/>
            <a:ext cx="13233" cy="863115"/>
          </a:xfrm>
          <a:prstGeom prst="straightConnector1">
            <a:avLst/>
          </a:prstGeom>
          <a:noFill/>
          <a:ln w="38100" cap="flat" cmpd="sng" algn="ctr">
            <a:solidFill>
              <a:srgbClr val="91BA4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35" name="圆角矩形 134">
            <a:extLst>
              <a:ext uri="{FF2B5EF4-FFF2-40B4-BE49-F238E27FC236}">
                <a16:creationId xmlns:a16="http://schemas.microsoft.com/office/drawing/2014/main" id="{0F04975C-F976-0B45-98F9-6DAAD958D267}"/>
              </a:ext>
            </a:extLst>
          </p:cNvPr>
          <p:cNvSpPr/>
          <p:nvPr/>
        </p:nvSpPr>
        <p:spPr>
          <a:xfrm>
            <a:off x="2948573" y="1512671"/>
            <a:ext cx="1280966" cy="1632715"/>
          </a:xfrm>
          <a:prstGeom prst="roundRect">
            <a:avLst>
              <a:gd name="adj" fmla="val 0"/>
            </a:avLst>
          </a:prstGeom>
          <a:solidFill>
            <a:srgbClr val="20409A">
              <a:lumMod val="60000"/>
              <a:lumOff val="4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多传感器融合</a:t>
            </a:r>
            <a:endParaRPr kumimoji="1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BB271CD7-5481-F24D-A8BD-EDE794737FF2}"/>
              </a:ext>
            </a:extLst>
          </p:cNvPr>
          <p:cNvCxnSpPr>
            <a:cxnSpLocks/>
          </p:cNvCxnSpPr>
          <p:nvPr/>
        </p:nvCxnSpPr>
        <p:spPr>
          <a:xfrm>
            <a:off x="2671225" y="1748318"/>
            <a:ext cx="277348" cy="0"/>
          </a:xfrm>
          <a:prstGeom prst="straightConnector1">
            <a:avLst/>
          </a:prstGeom>
          <a:noFill/>
          <a:ln w="25400" cap="flat" cmpd="sng" algn="ctr">
            <a:solidFill>
              <a:srgbClr val="91BA4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67BA2B60-202A-3940-9B23-78047F1DA20E}"/>
              </a:ext>
            </a:extLst>
          </p:cNvPr>
          <p:cNvCxnSpPr>
            <a:cxnSpLocks/>
          </p:cNvCxnSpPr>
          <p:nvPr/>
        </p:nvCxnSpPr>
        <p:spPr>
          <a:xfrm>
            <a:off x="2671225" y="2709226"/>
            <a:ext cx="266197" cy="0"/>
          </a:xfrm>
          <a:prstGeom prst="straightConnector1">
            <a:avLst/>
          </a:prstGeom>
          <a:noFill/>
          <a:ln w="38100" cap="flat" cmpd="sng" algn="ctr">
            <a:solidFill>
              <a:srgbClr val="920A2F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38" name="圆角矩形 137">
            <a:extLst>
              <a:ext uri="{FF2B5EF4-FFF2-40B4-BE49-F238E27FC236}">
                <a16:creationId xmlns:a16="http://schemas.microsoft.com/office/drawing/2014/main" id="{CC97BBBE-FEF6-A34C-B6C2-349A8C7FC14A}"/>
              </a:ext>
            </a:extLst>
          </p:cNvPr>
          <p:cNvSpPr/>
          <p:nvPr/>
        </p:nvSpPr>
        <p:spPr>
          <a:xfrm>
            <a:off x="4571411" y="2415053"/>
            <a:ext cx="700515" cy="832923"/>
          </a:xfrm>
          <a:prstGeom prst="roundRect">
            <a:avLst>
              <a:gd name="adj" fmla="val 0"/>
            </a:avLst>
          </a:prstGeom>
          <a:solidFill>
            <a:srgbClr val="20409A">
              <a:lumMod val="60000"/>
              <a:lumOff val="4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预测</a:t>
            </a:r>
          </a:p>
        </p:txBody>
      </p:sp>
      <p:sp>
        <p:nvSpPr>
          <p:cNvPr id="139" name="圆角矩形 138">
            <a:extLst>
              <a:ext uri="{FF2B5EF4-FFF2-40B4-BE49-F238E27FC236}">
                <a16:creationId xmlns:a16="http://schemas.microsoft.com/office/drawing/2014/main" id="{B1AE11A1-CE2D-1346-BB68-5084C21BA91A}"/>
              </a:ext>
            </a:extLst>
          </p:cNvPr>
          <p:cNvSpPr/>
          <p:nvPr/>
        </p:nvSpPr>
        <p:spPr>
          <a:xfrm>
            <a:off x="5619663" y="2415053"/>
            <a:ext cx="745420" cy="832923"/>
          </a:xfrm>
          <a:prstGeom prst="roundRect">
            <a:avLst>
              <a:gd name="adj" fmla="val 0"/>
            </a:avLst>
          </a:prstGeom>
          <a:solidFill>
            <a:srgbClr val="20409A">
              <a:lumMod val="60000"/>
              <a:lumOff val="4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决策</a:t>
            </a:r>
            <a:endParaRPr kumimoji="1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规划</a:t>
            </a:r>
          </a:p>
        </p:txBody>
      </p:sp>
      <p:sp>
        <p:nvSpPr>
          <p:cNvPr id="140" name="圆角矩形 139">
            <a:extLst>
              <a:ext uri="{FF2B5EF4-FFF2-40B4-BE49-F238E27FC236}">
                <a16:creationId xmlns:a16="http://schemas.microsoft.com/office/drawing/2014/main" id="{81A6E39D-E755-424F-BC53-519FE02189D3}"/>
              </a:ext>
            </a:extLst>
          </p:cNvPr>
          <p:cNvSpPr/>
          <p:nvPr/>
        </p:nvSpPr>
        <p:spPr>
          <a:xfrm>
            <a:off x="6726900" y="2411092"/>
            <a:ext cx="745420" cy="842428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20409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20409A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控制</a:t>
            </a:r>
            <a:endParaRPr kumimoji="1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20409A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99196118-30BB-0943-8F71-57C56414E903}"/>
              </a:ext>
            </a:extLst>
          </p:cNvPr>
          <p:cNvCxnSpPr>
            <a:cxnSpLocks/>
          </p:cNvCxnSpPr>
          <p:nvPr/>
        </p:nvCxnSpPr>
        <p:spPr>
          <a:xfrm>
            <a:off x="2656175" y="4185044"/>
            <a:ext cx="4443435" cy="9506"/>
          </a:xfrm>
          <a:prstGeom prst="line">
            <a:avLst/>
          </a:prstGeom>
          <a:noFill/>
          <a:ln w="25400" cap="flat" cmpd="sng" algn="ctr">
            <a:solidFill>
              <a:srgbClr val="91BA4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2D43629D-4B0B-8245-B063-18CE7F240A95}"/>
              </a:ext>
            </a:extLst>
          </p:cNvPr>
          <p:cNvCxnSpPr>
            <a:cxnSpLocks/>
          </p:cNvCxnSpPr>
          <p:nvPr/>
        </p:nvCxnSpPr>
        <p:spPr>
          <a:xfrm flipV="1">
            <a:off x="3585077" y="3167876"/>
            <a:ext cx="0" cy="1026674"/>
          </a:xfrm>
          <a:prstGeom prst="straightConnector1">
            <a:avLst/>
          </a:prstGeom>
          <a:noFill/>
          <a:ln w="25400" cap="flat" cmpd="sng" algn="ctr">
            <a:solidFill>
              <a:srgbClr val="91BA4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3" name="直线箭头连接符 142">
            <a:extLst>
              <a:ext uri="{FF2B5EF4-FFF2-40B4-BE49-F238E27FC236}">
                <a16:creationId xmlns:a16="http://schemas.microsoft.com/office/drawing/2014/main" id="{F1BF6347-1704-2544-9AEA-FC7128F7227B}"/>
              </a:ext>
            </a:extLst>
          </p:cNvPr>
          <p:cNvCxnSpPr>
            <a:cxnSpLocks/>
            <a:endCxn id="138" idx="2"/>
          </p:cNvCxnSpPr>
          <p:nvPr/>
        </p:nvCxnSpPr>
        <p:spPr>
          <a:xfrm flipV="1">
            <a:off x="4921669" y="3247976"/>
            <a:ext cx="0" cy="946574"/>
          </a:xfrm>
          <a:prstGeom prst="straightConnector1">
            <a:avLst/>
          </a:prstGeom>
          <a:noFill/>
          <a:ln w="25400" cap="flat" cmpd="sng" algn="ctr">
            <a:solidFill>
              <a:srgbClr val="91BA4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C0E10071-1F2C-9F45-A3B1-21929A14EB91}"/>
              </a:ext>
            </a:extLst>
          </p:cNvPr>
          <p:cNvCxnSpPr>
            <a:cxnSpLocks/>
            <a:endCxn id="139" idx="2"/>
          </p:cNvCxnSpPr>
          <p:nvPr/>
        </p:nvCxnSpPr>
        <p:spPr>
          <a:xfrm flipH="1" flipV="1">
            <a:off x="5992373" y="3247976"/>
            <a:ext cx="9848" cy="946574"/>
          </a:xfrm>
          <a:prstGeom prst="straightConnector1">
            <a:avLst/>
          </a:prstGeom>
          <a:noFill/>
          <a:ln w="25400" cap="flat" cmpd="sng" algn="ctr">
            <a:solidFill>
              <a:srgbClr val="91BA4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5" name="直线箭头连接符 144">
            <a:extLst>
              <a:ext uri="{FF2B5EF4-FFF2-40B4-BE49-F238E27FC236}">
                <a16:creationId xmlns:a16="http://schemas.microsoft.com/office/drawing/2014/main" id="{98633F75-1589-2A4B-BDB6-9B7073C835E9}"/>
              </a:ext>
            </a:extLst>
          </p:cNvPr>
          <p:cNvCxnSpPr>
            <a:cxnSpLocks/>
            <a:endCxn id="140" idx="2"/>
          </p:cNvCxnSpPr>
          <p:nvPr/>
        </p:nvCxnSpPr>
        <p:spPr>
          <a:xfrm flipV="1">
            <a:off x="7099610" y="3253520"/>
            <a:ext cx="0" cy="947521"/>
          </a:xfrm>
          <a:prstGeom prst="straightConnector1">
            <a:avLst/>
          </a:prstGeom>
          <a:noFill/>
          <a:ln w="25400" cap="flat" cmpd="sng" algn="ctr">
            <a:solidFill>
              <a:srgbClr val="91BA4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0A28347F-B412-8142-84DE-4BC778738DDD}"/>
              </a:ext>
            </a:extLst>
          </p:cNvPr>
          <p:cNvCxnSpPr>
            <a:cxnSpLocks/>
            <a:endCxn id="138" idx="1"/>
          </p:cNvCxnSpPr>
          <p:nvPr/>
        </p:nvCxnSpPr>
        <p:spPr>
          <a:xfrm flipV="1">
            <a:off x="4324773" y="2831515"/>
            <a:ext cx="246638" cy="4452"/>
          </a:xfrm>
          <a:prstGeom prst="straightConnector1">
            <a:avLst/>
          </a:prstGeom>
          <a:noFill/>
          <a:ln w="38100" cap="flat" cmpd="sng" algn="ctr">
            <a:solidFill>
              <a:srgbClr val="920A2F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47" name="直线箭头连接符 146">
            <a:extLst>
              <a:ext uri="{FF2B5EF4-FFF2-40B4-BE49-F238E27FC236}">
                <a16:creationId xmlns:a16="http://schemas.microsoft.com/office/drawing/2014/main" id="{92217518-513A-7B4F-A9C8-414FF2C433A8}"/>
              </a:ext>
            </a:extLst>
          </p:cNvPr>
          <p:cNvCxnSpPr>
            <a:cxnSpLocks/>
            <a:endCxn id="139" idx="1"/>
          </p:cNvCxnSpPr>
          <p:nvPr/>
        </p:nvCxnSpPr>
        <p:spPr>
          <a:xfrm>
            <a:off x="5273527" y="2831515"/>
            <a:ext cx="346136" cy="0"/>
          </a:xfrm>
          <a:prstGeom prst="straightConnector1">
            <a:avLst/>
          </a:prstGeom>
          <a:noFill/>
          <a:ln w="38100" cap="flat" cmpd="sng" algn="ctr">
            <a:solidFill>
              <a:srgbClr val="920A2F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48" name="圆角矩形 147">
            <a:extLst>
              <a:ext uri="{FF2B5EF4-FFF2-40B4-BE49-F238E27FC236}">
                <a16:creationId xmlns:a16="http://schemas.microsoft.com/office/drawing/2014/main" id="{FF41A9B4-BE84-E347-A3AB-0F421AA2D024}"/>
              </a:ext>
            </a:extLst>
          </p:cNvPr>
          <p:cNvSpPr/>
          <p:nvPr/>
        </p:nvSpPr>
        <p:spPr>
          <a:xfrm>
            <a:off x="3098386" y="1870187"/>
            <a:ext cx="1005750" cy="534717"/>
          </a:xfrm>
          <a:prstGeom prst="roundRect">
            <a:avLst>
              <a:gd name="adj" fmla="val 0"/>
            </a:avLst>
          </a:prstGeom>
          <a:solidFill>
            <a:srgbClr val="20409A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地图</a:t>
            </a:r>
            <a:r>
              <a:rPr kumimoji="1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-</a:t>
            </a: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车道线融合</a:t>
            </a:r>
          </a:p>
        </p:txBody>
      </p: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D3FA45F3-7DB8-A449-B034-BCB688B04AC5}"/>
              </a:ext>
            </a:extLst>
          </p:cNvPr>
          <p:cNvCxnSpPr>
            <a:cxnSpLocks/>
            <a:stCxn id="139" idx="3"/>
            <a:endCxn id="140" idx="1"/>
          </p:cNvCxnSpPr>
          <p:nvPr/>
        </p:nvCxnSpPr>
        <p:spPr>
          <a:xfrm>
            <a:off x="6365083" y="2831515"/>
            <a:ext cx="361817" cy="791"/>
          </a:xfrm>
          <a:prstGeom prst="straightConnector1">
            <a:avLst/>
          </a:prstGeom>
          <a:noFill/>
          <a:ln w="38100" cap="flat" cmpd="sng" algn="ctr">
            <a:solidFill>
              <a:srgbClr val="91BA4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50" name="圆角矩形 149">
            <a:extLst>
              <a:ext uri="{FF2B5EF4-FFF2-40B4-BE49-F238E27FC236}">
                <a16:creationId xmlns:a16="http://schemas.microsoft.com/office/drawing/2014/main" id="{2FCE45B0-61C3-C041-87C3-11DBEA9FBC5F}"/>
              </a:ext>
            </a:extLst>
          </p:cNvPr>
          <p:cNvSpPr/>
          <p:nvPr/>
        </p:nvSpPr>
        <p:spPr>
          <a:xfrm>
            <a:off x="3100485" y="2540349"/>
            <a:ext cx="1001552" cy="454380"/>
          </a:xfrm>
          <a:prstGeom prst="roundRect">
            <a:avLst>
              <a:gd name="adj" fmla="val 0"/>
            </a:avLst>
          </a:prstGeom>
          <a:solidFill>
            <a:srgbClr val="20409A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障碍物融合</a:t>
            </a:r>
          </a:p>
        </p:txBody>
      </p:sp>
      <p:sp>
        <p:nvSpPr>
          <p:cNvPr id="151" name="圆角矩形 150">
            <a:extLst>
              <a:ext uri="{FF2B5EF4-FFF2-40B4-BE49-F238E27FC236}">
                <a16:creationId xmlns:a16="http://schemas.microsoft.com/office/drawing/2014/main" id="{2CA00ECF-8C17-124B-ADF5-570988C867F0}"/>
              </a:ext>
            </a:extLst>
          </p:cNvPr>
          <p:cNvSpPr/>
          <p:nvPr/>
        </p:nvSpPr>
        <p:spPr>
          <a:xfrm>
            <a:off x="3153516" y="4822958"/>
            <a:ext cx="1273007" cy="593172"/>
          </a:xfrm>
          <a:prstGeom prst="roundRect">
            <a:avLst>
              <a:gd name="adj" fmla="val 0"/>
            </a:avLst>
          </a:prstGeom>
          <a:solidFill>
            <a:srgbClr val="20409A">
              <a:lumMod val="60000"/>
              <a:lumOff val="40000"/>
            </a:srgbClr>
          </a:solidFill>
          <a:ln>
            <a:solidFill>
              <a:srgbClr val="91BA4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HDMap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52" name="直线箭头连接符 151">
            <a:extLst>
              <a:ext uri="{FF2B5EF4-FFF2-40B4-BE49-F238E27FC236}">
                <a16:creationId xmlns:a16="http://schemas.microsoft.com/office/drawing/2014/main" id="{EB21CD72-BC9F-9144-91B0-054B12EC97D7}"/>
              </a:ext>
            </a:extLst>
          </p:cNvPr>
          <p:cNvCxnSpPr>
            <a:cxnSpLocks/>
          </p:cNvCxnSpPr>
          <p:nvPr/>
        </p:nvCxnSpPr>
        <p:spPr>
          <a:xfrm flipH="1">
            <a:off x="2656175" y="5130028"/>
            <a:ext cx="498259" cy="0"/>
          </a:xfrm>
          <a:prstGeom prst="straightConnector1">
            <a:avLst/>
          </a:prstGeom>
          <a:noFill/>
          <a:ln w="25400" cap="flat" cmpd="sng" algn="ctr">
            <a:solidFill>
              <a:srgbClr val="91BA40"/>
            </a:solidFill>
            <a:prstDash val="sysDash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53" name="直线箭头连接符 152">
            <a:extLst>
              <a:ext uri="{FF2B5EF4-FFF2-40B4-BE49-F238E27FC236}">
                <a16:creationId xmlns:a16="http://schemas.microsoft.com/office/drawing/2014/main" id="{794D35AB-0CB6-1442-B1C9-B8D7EB609EEA}"/>
              </a:ext>
            </a:extLst>
          </p:cNvPr>
          <p:cNvCxnSpPr>
            <a:cxnSpLocks/>
          </p:cNvCxnSpPr>
          <p:nvPr/>
        </p:nvCxnSpPr>
        <p:spPr>
          <a:xfrm flipV="1">
            <a:off x="4022845" y="3130175"/>
            <a:ext cx="0" cy="1692783"/>
          </a:xfrm>
          <a:prstGeom prst="straightConnector1">
            <a:avLst/>
          </a:prstGeom>
          <a:noFill/>
          <a:ln w="25400" cap="flat" cmpd="sng" algn="ctr">
            <a:solidFill>
              <a:srgbClr val="91BA40"/>
            </a:solidFill>
            <a:prstDash val="sysDash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D286AF11-324D-7B4E-B022-B7DEF4EA6B8F}"/>
              </a:ext>
            </a:extLst>
          </p:cNvPr>
          <p:cNvGrpSpPr/>
          <p:nvPr/>
        </p:nvGrpSpPr>
        <p:grpSpPr>
          <a:xfrm>
            <a:off x="7110697" y="1161890"/>
            <a:ext cx="1806850" cy="721230"/>
            <a:chOff x="6593289" y="923528"/>
            <a:chExt cx="1806850" cy="721230"/>
          </a:xfrm>
        </p:grpSpPr>
        <p:cxnSp>
          <p:nvCxnSpPr>
            <p:cNvPr id="155" name="直线箭头连接符 154">
              <a:extLst>
                <a:ext uri="{FF2B5EF4-FFF2-40B4-BE49-F238E27FC236}">
                  <a16:creationId xmlns:a16="http://schemas.microsoft.com/office/drawing/2014/main" id="{087A04F1-F1F7-AA47-9E51-F924F41BEF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9644" y="1075477"/>
              <a:ext cx="474639" cy="1"/>
            </a:xfrm>
            <a:prstGeom prst="straightConnector1">
              <a:avLst/>
            </a:prstGeom>
            <a:noFill/>
            <a:ln w="38100" cap="flat" cmpd="sng" algn="ctr">
              <a:solidFill>
                <a:srgbClr val="920A2F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61F2254C-2917-D04A-9378-CEDC90994260}"/>
                </a:ext>
              </a:extLst>
            </p:cNvPr>
            <p:cNvSpPr txBox="1"/>
            <p:nvPr/>
          </p:nvSpPr>
          <p:spPr>
            <a:xfrm>
              <a:off x="7101676" y="923528"/>
              <a:ext cx="11079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触发数据链路</a:t>
              </a:r>
            </a:p>
          </p:txBody>
        </p:sp>
        <p:cxnSp>
          <p:nvCxnSpPr>
            <p:cNvPr id="157" name="直线箭头连接符 156">
              <a:extLst>
                <a:ext uri="{FF2B5EF4-FFF2-40B4-BE49-F238E27FC236}">
                  <a16:creationId xmlns:a16="http://schemas.microsoft.com/office/drawing/2014/main" id="{91F37228-AB02-4E42-989B-3E8F004016FD}"/>
                </a:ext>
              </a:extLst>
            </p:cNvPr>
            <p:cNvCxnSpPr>
              <a:cxnSpLocks/>
            </p:cNvCxnSpPr>
            <p:nvPr/>
          </p:nvCxnSpPr>
          <p:spPr>
            <a:xfrm>
              <a:off x="6607835" y="1259073"/>
              <a:ext cx="466448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91BA40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6A48C0AE-E618-D542-8F12-7FCDDCBBBF6C}"/>
                </a:ext>
              </a:extLst>
            </p:cNvPr>
            <p:cNvSpPr txBox="1"/>
            <p:nvPr/>
          </p:nvSpPr>
          <p:spPr>
            <a:xfrm>
              <a:off x="7092280" y="1120574"/>
              <a:ext cx="13078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非触发数据链路</a:t>
              </a:r>
            </a:p>
          </p:txBody>
        </p:sp>
        <p:cxnSp>
          <p:nvCxnSpPr>
            <p:cNvPr id="159" name="直线箭头连接符 158">
              <a:extLst>
                <a:ext uri="{FF2B5EF4-FFF2-40B4-BE49-F238E27FC236}">
                  <a16:creationId xmlns:a16="http://schemas.microsoft.com/office/drawing/2014/main" id="{FA281080-A80B-7348-B981-17000E3D7E6C}"/>
                </a:ext>
              </a:extLst>
            </p:cNvPr>
            <p:cNvCxnSpPr>
              <a:cxnSpLocks/>
            </p:cNvCxnSpPr>
            <p:nvPr/>
          </p:nvCxnSpPr>
          <p:spPr>
            <a:xfrm>
              <a:off x="6593289" y="1489348"/>
              <a:ext cx="466448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91BA40"/>
              </a:solidFill>
              <a:prstDash val="sysDash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A7DCB7B5-ED71-1945-B5CA-0676742A07FB}"/>
                </a:ext>
              </a:extLst>
            </p:cNvPr>
            <p:cNvSpPr txBox="1"/>
            <p:nvPr/>
          </p:nvSpPr>
          <p:spPr>
            <a:xfrm>
              <a:off x="7101676" y="1367759"/>
              <a:ext cx="7965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查询服务</a:t>
              </a:r>
            </a:p>
          </p:txBody>
        </p:sp>
      </p:grpSp>
      <p:cxnSp>
        <p:nvCxnSpPr>
          <p:cNvPr id="161" name="直线箭头连接符 160">
            <a:extLst>
              <a:ext uri="{FF2B5EF4-FFF2-40B4-BE49-F238E27FC236}">
                <a16:creationId xmlns:a16="http://schemas.microsoft.com/office/drawing/2014/main" id="{498269E3-0687-C248-8D6C-EA69B31D0556}"/>
              </a:ext>
            </a:extLst>
          </p:cNvPr>
          <p:cNvCxnSpPr>
            <a:cxnSpLocks/>
          </p:cNvCxnSpPr>
          <p:nvPr/>
        </p:nvCxnSpPr>
        <p:spPr>
          <a:xfrm>
            <a:off x="2306298" y="3070795"/>
            <a:ext cx="0" cy="856560"/>
          </a:xfrm>
          <a:prstGeom prst="straightConnector1">
            <a:avLst/>
          </a:prstGeom>
          <a:noFill/>
          <a:ln w="38100" cap="flat" cmpd="sng" algn="ctr">
            <a:solidFill>
              <a:srgbClr val="91BA40"/>
            </a:solidFill>
            <a:prstDash val="solid"/>
            <a:headEnd type="triangle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0B793150-39EF-F749-9A7A-A2FFE260E6BA}"/>
              </a:ext>
            </a:extLst>
          </p:cNvPr>
          <p:cNvSpPr txBox="1"/>
          <p:nvPr/>
        </p:nvSpPr>
        <p:spPr>
          <a:xfrm>
            <a:off x="1159272" y="1870188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/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4C554BD4-C95E-794A-8899-18D466376772}"/>
              </a:ext>
            </a:extLst>
          </p:cNvPr>
          <p:cNvSpPr txBox="1"/>
          <p:nvPr/>
        </p:nvSpPr>
        <p:spPr>
          <a:xfrm>
            <a:off x="1178204" y="2763394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/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1"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7E6D54EE-957E-594C-A434-EC62277C3144}"/>
              </a:ext>
            </a:extLst>
          </p:cNvPr>
          <p:cNvSpPr txBox="1"/>
          <p:nvPr/>
        </p:nvSpPr>
        <p:spPr>
          <a:xfrm>
            <a:off x="1226178" y="3807230"/>
            <a:ext cx="182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1"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F9A3FCEF-ADE9-7B47-9C9A-E484C5B3540E}"/>
              </a:ext>
            </a:extLst>
          </p:cNvPr>
          <p:cNvSpPr txBox="1"/>
          <p:nvPr/>
        </p:nvSpPr>
        <p:spPr>
          <a:xfrm>
            <a:off x="1212318" y="4534945"/>
            <a:ext cx="182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1"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52563C88-D7D1-CF41-A60B-2B128881446C}"/>
              </a:ext>
            </a:extLst>
          </p:cNvPr>
          <p:cNvSpPr txBox="1"/>
          <p:nvPr/>
        </p:nvSpPr>
        <p:spPr>
          <a:xfrm>
            <a:off x="1226178" y="5173671"/>
            <a:ext cx="182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1"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3F425207-0476-0D4F-B2EC-502D040C0ABB}"/>
              </a:ext>
            </a:extLst>
          </p:cNvPr>
          <p:cNvSpPr txBox="1"/>
          <p:nvPr/>
        </p:nvSpPr>
        <p:spPr>
          <a:xfrm>
            <a:off x="1561771" y="3167876"/>
            <a:ext cx="182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kumimoji="1"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CFB45CFC-98E1-614D-8E63-5BDDB588B950}"/>
              </a:ext>
            </a:extLst>
          </p:cNvPr>
          <p:cNvSpPr txBox="1"/>
          <p:nvPr/>
        </p:nvSpPr>
        <p:spPr>
          <a:xfrm>
            <a:off x="2831566" y="3920254"/>
            <a:ext cx="182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kumimoji="1"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1D4E1DEC-E18E-284C-B80E-74163A47DD36}"/>
              </a:ext>
            </a:extLst>
          </p:cNvPr>
          <p:cNvSpPr txBox="1"/>
          <p:nvPr/>
        </p:nvSpPr>
        <p:spPr>
          <a:xfrm>
            <a:off x="2334044" y="3132765"/>
            <a:ext cx="182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endParaRPr kumimoji="1"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BB7BD7FD-2180-7E4E-A851-6ACFF7EAD177}"/>
              </a:ext>
            </a:extLst>
          </p:cNvPr>
          <p:cNvSpPr txBox="1"/>
          <p:nvPr/>
        </p:nvSpPr>
        <p:spPr>
          <a:xfrm>
            <a:off x="4286789" y="2522264"/>
            <a:ext cx="182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endParaRPr kumimoji="1"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2B3FBF28-47A3-3745-BE22-3790F4C7DADE}"/>
              </a:ext>
            </a:extLst>
          </p:cNvPr>
          <p:cNvSpPr txBox="1"/>
          <p:nvPr/>
        </p:nvSpPr>
        <p:spPr>
          <a:xfrm>
            <a:off x="5296236" y="2489434"/>
            <a:ext cx="182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kumimoji="1"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831A7AF3-7E1E-DB42-AE9B-B373A42237E3}"/>
              </a:ext>
            </a:extLst>
          </p:cNvPr>
          <p:cNvSpPr txBox="1"/>
          <p:nvPr/>
        </p:nvSpPr>
        <p:spPr>
          <a:xfrm>
            <a:off x="6348887" y="2447146"/>
            <a:ext cx="395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endParaRPr kumimoji="1"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220A7FA1-EDF5-A146-A7F7-89584E8183F1}"/>
              </a:ext>
            </a:extLst>
          </p:cNvPr>
          <p:cNvSpPr txBox="1"/>
          <p:nvPr/>
        </p:nvSpPr>
        <p:spPr>
          <a:xfrm>
            <a:off x="9610872" y="1596739"/>
            <a:ext cx="21098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/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/sensor/radar/front</a:t>
            </a:r>
          </a:p>
          <a:p>
            <a:pPr defTabSz="913765"/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2: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/sensor/image/wide</a:t>
            </a:r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3765"/>
            <a:r>
              <a:rPr kumimoji="1"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e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/sensor/image/</a:t>
            </a:r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narrow,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3765"/>
            <a:r>
              <a:rPr kumimoji="1"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e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/sensor/image/</a:t>
            </a:r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obstacle</a:t>
            </a:r>
            <a:endParaRPr kumimoji="1"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88926CE2-A873-144D-990E-661F3DE2B705}"/>
              </a:ext>
            </a:extLst>
          </p:cNvPr>
          <p:cNvSpPr txBox="1"/>
          <p:nvPr/>
        </p:nvSpPr>
        <p:spPr>
          <a:xfrm>
            <a:off x="9557568" y="2694846"/>
            <a:ext cx="18373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/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3: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/sensor/</a:t>
            </a:r>
            <a:r>
              <a:rPr kumimoji="1"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imu</a:t>
            </a:r>
            <a:endParaRPr kumimoji="1" lang="en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3765"/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4: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/sensor/</a:t>
            </a:r>
            <a:r>
              <a:rPr kumimoji="1"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gps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3765"/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5: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/sensor/</a:t>
            </a:r>
            <a:r>
              <a:rPr kumimoji="1"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wheelspeed</a:t>
            </a:r>
            <a:endParaRPr kumimoji="1"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3765"/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6: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/perception/lanes</a:t>
            </a: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7CEC581E-A589-7A4C-9FB4-A7E999D3C2E4}"/>
              </a:ext>
            </a:extLst>
          </p:cNvPr>
          <p:cNvSpPr txBox="1"/>
          <p:nvPr/>
        </p:nvSpPr>
        <p:spPr>
          <a:xfrm>
            <a:off x="9537718" y="3856158"/>
            <a:ext cx="19666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/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7: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localization</a:t>
            </a:r>
            <a:r>
              <a:rPr kumimoji="1" lang="e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pose</a:t>
            </a:r>
            <a:endParaRPr kumimoji="1" lang="en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3765"/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8: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/perception/obstacles</a:t>
            </a:r>
          </a:p>
          <a:p>
            <a:pPr defTabSz="913765"/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9: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pnc</a:t>
            </a:r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/prediction</a:t>
            </a:r>
          </a:p>
          <a:p>
            <a:pPr defTabSz="913765"/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10: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pnc</a:t>
            </a:r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/planning</a:t>
            </a: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072C837E-842A-9E4D-8C8C-608921785BF9}"/>
              </a:ext>
            </a:extLst>
          </p:cNvPr>
          <p:cNvSpPr txBox="1"/>
          <p:nvPr/>
        </p:nvSpPr>
        <p:spPr>
          <a:xfrm>
            <a:off x="7548231" y="2395380"/>
            <a:ext cx="395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endParaRPr kumimoji="1"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A7B35D6C-925F-3344-A7CD-5C37BFAFD49D}"/>
              </a:ext>
            </a:extLst>
          </p:cNvPr>
          <p:cNvSpPr txBox="1"/>
          <p:nvPr/>
        </p:nvSpPr>
        <p:spPr>
          <a:xfrm>
            <a:off x="9499924" y="5057870"/>
            <a:ext cx="17781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765"/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11: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pnc</a:t>
            </a:r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/control</a:t>
            </a:r>
          </a:p>
          <a:p>
            <a:pPr defTabSz="913765"/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12: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en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pnc</a:t>
            </a:r>
            <a:r>
              <a:rPr kumimoji="1" lang="e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/chassis</a:t>
            </a:r>
          </a:p>
          <a:p>
            <a:pPr defTabSz="913765"/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13:</a:t>
            </a:r>
            <a:r>
              <a:rPr kumimoji="1"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 </a:t>
            </a:r>
            <a:r>
              <a:rPr kumimoji="1" lang="e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/</a:t>
            </a:r>
            <a:r>
              <a:rPr kumimoji="1" lang="en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pnc</a:t>
            </a:r>
            <a:r>
              <a:rPr kumimoji="1" lang="en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/</a:t>
            </a:r>
            <a:r>
              <a:rPr kumimoji="1" lang="en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黑体" panose="02010609060101010101" pitchFamily="49" charset="-122"/>
              </a:rPr>
              <a:t>relative_map</a:t>
            </a:r>
            <a:endParaRPr kumimoji="1" lang="en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3765"/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14:/</a:t>
            </a:r>
            <a:r>
              <a:rPr kumimoji="1"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pnc</a:t>
            </a:r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en-US" altLang="zh-CN" sz="1200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padmsg</a:t>
            </a:r>
            <a:endParaRPr kumimoji="1" lang="en-US" altLang="zh-CN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圆角矩形 177">
            <a:extLst>
              <a:ext uri="{FF2B5EF4-FFF2-40B4-BE49-F238E27FC236}">
                <a16:creationId xmlns:a16="http://schemas.microsoft.com/office/drawing/2014/main" id="{1E128720-0228-CC4D-B0C4-A8E939C5D183}"/>
              </a:ext>
            </a:extLst>
          </p:cNvPr>
          <p:cNvSpPr/>
          <p:nvPr/>
        </p:nvSpPr>
        <p:spPr>
          <a:xfrm>
            <a:off x="4580865" y="1408177"/>
            <a:ext cx="676981" cy="744722"/>
          </a:xfrm>
          <a:prstGeom prst="roundRect">
            <a:avLst>
              <a:gd name="adj" fmla="val 0"/>
            </a:avLst>
          </a:prstGeom>
          <a:solidFill>
            <a:srgbClr val="20409A">
              <a:lumMod val="60000"/>
              <a:lumOff val="4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algn="ctr" defTabSz="913765"/>
            <a:r>
              <a:rPr kumimoji="1" lang="zh-CN" altLang="en-US" sz="1400" kern="0" dirty="0">
                <a:solidFill>
                  <a:srgbClr val="FFFFFF"/>
                </a:solidFill>
                <a:latin typeface="Franklin Gothic Medium"/>
                <a:ea typeface="微软雅黑" panose="020B0503020204020204" pitchFamily="34" charset="-122"/>
              </a:rPr>
              <a:t>相对地图</a:t>
            </a:r>
          </a:p>
        </p:txBody>
      </p:sp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4605E33F-EA76-DC47-A9DD-12799643735C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4350406" y="1777628"/>
            <a:ext cx="230459" cy="2910"/>
          </a:xfrm>
          <a:prstGeom prst="straightConnector1">
            <a:avLst/>
          </a:prstGeom>
          <a:noFill/>
          <a:ln w="38100" cap="flat" cmpd="sng" algn="ctr">
            <a:solidFill>
              <a:srgbClr val="91BA4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28C1F6F4-D308-2645-9CE0-19918967D54F}"/>
              </a:ext>
            </a:extLst>
          </p:cNvPr>
          <p:cNvCxnSpPr>
            <a:cxnSpLocks/>
            <a:stCxn id="178" idx="3"/>
          </p:cNvCxnSpPr>
          <p:nvPr/>
        </p:nvCxnSpPr>
        <p:spPr>
          <a:xfrm flipV="1">
            <a:off x="5257846" y="1777628"/>
            <a:ext cx="734527" cy="2910"/>
          </a:xfrm>
          <a:prstGeom prst="straightConnector1">
            <a:avLst/>
          </a:prstGeom>
          <a:noFill/>
          <a:ln w="38100" cap="flat" cmpd="sng" algn="ctr">
            <a:solidFill>
              <a:srgbClr val="91BA40"/>
            </a:solidFill>
            <a:prstDash val="solid"/>
            <a:tailEnd type="non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181" name="直线箭头连接符 180">
            <a:extLst>
              <a:ext uri="{FF2B5EF4-FFF2-40B4-BE49-F238E27FC236}">
                <a16:creationId xmlns:a16="http://schemas.microsoft.com/office/drawing/2014/main" id="{6796A735-0463-874C-B110-44D47D20AD45}"/>
              </a:ext>
            </a:extLst>
          </p:cNvPr>
          <p:cNvCxnSpPr>
            <a:cxnSpLocks/>
            <a:endCxn id="139" idx="0"/>
          </p:cNvCxnSpPr>
          <p:nvPr/>
        </p:nvCxnSpPr>
        <p:spPr>
          <a:xfrm flipH="1">
            <a:off x="5992373" y="1775856"/>
            <a:ext cx="9848" cy="639197"/>
          </a:xfrm>
          <a:prstGeom prst="straightConnector1">
            <a:avLst/>
          </a:prstGeom>
          <a:noFill/>
          <a:ln w="38100" cap="flat" cmpd="sng" algn="ctr">
            <a:solidFill>
              <a:srgbClr val="91BA40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182" name="圆角矩形 181">
            <a:extLst>
              <a:ext uri="{FF2B5EF4-FFF2-40B4-BE49-F238E27FC236}">
                <a16:creationId xmlns:a16="http://schemas.microsoft.com/office/drawing/2014/main" id="{80820AC1-A673-F842-9411-B33CE50E6DD5}"/>
              </a:ext>
            </a:extLst>
          </p:cNvPr>
          <p:cNvSpPr/>
          <p:nvPr/>
        </p:nvSpPr>
        <p:spPr>
          <a:xfrm>
            <a:off x="4983269" y="4822958"/>
            <a:ext cx="1268505" cy="593172"/>
          </a:xfrm>
          <a:prstGeom prst="roundRect">
            <a:avLst>
              <a:gd name="adj" fmla="val 0"/>
            </a:avLst>
          </a:prstGeom>
          <a:solidFill>
            <a:srgbClr val="20409A">
              <a:lumMod val="60000"/>
              <a:lumOff val="40000"/>
            </a:srgbClr>
          </a:solidFill>
          <a:ln>
            <a:solidFill>
              <a:srgbClr val="91BA40"/>
            </a:solidFill>
            <a:prstDash val="dash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DV/PAD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83" name="直线连接符 182">
            <a:extLst>
              <a:ext uri="{FF2B5EF4-FFF2-40B4-BE49-F238E27FC236}">
                <a16:creationId xmlns:a16="http://schemas.microsoft.com/office/drawing/2014/main" id="{BBE3C67C-AEA0-8643-B21B-A786C5B2C64A}"/>
              </a:ext>
            </a:extLst>
          </p:cNvPr>
          <p:cNvCxnSpPr>
            <a:cxnSpLocks/>
            <a:stCxn id="182" idx="3"/>
          </p:cNvCxnSpPr>
          <p:nvPr/>
        </p:nvCxnSpPr>
        <p:spPr>
          <a:xfrm>
            <a:off x="6251774" y="5119544"/>
            <a:ext cx="1084899" cy="0"/>
          </a:xfrm>
          <a:prstGeom prst="line">
            <a:avLst/>
          </a:prstGeom>
          <a:noFill/>
          <a:ln w="25400" cap="flat" cmpd="sng" algn="ctr">
            <a:solidFill>
              <a:srgbClr val="91BA40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4" name="直线箭头连接符 183">
            <a:extLst>
              <a:ext uri="{FF2B5EF4-FFF2-40B4-BE49-F238E27FC236}">
                <a16:creationId xmlns:a16="http://schemas.microsoft.com/office/drawing/2014/main" id="{4B429FC4-7699-4C4B-B8BB-4C48AB55C4D7}"/>
              </a:ext>
            </a:extLst>
          </p:cNvPr>
          <p:cNvCxnSpPr>
            <a:cxnSpLocks/>
          </p:cNvCxnSpPr>
          <p:nvPr/>
        </p:nvCxnSpPr>
        <p:spPr>
          <a:xfrm flipH="1" flipV="1">
            <a:off x="7322477" y="3271264"/>
            <a:ext cx="14196" cy="1858765"/>
          </a:xfrm>
          <a:prstGeom prst="straightConnector1">
            <a:avLst/>
          </a:prstGeom>
          <a:noFill/>
          <a:ln w="25400" cap="flat" cmpd="sng" algn="ctr">
            <a:solidFill>
              <a:srgbClr val="91BA4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5" name="文本框 184">
            <a:extLst>
              <a:ext uri="{FF2B5EF4-FFF2-40B4-BE49-F238E27FC236}">
                <a16:creationId xmlns:a16="http://schemas.microsoft.com/office/drawing/2014/main" id="{5F23CFFA-4683-1141-9300-22A58692ABBE}"/>
              </a:ext>
            </a:extLst>
          </p:cNvPr>
          <p:cNvSpPr txBox="1"/>
          <p:nvPr/>
        </p:nvSpPr>
        <p:spPr>
          <a:xfrm>
            <a:off x="6251774" y="4431779"/>
            <a:ext cx="395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endParaRPr kumimoji="1"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146C9C88-1AF2-EA4D-972C-1853FBEBDCBD}"/>
              </a:ext>
            </a:extLst>
          </p:cNvPr>
          <p:cNvSpPr txBox="1"/>
          <p:nvPr/>
        </p:nvSpPr>
        <p:spPr>
          <a:xfrm>
            <a:off x="5675117" y="1445207"/>
            <a:ext cx="395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endParaRPr kumimoji="1"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A0302400-3A3F-F841-AD64-A41C672C8813}"/>
              </a:ext>
            </a:extLst>
          </p:cNvPr>
          <p:cNvSpPr txBox="1"/>
          <p:nvPr/>
        </p:nvSpPr>
        <p:spPr>
          <a:xfrm>
            <a:off x="4288083" y="1408177"/>
            <a:ext cx="182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kumimoji="1"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8" name="圆角矩形 187">
            <a:extLst>
              <a:ext uri="{FF2B5EF4-FFF2-40B4-BE49-F238E27FC236}">
                <a16:creationId xmlns:a16="http://schemas.microsoft.com/office/drawing/2014/main" id="{7027079D-9495-8F40-A421-72A42C53B345}"/>
              </a:ext>
            </a:extLst>
          </p:cNvPr>
          <p:cNvSpPr/>
          <p:nvPr/>
        </p:nvSpPr>
        <p:spPr>
          <a:xfrm>
            <a:off x="7946004" y="2409933"/>
            <a:ext cx="775451" cy="832923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20409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20409A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Canbus</a:t>
            </a:r>
            <a:endParaRPr kumimoji="1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20409A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400" kern="0" dirty="0">
                <a:solidFill>
                  <a:srgbClr val="20409A"/>
                </a:solidFill>
                <a:latin typeface="Franklin Gothic Medium"/>
                <a:ea typeface="微软雅黑" panose="020B0503020204020204" pitchFamily="34" charset="-122"/>
              </a:rPr>
              <a:t>（车辆）</a:t>
            </a:r>
            <a:endParaRPr kumimoji="1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20409A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89" name="直线箭头连接符 188">
            <a:extLst>
              <a:ext uri="{FF2B5EF4-FFF2-40B4-BE49-F238E27FC236}">
                <a16:creationId xmlns:a16="http://schemas.microsoft.com/office/drawing/2014/main" id="{B4BC689A-53A6-9C4A-8DAE-82C50D382E77}"/>
              </a:ext>
            </a:extLst>
          </p:cNvPr>
          <p:cNvCxnSpPr>
            <a:cxnSpLocks/>
          </p:cNvCxnSpPr>
          <p:nvPr/>
        </p:nvCxnSpPr>
        <p:spPr>
          <a:xfrm>
            <a:off x="7472320" y="3000055"/>
            <a:ext cx="481905" cy="0"/>
          </a:xfrm>
          <a:prstGeom prst="straightConnector1">
            <a:avLst/>
          </a:prstGeom>
          <a:noFill/>
          <a:ln w="25400" cap="flat" cmpd="sng" algn="ctr">
            <a:solidFill>
              <a:srgbClr val="91BA4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0" name="直线箭头连接符 189">
            <a:extLst>
              <a:ext uri="{FF2B5EF4-FFF2-40B4-BE49-F238E27FC236}">
                <a16:creationId xmlns:a16="http://schemas.microsoft.com/office/drawing/2014/main" id="{87C42934-BE98-3C42-BB95-34DF9C27BC73}"/>
              </a:ext>
            </a:extLst>
          </p:cNvPr>
          <p:cNvCxnSpPr>
            <a:cxnSpLocks/>
          </p:cNvCxnSpPr>
          <p:nvPr/>
        </p:nvCxnSpPr>
        <p:spPr>
          <a:xfrm flipH="1">
            <a:off x="7457862" y="2672613"/>
            <a:ext cx="485610" cy="0"/>
          </a:xfrm>
          <a:prstGeom prst="straightConnector1">
            <a:avLst/>
          </a:prstGeom>
          <a:noFill/>
          <a:ln w="25400" cap="flat" cmpd="sng" algn="ctr">
            <a:solidFill>
              <a:srgbClr val="91BA40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91" name="文本框 190">
            <a:extLst>
              <a:ext uri="{FF2B5EF4-FFF2-40B4-BE49-F238E27FC236}">
                <a16:creationId xmlns:a16="http://schemas.microsoft.com/office/drawing/2014/main" id="{4C8AF3B2-2915-F249-9EDF-A581A60D2A6C}"/>
              </a:ext>
            </a:extLst>
          </p:cNvPr>
          <p:cNvSpPr txBox="1"/>
          <p:nvPr/>
        </p:nvSpPr>
        <p:spPr>
          <a:xfrm>
            <a:off x="7558984" y="3079449"/>
            <a:ext cx="395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/>
            <a:r>
              <a:rPr kumimoji="1" lang="en-US" altLang="zh-CN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endParaRPr kumimoji="1" lang="zh-CN" altLang="en-US" sz="12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2" name="圆角矩形 191">
            <a:extLst>
              <a:ext uri="{FF2B5EF4-FFF2-40B4-BE49-F238E27FC236}">
                <a16:creationId xmlns:a16="http://schemas.microsoft.com/office/drawing/2014/main" id="{DEECD7C5-3D91-1444-90C8-12D3C055903C}"/>
              </a:ext>
            </a:extLst>
          </p:cNvPr>
          <p:cNvSpPr/>
          <p:nvPr/>
        </p:nvSpPr>
        <p:spPr>
          <a:xfrm>
            <a:off x="7623400" y="4687892"/>
            <a:ext cx="1159887" cy="647930"/>
          </a:xfrm>
          <a:prstGeom prst="roundRect">
            <a:avLst>
              <a:gd name="adj" fmla="val 0"/>
            </a:avLst>
          </a:prstGeom>
          <a:solidFill>
            <a:srgbClr val="20409A">
              <a:lumMod val="60000"/>
              <a:lumOff val="4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数据触发</a:t>
            </a: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Component</a:t>
            </a:r>
          </a:p>
        </p:txBody>
      </p:sp>
      <p:sp>
        <p:nvSpPr>
          <p:cNvPr id="193" name="圆角矩形 192">
            <a:extLst>
              <a:ext uri="{FF2B5EF4-FFF2-40B4-BE49-F238E27FC236}">
                <a16:creationId xmlns:a16="http://schemas.microsoft.com/office/drawing/2014/main" id="{1AB457B3-3FF3-A04B-98BB-1857ABCE065D}"/>
              </a:ext>
            </a:extLst>
          </p:cNvPr>
          <p:cNvSpPr/>
          <p:nvPr/>
        </p:nvSpPr>
        <p:spPr>
          <a:xfrm>
            <a:off x="7631430" y="5408433"/>
            <a:ext cx="1151857" cy="554962"/>
          </a:xfrm>
          <a:prstGeom prst="roundRect">
            <a:avLst>
              <a:gd name="adj" fmla="val 0"/>
            </a:avLst>
          </a:prstGeom>
          <a:noFill/>
          <a:ln w="9525" cap="flat" cmpd="sng" algn="ctr">
            <a:solidFill>
              <a:srgbClr val="20409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20409A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时钟触发</a:t>
            </a:r>
            <a:endParaRPr kumimoji="1" lang="en-US" altLang="zh-CN" sz="1000" b="0" i="0" u="none" strike="noStrike" kern="0" cap="none" spc="0" normalizeH="0" baseline="0" noProof="0" dirty="0">
              <a:ln>
                <a:noFill/>
              </a:ln>
              <a:solidFill>
                <a:srgbClr val="20409A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 err="1">
                <a:ln>
                  <a:noFill/>
                </a:ln>
                <a:solidFill>
                  <a:srgbClr val="20409A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n-cs"/>
              </a:rPr>
              <a:t>TimerComponent</a:t>
            </a:r>
            <a:endParaRPr kumimoji="1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20409A"/>
              </a:solidFill>
              <a:effectLst/>
              <a:uLnTx/>
              <a:uFillTx/>
              <a:latin typeface="Franklin Gothic Medium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045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50492828-CC6D-B64E-A57D-334FE78540E9}"/>
              </a:ext>
            </a:extLst>
          </p:cNvPr>
          <p:cNvCxnSpPr>
            <a:cxnSpLocks/>
            <a:endCxn id="8" idx="0"/>
          </p:cNvCxnSpPr>
          <p:nvPr/>
        </p:nvCxnSpPr>
        <p:spPr>
          <a:xfrm rot="10800000">
            <a:off x="6819541" y="1920653"/>
            <a:ext cx="1651904" cy="138583"/>
          </a:xfrm>
          <a:prstGeom prst="bentConnector4">
            <a:avLst>
              <a:gd name="adj1" fmla="val 295"/>
              <a:gd name="adj2" fmla="val 322690"/>
            </a:avLst>
          </a:prstGeom>
          <a:ln w="25400" cmpd="sng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3607B4F8-C58D-0A4F-B87F-37CF1D2B9A37}"/>
              </a:ext>
            </a:extLst>
          </p:cNvPr>
          <p:cNvCxnSpPr>
            <a:cxnSpLocks/>
            <a:stCxn id="18" idx="0"/>
            <a:endCxn id="50" idx="3"/>
          </p:cNvCxnSpPr>
          <p:nvPr/>
        </p:nvCxnSpPr>
        <p:spPr>
          <a:xfrm rot="16200000" flipV="1">
            <a:off x="5075868" y="-1750747"/>
            <a:ext cx="470280" cy="6872518"/>
          </a:xfrm>
          <a:prstGeom prst="bentConnector2">
            <a:avLst/>
          </a:prstGeom>
          <a:ln w="25400" cmpd="sng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3B9609-5107-5D41-8CC0-C0BD639F19E5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9360723" y="3113339"/>
            <a:ext cx="14533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7BF6EBB-B53A-A84B-9413-0F2FC17072BD}"/>
              </a:ext>
            </a:extLst>
          </p:cNvPr>
          <p:cNvSpPr/>
          <p:nvPr/>
        </p:nvSpPr>
        <p:spPr>
          <a:xfrm>
            <a:off x="8288770" y="1752262"/>
            <a:ext cx="1226910" cy="2385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24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0518CB8-B0C7-8641-B02B-E6EC923DFB71}"/>
              </a:ext>
            </a:extLst>
          </p:cNvPr>
          <p:cNvSpPr txBox="1"/>
          <p:nvPr/>
        </p:nvSpPr>
        <p:spPr>
          <a:xfrm>
            <a:off x="9716794" y="2833945"/>
            <a:ext cx="1180131" cy="26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43">
                <a:latin typeface="Microsoft YaHei" panose="020B0503020204020204" pitchFamily="34" charset="-122"/>
                <a:ea typeface="Microsoft YaHei" panose="020B0503020204020204" pitchFamily="34" charset="-122"/>
              </a:rPr>
              <a:t>/pnc/planning</a:t>
            </a:r>
            <a:endParaRPr lang="en-CN" sz="1143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B632CDD-2385-9F4A-A343-D6E15A70D44A}"/>
              </a:ext>
            </a:extLst>
          </p:cNvPr>
          <p:cNvSpPr/>
          <p:nvPr/>
        </p:nvSpPr>
        <p:spPr>
          <a:xfrm>
            <a:off x="8208923" y="1828052"/>
            <a:ext cx="1226910" cy="2385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524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Box 3"/>
          <p:cNvSpPr txBox="1"/>
          <p:nvPr/>
        </p:nvSpPr>
        <p:spPr>
          <a:xfrm>
            <a:off x="0" y="48"/>
            <a:ext cx="12192000" cy="521399"/>
          </a:xfrm>
          <a:prstGeom prst="rect">
            <a:avLst/>
          </a:prstGeom>
          <a:solidFill>
            <a:srgbClr val="596A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5243" tIns="95243" rIns="95243" bIns="95993" numCol="1" spcCol="38097" rtlCol="0" anchor="ctr">
            <a:spAutoFit/>
          </a:bodyPr>
          <a:lstStyle/>
          <a:p>
            <a:r>
              <a:rPr lang="en-US" altLang="zh-CN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ANP</a:t>
            </a:r>
            <a:r>
              <a:rPr lang="zh-CN" altLang="en-US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软件 </a:t>
            </a:r>
            <a:r>
              <a:rPr lang="en-US" altLang="zh-CN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–</a:t>
            </a:r>
            <a:r>
              <a:rPr lang="zh-CN" altLang="en-US" sz="2133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 场景化软件</a:t>
            </a:r>
            <a:r>
              <a:rPr lang="zh-CN" altLang="en-US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架构</a:t>
            </a:r>
            <a:endParaRPr lang="en-US" sz="2133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685218-81FE-F64B-8053-379F824A0B86}"/>
              </a:ext>
            </a:extLst>
          </p:cNvPr>
          <p:cNvSpPr/>
          <p:nvPr/>
        </p:nvSpPr>
        <p:spPr>
          <a:xfrm>
            <a:off x="647839" y="3725473"/>
            <a:ext cx="1226910" cy="723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Localization</a:t>
            </a:r>
            <a:endParaRPr lang="en-CN" sz="1333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503493-4112-2348-9045-CB5A13C4069C}"/>
              </a:ext>
            </a:extLst>
          </p:cNvPr>
          <p:cNvSpPr/>
          <p:nvPr/>
        </p:nvSpPr>
        <p:spPr>
          <a:xfrm>
            <a:off x="6206086" y="1920652"/>
            <a:ext cx="1226910" cy="2385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World</a:t>
            </a:r>
          </a:p>
          <a:p>
            <a:pPr algn="ctr"/>
            <a:r>
              <a:rPr lang="en-US" altLang="zh-CN" sz="1333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Builder</a:t>
            </a:r>
            <a:endParaRPr lang="en-CN" sz="1333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946DF0-F884-EB49-9C88-F7A6FB0203F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874749" y="4087008"/>
            <a:ext cx="433133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B8AC9FE-4C32-B44C-A655-19CF6DE5D33D}"/>
              </a:ext>
            </a:extLst>
          </p:cNvPr>
          <p:cNvSpPr/>
          <p:nvPr/>
        </p:nvSpPr>
        <p:spPr>
          <a:xfrm>
            <a:off x="8133812" y="1920652"/>
            <a:ext cx="1226910" cy="2385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Executor</a:t>
            </a:r>
            <a:endParaRPr lang="en-CN" sz="1333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C7B4EE-3D89-7B4C-AEF0-44C6D8BB05C5}"/>
              </a:ext>
            </a:extLst>
          </p:cNvPr>
          <p:cNvSpPr/>
          <p:nvPr/>
        </p:nvSpPr>
        <p:spPr>
          <a:xfrm>
            <a:off x="10814059" y="1920652"/>
            <a:ext cx="1226910" cy="2385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Control</a:t>
            </a:r>
            <a:endParaRPr lang="en-CN" sz="1333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7F2CA0-C837-C74D-9613-4D6F67099B1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>
            <a:off x="7432997" y="3113339"/>
            <a:ext cx="70081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5BCE5F3-1ECE-394B-BC01-DA727BC39B52}"/>
              </a:ext>
            </a:extLst>
          </p:cNvPr>
          <p:cNvSpPr txBox="1"/>
          <p:nvPr/>
        </p:nvSpPr>
        <p:spPr>
          <a:xfrm>
            <a:off x="7484337" y="2664335"/>
            <a:ext cx="614271" cy="444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143">
                <a:latin typeface="Microsoft YaHei" panose="020B0503020204020204" pitchFamily="34" charset="-122"/>
                <a:ea typeface="Microsoft YaHei" panose="020B0503020204020204" pitchFamily="34" charset="-122"/>
              </a:rPr>
              <a:t>World</a:t>
            </a:r>
          </a:p>
          <a:p>
            <a:pPr algn="ctr"/>
            <a:r>
              <a:rPr lang="en-US" altLang="zh-CN" sz="1143">
                <a:latin typeface="Microsoft YaHei" panose="020B0503020204020204" pitchFamily="34" charset="-122"/>
                <a:ea typeface="Microsoft YaHei" panose="020B0503020204020204" pitchFamily="34" charset="-122"/>
              </a:rPr>
              <a:t>View</a:t>
            </a:r>
            <a:endParaRPr lang="en-CN" sz="1143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DA2D10-9739-AD4E-97C4-516E143EC485}"/>
              </a:ext>
            </a:extLst>
          </p:cNvPr>
          <p:cNvSpPr/>
          <p:nvPr/>
        </p:nvSpPr>
        <p:spPr>
          <a:xfrm>
            <a:off x="6191061" y="5003413"/>
            <a:ext cx="3169659" cy="9746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Central</a:t>
            </a:r>
          </a:p>
          <a:p>
            <a:pPr algn="ctr"/>
            <a:r>
              <a:rPr lang="en-US" altLang="zh-CN" sz="1333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Decider</a:t>
            </a:r>
            <a:endParaRPr lang="en-CN" sz="1333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DEE7EAB-AE99-4543-B22D-C141A8FC9380}"/>
              </a:ext>
            </a:extLst>
          </p:cNvPr>
          <p:cNvSpPr/>
          <p:nvPr/>
        </p:nvSpPr>
        <p:spPr>
          <a:xfrm>
            <a:off x="647840" y="1920652"/>
            <a:ext cx="1226910" cy="1621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Perception</a:t>
            </a:r>
            <a:endParaRPr lang="en-CN" sz="1333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9EF24F-3C36-6A4F-99B5-3BC57F7C0C19}"/>
              </a:ext>
            </a:extLst>
          </p:cNvPr>
          <p:cNvSpPr txBox="1"/>
          <p:nvPr/>
        </p:nvSpPr>
        <p:spPr>
          <a:xfrm>
            <a:off x="3192032" y="5096005"/>
            <a:ext cx="1439818" cy="26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43">
                <a:latin typeface="Microsoft YaHei" panose="020B0503020204020204" pitchFamily="34" charset="-122"/>
                <a:ea typeface="Microsoft YaHei" panose="020B0503020204020204" pitchFamily="34" charset="-122"/>
              </a:rPr>
              <a:t>/localization/pose</a:t>
            </a:r>
            <a:endParaRPr lang="en-CN" sz="1143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AD0B10-404E-434C-85B4-A78078F48B2E}"/>
              </a:ext>
            </a:extLst>
          </p:cNvPr>
          <p:cNvSpPr txBox="1"/>
          <p:nvPr/>
        </p:nvSpPr>
        <p:spPr>
          <a:xfrm>
            <a:off x="4078792" y="1097313"/>
            <a:ext cx="1149674" cy="26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4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1143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pnc</a:t>
            </a:r>
            <a:r>
              <a:rPr lang="en-US" altLang="zh-CN" sz="114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" altLang="zh-CN" sz="114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scenario</a:t>
            </a:r>
            <a:endParaRPr lang="en-CN" sz="1143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A3A5A0E-1F40-0C4B-BD07-76F3D01C3A46}"/>
              </a:ext>
            </a:extLst>
          </p:cNvPr>
          <p:cNvCxnSpPr>
            <a:cxnSpLocks/>
          </p:cNvCxnSpPr>
          <p:nvPr/>
        </p:nvCxnSpPr>
        <p:spPr>
          <a:xfrm>
            <a:off x="8993076" y="4309052"/>
            <a:ext cx="0" cy="694361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61EDD36-C5E9-2245-9855-DF84E5AB270E}"/>
              </a:ext>
            </a:extLst>
          </p:cNvPr>
          <p:cNvSpPr txBox="1"/>
          <p:nvPr/>
        </p:nvSpPr>
        <p:spPr>
          <a:xfrm>
            <a:off x="8993076" y="4696864"/>
            <a:ext cx="1196161" cy="26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43">
                <a:latin typeface="Microsoft YaHei" panose="020B0503020204020204" pitchFamily="34" charset="-122"/>
                <a:ea typeface="Microsoft YaHei" panose="020B0503020204020204" pitchFamily="34" charset="-122"/>
              </a:rPr>
              <a:t>Execute</a:t>
            </a:r>
            <a:r>
              <a:rPr lang="zh-CN" altLang="en-US" sz="1143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143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</a:t>
            </a:r>
            <a:endParaRPr lang="en-CN" sz="1143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9C896B-68D8-3940-9DCF-3E87B24F7F3D}"/>
              </a:ext>
            </a:extLst>
          </p:cNvPr>
          <p:cNvSpPr/>
          <p:nvPr/>
        </p:nvSpPr>
        <p:spPr>
          <a:xfrm>
            <a:off x="647840" y="5512205"/>
            <a:ext cx="1226910" cy="6857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State</a:t>
            </a:r>
          </a:p>
          <a:p>
            <a:pPr algn="ctr"/>
            <a:r>
              <a:rPr lang="en-US" altLang="zh-CN" sz="1333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Machine</a:t>
            </a:r>
            <a:endParaRPr lang="en-CN" sz="1333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A4C6BA-0689-1D45-B0F3-ADC563F0494D}"/>
              </a:ext>
            </a:extLst>
          </p:cNvPr>
          <p:cNvSpPr txBox="1"/>
          <p:nvPr/>
        </p:nvSpPr>
        <p:spPr>
          <a:xfrm>
            <a:off x="3992815" y="5849871"/>
            <a:ext cx="543739" cy="26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43">
                <a:latin typeface="Microsoft YaHei" panose="020B0503020204020204" pitchFamily="34" charset="-122"/>
                <a:ea typeface="Microsoft YaHei" panose="020B0503020204020204" pitchFamily="34" charset="-122"/>
              </a:rPr>
              <a:t>State</a:t>
            </a:r>
            <a:endParaRPr lang="en-CN" sz="1143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C3DBC5-E73C-C94C-88FA-616BB81C5D5A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874750" y="5855100"/>
            <a:ext cx="4331336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603162D4-E907-7F43-BAB4-323E5B2A1C37}"/>
              </a:ext>
            </a:extLst>
          </p:cNvPr>
          <p:cNvSpPr txBox="1"/>
          <p:nvPr/>
        </p:nvSpPr>
        <p:spPr>
          <a:xfrm>
            <a:off x="1860436" y="2059235"/>
            <a:ext cx="1720343" cy="26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43">
                <a:latin typeface="Microsoft YaHei" panose="020B0503020204020204" pitchFamily="34" charset="-122"/>
                <a:ea typeface="Microsoft YaHei" panose="020B0503020204020204" pitchFamily="34" charset="-122"/>
              </a:rPr>
              <a:t>/perception/obstacles</a:t>
            </a:r>
            <a:endParaRPr lang="en-CN" sz="1143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6990F7B-41A5-8049-B6CC-84EE038C710E}"/>
              </a:ext>
            </a:extLst>
          </p:cNvPr>
          <p:cNvSpPr/>
          <p:nvPr/>
        </p:nvSpPr>
        <p:spPr>
          <a:xfrm>
            <a:off x="205677" y="810233"/>
            <a:ext cx="1978638" cy="38058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zh-CN" sz="1524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Sensing Service</a:t>
            </a:r>
            <a:endParaRPr lang="en-CN" sz="1524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923811F-0966-374D-BB58-84665C705253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1874749" y="2327588"/>
            <a:ext cx="1656755" cy="113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A1D09A-5D43-E64F-B3B5-0BB87422326F}"/>
              </a:ext>
            </a:extLst>
          </p:cNvPr>
          <p:cNvCxnSpPr>
            <a:cxnSpLocks/>
          </p:cNvCxnSpPr>
          <p:nvPr/>
        </p:nvCxnSpPr>
        <p:spPr>
          <a:xfrm>
            <a:off x="3192335" y="4073230"/>
            <a:ext cx="0" cy="1323225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014FAA-0AAB-C34C-85AA-0C967EE51ADD}"/>
              </a:ext>
            </a:extLst>
          </p:cNvPr>
          <p:cNvCxnSpPr>
            <a:cxnSpLocks/>
          </p:cNvCxnSpPr>
          <p:nvPr/>
        </p:nvCxnSpPr>
        <p:spPr>
          <a:xfrm flipV="1">
            <a:off x="2372813" y="2351819"/>
            <a:ext cx="0" cy="761520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10F3A7D-BE6E-8C49-88F5-8B28DB44EF5F}"/>
              </a:ext>
            </a:extLst>
          </p:cNvPr>
          <p:cNvCxnSpPr>
            <a:cxnSpLocks/>
          </p:cNvCxnSpPr>
          <p:nvPr/>
        </p:nvCxnSpPr>
        <p:spPr>
          <a:xfrm>
            <a:off x="2372813" y="2338941"/>
            <a:ext cx="0" cy="3302272"/>
          </a:xfrm>
          <a:prstGeom prst="line">
            <a:avLst/>
          </a:prstGeom>
          <a:ln w="2540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D414B9E-DB66-A24B-8116-97C8D9109E5D}"/>
              </a:ext>
            </a:extLst>
          </p:cNvPr>
          <p:cNvCxnSpPr>
            <a:cxnSpLocks/>
          </p:cNvCxnSpPr>
          <p:nvPr/>
        </p:nvCxnSpPr>
        <p:spPr>
          <a:xfrm>
            <a:off x="2372813" y="5641213"/>
            <a:ext cx="3818248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9540A87-4F4A-E341-BF60-CAD0EC3B285A}"/>
              </a:ext>
            </a:extLst>
          </p:cNvPr>
          <p:cNvCxnSpPr>
            <a:cxnSpLocks/>
          </p:cNvCxnSpPr>
          <p:nvPr/>
        </p:nvCxnSpPr>
        <p:spPr>
          <a:xfrm>
            <a:off x="3192335" y="5396455"/>
            <a:ext cx="3013751" cy="0"/>
          </a:xfrm>
          <a:prstGeom prst="straightConnector1">
            <a:avLst/>
          </a:prstGeom>
          <a:ln w="254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87EF9A8-6172-0E42-90E9-714CEEEAFAC1}"/>
              </a:ext>
            </a:extLst>
          </p:cNvPr>
          <p:cNvSpPr txBox="1"/>
          <p:nvPr/>
        </p:nvSpPr>
        <p:spPr>
          <a:xfrm>
            <a:off x="2378462" y="5386777"/>
            <a:ext cx="1720343" cy="26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43">
                <a:latin typeface="Microsoft YaHei" panose="020B0503020204020204" pitchFamily="34" charset="-122"/>
                <a:ea typeface="Microsoft YaHei" panose="020B0503020204020204" pitchFamily="34" charset="-122"/>
              </a:rPr>
              <a:t>/perception/obstacles</a:t>
            </a:r>
            <a:endParaRPr lang="en-CN" sz="1143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4974B15-8A23-CF4F-BBE3-DCB14BD5C6A9}"/>
              </a:ext>
            </a:extLst>
          </p:cNvPr>
          <p:cNvSpPr txBox="1"/>
          <p:nvPr/>
        </p:nvSpPr>
        <p:spPr>
          <a:xfrm>
            <a:off x="3622706" y="3821841"/>
            <a:ext cx="1439818" cy="26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43">
                <a:latin typeface="Microsoft YaHei" panose="020B0503020204020204" pitchFamily="34" charset="-122"/>
                <a:ea typeface="Microsoft YaHei" panose="020B0503020204020204" pitchFamily="34" charset="-122"/>
              </a:rPr>
              <a:t>/localization/pose</a:t>
            </a:r>
            <a:endParaRPr lang="en-CN" sz="1143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3D5BFBC-4BD4-934F-920B-EE8121798B63}"/>
              </a:ext>
            </a:extLst>
          </p:cNvPr>
          <p:cNvSpPr/>
          <p:nvPr/>
        </p:nvSpPr>
        <p:spPr>
          <a:xfrm>
            <a:off x="5985084" y="910712"/>
            <a:ext cx="3790526" cy="38058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zh-CN" sz="1524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Executor</a:t>
            </a:r>
            <a:r>
              <a:rPr lang="zh-CN" altLang="en-US" sz="1524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524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Component</a:t>
            </a:r>
            <a:endParaRPr lang="en-CN" sz="1524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A8981A3-F959-974E-ADD1-7AB41C8ADA7B}"/>
              </a:ext>
            </a:extLst>
          </p:cNvPr>
          <p:cNvSpPr/>
          <p:nvPr/>
        </p:nvSpPr>
        <p:spPr>
          <a:xfrm>
            <a:off x="647839" y="1189521"/>
            <a:ext cx="1226910" cy="5217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Scene</a:t>
            </a:r>
          </a:p>
          <a:p>
            <a:pPr algn="ctr"/>
            <a:r>
              <a:rPr lang="en-US" altLang="zh-CN" sz="1333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Recognizer</a:t>
            </a:r>
            <a:endParaRPr lang="en-CN" sz="1333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B624FBF-1012-D844-8CC8-2BCD12DE33CF}"/>
              </a:ext>
            </a:extLst>
          </p:cNvPr>
          <p:cNvCxnSpPr>
            <a:stCxn id="50" idx="1"/>
            <a:endCxn id="7" idx="1"/>
          </p:cNvCxnSpPr>
          <p:nvPr/>
        </p:nvCxnSpPr>
        <p:spPr>
          <a:xfrm rot="10800000" flipV="1">
            <a:off x="647839" y="1450372"/>
            <a:ext cx="12700" cy="2636636"/>
          </a:xfrm>
          <a:prstGeom prst="bentConnector3">
            <a:avLst>
              <a:gd name="adj1" fmla="val 1800000"/>
            </a:avLst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643B73-F60F-C94B-961B-A496A4BD7F60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446725" y="2731590"/>
            <a:ext cx="201115" cy="0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E50F8E9-B48D-4542-A689-FE9B9AAF0111}"/>
              </a:ext>
            </a:extLst>
          </p:cNvPr>
          <p:cNvSpPr/>
          <p:nvPr/>
        </p:nvSpPr>
        <p:spPr>
          <a:xfrm>
            <a:off x="3531504" y="1999584"/>
            <a:ext cx="1226910" cy="656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Prediction</a:t>
            </a:r>
            <a:endParaRPr lang="en-CN" sz="1333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B499CC-1BDB-B74C-8476-4029A8B6D566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4758414" y="2326691"/>
            <a:ext cx="1432647" cy="8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2AEA488-8D0C-1949-AB01-2824EBEBFF76}"/>
              </a:ext>
            </a:extLst>
          </p:cNvPr>
          <p:cNvSpPr txBox="1"/>
          <p:nvPr/>
        </p:nvSpPr>
        <p:spPr>
          <a:xfrm>
            <a:off x="4920172" y="2038105"/>
            <a:ext cx="1279517" cy="26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43">
                <a:latin typeface="Microsoft YaHei" panose="020B0503020204020204" pitchFamily="34" charset="-122"/>
                <a:ea typeface="Microsoft YaHei" panose="020B0503020204020204" pitchFamily="34" charset="-122"/>
              </a:rPr>
              <a:t>/pnc/prediction</a:t>
            </a:r>
            <a:endParaRPr lang="en-CN" sz="1143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5C676D-3E9D-AA42-9DC3-CB9A295D5DD7}"/>
              </a:ext>
            </a:extLst>
          </p:cNvPr>
          <p:cNvSpPr txBox="1"/>
          <p:nvPr/>
        </p:nvSpPr>
        <p:spPr>
          <a:xfrm>
            <a:off x="7276519" y="1614666"/>
            <a:ext cx="731290" cy="26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altLang="zh-CN" sz="1143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Context</a:t>
            </a:r>
            <a:endParaRPr lang="en-US" altLang="zh-CN" sz="1143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7A71A-B5D6-244E-8BCA-64B8EF7EDE9E}"/>
              </a:ext>
            </a:extLst>
          </p:cNvPr>
          <p:cNvCxnSpPr>
            <a:cxnSpLocks/>
          </p:cNvCxnSpPr>
          <p:nvPr/>
        </p:nvCxnSpPr>
        <p:spPr>
          <a:xfrm flipV="1">
            <a:off x="6819541" y="4296256"/>
            <a:ext cx="0" cy="707157"/>
          </a:xfrm>
          <a:prstGeom prst="straightConnector1">
            <a:avLst/>
          </a:prstGeom>
          <a:ln w="254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E939EFF-4213-FA48-918D-8EE24F52EB5D}"/>
              </a:ext>
            </a:extLst>
          </p:cNvPr>
          <p:cNvSpPr txBox="1"/>
          <p:nvPr/>
        </p:nvSpPr>
        <p:spPr>
          <a:xfrm>
            <a:off x="6803200" y="4734842"/>
            <a:ext cx="780983" cy="26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43">
                <a:latin typeface="Microsoft YaHei" panose="020B0503020204020204" pitchFamily="34" charset="-122"/>
                <a:ea typeface="Microsoft YaHei" panose="020B0503020204020204" pitchFamily="34" charset="-122"/>
              </a:rPr>
              <a:t>Decision</a:t>
            </a:r>
            <a:endParaRPr lang="en-CN" sz="1143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1" name="Rectangle 56">
            <a:extLst>
              <a:ext uri="{FF2B5EF4-FFF2-40B4-BE49-F238E27FC236}">
                <a16:creationId xmlns:a16="http://schemas.microsoft.com/office/drawing/2014/main" id="{133B1300-902C-1B47-967D-C304BD3F4230}"/>
              </a:ext>
            </a:extLst>
          </p:cNvPr>
          <p:cNvSpPr/>
          <p:nvPr/>
        </p:nvSpPr>
        <p:spPr>
          <a:xfrm>
            <a:off x="3531504" y="2859781"/>
            <a:ext cx="1226910" cy="656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33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Map</a:t>
            </a:r>
            <a:r>
              <a:rPr lang="zh-CN" altLang="en-US" sz="1333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1333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</a:t>
            </a:r>
            <a:endParaRPr lang="en-CN" sz="1333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9ED0AA8-A68D-3C4F-A631-071DC5B70C1C}"/>
              </a:ext>
            </a:extLst>
          </p:cNvPr>
          <p:cNvCxnSpPr>
            <a:stCxn id="71" idx="3"/>
          </p:cNvCxnSpPr>
          <p:nvPr/>
        </p:nvCxnSpPr>
        <p:spPr>
          <a:xfrm>
            <a:off x="4758414" y="3187785"/>
            <a:ext cx="1447672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657711B5-FB15-4F4A-A09C-00D6EE83A377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1874749" y="3187785"/>
            <a:ext cx="1656755" cy="0"/>
          </a:xfrm>
          <a:prstGeom prst="straightConnector1">
            <a:avLst/>
          </a:prstGeom>
          <a:ln w="28575" cmpd="sng">
            <a:prstDash val="soli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肘形连接符 20">
            <a:extLst>
              <a:ext uri="{FF2B5EF4-FFF2-40B4-BE49-F238E27FC236}">
                <a16:creationId xmlns:a16="http://schemas.microsoft.com/office/drawing/2014/main" id="{3A221568-CDCE-FB4C-B964-3AC0DCD7DE14}"/>
              </a:ext>
            </a:extLst>
          </p:cNvPr>
          <p:cNvCxnSpPr>
            <a:stCxn id="71" idx="2"/>
          </p:cNvCxnSpPr>
          <p:nvPr/>
        </p:nvCxnSpPr>
        <p:spPr>
          <a:xfrm rot="16200000" flipH="1">
            <a:off x="4385414" y="3275333"/>
            <a:ext cx="1580216" cy="2061127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67">
            <a:extLst>
              <a:ext uri="{FF2B5EF4-FFF2-40B4-BE49-F238E27FC236}">
                <a16:creationId xmlns:a16="http://schemas.microsoft.com/office/drawing/2014/main" id="{073917CA-B4E9-BF4F-A740-E7E2D01A9279}"/>
              </a:ext>
            </a:extLst>
          </p:cNvPr>
          <p:cNvCxnSpPr>
            <a:cxnSpLocks/>
          </p:cNvCxnSpPr>
          <p:nvPr/>
        </p:nvCxnSpPr>
        <p:spPr>
          <a:xfrm flipV="1">
            <a:off x="914400" y="3566489"/>
            <a:ext cx="0" cy="1746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67">
            <a:extLst>
              <a:ext uri="{FF2B5EF4-FFF2-40B4-BE49-F238E27FC236}">
                <a16:creationId xmlns:a16="http://schemas.microsoft.com/office/drawing/2014/main" id="{C875825B-A9BF-5343-8697-AFD9C7511F1B}"/>
              </a:ext>
            </a:extLst>
          </p:cNvPr>
          <p:cNvCxnSpPr>
            <a:cxnSpLocks/>
          </p:cNvCxnSpPr>
          <p:nvPr/>
        </p:nvCxnSpPr>
        <p:spPr>
          <a:xfrm>
            <a:off x="1485900" y="3557955"/>
            <a:ext cx="0" cy="1675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77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0" y="48"/>
            <a:ext cx="12192000" cy="521399"/>
          </a:xfrm>
          <a:prstGeom prst="rect">
            <a:avLst/>
          </a:prstGeom>
          <a:solidFill>
            <a:srgbClr val="596A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5243" tIns="95243" rIns="95243" bIns="95993" numCol="1" spcCol="38097" rtlCol="0" anchor="ctr">
            <a:spAutoFit/>
          </a:bodyPr>
          <a:lstStyle/>
          <a:p>
            <a:r>
              <a:rPr lang="zh-CN" altLang="en-US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硬件系统架构</a:t>
            </a:r>
            <a:r>
              <a:rPr lang="en-US" altLang="zh-CN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(V3NP)</a:t>
            </a:r>
            <a:endParaRPr lang="en-US" sz="2133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6C4B5E-F230-CD4B-98A5-531035922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62" y="764483"/>
            <a:ext cx="11340276" cy="567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98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/>
          <p:cNvSpPr txBox="1"/>
          <p:nvPr/>
        </p:nvSpPr>
        <p:spPr>
          <a:xfrm>
            <a:off x="0" y="48"/>
            <a:ext cx="12192000" cy="521399"/>
          </a:xfrm>
          <a:prstGeom prst="rect">
            <a:avLst/>
          </a:prstGeom>
          <a:solidFill>
            <a:srgbClr val="596A8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5243" tIns="95243" rIns="95243" bIns="95993" numCol="1" spcCol="38097" rtlCol="0" anchor="ctr">
            <a:spAutoFit/>
          </a:bodyPr>
          <a:lstStyle/>
          <a:p>
            <a:r>
              <a:rPr lang="zh-CN" altLang="en-US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硬件系统架构</a:t>
            </a:r>
            <a:r>
              <a:rPr lang="en-US" altLang="zh-CN" sz="2133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Helvetica Light"/>
              </a:rPr>
              <a:t>(V3NP)</a:t>
            </a:r>
            <a:endParaRPr lang="en-US" sz="2133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Helvetica Ligh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9466792-4EEC-CE48-8BDE-B66D131E6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820" y="521447"/>
            <a:ext cx="10274300" cy="61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7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8829</TotalTime>
  <Words>882</Words>
  <Application>Microsoft Office PowerPoint</Application>
  <PresentationFormat>宽屏</PresentationFormat>
  <Paragraphs>312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Office Theme</vt:lpstr>
      <vt:lpstr>ANP 概览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ANP 新架构研发总结</dc:title>
  <dc:creator>W H</dc:creator>
  <cp:lastModifiedBy>chengkaichn@163.com</cp:lastModifiedBy>
  <cp:revision>269</cp:revision>
  <dcterms:created xsi:type="dcterms:W3CDTF">2021-07-08T07:50:55Z</dcterms:created>
  <dcterms:modified xsi:type="dcterms:W3CDTF">2022-08-02T06:42:20Z</dcterms:modified>
</cp:coreProperties>
</file>