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767171"/>
    <a:srgbClr val="FFFFFF"/>
    <a:srgbClr val="338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11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BFA70-0C79-4E19-9F46-79B591D21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37A81D-39AA-4E5D-8666-0742C6BBC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E6E02-DB0D-4A20-BB30-2A73C75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BAA0-7E59-4C1F-B2B7-7BB855E93282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FED68-FC99-45AE-8E79-293C5304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089DB-27AC-4BAD-B09A-E30CEF46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6E98-B0D4-45A8-ACF3-FCFBC3D6B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8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116EA-EB21-45E7-AF95-E00D2F7E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BE6107-FC52-4EFD-A1DE-BD8249D7C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38AA69-79B4-4D56-997D-1528D059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BAA0-7E59-4C1F-B2B7-7BB855E93282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F3B5A6-08B7-4C01-AB69-87A93189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D670D-88DC-4DF0-A80C-5E6327F8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6E98-B0D4-45A8-ACF3-FCFBC3D6B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06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7DAFB8-3065-44EA-966E-AA43DB6FA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BC4641-9CC6-440C-BA67-2F64EEDD1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7B759-7153-4324-9E02-69629DB4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BAA0-7E59-4C1F-B2B7-7BB855E93282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BC79C-7EA3-431B-8714-E29F5F01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0C710-013C-4C4F-BCB9-A2662096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6E98-B0D4-45A8-ACF3-FCFBC3D6B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23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5CD71-E018-401E-8F88-38B758FD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52289-C814-4FB1-B200-0D94C0C6F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474A5-84EF-4AA0-A11B-B09DDF2B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BAA0-7E59-4C1F-B2B7-7BB855E93282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7B8AB-CBA1-4684-A783-F7850791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75FAF-4E3B-4F1E-8B17-E883EA54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6E98-B0D4-45A8-ACF3-FCFBC3D6B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99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EF5EE-6EEF-46B2-A146-EE715C30B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9D863F-1756-4CD9-985F-93D295A83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EF2F0-A527-44B4-AD16-14BF0DDF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BAA0-7E59-4C1F-B2B7-7BB855E93282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9A522A-70EF-4C2F-BC98-A79DB909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B355B-AEFF-4CFC-9954-B4B9C732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6E98-B0D4-45A8-ACF3-FCFBC3D6B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89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99AFC-823B-4851-A48C-068F8260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982E8-4607-4C1B-9F4B-6B2A7DE02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AEE2A5-2980-4F55-A016-6E1F7074C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803EA8-5C41-4AB1-A8F4-8EB63F00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BAA0-7E59-4C1F-B2B7-7BB855E93282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DAF5C2-C0AA-4908-BCAC-D0E274F8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797216-6239-4231-90A6-D26E16C2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6E98-B0D4-45A8-ACF3-FCFBC3D6B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17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65A24-83E9-4B15-9764-6C7FBD02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60A62E-7F73-4006-B2B2-F3F302D58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DDC95D-847A-4BDC-9F84-A380ABCEF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D9C952-DDEF-42C8-A02B-CFBD578EA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B09D40-D6B5-4BF0-B4B8-F8D46B4FC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B32353-EF81-43B1-BD2A-F171E5E6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BAA0-7E59-4C1F-B2B7-7BB855E93282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80FB21-FD6F-4F27-B2D2-83C5493A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E59166-DDD8-4495-94EB-9B44654A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6E98-B0D4-45A8-ACF3-FCFBC3D6B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02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153AD-8989-4447-80B3-89CBFF6F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E2B696-E554-42F1-8632-5936FB09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BAA0-7E59-4C1F-B2B7-7BB855E93282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4117D4-D1FB-43BD-AC50-1A005071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17EB26-5658-4A45-AA05-F19278D7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6E98-B0D4-45A8-ACF3-FCFBC3D6B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02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8E1414-BC1F-48E1-8B3D-EC869180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BAA0-7E59-4C1F-B2B7-7BB855E93282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069C54-B721-49C4-870D-631F3860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8132E3-6D65-4336-A16B-C9006565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6E98-B0D4-45A8-ACF3-FCFBC3D6B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6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BC005-BCC7-4C75-A02F-51DF69F9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ADDC5-F3BA-49F0-9EE6-5214DB71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A9538A-4F64-4FE1-B3D1-9D9541636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5DE30B-52CC-40BE-9AD1-B058C1DD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BAA0-7E59-4C1F-B2B7-7BB855E93282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9D40D8-AE31-415B-BFC7-121E1278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E62AA9-991A-4CA2-8AAB-1F4BBD05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6E98-B0D4-45A8-ACF3-FCFBC3D6B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60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ADC9E-82D4-425A-A91D-CD2C91F6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3FAA94-7DB1-466D-A698-BF60D6A01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E4C078-C294-4FEC-978A-6858F23AE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F8CACA-9074-4704-93DF-A67412EC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BAA0-7E59-4C1F-B2B7-7BB855E93282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3305C-8208-4254-9A0A-D5CFA471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A91DBF-CEF7-4254-AE7F-AFFFD8FA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6E98-B0D4-45A8-ACF3-FCFBC3D6B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80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5F3336-FABB-4E62-8FAA-3B92BCA5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723A2F-F436-4363-875E-66113894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A3763-396F-4398-AF30-6B355000F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BAA0-7E59-4C1F-B2B7-7BB855E93282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A3E35-31F7-4491-A7D3-E1A57408A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026A7-682F-40F1-9345-6FE54B696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66E98-B0D4-45A8-ACF3-FCFBC3D6B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80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 142">
            <a:extLst>
              <a:ext uri="{FF2B5EF4-FFF2-40B4-BE49-F238E27FC236}">
                <a16:creationId xmlns:a16="http://schemas.microsoft.com/office/drawing/2014/main" id="{3F7B1D8A-A908-4126-99CA-CA3F385FF462}"/>
              </a:ext>
            </a:extLst>
          </p:cNvPr>
          <p:cNvSpPr/>
          <p:nvPr/>
        </p:nvSpPr>
        <p:spPr>
          <a:xfrm>
            <a:off x="122659" y="2224861"/>
            <a:ext cx="1198712" cy="20458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EEEBA149-1F5D-4397-9668-C1311F2E3E15}"/>
              </a:ext>
            </a:extLst>
          </p:cNvPr>
          <p:cNvSpPr/>
          <p:nvPr/>
        </p:nvSpPr>
        <p:spPr>
          <a:xfrm>
            <a:off x="10756011" y="2214401"/>
            <a:ext cx="1249216" cy="11669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标注: 右箭头 131">
            <a:extLst>
              <a:ext uri="{FF2B5EF4-FFF2-40B4-BE49-F238E27FC236}">
                <a16:creationId xmlns:a16="http://schemas.microsoft.com/office/drawing/2014/main" id="{92E903D4-2537-48B0-B064-1FA98B262A03}"/>
              </a:ext>
            </a:extLst>
          </p:cNvPr>
          <p:cNvSpPr/>
          <p:nvPr/>
        </p:nvSpPr>
        <p:spPr>
          <a:xfrm>
            <a:off x="8870470" y="2214401"/>
            <a:ext cx="1856890" cy="3166009"/>
          </a:xfrm>
          <a:prstGeom prst="rightArrowCallout">
            <a:avLst>
              <a:gd name="adj1" fmla="val 28687"/>
              <a:gd name="adj2" fmla="val 43599"/>
              <a:gd name="adj3" fmla="val 12193"/>
              <a:gd name="adj4" fmla="val 7761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标注: 右箭头 110">
            <a:extLst>
              <a:ext uri="{FF2B5EF4-FFF2-40B4-BE49-F238E27FC236}">
                <a16:creationId xmlns:a16="http://schemas.microsoft.com/office/drawing/2014/main" id="{E435571D-A0A3-4FA0-88EE-D5876D9AEE4E}"/>
              </a:ext>
            </a:extLst>
          </p:cNvPr>
          <p:cNvSpPr/>
          <p:nvPr/>
        </p:nvSpPr>
        <p:spPr>
          <a:xfrm>
            <a:off x="7006367" y="2226455"/>
            <a:ext cx="1860854" cy="3166009"/>
          </a:xfrm>
          <a:prstGeom prst="rightArrowCallout">
            <a:avLst>
              <a:gd name="adj1" fmla="val 28687"/>
              <a:gd name="adj2" fmla="val 43599"/>
              <a:gd name="adj3" fmla="val 12193"/>
              <a:gd name="adj4" fmla="val 7761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标注: 右箭头 109">
            <a:extLst>
              <a:ext uri="{FF2B5EF4-FFF2-40B4-BE49-F238E27FC236}">
                <a16:creationId xmlns:a16="http://schemas.microsoft.com/office/drawing/2014/main" id="{185C9EB8-11D7-426C-9CA9-114B688CE47B}"/>
              </a:ext>
            </a:extLst>
          </p:cNvPr>
          <p:cNvSpPr/>
          <p:nvPr/>
        </p:nvSpPr>
        <p:spPr>
          <a:xfrm>
            <a:off x="5041940" y="2230319"/>
            <a:ext cx="1842780" cy="3166009"/>
          </a:xfrm>
          <a:prstGeom prst="rightArrowCallout">
            <a:avLst>
              <a:gd name="adj1" fmla="val 28687"/>
              <a:gd name="adj2" fmla="val 43599"/>
              <a:gd name="adj3" fmla="val 12193"/>
              <a:gd name="adj4" fmla="val 7761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4D5DC0-7BB0-453A-BD68-579C6BC8FB48}"/>
              </a:ext>
            </a:extLst>
          </p:cNvPr>
          <p:cNvSpPr txBox="1"/>
          <p:nvPr/>
        </p:nvSpPr>
        <p:spPr>
          <a:xfrm>
            <a:off x="92279" y="192947"/>
            <a:ext cx="390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ANP 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产品需求闭环流程现状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94043E-1313-4ADE-9304-955B64B2B48A}"/>
              </a:ext>
            </a:extLst>
          </p:cNvPr>
          <p:cNvSpPr txBox="1"/>
          <p:nvPr/>
        </p:nvSpPr>
        <p:spPr>
          <a:xfrm>
            <a:off x="366837" y="3689938"/>
            <a:ext cx="721453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56E039-1024-4BC9-B853-318C133927D2}"/>
              </a:ext>
            </a:extLst>
          </p:cNvPr>
          <p:cNvSpPr txBox="1"/>
          <p:nvPr/>
        </p:nvSpPr>
        <p:spPr>
          <a:xfrm>
            <a:off x="366837" y="2666557"/>
            <a:ext cx="72145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FIP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A8DF89-E671-4280-97CF-2F64FB2A2F67}"/>
              </a:ext>
            </a:extLst>
          </p:cNvPr>
          <p:cNvSpPr txBox="1"/>
          <p:nvPr/>
        </p:nvSpPr>
        <p:spPr>
          <a:xfrm>
            <a:off x="366836" y="3205911"/>
            <a:ext cx="721453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ESOW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4F1EF24-8AE5-4FBD-9A44-51B83786ADCE}"/>
              </a:ext>
            </a:extLst>
          </p:cNvPr>
          <p:cNvSpPr/>
          <p:nvPr/>
        </p:nvSpPr>
        <p:spPr>
          <a:xfrm>
            <a:off x="3033317" y="1468630"/>
            <a:ext cx="5456342" cy="276999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需求管理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2A5D6A-4F1B-44E4-B27A-E68DAA39088D}"/>
              </a:ext>
            </a:extLst>
          </p:cNvPr>
          <p:cNvSpPr/>
          <p:nvPr/>
        </p:nvSpPr>
        <p:spPr>
          <a:xfrm>
            <a:off x="198211" y="1457340"/>
            <a:ext cx="1099879" cy="276999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客户需求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2C5166E-4AB4-4560-A136-68AB948F8A89}"/>
              </a:ext>
            </a:extLst>
          </p:cNvPr>
          <p:cNvCxnSpPr>
            <a:cxnSpLocks/>
          </p:cNvCxnSpPr>
          <p:nvPr/>
        </p:nvCxnSpPr>
        <p:spPr>
          <a:xfrm>
            <a:off x="1352292" y="3640752"/>
            <a:ext cx="1397465" cy="0"/>
          </a:xfrm>
          <a:prstGeom prst="straightConnector1">
            <a:avLst/>
          </a:prstGeom>
          <a:ln w="2857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86342CC4-31AE-4D60-8053-A8ACAEBF16FA}"/>
              </a:ext>
            </a:extLst>
          </p:cNvPr>
          <p:cNvSpPr/>
          <p:nvPr/>
        </p:nvSpPr>
        <p:spPr>
          <a:xfrm>
            <a:off x="1414949" y="3987234"/>
            <a:ext cx="126089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可行性讨论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3590293-7CB8-426C-A739-793CEFB02292}"/>
              </a:ext>
            </a:extLst>
          </p:cNvPr>
          <p:cNvSpPr/>
          <p:nvPr/>
        </p:nvSpPr>
        <p:spPr>
          <a:xfrm>
            <a:off x="1386093" y="4212189"/>
            <a:ext cx="133359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功能调整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EC14C03-1116-40AE-A895-28A7BDA12C03}"/>
              </a:ext>
            </a:extLst>
          </p:cNvPr>
          <p:cNvSpPr/>
          <p:nvPr/>
        </p:nvSpPr>
        <p:spPr>
          <a:xfrm>
            <a:off x="1352292" y="4435341"/>
            <a:ext cx="135267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优先级和版本调整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58F26E-E2CA-40DA-9B1E-584066BB9718}"/>
              </a:ext>
            </a:extLst>
          </p:cNvPr>
          <p:cNvSpPr/>
          <p:nvPr/>
        </p:nvSpPr>
        <p:spPr>
          <a:xfrm>
            <a:off x="144006" y="1904808"/>
            <a:ext cx="115733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原始需求</a:t>
            </a: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CA6AADFC-C10C-4AB7-9068-5A89E9C6FC99}"/>
              </a:ext>
            </a:extLst>
          </p:cNvPr>
          <p:cNvCxnSpPr>
            <a:cxnSpLocks/>
          </p:cNvCxnSpPr>
          <p:nvPr/>
        </p:nvCxnSpPr>
        <p:spPr>
          <a:xfrm>
            <a:off x="2258289" y="783076"/>
            <a:ext cx="0" cy="59561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20D0711-1B56-455F-B9A9-EAA1353EC210}"/>
              </a:ext>
            </a:extLst>
          </p:cNvPr>
          <p:cNvCxnSpPr>
            <a:cxnSpLocks/>
          </p:cNvCxnSpPr>
          <p:nvPr/>
        </p:nvCxnSpPr>
        <p:spPr>
          <a:xfrm>
            <a:off x="92279" y="783077"/>
            <a:ext cx="0" cy="58432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3D14C5D-B7DE-4000-A739-AC0F3C7D9C3E}"/>
              </a:ext>
            </a:extLst>
          </p:cNvPr>
          <p:cNvCxnSpPr>
            <a:cxnSpLocks/>
          </p:cNvCxnSpPr>
          <p:nvPr/>
        </p:nvCxnSpPr>
        <p:spPr>
          <a:xfrm>
            <a:off x="11938935" y="783077"/>
            <a:ext cx="0" cy="59561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8AA0D7-C896-4CC6-8256-8B0FAD108651}"/>
              </a:ext>
            </a:extLst>
          </p:cNvPr>
          <p:cNvCxnSpPr>
            <a:cxnSpLocks/>
          </p:cNvCxnSpPr>
          <p:nvPr/>
        </p:nvCxnSpPr>
        <p:spPr>
          <a:xfrm>
            <a:off x="122288" y="1062227"/>
            <a:ext cx="1903653" cy="18659"/>
          </a:xfrm>
          <a:prstGeom prst="straightConnector1">
            <a:avLst/>
          </a:prstGeom>
          <a:ln w="12700">
            <a:solidFill>
              <a:srgbClr val="76717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1F3AC8A-DB22-4B97-9ACE-F799CD08CC93}"/>
              </a:ext>
            </a:extLst>
          </p:cNvPr>
          <p:cNvSpPr/>
          <p:nvPr/>
        </p:nvSpPr>
        <p:spPr>
          <a:xfrm>
            <a:off x="615893" y="927649"/>
            <a:ext cx="805343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JIDU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38464CCD-107F-42E4-B879-F6C5C42CA268}"/>
              </a:ext>
            </a:extLst>
          </p:cNvPr>
          <p:cNvCxnSpPr>
            <a:cxnSpLocks/>
          </p:cNvCxnSpPr>
          <p:nvPr/>
        </p:nvCxnSpPr>
        <p:spPr>
          <a:xfrm>
            <a:off x="2315980" y="1088984"/>
            <a:ext cx="9622954" cy="3192"/>
          </a:xfrm>
          <a:prstGeom prst="straightConnector1">
            <a:avLst/>
          </a:prstGeom>
          <a:ln w="12700">
            <a:solidFill>
              <a:srgbClr val="76717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C439D8F-F475-46CC-BB17-4E3D5DC4A32B}"/>
              </a:ext>
            </a:extLst>
          </p:cNvPr>
          <p:cNvSpPr/>
          <p:nvPr/>
        </p:nvSpPr>
        <p:spPr>
          <a:xfrm>
            <a:off x="5173038" y="952544"/>
            <a:ext cx="1093534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Baidu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10BE478-1FEF-4CA6-B2BA-F91BE173A641}"/>
              </a:ext>
            </a:extLst>
          </p:cNvPr>
          <p:cNvSpPr/>
          <p:nvPr/>
        </p:nvSpPr>
        <p:spPr>
          <a:xfrm>
            <a:off x="7158805" y="3190400"/>
            <a:ext cx="1177951" cy="400110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PM&amp;RD&amp;QA</a:t>
            </a:r>
          </a:p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联合评审</a:t>
            </a: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MRD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4015F9B-8B64-4B90-8778-85F307FCD89F}"/>
              </a:ext>
            </a:extLst>
          </p:cNvPr>
          <p:cNvSpPr/>
          <p:nvPr/>
        </p:nvSpPr>
        <p:spPr>
          <a:xfrm>
            <a:off x="3063867" y="1898725"/>
            <a:ext cx="1414705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需求澄清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228053C3-A47D-4776-8234-11C95626D6E9}"/>
              </a:ext>
            </a:extLst>
          </p:cNvPr>
          <p:cNvSpPr/>
          <p:nvPr/>
        </p:nvSpPr>
        <p:spPr>
          <a:xfrm>
            <a:off x="5139698" y="1903818"/>
            <a:ext cx="115733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需求分解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9E1FF31E-4B2E-4A3D-A9FA-D2F9201650DB}"/>
              </a:ext>
            </a:extLst>
          </p:cNvPr>
          <p:cNvSpPr/>
          <p:nvPr/>
        </p:nvSpPr>
        <p:spPr>
          <a:xfrm>
            <a:off x="7195143" y="1903818"/>
            <a:ext cx="115733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需求评审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EE4D08C-3F54-429B-B502-BEDC375CC55A}"/>
              </a:ext>
            </a:extLst>
          </p:cNvPr>
          <p:cNvSpPr/>
          <p:nvPr/>
        </p:nvSpPr>
        <p:spPr>
          <a:xfrm>
            <a:off x="8996810" y="1456576"/>
            <a:ext cx="2920602" cy="276999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敏捷开发迭代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196051A9-CC64-4D01-BA19-AF677B288C3D}"/>
              </a:ext>
            </a:extLst>
          </p:cNvPr>
          <p:cNvSpPr/>
          <p:nvPr/>
        </p:nvSpPr>
        <p:spPr>
          <a:xfrm>
            <a:off x="9010680" y="2261811"/>
            <a:ext cx="1177951" cy="1627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迭代计划会</a:t>
            </a:r>
            <a:endParaRPr lang="en-US" altLang="zh-CN" sz="1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Backlog</a:t>
            </a:r>
            <a:r>
              <a:rPr lang="zh-CN" altLang="en-US" sz="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双周迭代分解</a:t>
            </a:r>
            <a:endParaRPr lang="en-US" altLang="zh-CN" sz="1000" u="sng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箭头: 下 126">
            <a:extLst>
              <a:ext uri="{FF2B5EF4-FFF2-40B4-BE49-F238E27FC236}">
                <a16:creationId xmlns:a16="http://schemas.microsoft.com/office/drawing/2014/main" id="{1D555791-75E5-42AA-A62E-6EC8F42BADEF}"/>
              </a:ext>
            </a:extLst>
          </p:cNvPr>
          <p:cNvSpPr/>
          <p:nvPr/>
        </p:nvSpPr>
        <p:spPr>
          <a:xfrm>
            <a:off x="9498685" y="2806145"/>
            <a:ext cx="234892" cy="11440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66C2B903-D8FE-428A-80E9-0429B5EDB084}"/>
              </a:ext>
            </a:extLst>
          </p:cNvPr>
          <p:cNvSpPr/>
          <p:nvPr/>
        </p:nvSpPr>
        <p:spPr>
          <a:xfrm>
            <a:off x="9016117" y="3985085"/>
            <a:ext cx="1177951" cy="27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Daily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路测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3D1B2EE9-EF2E-4FB4-81F8-2D0F9222E067}"/>
              </a:ext>
            </a:extLst>
          </p:cNvPr>
          <p:cNvSpPr/>
          <p:nvPr/>
        </p:nvSpPr>
        <p:spPr>
          <a:xfrm>
            <a:off x="10862036" y="2959295"/>
            <a:ext cx="1086089" cy="27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大版本验收</a:t>
            </a: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CB26B2C-10CB-4ED4-B00F-3BB7AED7A22F}"/>
              </a:ext>
            </a:extLst>
          </p:cNvPr>
          <p:cNvSpPr/>
          <p:nvPr/>
        </p:nvSpPr>
        <p:spPr>
          <a:xfrm>
            <a:off x="10862036" y="2555160"/>
            <a:ext cx="1086091" cy="27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双周迭代验收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1EC07E7-95E2-4907-AB7A-7E434AFFE9FC}"/>
              </a:ext>
            </a:extLst>
          </p:cNvPr>
          <p:cNvSpPr/>
          <p:nvPr/>
        </p:nvSpPr>
        <p:spPr>
          <a:xfrm>
            <a:off x="10912371" y="2214400"/>
            <a:ext cx="1035754" cy="270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内部验收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7EAD51C0-2EF8-40C1-8DCC-C4330B164A68}"/>
              </a:ext>
            </a:extLst>
          </p:cNvPr>
          <p:cNvSpPr/>
          <p:nvPr/>
        </p:nvSpPr>
        <p:spPr>
          <a:xfrm>
            <a:off x="639150" y="5991258"/>
            <a:ext cx="1666985" cy="270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测试报告、试乘体验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B9481FB9-C080-41D3-8C46-543E9A56B3A7}"/>
              </a:ext>
            </a:extLst>
          </p:cNvPr>
          <p:cNvSpPr/>
          <p:nvPr/>
        </p:nvSpPr>
        <p:spPr>
          <a:xfrm>
            <a:off x="10749194" y="4100760"/>
            <a:ext cx="1249216" cy="130126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A02C7E0C-4FC8-47AE-A490-696BA2F3C931}"/>
              </a:ext>
            </a:extLst>
          </p:cNvPr>
          <p:cNvSpPr/>
          <p:nvPr/>
        </p:nvSpPr>
        <p:spPr>
          <a:xfrm>
            <a:off x="10881658" y="4183836"/>
            <a:ext cx="1035754" cy="270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JIDU</a:t>
            </a:r>
            <a:r>
              <a: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验收</a:t>
            </a: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DE3565FE-7494-4982-A5C1-C0A69F99F244}"/>
              </a:ext>
            </a:extLst>
          </p:cNvPr>
          <p:cNvSpPr/>
          <p:nvPr/>
        </p:nvSpPr>
        <p:spPr>
          <a:xfrm>
            <a:off x="10829846" y="5008517"/>
            <a:ext cx="1086089" cy="27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大版本验收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EF6575B0-B7C8-4D44-A6C7-1E37A72E29AC}"/>
              </a:ext>
            </a:extLst>
          </p:cNvPr>
          <p:cNvSpPr/>
          <p:nvPr/>
        </p:nvSpPr>
        <p:spPr>
          <a:xfrm>
            <a:off x="10828329" y="4468136"/>
            <a:ext cx="1086091" cy="4140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JIDU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双周</a:t>
            </a:r>
            <a:endParaRPr lang="en-US" altLang="zh-CN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Openday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加号 151">
            <a:extLst>
              <a:ext uri="{FF2B5EF4-FFF2-40B4-BE49-F238E27FC236}">
                <a16:creationId xmlns:a16="http://schemas.microsoft.com/office/drawing/2014/main" id="{5137EFA1-D9E8-4451-AB8D-5ED2A25CEAC6}"/>
              </a:ext>
            </a:extLst>
          </p:cNvPr>
          <p:cNvSpPr/>
          <p:nvPr/>
        </p:nvSpPr>
        <p:spPr>
          <a:xfrm>
            <a:off x="11301500" y="3825159"/>
            <a:ext cx="257496" cy="221154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8A3DCE4-8F88-4B40-B390-9D479CF73D8B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727563" y="2928167"/>
            <a:ext cx="1" cy="27774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185D601-85B4-294F-B8D2-3E5CE77C3A5F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727563" y="3467521"/>
            <a:ext cx="1" cy="2224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8CD746A-ECAE-1B41-A94B-F2061B1A6489}"/>
              </a:ext>
            </a:extLst>
          </p:cNvPr>
          <p:cNvSpPr/>
          <p:nvPr/>
        </p:nvSpPr>
        <p:spPr>
          <a:xfrm>
            <a:off x="488860" y="4056401"/>
            <a:ext cx="657552" cy="2000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JIDU</a:t>
            </a:r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JAMA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7ED564C-D8F6-D94F-857F-41F069C1F0EA}"/>
              </a:ext>
            </a:extLst>
          </p:cNvPr>
          <p:cNvSpPr/>
          <p:nvPr/>
        </p:nvSpPr>
        <p:spPr>
          <a:xfrm>
            <a:off x="1567345" y="2988488"/>
            <a:ext cx="100834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产品周例会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D9E6EF8-9731-384E-848A-03C3A4B3F63C}"/>
              </a:ext>
            </a:extLst>
          </p:cNvPr>
          <p:cNvSpPr/>
          <p:nvPr/>
        </p:nvSpPr>
        <p:spPr>
          <a:xfrm>
            <a:off x="1472643" y="3197683"/>
            <a:ext cx="122031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专项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workshop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标注: 右箭头 109">
            <a:extLst>
              <a:ext uri="{FF2B5EF4-FFF2-40B4-BE49-F238E27FC236}">
                <a16:creationId xmlns:a16="http://schemas.microsoft.com/office/drawing/2014/main" id="{08424B23-07A8-F242-BC1D-908C2343CB56}"/>
              </a:ext>
            </a:extLst>
          </p:cNvPr>
          <p:cNvSpPr/>
          <p:nvPr/>
        </p:nvSpPr>
        <p:spPr>
          <a:xfrm>
            <a:off x="3048141" y="2219942"/>
            <a:ext cx="1842780" cy="3166009"/>
          </a:xfrm>
          <a:prstGeom prst="rightArrowCallout">
            <a:avLst>
              <a:gd name="adj1" fmla="val 28687"/>
              <a:gd name="adj2" fmla="val 43599"/>
              <a:gd name="adj3" fmla="val 12193"/>
              <a:gd name="adj4" fmla="val 7761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531BD0BA-2D60-1C41-81FF-B75ADA65256E}"/>
              </a:ext>
            </a:extLst>
          </p:cNvPr>
          <p:cNvSpPr txBox="1"/>
          <p:nvPr/>
        </p:nvSpPr>
        <p:spPr>
          <a:xfrm>
            <a:off x="3250599" y="3194635"/>
            <a:ext cx="1008343" cy="400110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版本范围和目标锁定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2BE3A19-46B6-0C4B-8AB1-4E85209433AF}"/>
              </a:ext>
            </a:extLst>
          </p:cNvPr>
          <p:cNvSpPr txBox="1"/>
          <p:nvPr/>
        </p:nvSpPr>
        <p:spPr>
          <a:xfrm>
            <a:off x="3246513" y="3968396"/>
            <a:ext cx="1008343" cy="400110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JIDU 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发布锁定 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0AFB7182-88BE-DA42-B7FD-B8D8990E8E17}"/>
              </a:ext>
            </a:extLst>
          </p:cNvPr>
          <p:cNvSpPr/>
          <p:nvPr/>
        </p:nvSpPr>
        <p:spPr>
          <a:xfrm>
            <a:off x="3857707" y="4325731"/>
            <a:ext cx="570990" cy="2000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Baidu</a:t>
            </a:r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CB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E2376064-0A9D-D14C-95FE-03834BF84BC2}"/>
              </a:ext>
            </a:extLst>
          </p:cNvPr>
          <p:cNvSpPr/>
          <p:nvPr/>
        </p:nvSpPr>
        <p:spPr>
          <a:xfrm>
            <a:off x="3081589" y="4329340"/>
            <a:ext cx="657552" cy="2000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JIDU</a:t>
            </a:r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JAMA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4B14B686-9666-DC41-9136-011CECC559A9}"/>
              </a:ext>
            </a:extLst>
          </p:cNvPr>
          <p:cNvSpPr txBox="1"/>
          <p:nvPr/>
        </p:nvSpPr>
        <p:spPr>
          <a:xfrm>
            <a:off x="5221230" y="2373021"/>
            <a:ext cx="1075802" cy="246221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Plan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9896569B-2A63-9947-BA12-D7A675FCF045}"/>
              </a:ext>
            </a:extLst>
          </p:cNvPr>
          <p:cNvSpPr txBox="1"/>
          <p:nvPr/>
        </p:nvSpPr>
        <p:spPr>
          <a:xfrm>
            <a:off x="5139699" y="2844273"/>
            <a:ext cx="1234688" cy="1246495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MRD 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（按大版本，</a:t>
            </a:r>
            <a:r>
              <a:rPr lang="en-US" altLang="zh-CN" sz="1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lang="zh-CN" altLang="en-US" sz="1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方向）</a:t>
            </a:r>
            <a:endParaRPr lang="en-US" altLang="zh-CN" sz="1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车道内巡航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MRD</a:t>
            </a:r>
          </a:p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变道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&amp;Nudge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MRD</a:t>
            </a:r>
          </a:p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上下匝道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MRD</a:t>
            </a: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EE9D91FC-A6DC-E147-B033-71DCE4AA652B}"/>
              </a:ext>
            </a:extLst>
          </p:cNvPr>
          <p:cNvSpPr txBox="1"/>
          <p:nvPr/>
        </p:nvSpPr>
        <p:spPr>
          <a:xfrm>
            <a:off x="5143417" y="4440365"/>
            <a:ext cx="1234688" cy="800219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验收目标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版本目标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综合性能目标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9948E6CB-0D79-624D-BF7E-5DFF984E68E5}"/>
              </a:ext>
            </a:extLst>
          </p:cNvPr>
          <p:cNvSpPr/>
          <p:nvPr/>
        </p:nvSpPr>
        <p:spPr>
          <a:xfrm>
            <a:off x="5126523" y="4048106"/>
            <a:ext cx="510076" cy="2000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Agroup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54F3FAA2-BEB5-5F44-97B9-551B087772CD}"/>
              </a:ext>
            </a:extLst>
          </p:cNvPr>
          <p:cNvSpPr/>
          <p:nvPr/>
        </p:nvSpPr>
        <p:spPr>
          <a:xfrm>
            <a:off x="7161800" y="3956939"/>
            <a:ext cx="1177951" cy="246221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MRD</a:t>
            </a:r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DC24AF2-BEFD-C241-B40C-8F7E498C9645}"/>
              </a:ext>
            </a:extLst>
          </p:cNvPr>
          <p:cNvSpPr/>
          <p:nvPr/>
        </p:nvSpPr>
        <p:spPr>
          <a:xfrm>
            <a:off x="7823429" y="4176073"/>
            <a:ext cx="570990" cy="2000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Baidu</a:t>
            </a:r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CB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329009DB-C396-F745-B24C-6A480B605C7A}"/>
              </a:ext>
            </a:extLst>
          </p:cNvPr>
          <p:cNvSpPr/>
          <p:nvPr/>
        </p:nvSpPr>
        <p:spPr>
          <a:xfrm>
            <a:off x="7118619" y="4168087"/>
            <a:ext cx="510076" cy="2000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Agroup</a:t>
            </a:r>
            <a:endParaRPr lang="zh-CN" altLang="en-US" sz="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A04A2867-E9E3-2046-A99C-487B81333526}"/>
              </a:ext>
            </a:extLst>
          </p:cNvPr>
          <p:cNvSpPr/>
          <p:nvPr/>
        </p:nvSpPr>
        <p:spPr>
          <a:xfrm>
            <a:off x="7152102" y="2580367"/>
            <a:ext cx="1177951" cy="246221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评审计划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EAC1738D-C445-7541-A5CA-A3FA94501069}"/>
              </a:ext>
            </a:extLst>
          </p:cNvPr>
          <p:cNvSpPr/>
          <p:nvPr/>
        </p:nvSpPr>
        <p:spPr>
          <a:xfrm>
            <a:off x="9026426" y="1891277"/>
            <a:ext cx="115733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迭代管理</a:t>
            </a: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F64799DA-AC94-B44F-8AA1-AFE89B4EADDA}"/>
              </a:ext>
            </a:extLst>
          </p:cNvPr>
          <p:cNvCxnSpPr/>
          <p:nvPr/>
        </p:nvCxnSpPr>
        <p:spPr>
          <a:xfrm>
            <a:off x="9166485" y="2964845"/>
            <a:ext cx="861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841F8DA8-1B22-5845-A4FC-088CD5246D21}"/>
              </a:ext>
            </a:extLst>
          </p:cNvPr>
          <p:cNvCxnSpPr/>
          <p:nvPr/>
        </p:nvCxnSpPr>
        <p:spPr>
          <a:xfrm>
            <a:off x="9166485" y="3166675"/>
            <a:ext cx="861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5EDA87F-FE01-0441-B2D8-92F265F97E7C}"/>
              </a:ext>
            </a:extLst>
          </p:cNvPr>
          <p:cNvSpPr txBox="1"/>
          <p:nvPr/>
        </p:nvSpPr>
        <p:spPr>
          <a:xfrm>
            <a:off x="9136762" y="3170835"/>
            <a:ext cx="550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/>
              <a:t>Task1</a:t>
            </a:r>
            <a:endParaRPr kumimoji="1" lang="zh-CN" altLang="en-US" sz="900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CEA67696-5C01-A043-92D0-4EFA342FF51C}"/>
              </a:ext>
            </a:extLst>
          </p:cNvPr>
          <p:cNvSpPr txBox="1"/>
          <p:nvPr/>
        </p:nvSpPr>
        <p:spPr>
          <a:xfrm>
            <a:off x="9655160" y="3174559"/>
            <a:ext cx="373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/>
              <a:t>3A</a:t>
            </a:r>
            <a:endParaRPr kumimoji="1" lang="zh-CN" altLang="en-US" sz="90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EFCE7ADA-6C1C-314B-9B0D-2EB14D042941}"/>
              </a:ext>
            </a:extLst>
          </p:cNvPr>
          <p:cNvSpPr txBox="1"/>
          <p:nvPr/>
        </p:nvSpPr>
        <p:spPr>
          <a:xfrm>
            <a:off x="9655160" y="3305285"/>
            <a:ext cx="373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/>
              <a:t>3B</a:t>
            </a:r>
            <a:endParaRPr kumimoji="1" lang="zh-CN" altLang="en-US" sz="900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0C78F579-8FE7-B44B-9AA0-C07A121A8B6B}"/>
              </a:ext>
            </a:extLst>
          </p:cNvPr>
          <p:cNvSpPr txBox="1"/>
          <p:nvPr/>
        </p:nvSpPr>
        <p:spPr>
          <a:xfrm>
            <a:off x="9655160" y="3435023"/>
            <a:ext cx="373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/>
              <a:t>4A</a:t>
            </a:r>
            <a:endParaRPr kumimoji="1" lang="zh-CN" altLang="en-US" sz="900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75A23F4B-AC3D-1645-AD57-F95155AF40DA}"/>
              </a:ext>
            </a:extLst>
          </p:cNvPr>
          <p:cNvSpPr txBox="1"/>
          <p:nvPr/>
        </p:nvSpPr>
        <p:spPr>
          <a:xfrm>
            <a:off x="9652437" y="3596020"/>
            <a:ext cx="373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/>
              <a:t>……</a:t>
            </a:r>
            <a:endParaRPr kumimoji="1" lang="zh-CN" altLang="en-US" sz="9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7D6941B3-1E56-544F-974F-6E97F8EB4577}"/>
              </a:ext>
            </a:extLst>
          </p:cNvPr>
          <p:cNvCxnSpPr>
            <a:cxnSpLocks/>
          </p:cNvCxnSpPr>
          <p:nvPr/>
        </p:nvCxnSpPr>
        <p:spPr>
          <a:xfrm>
            <a:off x="9652437" y="2961187"/>
            <a:ext cx="0" cy="787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056105A2-5E99-6E48-9AC2-2D6D80851908}"/>
              </a:ext>
            </a:extLst>
          </p:cNvPr>
          <p:cNvSpPr txBox="1"/>
          <p:nvPr/>
        </p:nvSpPr>
        <p:spPr>
          <a:xfrm>
            <a:off x="9105496" y="2966105"/>
            <a:ext cx="711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/>
              <a:t>Task</a:t>
            </a:r>
            <a:r>
              <a:rPr kumimoji="1" lang="zh-CN" altLang="en-US" sz="900" dirty="0"/>
              <a:t> </a:t>
            </a:r>
            <a:r>
              <a:rPr kumimoji="1" lang="en-US" altLang="zh-CN" sz="900" dirty="0"/>
              <a:t>list</a:t>
            </a:r>
            <a:endParaRPr kumimoji="1" lang="zh-CN" altLang="en-US" sz="900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7BA05D06-B7F6-CC48-A758-415FA36B18D7}"/>
              </a:ext>
            </a:extLst>
          </p:cNvPr>
          <p:cNvSpPr txBox="1"/>
          <p:nvPr/>
        </p:nvSpPr>
        <p:spPr>
          <a:xfrm>
            <a:off x="9616131" y="2963803"/>
            <a:ext cx="711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 dirty="0"/>
              <a:t>迭代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0E028132-5ABB-074F-88C4-6370FBAB8714}"/>
              </a:ext>
            </a:extLst>
          </p:cNvPr>
          <p:cNvSpPr/>
          <p:nvPr/>
        </p:nvSpPr>
        <p:spPr>
          <a:xfrm>
            <a:off x="9005809" y="4378639"/>
            <a:ext cx="1177951" cy="957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例行沟通</a:t>
            </a:r>
            <a:endParaRPr lang="en-US" altLang="zh-CN" sz="1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小组会、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SOS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迭代复盘会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分域周例会</a:t>
            </a:r>
            <a:endParaRPr lang="en-US" altLang="zh-CN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B3B07CFB-8D6B-3F4B-9F89-7A3DBE60A798}"/>
              </a:ext>
            </a:extLst>
          </p:cNvPr>
          <p:cNvSpPr txBox="1"/>
          <p:nvPr/>
        </p:nvSpPr>
        <p:spPr>
          <a:xfrm>
            <a:off x="9147679" y="3308213"/>
            <a:ext cx="550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/>
              <a:t>Task2</a:t>
            </a:r>
            <a:endParaRPr kumimoji="1" lang="zh-CN" altLang="en-US" sz="900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215E404C-5143-3841-8908-96AAB0AFD988}"/>
              </a:ext>
            </a:extLst>
          </p:cNvPr>
          <p:cNvSpPr txBox="1"/>
          <p:nvPr/>
        </p:nvSpPr>
        <p:spPr>
          <a:xfrm>
            <a:off x="9152920" y="3437946"/>
            <a:ext cx="550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/>
              <a:t>Task3</a:t>
            </a:r>
            <a:endParaRPr kumimoji="1" lang="zh-CN" altLang="en-US" sz="90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92823448-6706-0E41-A38E-8C873CFF68AF}"/>
              </a:ext>
            </a:extLst>
          </p:cNvPr>
          <p:cNvSpPr txBox="1"/>
          <p:nvPr/>
        </p:nvSpPr>
        <p:spPr>
          <a:xfrm>
            <a:off x="9158161" y="3567679"/>
            <a:ext cx="550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/>
              <a:t>Task...</a:t>
            </a: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D6B9238D-7F2F-4D44-8262-099D8882015E}"/>
              </a:ext>
            </a:extLst>
          </p:cNvPr>
          <p:cNvSpPr/>
          <p:nvPr/>
        </p:nvSpPr>
        <p:spPr>
          <a:xfrm>
            <a:off x="140247" y="2265938"/>
            <a:ext cx="115733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JIDU</a:t>
            </a:r>
            <a:r>
              <a:rPr lang="zh-CN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需求</a:t>
            </a: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4581EE9F-EA42-BE48-88E1-2037C7202756}"/>
              </a:ext>
            </a:extLst>
          </p:cNvPr>
          <p:cNvSpPr/>
          <p:nvPr/>
        </p:nvSpPr>
        <p:spPr>
          <a:xfrm>
            <a:off x="10760227" y="3482254"/>
            <a:ext cx="1238183" cy="24622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用户体验评测</a:t>
            </a:r>
            <a:endParaRPr lang="zh-CN" alt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87CED283-687B-C24E-AD5F-BE593281AC7E}"/>
              </a:ext>
            </a:extLst>
          </p:cNvPr>
          <p:cNvSpPr txBox="1"/>
          <p:nvPr/>
        </p:nvSpPr>
        <p:spPr>
          <a:xfrm>
            <a:off x="7158831" y="4759068"/>
            <a:ext cx="1213085" cy="246221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用户体验评测体系</a:t>
            </a: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4BD8A5D-B0D3-A949-B43E-0B9724F86D89}"/>
              </a:ext>
            </a:extLst>
          </p:cNvPr>
          <p:cNvSpPr/>
          <p:nvPr/>
        </p:nvSpPr>
        <p:spPr>
          <a:xfrm>
            <a:off x="118911" y="4447712"/>
            <a:ext cx="1198712" cy="10836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3E83580F-8984-D149-8DA8-5212778CBDE4}"/>
              </a:ext>
            </a:extLst>
          </p:cNvPr>
          <p:cNvSpPr/>
          <p:nvPr/>
        </p:nvSpPr>
        <p:spPr>
          <a:xfrm>
            <a:off x="104186" y="4495319"/>
            <a:ext cx="115733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JIDU</a:t>
            </a:r>
            <a:r>
              <a:rPr lang="zh-CN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293C1110-1847-4F49-99A9-32851C7387AA}"/>
              </a:ext>
            </a:extLst>
          </p:cNvPr>
          <p:cNvSpPr txBox="1"/>
          <p:nvPr/>
        </p:nvSpPr>
        <p:spPr>
          <a:xfrm>
            <a:off x="321391" y="4818172"/>
            <a:ext cx="793751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7F0DC284-7C25-ED4C-A659-3EEF25602E45}"/>
              </a:ext>
            </a:extLst>
          </p:cNvPr>
          <p:cNvSpPr txBox="1"/>
          <p:nvPr/>
        </p:nvSpPr>
        <p:spPr>
          <a:xfrm>
            <a:off x="321390" y="5199070"/>
            <a:ext cx="793751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评测体系</a:t>
            </a:r>
          </a:p>
        </p:txBody>
      </p: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EB72F089-AB1D-8445-9987-BD4B76F9469D}"/>
              </a:ext>
            </a:extLst>
          </p:cNvPr>
          <p:cNvCxnSpPr>
            <a:cxnSpLocks/>
            <a:stCxn id="148" idx="2"/>
            <a:endCxn id="172" idx="2"/>
          </p:cNvCxnSpPr>
          <p:nvPr/>
        </p:nvCxnSpPr>
        <p:spPr>
          <a:xfrm rot="5400000">
            <a:off x="5981364" y="138931"/>
            <a:ext cx="129342" cy="10655535"/>
          </a:xfrm>
          <a:prstGeom prst="bentConnector3">
            <a:avLst>
              <a:gd name="adj1" fmla="val 479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4C537CF6-1F0C-7B48-90F9-832C60C3126D}"/>
              </a:ext>
            </a:extLst>
          </p:cNvPr>
          <p:cNvCxnSpPr>
            <a:cxnSpLocks/>
            <a:stCxn id="175" idx="2"/>
            <a:endCxn id="171" idx="2"/>
          </p:cNvCxnSpPr>
          <p:nvPr/>
        </p:nvCxnSpPr>
        <p:spPr>
          <a:xfrm rot="5400000" flipH="1" flipV="1">
            <a:off x="4014124" y="1709431"/>
            <a:ext cx="455391" cy="7047108"/>
          </a:xfrm>
          <a:prstGeom prst="bentConnector3">
            <a:avLst>
              <a:gd name="adj1" fmla="val -46907"/>
            </a:avLst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D4A841B1-F38B-8344-B4D5-4473560DA451}"/>
              </a:ext>
            </a:extLst>
          </p:cNvPr>
          <p:cNvSpPr/>
          <p:nvPr/>
        </p:nvSpPr>
        <p:spPr>
          <a:xfrm>
            <a:off x="3857707" y="5637322"/>
            <a:ext cx="1666985" cy="270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00" b="1" i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待对齐打通</a:t>
            </a:r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11EBB2C8-AEE0-2243-9598-497C882A1FDB}"/>
              </a:ext>
            </a:extLst>
          </p:cNvPr>
          <p:cNvCxnSpPr>
            <a:stCxn id="28" idx="3"/>
            <a:endCxn id="14" idx="1"/>
          </p:cNvCxnSpPr>
          <p:nvPr/>
        </p:nvCxnSpPr>
        <p:spPr>
          <a:xfrm>
            <a:off x="1298090" y="1595840"/>
            <a:ext cx="1735227" cy="11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线箭头连接符 176">
            <a:extLst>
              <a:ext uri="{FF2B5EF4-FFF2-40B4-BE49-F238E27FC236}">
                <a16:creationId xmlns:a16="http://schemas.microsoft.com/office/drawing/2014/main" id="{DE4876AE-F3FF-5C41-B788-01A0CC80A233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8489659" y="1590966"/>
            <a:ext cx="507151" cy="4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>
            <a:extLst>
              <a:ext uri="{FF2B5EF4-FFF2-40B4-BE49-F238E27FC236}">
                <a16:creationId xmlns:a16="http://schemas.microsoft.com/office/drawing/2014/main" id="{B3AEBA53-3B46-F24A-8D8F-DCF670090509}"/>
              </a:ext>
            </a:extLst>
          </p:cNvPr>
          <p:cNvSpPr/>
          <p:nvPr/>
        </p:nvSpPr>
        <p:spPr>
          <a:xfrm>
            <a:off x="10842830" y="1884678"/>
            <a:ext cx="115733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验收管理</a:t>
            </a: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DDFBAC3E-838A-CB4C-900E-F19269AC86BC}"/>
              </a:ext>
            </a:extLst>
          </p:cNvPr>
          <p:cNvSpPr/>
          <p:nvPr/>
        </p:nvSpPr>
        <p:spPr>
          <a:xfrm>
            <a:off x="1317623" y="3742782"/>
            <a:ext cx="157881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提前对一个大版本需求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B6AD0CC-E576-864A-B60A-A726318A8787}"/>
              </a:ext>
            </a:extLst>
          </p:cNvPr>
          <p:cNvSpPr/>
          <p:nvPr/>
        </p:nvSpPr>
        <p:spPr>
          <a:xfrm>
            <a:off x="2536560" y="6379116"/>
            <a:ext cx="662992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下一步改革点：     大版本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MRD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-》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敏捷迭代管理：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Epic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、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story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2C25974-EAEA-CC4C-A1AB-6B9633779737}"/>
              </a:ext>
            </a:extLst>
          </p:cNvPr>
          <p:cNvSpPr/>
          <p:nvPr/>
        </p:nvSpPr>
        <p:spPr>
          <a:xfrm>
            <a:off x="8926919" y="6537123"/>
            <a:ext cx="583814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105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05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icafe</a:t>
            </a:r>
            <a:endParaRPr lang="zh-CN" altLang="en-US" sz="105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11538B4-6B79-A044-9DE5-F3CAA71A8038}"/>
              </a:ext>
            </a:extLst>
          </p:cNvPr>
          <p:cNvSpPr/>
          <p:nvPr/>
        </p:nvSpPr>
        <p:spPr>
          <a:xfrm>
            <a:off x="9752033" y="6529157"/>
            <a:ext cx="671979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Agroup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9F3337C-64DA-954C-824F-3454D3F06CD0}"/>
              </a:ext>
            </a:extLst>
          </p:cNvPr>
          <p:cNvSpPr/>
          <p:nvPr/>
        </p:nvSpPr>
        <p:spPr>
          <a:xfrm>
            <a:off x="10561094" y="6529157"/>
            <a:ext cx="359394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CB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1148CA79-76CA-7B42-A1BD-8050A11DEAF2}"/>
              </a:ext>
            </a:extLst>
          </p:cNvPr>
          <p:cNvCxnSpPr>
            <a:stCxn id="97" idx="3"/>
            <a:endCxn id="98" idx="1"/>
          </p:cNvCxnSpPr>
          <p:nvPr/>
        </p:nvCxnSpPr>
        <p:spPr>
          <a:xfrm>
            <a:off x="10424012" y="6656115"/>
            <a:ext cx="13708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31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D543ECB-DB7C-43B9-A120-0D0824957B7F}"/>
              </a:ext>
            </a:extLst>
          </p:cNvPr>
          <p:cNvSpPr txBox="1"/>
          <p:nvPr/>
        </p:nvSpPr>
        <p:spPr>
          <a:xfrm>
            <a:off x="92279" y="192947"/>
            <a:ext cx="547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客户需求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-JIDU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JAMA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A04BEE-E8A0-445D-9FCC-68EE6A9F2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0" y="635709"/>
            <a:ext cx="9741630" cy="61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7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B29176-EE34-42BE-893D-D64144130F03}"/>
              </a:ext>
            </a:extLst>
          </p:cNvPr>
          <p:cNvSpPr txBox="1"/>
          <p:nvPr/>
        </p:nvSpPr>
        <p:spPr>
          <a:xfrm>
            <a:off x="92279" y="192947"/>
            <a:ext cx="495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附：需求澄清：产品专项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workshop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91BCF2-00B3-4A72-8A85-1EC4CFAC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1" y="1140129"/>
            <a:ext cx="7695501" cy="4262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7C9A32D-D823-478B-87A2-DB52CA8EE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486" y="192947"/>
            <a:ext cx="6711193" cy="227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9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D543ECB-DB7C-43B9-A120-0D0824957B7F}"/>
              </a:ext>
            </a:extLst>
          </p:cNvPr>
          <p:cNvSpPr txBox="1"/>
          <p:nvPr/>
        </p:nvSpPr>
        <p:spPr>
          <a:xfrm>
            <a:off x="92279" y="192947"/>
            <a:ext cx="490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附：需求澄清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集度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百度产品周例会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F6E5C4-D66D-4015-B69F-85EBF7041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71" y="729951"/>
            <a:ext cx="8327302" cy="58680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4CBCF6-DF10-4BB3-85C7-D6B0EDEBB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7613"/>
            <a:ext cx="5964910" cy="59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0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B29176-EE34-42BE-893D-D64144130F03}"/>
              </a:ext>
            </a:extLst>
          </p:cNvPr>
          <p:cNvSpPr txBox="1"/>
          <p:nvPr/>
        </p:nvSpPr>
        <p:spPr>
          <a:xfrm>
            <a:off x="92279" y="192947"/>
            <a:ext cx="54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ANP 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MasterPlan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（城市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高速）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D5955E-A9CB-4565-A9F0-143BE3BC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9" y="688005"/>
            <a:ext cx="7017055" cy="42786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54D5E35-A498-4C4C-8CE7-0C00ABB98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468" y="1568952"/>
            <a:ext cx="6751847" cy="51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08466E-19C8-457D-AF67-C306DC18DE9C}"/>
              </a:ext>
            </a:extLst>
          </p:cNvPr>
          <p:cNvSpPr txBox="1"/>
          <p:nvPr/>
        </p:nvSpPr>
        <p:spPr>
          <a:xfrm>
            <a:off x="92279" y="192947"/>
            <a:ext cx="54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ANP 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mrd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管理（例如：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V0.5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25347B-F099-4617-B1CF-EA5F3395D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98" y="1143817"/>
            <a:ext cx="6084348" cy="574876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5035AFC-F92F-43BF-8846-540229872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095" y="1346098"/>
            <a:ext cx="7472867" cy="534419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BD148F9-3C27-4205-A7AA-C9A8B4CE3A68}"/>
              </a:ext>
            </a:extLst>
          </p:cNvPr>
          <p:cNvSpPr/>
          <p:nvPr/>
        </p:nvSpPr>
        <p:spPr>
          <a:xfrm>
            <a:off x="5201252" y="248442"/>
            <a:ext cx="5036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http://agroup.baidu.com/ANP_PM_ALL/file/view/921331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8848A3-611A-FD49-A13B-E59196BE5B18}"/>
              </a:ext>
            </a:extLst>
          </p:cNvPr>
          <p:cNvSpPr txBox="1"/>
          <p:nvPr/>
        </p:nvSpPr>
        <p:spPr>
          <a:xfrm>
            <a:off x="2497874" y="774485"/>
            <a:ext cx="122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MRD</a:t>
            </a:r>
            <a:r>
              <a:rPr kumimoji="1" lang="zh-CN" altLang="en-US" b="1" dirty="0"/>
              <a:t>管理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5DB697-3724-3046-9E0C-F8757E18994E}"/>
              </a:ext>
            </a:extLst>
          </p:cNvPr>
          <p:cNvSpPr txBox="1"/>
          <p:nvPr/>
        </p:nvSpPr>
        <p:spPr>
          <a:xfrm>
            <a:off x="7385357" y="775825"/>
            <a:ext cx="173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MRD</a:t>
            </a:r>
            <a:r>
              <a:rPr kumimoji="1" lang="zh-CN" altLang="en-US" b="1" dirty="0"/>
              <a:t>评审计划</a:t>
            </a:r>
          </a:p>
        </p:txBody>
      </p:sp>
    </p:spTree>
    <p:extLst>
      <p:ext uri="{BB962C8B-B14F-4D97-AF65-F5344CB8AC3E}">
        <p14:creationId xmlns:p14="http://schemas.microsoft.com/office/powerpoint/2010/main" val="96901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F302C3-2A67-4EC1-B237-B5E903205413}"/>
              </a:ext>
            </a:extLst>
          </p:cNvPr>
          <p:cNvSpPr txBox="1"/>
          <p:nvPr/>
        </p:nvSpPr>
        <p:spPr>
          <a:xfrm>
            <a:off x="92279" y="192947"/>
            <a:ext cx="54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MRD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系统打基线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2C6BDB-E342-4BCA-8C40-542C4D681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36" y="759162"/>
            <a:ext cx="3349151" cy="595043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9B99330-1F3F-47C6-BBCE-1DB361347232}"/>
              </a:ext>
            </a:extLst>
          </p:cNvPr>
          <p:cNvSpPr/>
          <p:nvPr/>
        </p:nvSpPr>
        <p:spPr>
          <a:xfrm>
            <a:off x="3266687" y="223725"/>
            <a:ext cx="5339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http://iteam.baidu-int.com:8089/cb/project/77/documents</a:t>
            </a:r>
          </a:p>
        </p:txBody>
      </p:sp>
    </p:spTree>
    <p:extLst>
      <p:ext uri="{BB962C8B-B14F-4D97-AF65-F5344CB8AC3E}">
        <p14:creationId xmlns:p14="http://schemas.microsoft.com/office/powerpoint/2010/main" val="155520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F302C3-2A67-4EC1-B237-B5E903205413}"/>
              </a:ext>
            </a:extLst>
          </p:cNvPr>
          <p:cNvSpPr txBox="1"/>
          <p:nvPr/>
        </p:nvSpPr>
        <p:spPr>
          <a:xfrm>
            <a:off x="92279" y="192947"/>
            <a:ext cx="54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v0.5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验收标准（高速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城市 产品指标）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641162-9710-41AF-9F76-471D44BEE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706" y="80206"/>
            <a:ext cx="6816194" cy="58099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413CCDB-BB5E-41B1-831D-6529BB1F0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27" y="1261212"/>
            <a:ext cx="6688367" cy="54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6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337</Words>
  <Application>Microsoft Office PowerPoint</Application>
  <PresentationFormat>宽屏</PresentationFormat>
  <Paragraphs>93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Lu,Na(IOV)</dc:creator>
  <cp:lastModifiedBy>Lu,Na(IOV)</cp:lastModifiedBy>
  <cp:revision>102</cp:revision>
  <dcterms:created xsi:type="dcterms:W3CDTF">2022-03-25T02:16:55Z</dcterms:created>
  <dcterms:modified xsi:type="dcterms:W3CDTF">2022-03-25T08:09:36Z</dcterms:modified>
</cp:coreProperties>
</file>