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2" r:id="rId3"/>
    <p:sldId id="266" r:id="rId4"/>
    <p:sldId id="277" r:id="rId5"/>
    <p:sldId id="27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한나체 Pro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79" autoAdjust="0"/>
  </p:normalViewPr>
  <p:slideViewPr>
    <p:cSldViewPr snapToGrid="0" showGuides="1">
      <p:cViewPr varScale="1">
        <p:scale>
          <a:sx n="134" d="100"/>
          <a:sy n="134" d="100"/>
        </p:scale>
        <p:origin x="511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2022-02-13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0A3D1-3159-4D04-A46B-112AC7013120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5D72-3B3E-4D3C-8B64-30EEEFEB09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8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예를 들어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오바마 옆에 있는 사람의 이름이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누구야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라는 질문에 어떻게 대답하기 위해선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해당 사람의 정보가 필수적입니다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그런데 사람의 이름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직업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나이 등과 같은 정보들은 사진에서 추출할 수 없기 때문에 외부 지식으로부터 가져오게 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이렇게 외부 지식을 통해 질문에 대한 답변을 하는 것을 </a:t>
            </a:r>
            <a:r>
              <a:rPr lang="en-US" alt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라고 하며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외부 지식은 일반적으로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knowledge graph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형태로 표현됩니다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06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56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1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2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https://paperswithcode.com/sota/face-verification-on-labeled-faces-in-the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7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주로 인물의 관한 질의응답이므로 대부분의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image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인물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실제 사진 뿐만 아니라 초상화 같은 그림과 동상도 포함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이루어져 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13516.jpg(footprint), 13543.jpg(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묘비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),  13644.jpg(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만화캐릭터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등과 같이 인물은 아니어도 인물이 추론 가능한 이미지들도 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Wikipedia page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로부터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30K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사람을 포함한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70K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이미지 다운로드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Human annotator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사람을 식별하고 배열하게 함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이후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templated-question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요청하고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ground-truth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획득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3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주로 인물의 관한 질의응답이므로 대부분의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image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인물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실제 사진 뿐만 아니라 초상화 같은 그림과 동상도 포함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이루어져 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13516.jpg(footprint), 13543.jpg(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묘비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),  13644.jpg(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만화캐릭터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등과 같이 인물은 아니어도 인물이 추론 가능한 이미지들도 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Wikipedia page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로부터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30K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사람을 포함한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70K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이미지 다운로드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Human annotator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사람을 식별하고 배열하게 함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이후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templated-question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요청하고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ground-truth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획득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9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이미지의 수</a:t>
            </a:r>
            <a:r>
              <a:rPr lang="en-US" altLang="ko-KR" dirty="0"/>
              <a:t>: 24602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Question/</a:t>
            </a:r>
            <a:r>
              <a:rPr lang="en-US" altLang="ko-KR" dirty="0" err="1"/>
              <a:t>ParaQuestion</a:t>
            </a:r>
            <a:r>
              <a:rPr lang="en-US" altLang="ko-KR" dirty="0"/>
              <a:t>/Answer</a:t>
            </a:r>
            <a:r>
              <a:rPr lang="ko-KR" altLang="en-US" dirty="0"/>
              <a:t>의 수 </a:t>
            </a:r>
            <a:r>
              <a:rPr lang="en-US" altLang="ko-KR" dirty="0"/>
              <a:t>: </a:t>
            </a:r>
            <a:r>
              <a:rPr lang="ko-KR" altLang="en-US" dirty="0"/>
              <a:t>각각 </a:t>
            </a:r>
            <a:r>
              <a:rPr lang="en-US" altLang="ko-KR" dirty="0"/>
              <a:t>183007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Answer </a:t>
            </a:r>
            <a:r>
              <a:rPr lang="ko-KR" altLang="en-US" dirty="0"/>
              <a:t>중 값이 숫자로 나오는 경우</a:t>
            </a:r>
            <a:r>
              <a:rPr lang="en-US" altLang="ko-KR" dirty="0"/>
              <a:t>: 28829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숫자로 나오는 답 상위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답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(1, 11017), (2, 3762), (3, 855), (71, 382), (74, 366), </a:t>
            </a:r>
          </a:p>
          <a:p>
            <a:r>
              <a:rPr lang="en-US" altLang="ko-KR" dirty="0"/>
              <a:t>    (79, 353), (83, 347), (70, 347), (77, 344), (76, 334),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9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85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9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5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9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이미지 파일의 번호로 데이터가 구성되어 있으며</a:t>
            </a:r>
            <a:r>
              <a:rPr lang="en-US" altLang="ko-KR" dirty="0"/>
              <a:t>, </a:t>
            </a:r>
            <a:r>
              <a:rPr lang="ko-KR" altLang="en-US" dirty="0"/>
              <a:t>각 이미지에는 </a:t>
            </a:r>
            <a:r>
              <a:rPr lang="en-US" altLang="ko-KR" dirty="0"/>
              <a:t>N</a:t>
            </a:r>
            <a:r>
              <a:rPr lang="ko-KR" altLang="en-US" dirty="0"/>
              <a:t>명의 사람이 있고 사진에 대한 질문과 답변이 </a:t>
            </a:r>
            <a:r>
              <a:rPr lang="en-US" altLang="ko-KR" dirty="0"/>
              <a:t>M</a:t>
            </a:r>
            <a:r>
              <a:rPr lang="ko-KR" altLang="en-US" dirty="0"/>
              <a:t>개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https://paraphrasing-tool.com/</a:t>
            </a:r>
            <a:r>
              <a:rPr lang="ko-KR" altLang="en-US" dirty="0"/>
              <a:t>을 이용하여 </a:t>
            </a:r>
            <a:r>
              <a:rPr lang="en-US" altLang="ko-KR" dirty="0"/>
              <a:t>paraphrased question</a:t>
            </a:r>
            <a:r>
              <a:rPr lang="ko-KR" altLang="en-US" dirty="0"/>
              <a:t>들을 추가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질문의 카테고리는 </a:t>
            </a:r>
            <a:r>
              <a:rPr lang="en-US" altLang="ko-KR" dirty="0"/>
              <a:t>10</a:t>
            </a:r>
            <a:r>
              <a:rPr lang="ko-KR" altLang="en-US" dirty="0"/>
              <a:t>개이며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C5D72-3B3E-4D3C-8B64-30EEEFEB09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6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raphrasing-too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01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KVQA: Knowledge-aware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VQA </a:t>
            </a:r>
            <a:endParaRPr lang="ko-KR" altLang="en-US" sz="4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577B-3A94-4E74-988D-5ED2D28A7A97}"/>
              </a:ext>
            </a:extLst>
          </p:cNvPr>
          <p:cNvSpPr txBox="1"/>
          <p:nvPr/>
        </p:nvSpPr>
        <p:spPr>
          <a:xfrm>
            <a:off x="6740435" y="5591175"/>
            <a:ext cx="227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2016025078 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강덕영</a:t>
            </a:r>
            <a:endParaRPr lang="ko-KR" altLang="en-US" b="0" i="0" dirty="0">
              <a:solidFill>
                <a:srgbClr val="222222"/>
              </a:solidFill>
              <a:effectLst/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2017029661  </a:t>
            </a:r>
            <a:r>
              <a:rPr lang="ko-KR" altLang="en-US" dirty="0" err="1">
                <a:solidFill>
                  <a:srgbClr val="22222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박제우</a:t>
            </a:r>
            <a:br>
              <a:rPr lang="ko-KR" altLang="en-US" b="0" i="0" dirty="0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2017041930 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김선동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F56E5-878D-4B0C-9711-5A5983495E8A}"/>
              </a:ext>
            </a:extLst>
          </p:cNvPr>
          <p:cNvSpPr txBox="1"/>
          <p:nvPr/>
        </p:nvSpPr>
        <p:spPr>
          <a:xfrm>
            <a:off x="523875" y="1476103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Index.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란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</a:t>
            </a:r>
            <a:endParaRPr lang="en-US" altLang="ko-KR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목표 정의 </a:t>
            </a:r>
          </a:p>
        </p:txBody>
      </p:sp>
    </p:spTree>
    <p:extLst>
      <p:ext uri="{BB962C8B-B14F-4D97-AF65-F5344CB8AC3E}">
        <p14:creationId xmlns:p14="http://schemas.microsoft.com/office/powerpoint/2010/main" val="230638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57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형식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9D8CB-2719-441B-AD13-825ED65FB0F9}"/>
              </a:ext>
            </a:extLst>
          </p:cNvPr>
          <p:cNvSpPr txBox="1"/>
          <p:nvPr/>
        </p:nvSpPr>
        <p:spPr>
          <a:xfrm>
            <a:off x="342900" y="1313168"/>
            <a:ext cx="710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파일의 번호“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{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NamedEntities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…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N”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imgPath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KVQAimgs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/[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 이름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].jpg",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ParaQuestions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 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"Questions"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"split": [ 1~3, 1~3, 1~3, 1~3, 1~3 ], // 1: train, 2: validation, 3: test 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번의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split)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wikiCap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가져온 이미지에 달려 있던 캡션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2CEBA-9CD6-40D5-AB4B-820669F7AD8F}"/>
              </a:ext>
            </a:extLst>
          </p:cNvPr>
          <p:cNvSpPr txBox="1"/>
          <p:nvPr/>
        </p:nvSpPr>
        <p:spPr>
          <a:xfrm>
            <a:off x="4262437" y="2870873"/>
            <a:ext cx="4429016" cy="92333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en-US" altLang="ko-KR" dirty="0"/>
              <a:t>training 70%, validation 20%, testing 10%</a:t>
            </a:r>
            <a:r>
              <a:rPr lang="ko-KR" altLang="en-US" dirty="0"/>
              <a:t>로 나누고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dataset</a:t>
            </a:r>
            <a:r>
              <a:rPr lang="ko-KR" altLang="en-US" dirty="0"/>
              <a:t>에 대해 </a:t>
            </a:r>
            <a:r>
              <a:rPr lang="en-US" altLang="ko-KR" dirty="0"/>
              <a:t>5</a:t>
            </a:r>
            <a:r>
              <a:rPr lang="ko-KR" altLang="en-US" dirty="0"/>
              <a:t>개로 나누어 각 </a:t>
            </a:r>
            <a:r>
              <a:rPr lang="en-US" altLang="ko-KR" dirty="0"/>
              <a:t>test split</a:t>
            </a:r>
            <a:r>
              <a:rPr lang="ko-KR" altLang="en-US" dirty="0"/>
              <a:t>의 결과의 평균 정확도를 구함</a:t>
            </a: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E62A4652-82E6-4A77-90D9-A59E15164E63}"/>
              </a:ext>
            </a:extLst>
          </p:cNvPr>
          <p:cNvSpPr/>
          <p:nvPr/>
        </p:nvSpPr>
        <p:spPr>
          <a:xfrm>
            <a:off x="596903" y="5780659"/>
            <a:ext cx="2204080" cy="943661"/>
          </a:xfrm>
          <a:prstGeom prst="donut">
            <a:avLst>
              <a:gd name="adj" fmla="val 1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5C31D2-BCE1-46F0-83A3-83B66E0568EE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800983" y="3332538"/>
            <a:ext cx="1461454" cy="291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57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형식</a:t>
            </a: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E62A4652-82E6-4A77-90D9-A59E15164E63}"/>
              </a:ext>
            </a:extLst>
          </p:cNvPr>
          <p:cNvSpPr/>
          <p:nvPr/>
        </p:nvSpPr>
        <p:spPr>
          <a:xfrm>
            <a:off x="1021185" y="2651908"/>
            <a:ext cx="2204080" cy="943661"/>
          </a:xfrm>
          <a:prstGeom prst="donut">
            <a:avLst>
              <a:gd name="adj" fmla="val 1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E989F-90FE-4916-A498-CF6610A44705}"/>
              </a:ext>
            </a:extLst>
          </p:cNvPr>
          <p:cNvSpPr txBox="1"/>
          <p:nvPr/>
        </p:nvSpPr>
        <p:spPr>
          <a:xfrm>
            <a:off x="342900" y="1313080"/>
            <a:ext cx="4082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"Answers"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"Type of Question":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//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복수 개의 카테고리에 속할 수 있음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...],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07808-5AF8-4E35-96B3-46336582947A}"/>
              </a:ext>
            </a:extLst>
          </p:cNvPr>
          <p:cNvSpPr txBox="1"/>
          <p:nvPr/>
        </p:nvSpPr>
        <p:spPr>
          <a:xfrm>
            <a:off x="4372084" y="1313080"/>
            <a:ext cx="4429016" cy="3139321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ko-KR" altLang="en-US" dirty="0"/>
              <a:t>카테고리는 총 </a:t>
            </a:r>
            <a:r>
              <a:rPr lang="en-US" altLang="ko-KR" dirty="0"/>
              <a:t>10</a:t>
            </a:r>
            <a:r>
              <a:rPr lang="ko-KR" altLang="en-US" dirty="0"/>
              <a:t>개로 다음과 같다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Spatial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1-hop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Multi-hop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Boolean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Intersection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Subtraction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Comparison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Counting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Multi-entity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Multi-relation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CEB962-4528-498A-A31F-1C8BBE5157E5}"/>
              </a:ext>
            </a:extLst>
          </p:cNvPr>
          <p:cNvCxnSpPr>
            <a:endCxn id="12" idx="1"/>
          </p:cNvCxnSpPr>
          <p:nvPr/>
        </p:nvCxnSpPr>
        <p:spPr>
          <a:xfrm flipV="1">
            <a:off x="3225265" y="2882741"/>
            <a:ext cx="1146819" cy="24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0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79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9A3F7-AE70-4AB6-A09E-3479714F5569}"/>
              </a:ext>
            </a:extLst>
          </p:cNvPr>
          <p:cNvSpPr txBox="1"/>
          <p:nvPr/>
        </p:nvSpPr>
        <p:spPr>
          <a:xfrm>
            <a:off x="342900" y="1268986"/>
            <a:ext cx="861546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“2635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{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NamedEntities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 [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“George Washington”,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“Thomas Jefferson”,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"Theodore Roosevelt“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"Abraham Lincoln“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imgPath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KVQAimgs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/2635.jpg",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ParaQuestions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Who is in the left side?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en-US" altLang="ko-KR" sz="1100" dirty="0">
                <a:solidFill>
                  <a:srgbClr val="00B0F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many politicians are there in the picture?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Qids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"Q23”,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"Q11812",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“Q33866”</a:t>
            </a:r>
          </a:p>
          <a:p>
            <a:r>
              <a:rPr lang="en-US" altLang="ko-KR" sz="1100" dirty="0">
                <a:solidFill>
                  <a:srgbClr val="00B0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"Q91”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],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"Questions" : [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Who is in the left?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en-US" altLang="ko-KR" sz="1100" dirty="0">
                <a:solidFill>
                  <a:srgbClr val="00B0F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How many politicians are there in the image?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       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"split": [ 1, 2, 2, 3, 1 ]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wikiCap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"(left to right) Washington, Jefferson, T. Roosevelt and Lincoln sculptured into Mt. Rushmore",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"Answers" : [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George Washington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rgbClr val="00B0F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"Type of Question": [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</a:t>
            </a:r>
            <a:r>
              <a:rPr lang="en-US" altLang="ko-KR" sz="1100" dirty="0">
                <a:solidFill>
                  <a:srgbClr val="FF000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["spatial", "1-hop“]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</a:t>
            </a:r>
          </a:p>
          <a:p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1100" dirty="0">
                <a:solidFill>
                  <a:srgbClr val="00B0F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["1-hop", "counting", "Multi-Entity“]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</a:t>
            </a:r>
          </a:p>
          <a:p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</a:t>
            </a:r>
            <a:endParaRPr lang="ko-KR" altLang="en-US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4" name="그림 13" descr="바위, 실외, 돌이(가) 표시된 사진&#10;&#10;자동 생성된 설명">
            <a:extLst>
              <a:ext uri="{FF2B5EF4-FFF2-40B4-BE49-F238E27FC236}">
                <a16:creationId xmlns:a16="http://schemas.microsoft.com/office/drawing/2014/main" id="{CCAC6D3D-21B1-4699-BBC3-65639DD28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85" y="1380952"/>
            <a:ext cx="3646581" cy="2431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F91849-23A0-4174-A315-B94F6B0D78D8}"/>
              </a:ext>
            </a:extLst>
          </p:cNvPr>
          <p:cNvSpPr txBox="1"/>
          <p:nvPr/>
        </p:nvSpPr>
        <p:spPr>
          <a:xfrm>
            <a:off x="5231389" y="3815257"/>
            <a:ext cx="229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8] 2635.jpg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5" name="그림 14" descr="텍스트, 사람, 남자, 정장이(가) 표시된 사진&#10;&#10;자동 생성된 설명">
            <a:extLst>
              <a:ext uri="{FF2B5EF4-FFF2-40B4-BE49-F238E27FC236}">
                <a16:creationId xmlns:a16="http://schemas.microsoft.com/office/drawing/2014/main" id="{DCD84E0E-D5CB-41EA-8B64-DD2D4E205F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693" y="5419725"/>
            <a:ext cx="1182185" cy="1438275"/>
          </a:xfrm>
          <a:prstGeom prst="rect">
            <a:avLst/>
          </a:prstGeom>
        </p:spPr>
      </p:pic>
      <p:pic>
        <p:nvPicPr>
          <p:cNvPr id="16" name="그림 15" descr="텍스트, 실내, 사람, 영장류이(가) 표시된 사진&#10;&#10;자동 생성된 설명">
            <a:extLst>
              <a:ext uri="{FF2B5EF4-FFF2-40B4-BE49-F238E27FC236}">
                <a16:creationId xmlns:a16="http://schemas.microsoft.com/office/drawing/2014/main" id="{60D5767D-AAE6-4092-8B4F-A576037674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52" y="5433734"/>
            <a:ext cx="1237522" cy="1416749"/>
          </a:xfrm>
          <a:prstGeom prst="rect">
            <a:avLst/>
          </a:prstGeom>
        </p:spPr>
      </p:pic>
      <p:pic>
        <p:nvPicPr>
          <p:cNvPr id="17" name="그림 16" descr="텍스트, 사람, 남자, 정장이(가) 표시된 사진&#10;&#10;자동 생성된 설명">
            <a:extLst>
              <a:ext uri="{FF2B5EF4-FFF2-40B4-BE49-F238E27FC236}">
                <a16:creationId xmlns:a16="http://schemas.microsoft.com/office/drawing/2014/main" id="{C62A6A09-9845-4931-95FC-2225FE33D2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20" y="5048250"/>
            <a:ext cx="1297264" cy="1809750"/>
          </a:xfrm>
          <a:prstGeom prst="rect">
            <a:avLst/>
          </a:prstGeom>
        </p:spPr>
      </p:pic>
      <p:pic>
        <p:nvPicPr>
          <p:cNvPr id="18" name="그림 17" descr="남자, 사람, 넥타이, 의류이(가) 표시된 사진&#10;&#10;자동 생성된 설명">
            <a:extLst>
              <a:ext uri="{FF2B5EF4-FFF2-40B4-BE49-F238E27FC236}">
                <a16:creationId xmlns:a16="http://schemas.microsoft.com/office/drawing/2014/main" id="{5FB71EE2-AACB-42EE-A752-68F0232B07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78" y="5335431"/>
            <a:ext cx="1227524" cy="1515052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90DE45B-2B0F-46D8-A125-1049EA442DF8}"/>
              </a:ext>
            </a:extLst>
          </p:cNvPr>
          <p:cNvSpPr/>
          <p:nvPr/>
        </p:nvSpPr>
        <p:spPr>
          <a:xfrm>
            <a:off x="581892" y="1496291"/>
            <a:ext cx="1843914" cy="992611"/>
          </a:xfrm>
          <a:prstGeom prst="frame">
            <a:avLst>
              <a:gd name="adj1" fmla="val 11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750BF7-06AF-4C72-8F73-10CF27A84A8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82221" y="1745673"/>
            <a:ext cx="3678667" cy="318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액자 18">
            <a:extLst>
              <a:ext uri="{FF2B5EF4-FFF2-40B4-BE49-F238E27FC236}">
                <a16:creationId xmlns:a16="http://schemas.microsoft.com/office/drawing/2014/main" id="{FE30B106-3F38-40DC-8156-818135590C41}"/>
              </a:ext>
            </a:extLst>
          </p:cNvPr>
          <p:cNvSpPr/>
          <p:nvPr/>
        </p:nvSpPr>
        <p:spPr>
          <a:xfrm>
            <a:off x="5960888" y="1745673"/>
            <a:ext cx="604372" cy="636183"/>
          </a:xfrm>
          <a:prstGeom prst="frame">
            <a:avLst>
              <a:gd name="adj1" fmla="val 11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886D4BAE-B84E-4B20-AD20-C7B11EF25C57}"/>
              </a:ext>
            </a:extLst>
          </p:cNvPr>
          <p:cNvSpPr/>
          <p:nvPr/>
        </p:nvSpPr>
        <p:spPr>
          <a:xfrm>
            <a:off x="6581095" y="1949864"/>
            <a:ext cx="561368" cy="590915"/>
          </a:xfrm>
          <a:prstGeom prst="frame">
            <a:avLst>
              <a:gd name="adj1" fmla="val 11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5A56750E-5A66-41BC-A9C4-D542B4596F99}"/>
              </a:ext>
            </a:extLst>
          </p:cNvPr>
          <p:cNvSpPr/>
          <p:nvPr/>
        </p:nvSpPr>
        <p:spPr>
          <a:xfrm>
            <a:off x="7047340" y="2415538"/>
            <a:ext cx="477932" cy="503088"/>
          </a:xfrm>
          <a:prstGeom prst="frame">
            <a:avLst>
              <a:gd name="adj1" fmla="val 11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03D92D71-D638-43AA-995A-2BCD77BF2592}"/>
              </a:ext>
            </a:extLst>
          </p:cNvPr>
          <p:cNvSpPr/>
          <p:nvPr/>
        </p:nvSpPr>
        <p:spPr>
          <a:xfrm>
            <a:off x="7696443" y="2381856"/>
            <a:ext cx="604372" cy="593119"/>
          </a:xfrm>
          <a:prstGeom prst="frame">
            <a:avLst>
              <a:gd name="adj1" fmla="val 11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E39BB13-8994-4003-B10F-E576B7943CF2}"/>
              </a:ext>
            </a:extLst>
          </p:cNvPr>
          <p:cNvCxnSpPr>
            <a:cxnSpLocks/>
          </p:cNvCxnSpPr>
          <p:nvPr/>
        </p:nvCxnSpPr>
        <p:spPr>
          <a:xfrm>
            <a:off x="2291809" y="1906344"/>
            <a:ext cx="4273451" cy="6273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15EAD6-8F4C-480D-B982-C4F99FCC86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291809" y="2089560"/>
            <a:ext cx="4755531" cy="5775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47D43F-EFFA-46C0-8836-85CF91023474}"/>
              </a:ext>
            </a:extLst>
          </p:cNvPr>
          <p:cNvCxnSpPr>
            <a:cxnSpLocks/>
          </p:cNvCxnSpPr>
          <p:nvPr/>
        </p:nvCxnSpPr>
        <p:spPr>
          <a:xfrm>
            <a:off x="2301397" y="2263951"/>
            <a:ext cx="5395046" cy="7075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D79842-FE34-41A0-A722-A98A1BC21241}"/>
              </a:ext>
            </a:extLst>
          </p:cNvPr>
          <p:cNvCxnSpPr>
            <a:endCxn id="15" idx="1"/>
          </p:cNvCxnSpPr>
          <p:nvPr/>
        </p:nvCxnSpPr>
        <p:spPr>
          <a:xfrm>
            <a:off x="1482898" y="3812006"/>
            <a:ext cx="2331795" cy="23268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액자 31">
            <a:extLst>
              <a:ext uri="{FF2B5EF4-FFF2-40B4-BE49-F238E27FC236}">
                <a16:creationId xmlns:a16="http://schemas.microsoft.com/office/drawing/2014/main" id="{A674D5B0-2A88-4C49-9C49-553D9862694C}"/>
              </a:ext>
            </a:extLst>
          </p:cNvPr>
          <p:cNvSpPr/>
          <p:nvPr/>
        </p:nvSpPr>
        <p:spPr>
          <a:xfrm>
            <a:off x="561877" y="3313357"/>
            <a:ext cx="941972" cy="1055742"/>
          </a:xfrm>
          <a:prstGeom prst="frame">
            <a:avLst>
              <a:gd name="adj1" fmla="val 1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03C4AB-2347-48B3-B647-EBEEA7726ABD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flipV="1">
            <a:off x="4405786" y="2381856"/>
            <a:ext cx="1857288" cy="30378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4F8383-4E0C-4D7C-BE76-CB723EDD67A2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V="1">
            <a:off x="5644313" y="2540779"/>
            <a:ext cx="1217466" cy="289295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D25E18-A22D-41C0-85C1-321E7B7A2B3C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flipV="1">
            <a:off x="7047340" y="2918626"/>
            <a:ext cx="238966" cy="24168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DB1AA7-4871-4546-98A0-0DDCDD49F4C5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flipH="1" flipV="1">
            <a:off x="7998629" y="2974975"/>
            <a:ext cx="380823" cy="2073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56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1" grpId="0" animBg="1"/>
      <p:bldP spid="22" grpId="0" animBg="1"/>
      <p:bldP spid="23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075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목표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3DE25-5B5C-4761-86B8-F67C230B65DF}"/>
              </a:ext>
            </a:extLst>
          </p:cNvPr>
          <p:cNvSpPr txBox="1"/>
          <p:nvPr/>
        </p:nvSpPr>
        <p:spPr>
          <a:xfrm>
            <a:off x="432977" y="1347847"/>
            <a:ext cx="4489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논문에서 지정한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Baseline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이용하여 측정한 성능과 비교</a:t>
            </a:r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Face recognition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(Zhang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et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al.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2016)</a:t>
            </a: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Face localization (</a:t>
            </a:r>
            <a:r>
              <a:rPr lang="en-US" altLang="ko-KR" sz="1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Facenet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EE1700-4E91-42DF-B0BB-A800C5505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5" y="4059940"/>
            <a:ext cx="4304155" cy="1790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74EF2-014F-430D-84EB-C92FEA7B2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113703"/>
            <a:ext cx="4220908" cy="1485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A2754-D05D-4FD4-A6E4-7B2D31453A8F}"/>
              </a:ext>
            </a:extLst>
          </p:cNvPr>
          <p:cNvSpPr txBox="1"/>
          <p:nvPr/>
        </p:nvSpPr>
        <p:spPr>
          <a:xfrm>
            <a:off x="523875" y="3567498"/>
            <a:ext cx="229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9] 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Facenet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vs.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MS-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Captionbot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46230-99BF-446C-8BCF-74AD74491B8A}"/>
              </a:ext>
            </a:extLst>
          </p:cNvPr>
          <p:cNvSpPr txBox="1"/>
          <p:nvPr/>
        </p:nvSpPr>
        <p:spPr>
          <a:xfrm>
            <a:off x="432977" y="3813719"/>
            <a:ext cx="80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Visual Entity Linking (</a:t>
            </a:r>
            <a:r>
              <a:rPr lang="en-US" altLang="ko-KR" sz="15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MemNet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A966E-B725-45D9-AFB7-B6F65DB1666C}"/>
              </a:ext>
            </a:extLst>
          </p:cNvPr>
          <p:cNvSpPr txBox="1"/>
          <p:nvPr/>
        </p:nvSpPr>
        <p:spPr>
          <a:xfrm>
            <a:off x="523875" y="5817926"/>
            <a:ext cx="372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10] 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MemNet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vs. BLSTM - Question Answering results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44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075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목표 정의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5A2A8F-7F54-4BAA-9ABF-5205F001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9" y="1686115"/>
            <a:ext cx="4304156" cy="1826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1AE0EE-137C-4FDA-A59E-C0F169D781CB}"/>
              </a:ext>
            </a:extLst>
          </p:cNvPr>
          <p:cNvSpPr txBox="1"/>
          <p:nvPr/>
        </p:nvSpPr>
        <p:spPr>
          <a:xfrm>
            <a:off x="502620" y="3413921"/>
            <a:ext cx="421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11]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변형된 질문과 원본 질문의 각 카테고리에 대한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46230-99BF-446C-8BCF-74AD74491B8A}"/>
              </a:ext>
            </a:extLst>
          </p:cNvPr>
          <p:cNvSpPr txBox="1"/>
          <p:nvPr/>
        </p:nvSpPr>
        <p:spPr>
          <a:xfrm>
            <a:off x="414689" y="1314888"/>
            <a:ext cx="8014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4. VQA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결과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4ED4E-B097-49D8-B25D-0A930997C97F}"/>
              </a:ext>
            </a:extLst>
          </p:cNvPr>
          <p:cNvSpPr txBox="1"/>
          <p:nvPr/>
        </p:nvSpPr>
        <p:spPr>
          <a:xfrm>
            <a:off x="523875" y="4248555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Face localization - </a:t>
            </a:r>
            <a:r>
              <a:rPr lang="en-US" altLang="ko-KR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varGFaceNet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Spatial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이나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1-hop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집중해서 문제 해결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43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99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 KVQA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란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ko-KR" altLang="en-US" sz="4400" dirty="0">
              <a:solidFill>
                <a:schemeClr val="accent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C0401-3927-4BF1-A3BF-F53FE0158A4B}"/>
              </a:ext>
            </a:extLst>
          </p:cNvPr>
          <p:cNvSpPr txBox="1"/>
          <p:nvPr/>
        </p:nvSpPr>
        <p:spPr>
          <a:xfrm>
            <a:off x="523875" y="1451150"/>
            <a:ext cx="831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이미지에서 얻을 수 있는 직접적인 정보 뿐만 아니라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이미지에 없는 정보를 사용해서 질문에 대한 답을 하는 것이다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15B551-BA3F-44D4-9968-4AAA6ADA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097481"/>
            <a:ext cx="5935648" cy="3835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206F6E-6E54-4AF9-887A-CF47C0340F47}"/>
              </a:ext>
            </a:extLst>
          </p:cNvPr>
          <p:cNvSpPr txBox="1"/>
          <p:nvPr/>
        </p:nvSpPr>
        <p:spPr>
          <a:xfrm>
            <a:off x="523875" y="5932721"/>
            <a:ext cx="365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1] http://malllabiisc.github.io/resources/kvqa/</a:t>
            </a:r>
            <a:endParaRPr lang="ko-KR" altLang="en-US" sz="1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1CC7EB-4474-43FC-BEED-97426E29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52" y="1290800"/>
            <a:ext cx="4849963" cy="2171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A1026-B5D8-4E5F-90C6-1393757AF115}"/>
              </a:ext>
            </a:extLst>
          </p:cNvPr>
          <p:cNvSpPr txBox="1"/>
          <p:nvPr/>
        </p:nvSpPr>
        <p:spPr>
          <a:xfrm>
            <a:off x="564650" y="3462231"/>
            <a:ext cx="668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2] KVQA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데이터 통계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</a:t>
            </a:r>
            <a:r>
              <a:rPr lang="en-US" altLang="ko-KR" sz="1000" b="0" i="0" u="none" strike="noStrike" baseline="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KVQA: Knowledge-aware Visual Question Answering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63D9F-E9B6-4FAE-B14A-B2D255B2E201}"/>
              </a:ext>
            </a:extLst>
          </p:cNvPr>
          <p:cNvSpPr txBox="1"/>
          <p:nvPr/>
        </p:nvSpPr>
        <p:spPr>
          <a:xfrm>
            <a:off x="564649" y="3772553"/>
            <a:ext cx="377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개수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69,362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카테고리별 질문 개수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CDA4FFFD-20AC-4933-A4CA-B833093D8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20491"/>
              </p:ext>
            </p:extLst>
          </p:nvPr>
        </p:nvGraphicFramePr>
        <p:xfrm>
          <a:off x="2659310" y="4389348"/>
          <a:ext cx="6437836" cy="2219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9459">
                  <a:extLst>
                    <a:ext uri="{9D8B030D-6E8A-4147-A177-3AD203B41FA5}">
                      <a16:colId xmlns:a16="http://schemas.microsoft.com/office/drawing/2014/main" val="2133642224"/>
                    </a:ext>
                  </a:extLst>
                </a:gridCol>
                <a:gridCol w="1609459">
                  <a:extLst>
                    <a:ext uri="{9D8B030D-6E8A-4147-A177-3AD203B41FA5}">
                      <a16:colId xmlns:a16="http://schemas.microsoft.com/office/drawing/2014/main" val="2187715744"/>
                    </a:ext>
                  </a:extLst>
                </a:gridCol>
                <a:gridCol w="1609459">
                  <a:extLst>
                    <a:ext uri="{9D8B030D-6E8A-4147-A177-3AD203B41FA5}">
                      <a16:colId xmlns:a16="http://schemas.microsoft.com/office/drawing/2014/main" val="2737459504"/>
                    </a:ext>
                  </a:extLst>
                </a:gridCol>
                <a:gridCol w="1609459">
                  <a:extLst>
                    <a:ext uri="{9D8B030D-6E8A-4147-A177-3AD203B41FA5}">
                      <a16:colId xmlns:a16="http://schemas.microsoft.com/office/drawing/2014/main" val="1506798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카테고리명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#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카테고리명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#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Spatial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14,632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Subtraction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18,843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1-hop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144,329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Comparison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28,966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8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Multi-hop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38,711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Counting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19,017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Boolean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52,621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Multi-entity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55,513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Intersection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7,548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Multi-relation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102,636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2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6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D5723F-F792-4E4B-83A1-C0F8AB5A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343026"/>
            <a:ext cx="3819525" cy="1816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A7DB24-AE5D-48EA-85A8-EDA32B069A97}"/>
              </a:ext>
            </a:extLst>
          </p:cNvPr>
          <p:cNvSpPr txBox="1"/>
          <p:nvPr/>
        </p:nvSpPr>
        <p:spPr>
          <a:xfrm>
            <a:off x="342900" y="3159151"/>
            <a:ext cx="2536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3] Qid-NamedEntityMapping.csv</a:t>
            </a:r>
            <a:endParaRPr lang="en-US" altLang="ko-KR" sz="1000" b="0" i="0" u="none" strike="noStrike" baseline="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E126E7-A805-4E6D-B8A3-031EDAEFB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7" y="1326358"/>
            <a:ext cx="4826795" cy="743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033C46-4FF7-448E-9F5F-5C449F17E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10" y="3377459"/>
            <a:ext cx="5822156" cy="2534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105B8B-04C4-49CF-B0C8-16C39D8E35CE}"/>
              </a:ext>
            </a:extLst>
          </p:cNvPr>
          <p:cNvSpPr txBox="1"/>
          <p:nvPr/>
        </p:nvSpPr>
        <p:spPr>
          <a:xfrm>
            <a:off x="4214813" y="2039544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4] Kgfacts-CloseWorld.csv - 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장소 매핑</a:t>
            </a:r>
            <a:endParaRPr lang="en-US" altLang="ko-KR" sz="1000" b="0" i="0" u="none" strike="noStrike" baseline="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7F0C3-6DD3-4078-BA84-E3F510894E9C}"/>
              </a:ext>
            </a:extLst>
          </p:cNvPr>
          <p:cNvSpPr txBox="1"/>
          <p:nvPr/>
        </p:nvSpPr>
        <p:spPr>
          <a:xfrm>
            <a:off x="380341" y="5883948"/>
            <a:ext cx="3734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5] Kgfacts-CloseWorld.csv – </a:t>
            </a:r>
            <a:r>
              <a:rPr lang="en-US" altLang="ko-KR" sz="1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와 관계 매핑</a:t>
            </a:r>
            <a:endParaRPr lang="en-US" altLang="ko-KR" sz="1000" b="0" i="0" u="none" strike="noStrike" baseline="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71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8186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F68D2-9318-4066-A6B9-2D8F0D7CE01E}"/>
              </a:ext>
            </a:extLst>
          </p:cNvPr>
          <p:cNvSpPr txBox="1"/>
          <p:nvPr/>
        </p:nvSpPr>
        <p:spPr>
          <a:xfrm>
            <a:off x="418346" y="1378937"/>
            <a:ext cx="8014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Answer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 값이 숫자로 나오는 경우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28829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상위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개수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(1, 11017), (2, 3762), (3, 855), (71, 382), (74, 366),</a:t>
            </a: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(79, 353), (83, 347), (70, 347), (77, 344), (76, 334)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Answer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중 값이 숫자가 아닌 경우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154178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 중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Yes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경우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23533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 중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No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인 경우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29011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답의 단어 수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[(1, 81749), (2, 48012), (4, 17405), (3, 5665),     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           (5, 725), (6, 463), (7, 104), (10, 31), (8, 19), (9, 5)]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Yes/NO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대답 제외하고 가장 많이 나온 답 상위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10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 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개수</a:t>
            </a: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  <a:b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('Europe', 9885), ('North America', 6507), ('United States of America', 5817), </a:t>
            </a: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('Person in the left', 4945), ('Person in the right', 4789), ('United Kingdom', 2375),</a:t>
            </a:r>
          </a:p>
          <a:p>
            <a:r>
              <a:rPr lang="en-US" altLang="ko-KR" sz="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('Both', 2074), ('Andrew Jackson', 2046), ('Abraham Lincoln', 1923), ('Asia', 1470)</a:t>
            </a:r>
          </a:p>
          <a:p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sz="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1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8411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19062A-63F4-4095-A51D-F25AC923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345548"/>
            <a:ext cx="5939383" cy="34146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602B7-D604-4E6F-AF33-D8035013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264" y="3258337"/>
            <a:ext cx="5029736" cy="3519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C2A2E-FE65-45F8-9DDB-D25F51ADB9C7}"/>
              </a:ext>
            </a:extLst>
          </p:cNvPr>
          <p:cNvSpPr txBox="1"/>
          <p:nvPr/>
        </p:nvSpPr>
        <p:spPr>
          <a:xfrm>
            <a:off x="523875" y="4771899"/>
            <a:ext cx="229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6] KVQA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질의 응답 스펙트럼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ECE21-7804-4C0F-A6AC-C4194E4838FE}"/>
              </a:ext>
            </a:extLst>
          </p:cNvPr>
          <p:cNvSpPr txBox="1"/>
          <p:nvPr/>
        </p:nvSpPr>
        <p:spPr>
          <a:xfrm>
            <a:off x="6644233" y="3012116"/>
            <a:ext cx="2617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그림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7] KVQA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질의 응답 결과 </a:t>
            </a:r>
            <a:r>
              <a:rPr lang="en-US" altLang="ko-KR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Word Cloud</a:t>
            </a:r>
            <a:r>
              <a:rPr lang="ko-KR" altLang="en-US" sz="1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27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57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형식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9D8CB-2719-441B-AD13-825ED65FB0F9}"/>
              </a:ext>
            </a:extLst>
          </p:cNvPr>
          <p:cNvSpPr txBox="1"/>
          <p:nvPr/>
        </p:nvSpPr>
        <p:spPr>
          <a:xfrm>
            <a:off x="342900" y="1313168"/>
            <a:ext cx="710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파일의 번호“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{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NamedEntities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1”,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2”,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…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N”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imgPath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KVQAimgs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/[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 이름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].jpg",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ParaQuestions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 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"Questions"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"split": [ 1~3, 1~3, 1~3, 1~3, 1~3 ], // 1: train, 2: validation, 3: test 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번의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split)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wikiCap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가져온 이미지에 달려 있던 캡션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B1FB-7791-4900-8355-337DD4E9BCC2}"/>
              </a:ext>
            </a:extLst>
          </p:cNvPr>
          <p:cNvSpPr txBox="1"/>
          <p:nvPr/>
        </p:nvSpPr>
        <p:spPr>
          <a:xfrm>
            <a:off x="4571999" y="1265704"/>
            <a:ext cx="40821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"Answers"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답변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"Type of Question":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//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복수 개의 카테고리에 속할 수 있음</a:t>
            </a:r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...],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["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질문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카테고리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", ...]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}</a:t>
            </a:r>
            <a:endParaRPr lang="ko-KR" altLang="en-US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6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57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형식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9D8CB-2719-441B-AD13-825ED65FB0F9}"/>
              </a:ext>
            </a:extLst>
          </p:cNvPr>
          <p:cNvSpPr txBox="1"/>
          <p:nvPr/>
        </p:nvSpPr>
        <p:spPr>
          <a:xfrm>
            <a:off x="342900" y="1313168"/>
            <a:ext cx="710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파일의 번호“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{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NamedEntities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…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N”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imgPath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KVQAimgs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/[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 이름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].jpg",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ParaQuestions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 paraphrase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"Questions"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"split": [ 1~3, 1~3, 1~3, 1~3, 1~3 ], // 1: train, 2: validation, 3: test 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split)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wikiCap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가져온 이미지에 달려 있던 캡션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E8F9F-4397-4F0A-819B-ACF3A7432419}"/>
              </a:ext>
            </a:extLst>
          </p:cNvPr>
          <p:cNvSpPr txBox="1"/>
          <p:nvPr/>
        </p:nvSpPr>
        <p:spPr>
          <a:xfrm>
            <a:off x="4372084" y="2505670"/>
            <a:ext cx="4296428" cy="92333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질문은 미리 만들어 두고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  <a:hlinkClick r:id="rId3"/>
              </a:rPr>
              <a:t>https://paraphrasing-tool.com/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사용하여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paraphrase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질문을 추가함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E62A4652-82E6-4A77-90D9-A59E15164E63}"/>
              </a:ext>
            </a:extLst>
          </p:cNvPr>
          <p:cNvSpPr/>
          <p:nvPr/>
        </p:nvSpPr>
        <p:spPr>
          <a:xfrm>
            <a:off x="523875" y="2882188"/>
            <a:ext cx="2204080" cy="943661"/>
          </a:xfrm>
          <a:prstGeom prst="donut">
            <a:avLst>
              <a:gd name="adj" fmla="val 1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6117ED77-59AF-4594-A120-462463E58C20}"/>
              </a:ext>
            </a:extLst>
          </p:cNvPr>
          <p:cNvSpPr/>
          <p:nvPr/>
        </p:nvSpPr>
        <p:spPr>
          <a:xfrm>
            <a:off x="523875" y="5073001"/>
            <a:ext cx="2204080" cy="943661"/>
          </a:xfrm>
          <a:prstGeom prst="donut">
            <a:avLst>
              <a:gd name="adj" fmla="val 1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2A5F82-EBC2-47D6-A789-B4C411B1F219}"/>
              </a:ext>
            </a:extLst>
          </p:cNvPr>
          <p:cNvCxnSpPr>
            <a:stCxn id="11" idx="6"/>
            <a:endCxn id="8" idx="1"/>
          </p:cNvCxnSpPr>
          <p:nvPr/>
        </p:nvCxnSpPr>
        <p:spPr>
          <a:xfrm flipV="1">
            <a:off x="2727955" y="2967335"/>
            <a:ext cx="1644129" cy="3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8557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데이터셋 분석 </a:t>
            </a:r>
            <a:r>
              <a:rPr lang="en-US" altLang="ko-KR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 JSON </a:t>
            </a:r>
            <a:r>
              <a:rPr lang="ko-KR" altLang="en-US" sz="4400" dirty="0">
                <a:solidFill>
                  <a:schemeClr val="accent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파일의 형식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9D8CB-2719-441B-AD13-825ED65FB0F9}"/>
              </a:ext>
            </a:extLst>
          </p:cNvPr>
          <p:cNvSpPr txBox="1"/>
          <p:nvPr/>
        </p:nvSpPr>
        <p:spPr>
          <a:xfrm>
            <a:off x="342900" y="1313168"/>
            <a:ext cx="710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파일의 번호“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{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NamedEntities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2”,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…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사람이름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N”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“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imgPath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KVQAimgs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/[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이미지 파일 이름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].jpg",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ParaQuestions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“paraphrase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 paraphrase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Qids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 : [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"Q(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사람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N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해당하는 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reference image </a:t>
            </a:r>
            <a:r>
              <a:rPr lang="ko-KR" altLang="en-US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번호</a:t>
            </a:r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r>
              <a:rPr lang="en-US" altLang="ko-KR" sz="12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"Questions" : [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2",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...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"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원래의 질문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M"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],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"split": [ 1~3, 1~3, 1~3, 1~3, 1~3 ], // 1: train, 2: validation, 3: test 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총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번의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split)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"</a:t>
            </a:r>
            <a:r>
              <a:rPr lang="en-US" altLang="ko-KR" sz="1200" dirty="0" err="1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wikiCap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": "(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가져온 이미지에 달려 있던 캡션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)",</a:t>
            </a:r>
          </a:p>
          <a:p>
            <a:endParaRPr lang="en-US" altLang="ko-KR" sz="12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AD691-2CB2-45FA-A14E-2580C1768C89}"/>
              </a:ext>
            </a:extLst>
          </p:cNvPr>
          <p:cNvSpPr txBox="1"/>
          <p:nvPr/>
        </p:nvSpPr>
        <p:spPr>
          <a:xfrm>
            <a:off x="4572000" y="2877411"/>
            <a:ext cx="4229100" cy="1477328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배달의민족 한나체 Pro" panose="020B0600000101010101" pitchFamily="50" charset="-127"/>
                <a:ea typeface="배달의민족 한나체 Pro" panose="020B0600000101010101" pitchFamily="50" charset="-127"/>
              </a:defRPr>
            </a:lvl1pPr>
          </a:lstStyle>
          <a:p>
            <a:r>
              <a:rPr lang="en-US" altLang="ko-KR" dirty="0"/>
              <a:t>- Reference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는 </a:t>
            </a:r>
            <a:r>
              <a:rPr lang="en-US" altLang="ko-KR" dirty="0"/>
              <a:t>visual named entity linking</a:t>
            </a:r>
            <a:r>
              <a:rPr lang="ko-KR" altLang="en-US" dirty="0"/>
              <a:t>을 위해 </a:t>
            </a:r>
            <a:r>
              <a:rPr lang="en-US" altLang="ko-KR" dirty="0" err="1"/>
              <a:t>wikipage</a:t>
            </a:r>
            <a:r>
              <a:rPr lang="ko-KR" altLang="en-US" dirty="0"/>
              <a:t>에서 수집한 이미지이다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사람 </a:t>
            </a:r>
            <a:r>
              <a:rPr lang="en-US" altLang="ko-KR" dirty="0"/>
              <a:t>N</a:t>
            </a:r>
            <a:r>
              <a:rPr lang="ko-KR" altLang="en-US" dirty="0"/>
              <a:t>에 해당하는 </a:t>
            </a:r>
            <a:r>
              <a:rPr lang="en-US" altLang="ko-KR" dirty="0"/>
              <a:t>Knowledge graph</a:t>
            </a:r>
            <a:r>
              <a:rPr lang="ko-KR" altLang="en-US" dirty="0"/>
              <a:t>의 </a:t>
            </a:r>
            <a:r>
              <a:rPr lang="en-US" altLang="ko-KR" dirty="0"/>
              <a:t>Entity </a:t>
            </a:r>
            <a:r>
              <a:rPr lang="ko-KR" altLang="en-US" dirty="0"/>
              <a:t>번호를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E62A4652-82E6-4A77-90D9-A59E15164E63}"/>
              </a:ext>
            </a:extLst>
          </p:cNvPr>
          <p:cNvSpPr/>
          <p:nvPr/>
        </p:nvSpPr>
        <p:spPr>
          <a:xfrm>
            <a:off x="1094461" y="4036990"/>
            <a:ext cx="2204080" cy="943661"/>
          </a:xfrm>
          <a:prstGeom prst="donut">
            <a:avLst>
              <a:gd name="adj" fmla="val 13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4B1304-7EF9-4382-9E24-7A63113D2F7D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3298541" y="3616075"/>
            <a:ext cx="1273459" cy="89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2371</Words>
  <Application>Microsoft Office PowerPoint</Application>
  <PresentationFormat>화면 슬라이드 쇼(4:3)</PresentationFormat>
  <Paragraphs>307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Calibri</vt:lpstr>
      <vt:lpstr>맑은 고딕</vt:lpstr>
      <vt:lpstr>배달의민족 한나체 Pro</vt:lpstr>
      <vt:lpstr>Calibri Light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KimSundong</cp:lastModifiedBy>
  <cp:revision>76</cp:revision>
  <dcterms:created xsi:type="dcterms:W3CDTF">2015-01-21T11:35:38Z</dcterms:created>
  <dcterms:modified xsi:type="dcterms:W3CDTF">2022-02-13T12:18:33Z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