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8" autoAdjust="0"/>
    <p:restoredTop sz="62645" autoAdjust="0"/>
  </p:normalViewPr>
  <p:slideViewPr>
    <p:cSldViewPr snapToGrid="0">
      <p:cViewPr>
        <p:scale>
          <a:sx n="66" d="100"/>
          <a:sy n="66" d="100"/>
        </p:scale>
        <p:origin x="54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/>
              <a:t>악성댓글</a:t>
            </a:r>
            <a:r>
              <a:rPr lang="en-US" altLang="ko-KR" dirty="0"/>
              <a:t>/</a:t>
            </a:r>
            <a:r>
              <a:rPr lang="ko-KR" altLang="en-US" dirty="0" err="1"/>
              <a:t>전체댓글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B7-4175-8D78-DC2FD49E4B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B7-4175-8D78-DC2FD49E4BF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B7-4175-8D78-DC2FD49E4B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2052544"/>
        <c:axId val="1242047552"/>
      </c:lineChart>
      <c:catAx>
        <c:axId val="124205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2047552"/>
        <c:crosses val="autoZero"/>
        <c:auto val="1"/>
        <c:lblAlgn val="ctr"/>
        <c:lblOffset val="100"/>
        <c:noMultiLvlLbl val="0"/>
      </c:catAx>
      <c:valAx>
        <c:axId val="124204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2052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62" b="0" i="0" u="none" strike="noStrike" baseline="0" dirty="0">
                <a:effectLst/>
              </a:rPr>
              <a:t>혐오표현</a:t>
            </a:r>
            <a:r>
              <a:rPr lang="en-US" altLang="ko-KR" sz="1862" b="0" i="0" u="none" strike="noStrike" baseline="0" dirty="0">
                <a:effectLst/>
              </a:rPr>
              <a:t>/</a:t>
            </a:r>
            <a:r>
              <a:rPr lang="ko-KR" altLang="ko-KR" sz="1862" b="0" i="0" u="none" strike="noStrike" baseline="0" dirty="0" err="1">
                <a:effectLst/>
              </a:rPr>
              <a:t>전체댓글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57-4AAB-AB23-308E43BFE7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57-4AAB-AB23-308E43BFE72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57-4AAB-AB23-308E43BFE7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2052544"/>
        <c:axId val="1242047552"/>
      </c:lineChart>
      <c:catAx>
        <c:axId val="124205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2047552"/>
        <c:crosses val="autoZero"/>
        <c:auto val="1"/>
        <c:lblAlgn val="ctr"/>
        <c:lblOffset val="100"/>
        <c:noMultiLvlLbl val="0"/>
      </c:catAx>
      <c:valAx>
        <c:axId val="124204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2052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62" b="0" i="0" u="none" strike="noStrike" baseline="0" dirty="0" err="1">
                <a:effectLst/>
              </a:rPr>
              <a:t>욕설댓글</a:t>
            </a:r>
            <a:r>
              <a:rPr lang="en-US" altLang="ko-KR" sz="1862" b="0" i="0" u="none" strike="noStrike" baseline="0" dirty="0">
                <a:effectLst/>
              </a:rPr>
              <a:t>/</a:t>
            </a:r>
            <a:r>
              <a:rPr lang="ko-KR" altLang="ko-KR" sz="1862" b="0" i="0" u="none" strike="noStrike" baseline="0" dirty="0" err="1">
                <a:effectLst/>
              </a:rPr>
              <a:t>전체댓글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C6-4F60-A320-B993722BD7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C6-4F60-A320-B993722BD76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C6-4F60-A320-B993722BD7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2052544"/>
        <c:axId val="1242047552"/>
      </c:lineChart>
      <c:catAx>
        <c:axId val="124205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2047552"/>
        <c:crosses val="autoZero"/>
        <c:auto val="1"/>
        <c:lblAlgn val="ctr"/>
        <c:lblOffset val="100"/>
        <c:noMultiLvlLbl val="0"/>
      </c:catAx>
      <c:valAx>
        <c:axId val="124204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2052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전일</a:t>
            </a:r>
            <a:r>
              <a:rPr lang="en-US" altLang="ko-KR" dirty="0"/>
              <a:t>/</a:t>
            </a:r>
            <a:r>
              <a:rPr lang="ko-KR" altLang="en-US" dirty="0"/>
              <a:t>전월 추이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C3-4D92-91D3-1CD46963E9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C3-4D92-91D3-1CD46963E97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C3-4D92-91D3-1CD46963E9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2052544"/>
        <c:axId val="1242047552"/>
      </c:lineChart>
      <c:catAx>
        <c:axId val="124205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2047552"/>
        <c:crosses val="autoZero"/>
        <c:auto val="1"/>
        <c:lblAlgn val="ctr"/>
        <c:lblOffset val="100"/>
        <c:noMultiLvlLbl val="0"/>
      </c:catAx>
      <c:valAx>
        <c:axId val="124204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2052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81B50-2D7D-4392-AF32-C0E6428B2061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FA8B7-47EA-46D4-8A3F-B88306DE4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278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 하이퍼링크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FA8B7-47EA-46D4-8A3F-B88306DE493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9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B3BA8-C661-9EE7-F016-D2CDBFB7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62ADBC-7B73-1ACD-53D2-F0D71C0C7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4CB3-B932-2616-6272-E60D95C5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B580-0582-4F44-BF46-B29B005515D4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5E26BF-3A0D-5CD8-EB60-EB497FCD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E710B-4931-76F1-7386-5A95A18E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900-E110-4F9C-943F-58E4488D0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85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D3F94-AC7F-4CC8-866F-7AA50246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709A1-EE6C-1570-566C-B6DCA43CB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66E73-DAC7-EC19-5823-35AC2FE7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B580-0582-4F44-BF46-B29B005515D4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639B2-547E-BCBA-C0D9-14266A48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AE54D-E74B-FED9-33DA-67280CF0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900-E110-4F9C-943F-58E4488D0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99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F8A7B5-A5F6-4332-E9C8-3F7D03C2F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C4061E-5207-0105-C53F-2A8C64A4A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7A917-FD98-8BCD-16A2-52FF9244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B580-0582-4F44-BF46-B29B005515D4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3A525-6150-C31E-82E9-FE78E3BA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671FC-160C-3B51-7CAF-425077B2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900-E110-4F9C-943F-58E4488D0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07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5A81A-CBBE-F727-2E23-9AD7089F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D587E-1103-0F67-106B-268706B67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CFCC7-BD4B-F573-FBB1-13A55020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B580-0582-4F44-BF46-B29B005515D4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737288-7FAD-2359-99B6-C3F47447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2DAFC-793A-2356-C92F-96AD45F7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900-E110-4F9C-943F-58E4488D0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45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FCC55-5329-125E-4CBA-08914FFB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3148C5-5736-5FE1-752C-BA1A19F9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BA9D7-A699-97B6-F663-641C1827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B580-0582-4F44-BF46-B29B005515D4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41127-D98F-DF62-79FB-8B873BEA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25953-552B-A0D6-16B1-08E0967A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900-E110-4F9C-943F-58E4488D0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BF973-9685-4B64-B898-814973FD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9EB58-CCA1-05A2-F2B5-1EB5E5190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DF5026-9C78-7AEA-0FB3-CC8BACE87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7779A2-161C-6672-EDC6-F2B88D74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B580-0582-4F44-BF46-B29B005515D4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755D6-6A94-0317-08CE-00F5CFDA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02E569-120F-84D8-6A7A-A0BA91E8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900-E110-4F9C-943F-58E4488D0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51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8DCB3-7B34-8CAE-0C15-A6450CDB8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9C215-CED9-C49D-F01D-99007E032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8F8214-8551-AE4E-64CA-1D87C9FD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5ED394-CC23-68C6-4964-3330BDE81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307A70-340E-BADB-A5BC-908E802FF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725D30-7F7B-4610-445D-4DF64D59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B580-0582-4F44-BF46-B29B005515D4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A8D6CE-9A92-6263-07D2-19D2C065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E16BD9-1C24-FAF2-8240-D7A9EEBD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900-E110-4F9C-943F-58E4488D0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98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D9331-6AB2-EB5D-B21E-5CD5B0E6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2E158B-2F6D-26A6-A1D4-B6077BC8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B580-0582-4F44-BF46-B29B005515D4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3DBD58-FCB8-31E5-725A-2A0F5FF3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A9A256-38EB-C868-2CCE-7D68AD19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900-E110-4F9C-943F-58E4488D0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14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649EDE-5328-74B7-0EEE-C2503C18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B580-0582-4F44-BF46-B29B005515D4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C379D5-A02B-01D5-A6F7-FE52A04B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5E14D4-E188-28EC-A25C-4536FD31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900-E110-4F9C-943F-58E4488D0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08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DD024-8EFF-1957-4803-0B9AB5E2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562F76-187F-A4CB-87DC-D6DC532AE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2A129-3CC5-E652-4030-297E3BA23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0D2FAF-3B51-CEAF-8612-DF7ED293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B580-0582-4F44-BF46-B29B005515D4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6D82C8-023D-7792-73FF-55C469DD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DA825-B8FB-1858-52D7-B8AE0865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900-E110-4F9C-943F-58E4488D0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76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B6890-67F0-3933-6FFC-A62C52A3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979763-5EBC-C549-0616-FBBAA0A07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28B25E-5BED-8B1A-0539-A114DBD2B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175B0D-4DEA-B16E-61F2-C7C2F9A2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B580-0582-4F44-BF46-B29B005515D4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79648-A0E7-BB6E-FE05-321498B7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0344E6-2FFF-6677-8632-77D7427F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C8900-E110-4F9C-943F-58E4488D0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5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AB39DC-D00E-4902-62E6-C946D8E8E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2BC589-0AC1-44A2-76A6-91827EB5D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92CAF-CCF4-B9BE-A305-79858E910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BB580-0582-4F44-BF46-B29B005515D4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A7F04-4047-91B2-E350-A4E5C2F16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FE63D-1BA1-2E9A-B81C-FB5E20A2E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C8900-E110-4F9C-943F-58E4488D05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89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yu-my.sharepoint.com/personal/mok03127_hanyang_ac_kr/Documents/%EC%A3%BC%EB%B0%A9%20%EB%8F%84%EA%B5%AC.xlsx?web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3589A0-C855-2AB9-1D9B-0E2764022EB5}"/>
              </a:ext>
            </a:extLst>
          </p:cNvPr>
          <p:cNvSpPr txBox="1"/>
          <p:nvPr/>
        </p:nvSpPr>
        <p:spPr>
          <a:xfrm>
            <a:off x="387626" y="1697934"/>
            <a:ext cx="72257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linkClick r:id="rId3"/>
              </a:rPr>
              <a:t>사용한 모델 지표 확인하기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혐오표현인지 아닌지 확인해보세요</a:t>
            </a:r>
            <a:r>
              <a:rPr lang="en-US" altLang="ko-KR" dirty="0"/>
              <a:t>(</a:t>
            </a:r>
            <a:r>
              <a:rPr lang="ko-KR" altLang="en-US" dirty="0"/>
              <a:t>테스트 모델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우리 학교 커뮤니티</a:t>
            </a:r>
            <a:r>
              <a:rPr lang="en-US" altLang="ko-KR" dirty="0"/>
              <a:t>, </a:t>
            </a:r>
            <a:r>
              <a:rPr lang="ko-KR" altLang="en-US" dirty="0" err="1"/>
              <a:t>에브리타임은</a:t>
            </a:r>
            <a:r>
              <a:rPr lang="ko-KR" altLang="en-US" dirty="0"/>
              <a:t> 건전할까</a:t>
            </a:r>
            <a:r>
              <a:rPr lang="en-US" altLang="ko-KR" dirty="0"/>
              <a:t>~~?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E7F8D-A262-0CE4-E0A0-55DDD06FFE03}"/>
              </a:ext>
            </a:extLst>
          </p:cNvPr>
          <p:cNvSpPr txBox="1"/>
          <p:nvPr/>
        </p:nvSpPr>
        <p:spPr>
          <a:xfrm>
            <a:off x="198783" y="366140"/>
            <a:ext cx="9690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졸업 프로젝트 </a:t>
            </a:r>
            <a:r>
              <a:rPr lang="en-US" altLang="ko-KR" sz="4000" dirty="0"/>
              <a:t>– </a:t>
            </a:r>
            <a:r>
              <a:rPr lang="ko-KR" altLang="en-US" sz="4000" dirty="0"/>
              <a:t>딥러닝 웹 서비스 </a:t>
            </a:r>
            <a:r>
              <a:rPr lang="en-US" altLang="ko-KR" sz="4000" dirty="0"/>
              <a:t>~~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0496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0E7F8D-A262-0CE4-E0A0-55DDD06FFE03}"/>
              </a:ext>
            </a:extLst>
          </p:cNvPr>
          <p:cNvSpPr txBox="1"/>
          <p:nvPr/>
        </p:nvSpPr>
        <p:spPr>
          <a:xfrm>
            <a:off x="198782" y="351183"/>
            <a:ext cx="11569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사용한 모델 지표 확인하기</a:t>
            </a:r>
            <a:endParaRPr lang="en-US" altLang="ko-KR" sz="4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D01BAB-6A42-A86F-94D7-C2CA6281FEDC}"/>
              </a:ext>
            </a:extLst>
          </p:cNvPr>
          <p:cNvSpPr/>
          <p:nvPr/>
        </p:nvSpPr>
        <p:spPr>
          <a:xfrm>
            <a:off x="198782" y="1368290"/>
            <a:ext cx="462169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대충 각종 지표들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69A8B3-1084-AA6E-65BB-68AD200461FD}"/>
              </a:ext>
            </a:extLst>
          </p:cNvPr>
          <p:cNvSpPr/>
          <p:nvPr/>
        </p:nvSpPr>
        <p:spPr>
          <a:xfrm>
            <a:off x="198782" y="2166733"/>
            <a:ext cx="462169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대충 각종 지표들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51E787-005B-620C-A549-00073AA6FFA6}"/>
              </a:ext>
            </a:extLst>
          </p:cNvPr>
          <p:cNvSpPr/>
          <p:nvPr/>
        </p:nvSpPr>
        <p:spPr>
          <a:xfrm>
            <a:off x="198782" y="4562062"/>
            <a:ext cx="462169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대충 각종 지표들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594EA7-2CCD-B3BC-09F2-272D5A5F3A1D}"/>
              </a:ext>
            </a:extLst>
          </p:cNvPr>
          <p:cNvSpPr/>
          <p:nvPr/>
        </p:nvSpPr>
        <p:spPr>
          <a:xfrm>
            <a:off x="198782" y="5360505"/>
            <a:ext cx="462169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대충 각종 지표들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3D2800-7A6A-309C-0F4F-DF68C83342EF}"/>
              </a:ext>
            </a:extLst>
          </p:cNvPr>
          <p:cNvSpPr/>
          <p:nvPr/>
        </p:nvSpPr>
        <p:spPr>
          <a:xfrm>
            <a:off x="198782" y="2938669"/>
            <a:ext cx="462169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대충 각종 지표들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149B0F-2818-1EB6-EB6B-237B038731BB}"/>
              </a:ext>
            </a:extLst>
          </p:cNvPr>
          <p:cNvSpPr/>
          <p:nvPr/>
        </p:nvSpPr>
        <p:spPr>
          <a:xfrm>
            <a:off x="198782" y="3763619"/>
            <a:ext cx="462169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대충 각종 지표들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681E20-BA58-B111-CCC6-3119DF7DFDA1}"/>
              </a:ext>
            </a:extLst>
          </p:cNvPr>
          <p:cNvSpPr/>
          <p:nvPr/>
        </p:nvSpPr>
        <p:spPr>
          <a:xfrm>
            <a:off x="5599043" y="1374919"/>
            <a:ext cx="462169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대충 각종 지표들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138D80-3BB5-0225-72FC-7AA663784B4F}"/>
              </a:ext>
            </a:extLst>
          </p:cNvPr>
          <p:cNvSpPr/>
          <p:nvPr/>
        </p:nvSpPr>
        <p:spPr>
          <a:xfrm>
            <a:off x="5599043" y="2173362"/>
            <a:ext cx="462169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대충 각종 지표들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DDD726-76DF-F51B-B63E-3ADF5360E356}"/>
              </a:ext>
            </a:extLst>
          </p:cNvPr>
          <p:cNvSpPr/>
          <p:nvPr/>
        </p:nvSpPr>
        <p:spPr>
          <a:xfrm>
            <a:off x="5599043" y="4568691"/>
            <a:ext cx="462169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대충 각종 지표들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274D9D-C2A8-CAE8-D9CC-A546FA1CE973}"/>
              </a:ext>
            </a:extLst>
          </p:cNvPr>
          <p:cNvSpPr/>
          <p:nvPr/>
        </p:nvSpPr>
        <p:spPr>
          <a:xfrm>
            <a:off x="5599043" y="5367134"/>
            <a:ext cx="462169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대충 각종 지표들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E5EA52-0CF0-2D14-7499-BE250371D056}"/>
              </a:ext>
            </a:extLst>
          </p:cNvPr>
          <p:cNvSpPr/>
          <p:nvPr/>
        </p:nvSpPr>
        <p:spPr>
          <a:xfrm>
            <a:off x="5599043" y="2945298"/>
            <a:ext cx="462169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대충 각종 지표들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7A2288E-CC44-55D8-5B23-F6ED1F5CC874}"/>
              </a:ext>
            </a:extLst>
          </p:cNvPr>
          <p:cNvSpPr/>
          <p:nvPr/>
        </p:nvSpPr>
        <p:spPr>
          <a:xfrm>
            <a:off x="5599043" y="3770248"/>
            <a:ext cx="462169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대충 각종 지표들</a:t>
            </a:r>
            <a:r>
              <a:rPr lang="en-US" altLang="ko-KR" dirty="0"/>
              <a:t>~~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491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0E7F8D-A262-0CE4-E0A0-55DDD06FFE03}"/>
              </a:ext>
            </a:extLst>
          </p:cNvPr>
          <p:cNvSpPr txBox="1"/>
          <p:nvPr/>
        </p:nvSpPr>
        <p:spPr>
          <a:xfrm>
            <a:off x="198783" y="351183"/>
            <a:ext cx="11628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혐오표현인지 아닌지 확인해보세요</a:t>
            </a:r>
            <a:r>
              <a:rPr lang="en-US" altLang="ko-KR" sz="4000" dirty="0"/>
              <a:t>(</a:t>
            </a:r>
            <a:r>
              <a:rPr lang="ko-KR" altLang="en-US" sz="4000" dirty="0"/>
              <a:t>테스트 모델</a:t>
            </a:r>
            <a:r>
              <a:rPr lang="en-US" altLang="ko-KR" sz="4000" dirty="0"/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26275C-D2CD-BF3C-F5DF-A6C2E2F12DAD}"/>
              </a:ext>
            </a:extLst>
          </p:cNvPr>
          <p:cNvSpPr/>
          <p:nvPr/>
        </p:nvSpPr>
        <p:spPr>
          <a:xfrm>
            <a:off x="477078" y="1341783"/>
            <a:ext cx="4621696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분류하고자 하는 문장을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B2959-E1D6-1337-B3B2-E6F124B3B730}"/>
              </a:ext>
            </a:extLst>
          </p:cNvPr>
          <p:cNvSpPr/>
          <p:nvPr/>
        </p:nvSpPr>
        <p:spPr>
          <a:xfrm>
            <a:off x="5387009" y="1341783"/>
            <a:ext cx="884582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제출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AB40D6-8C0E-BD40-B084-B25F5054D6DE}"/>
              </a:ext>
            </a:extLst>
          </p:cNvPr>
          <p:cNvSpPr/>
          <p:nvPr/>
        </p:nvSpPr>
        <p:spPr>
          <a:xfrm>
            <a:off x="477078" y="3429000"/>
            <a:ext cx="98397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BDC6AD-B863-A479-2307-2993D7BC5896}"/>
              </a:ext>
            </a:extLst>
          </p:cNvPr>
          <p:cNvSpPr/>
          <p:nvPr/>
        </p:nvSpPr>
        <p:spPr>
          <a:xfrm>
            <a:off x="1803952" y="2637182"/>
            <a:ext cx="98397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여성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C19553-26F5-00F2-968F-C8225D09A6C4}"/>
              </a:ext>
            </a:extLst>
          </p:cNvPr>
          <p:cNvSpPr/>
          <p:nvPr/>
        </p:nvSpPr>
        <p:spPr>
          <a:xfrm>
            <a:off x="2999960" y="2637182"/>
            <a:ext cx="98397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EAD71B-445C-54E8-14A5-209B772EACB0}"/>
              </a:ext>
            </a:extLst>
          </p:cNvPr>
          <p:cNvSpPr/>
          <p:nvPr/>
        </p:nvSpPr>
        <p:spPr>
          <a:xfrm>
            <a:off x="4195968" y="2637182"/>
            <a:ext cx="98397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4819DF-1E99-4C6B-1BD8-ECD7D8C29DAA}"/>
              </a:ext>
            </a:extLst>
          </p:cNvPr>
          <p:cNvSpPr/>
          <p:nvPr/>
        </p:nvSpPr>
        <p:spPr>
          <a:xfrm>
            <a:off x="5387009" y="2637182"/>
            <a:ext cx="98397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BC4C4E-35B9-EB3D-261D-DBA04EE6461D}"/>
              </a:ext>
            </a:extLst>
          </p:cNvPr>
          <p:cNvSpPr/>
          <p:nvPr/>
        </p:nvSpPr>
        <p:spPr>
          <a:xfrm>
            <a:off x="6538294" y="2637182"/>
            <a:ext cx="98397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53ECC4-53A8-9E3E-AB9D-E7B19D472D02}"/>
              </a:ext>
            </a:extLst>
          </p:cNvPr>
          <p:cNvSpPr/>
          <p:nvPr/>
        </p:nvSpPr>
        <p:spPr>
          <a:xfrm>
            <a:off x="7734302" y="2637182"/>
            <a:ext cx="98397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22AF57-298C-47AD-5490-F95EE793515B}"/>
              </a:ext>
            </a:extLst>
          </p:cNvPr>
          <p:cNvSpPr/>
          <p:nvPr/>
        </p:nvSpPr>
        <p:spPr>
          <a:xfrm>
            <a:off x="8930310" y="2637182"/>
            <a:ext cx="98397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14A9A9-A686-2DD5-72E9-5497097F56CF}"/>
              </a:ext>
            </a:extLst>
          </p:cNvPr>
          <p:cNvSpPr/>
          <p:nvPr/>
        </p:nvSpPr>
        <p:spPr>
          <a:xfrm>
            <a:off x="10121351" y="2637182"/>
            <a:ext cx="98397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24BD93-422C-76B7-9907-EC3D016F510B}"/>
              </a:ext>
            </a:extLst>
          </p:cNvPr>
          <p:cNvSpPr/>
          <p:nvPr/>
        </p:nvSpPr>
        <p:spPr>
          <a:xfrm>
            <a:off x="477078" y="4611757"/>
            <a:ext cx="8835887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결과는 </a:t>
            </a:r>
            <a:r>
              <a:rPr lang="en-US" altLang="ko-KR" dirty="0"/>
              <a:t>***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신뢰도는 </a:t>
            </a:r>
            <a:r>
              <a:rPr lang="en-US" altLang="ko-KR" dirty="0"/>
              <a:t>***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818E67-2FAA-825F-1D5A-821D81E17218}"/>
              </a:ext>
            </a:extLst>
          </p:cNvPr>
          <p:cNvSpPr/>
          <p:nvPr/>
        </p:nvSpPr>
        <p:spPr>
          <a:xfrm>
            <a:off x="1803952" y="3448877"/>
            <a:ext cx="98397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1.xx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5A92A9-DC9B-15A5-AEC1-27AF718E3493}"/>
              </a:ext>
            </a:extLst>
          </p:cNvPr>
          <p:cNvSpPr/>
          <p:nvPr/>
        </p:nvSpPr>
        <p:spPr>
          <a:xfrm>
            <a:off x="2999960" y="3448877"/>
            <a:ext cx="98397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3.xx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5791F9-DE3D-E914-DBD2-387E10E0823C}"/>
              </a:ext>
            </a:extLst>
          </p:cNvPr>
          <p:cNvSpPr/>
          <p:nvPr/>
        </p:nvSpPr>
        <p:spPr>
          <a:xfrm>
            <a:off x="4195968" y="3448877"/>
            <a:ext cx="98397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5.xx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8D1CB5-7F94-B23A-4299-BE05FF73FC6E}"/>
              </a:ext>
            </a:extLst>
          </p:cNvPr>
          <p:cNvSpPr/>
          <p:nvPr/>
        </p:nvSpPr>
        <p:spPr>
          <a:xfrm>
            <a:off x="5387009" y="3448877"/>
            <a:ext cx="98397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6.xx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8E7BA5-14CA-4A76-38BF-A45A0A38B8E8}"/>
              </a:ext>
            </a:extLst>
          </p:cNvPr>
          <p:cNvSpPr/>
          <p:nvPr/>
        </p:nvSpPr>
        <p:spPr>
          <a:xfrm>
            <a:off x="6538294" y="3448877"/>
            <a:ext cx="98397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1.xx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06E0E4-6D9D-3A97-E5B6-2F475C43A3CC}"/>
              </a:ext>
            </a:extLst>
          </p:cNvPr>
          <p:cNvSpPr/>
          <p:nvPr/>
        </p:nvSpPr>
        <p:spPr>
          <a:xfrm>
            <a:off x="7734302" y="3448877"/>
            <a:ext cx="98397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1.xx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23B5349-0618-23FE-89CB-E0E8227B8806}"/>
              </a:ext>
            </a:extLst>
          </p:cNvPr>
          <p:cNvSpPr/>
          <p:nvPr/>
        </p:nvSpPr>
        <p:spPr>
          <a:xfrm>
            <a:off x="8930310" y="3448877"/>
            <a:ext cx="98397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1.xx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633654-1FC2-CFAC-99F7-5DEC4C84FD04}"/>
              </a:ext>
            </a:extLst>
          </p:cNvPr>
          <p:cNvSpPr/>
          <p:nvPr/>
        </p:nvSpPr>
        <p:spPr>
          <a:xfrm>
            <a:off x="10121351" y="3448877"/>
            <a:ext cx="98397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85.xx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62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EC7D9678-6D1A-4330-A0DC-380EE27E94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3120233"/>
              </p:ext>
            </p:extLst>
          </p:nvPr>
        </p:nvGraphicFramePr>
        <p:xfrm>
          <a:off x="0" y="566057"/>
          <a:ext cx="3164114" cy="2109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8614BED1-1A3A-D74C-409D-98E73665CF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994528"/>
              </p:ext>
            </p:extLst>
          </p:nvPr>
        </p:nvGraphicFramePr>
        <p:xfrm>
          <a:off x="3715657" y="566057"/>
          <a:ext cx="3164114" cy="2109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07A05F0-ABCD-1F6D-2FDD-631E60118A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8918684"/>
              </p:ext>
            </p:extLst>
          </p:nvPr>
        </p:nvGraphicFramePr>
        <p:xfrm>
          <a:off x="0" y="3124201"/>
          <a:ext cx="3164114" cy="2109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28FDB125-9A8B-1152-E7C6-68ADB48DBA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9096576"/>
              </p:ext>
            </p:extLst>
          </p:nvPr>
        </p:nvGraphicFramePr>
        <p:xfrm>
          <a:off x="3715657" y="3124201"/>
          <a:ext cx="3164114" cy="2109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5457830-E986-27D6-D5B8-F5154C364260}"/>
              </a:ext>
            </a:extLst>
          </p:cNvPr>
          <p:cNvSpPr/>
          <p:nvPr/>
        </p:nvSpPr>
        <p:spPr>
          <a:xfrm>
            <a:off x="0" y="0"/>
            <a:ext cx="1683657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CF711B-3D4F-D7E0-BA10-A372EE8604DC}"/>
              </a:ext>
            </a:extLst>
          </p:cNvPr>
          <p:cNvSpPr/>
          <p:nvPr/>
        </p:nvSpPr>
        <p:spPr>
          <a:xfrm>
            <a:off x="2032000" y="0"/>
            <a:ext cx="1683657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월간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0CC27-5705-E1CF-6381-EC87ECCD7E41}"/>
              </a:ext>
            </a:extLst>
          </p:cNvPr>
          <p:cNvSpPr txBox="1"/>
          <p:nvPr/>
        </p:nvSpPr>
        <p:spPr>
          <a:xfrm>
            <a:off x="7257142" y="3301743"/>
            <a:ext cx="4644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악성 댓글 </a:t>
            </a:r>
            <a:r>
              <a:rPr lang="en-US" altLang="ko-KR" dirty="0"/>
              <a:t>/ </a:t>
            </a:r>
            <a:r>
              <a:rPr lang="ko-KR" altLang="en-US" dirty="0"/>
              <a:t>전체 댓글 </a:t>
            </a:r>
            <a:r>
              <a:rPr lang="en-US" altLang="ko-KR" dirty="0"/>
              <a:t>= </a:t>
            </a:r>
            <a:r>
              <a:rPr lang="en-US" altLang="ko-KR" dirty="0" err="1"/>
              <a:t>xxxx</a:t>
            </a:r>
            <a:r>
              <a:rPr lang="en-US" altLang="ko-KR" dirty="0"/>
              <a:t>/</a:t>
            </a:r>
            <a:r>
              <a:rPr lang="en-US" altLang="ko-KR" dirty="0" err="1"/>
              <a:t>xxxx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혐오표현 댓글 </a:t>
            </a:r>
            <a:r>
              <a:rPr lang="en-US" altLang="ko-KR" dirty="0"/>
              <a:t>/ </a:t>
            </a:r>
            <a:r>
              <a:rPr lang="ko-KR" altLang="en-US" dirty="0"/>
              <a:t>전체 댓글 </a:t>
            </a:r>
            <a:r>
              <a:rPr lang="en-US" altLang="ko-KR" dirty="0"/>
              <a:t>= </a:t>
            </a:r>
            <a:r>
              <a:rPr lang="en-US" altLang="ko-KR" dirty="0" err="1"/>
              <a:t>xxxx</a:t>
            </a:r>
            <a:r>
              <a:rPr lang="en-US" altLang="ko-KR" dirty="0"/>
              <a:t>/</a:t>
            </a:r>
            <a:r>
              <a:rPr lang="en-US" altLang="ko-KR" dirty="0" err="1"/>
              <a:t>xxxx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욕설 댓글 </a:t>
            </a:r>
            <a:r>
              <a:rPr lang="en-US" altLang="ko-KR" dirty="0"/>
              <a:t>/ </a:t>
            </a:r>
            <a:r>
              <a:rPr lang="ko-KR" altLang="en-US" dirty="0"/>
              <a:t>전체 댓글 </a:t>
            </a:r>
            <a:r>
              <a:rPr lang="en-US" altLang="ko-KR" dirty="0"/>
              <a:t>= </a:t>
            </a:r>
            <a:r>
              <a:rPr lang="en-US" altLang="ko-KR" dirty="0" err="1"/>
              <a:t>xxxx</a:t>
            </a:r>
            <a:r>
              <a:rPr lang="en-US" altLang="ko-KR" dirty="0"/>
              <a:t>/</a:t>
            </a:r>
            <a:r>
              <a:rPr lang="en-US" altLang="ko-KR" dirty="0" err="1"/>
              <a:t>xxxx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전일</a:t>
            </a:r>
            <a:r>
              <a:rPr lang="en-US" altLang="ko-KR" dirty="0"/>
              <a:t>/</a:t>
            </a:r>
            <a:r>
              <a:rPr lang="ko-KR" altLang="en-US" dirty="0"/>
              <a:t>전월 추이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00B0F0"/>
                </a:solidFill>
              </a:rPr>
              <a:t>+18%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건전성 평가 결과 </a:t>
            </a:r>
            <a:r>
              <a:rPr lang="en-US" altLang="ko-KR" dirty="0"/>
              <a:t>= xx</a:t>
            </a:r>
            <a:r>
              <a:rPr lang="ko-KR" altLang="en-US" dirty="0"/>
              <a:t>점</a:t>
            </a:r>
            <a:r>
              <a:rPr lang="en-US" altLang="ko-KR" dirty="0"/>
              <a:t>(</a:t>
            </a:r>
            <a:r>
              <a:rPr lang="ko-KR" altLang="en-US" dirty="0"/>
              <a:t>지표 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32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7906EE1-0831-DA1A-5919-B2E707696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14992"/>
              </p:ext>
            </p:extLst>
          </p:nvPr>
        </p:nvGraphicFramePr>
        <p:xfrm>
          <a:off x="232227" y="400351"/>
          <a:ext cx="11596920" cy="623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615">
                  <a:extLst>
                    <a:ext uri="{9D8B030D-6E8A-4147-A177-3AD203B41FA5}">
                      <a16:colId xmlns:a16="http://schemas.microsoft.com/office/drawing/2014/main" val="3153372883"/>
                    </a:ext>
                  </a:extLst>
                </a:gridCol>
                <a:gridCol w="1449615">
                  <a:extLst>
                    <a:ext uri="{9D8B030D-6E8A-4147-A177-3AD203B41FA5}">
                      <a16:colId xmlns:a16="http://schemas.microsoft.com/office/drawing/2014/main" val="581710403"/>
                    </a:ext>
                  </a:extLst>
                </a:gridCol>
                <a:gridCol w="1449615">
                  <a:extLst>
                    <a:ext uri="{9D8B030D-6E8A-4147-A177-3AD203B41FA5}">
                      <a16:colId xmlns:a16="http://schemas.microsoft.com/office/drawing/2014/main" val="996294848"/>
                    </a:ext>
                  </a:extLst>
                </a:gridCol>
                <a:gridCol w="1449615">
                  <a:extLst>
                    <a:ext uri="{9D8B030D-6E8A-4147-A177-3AD203B41FA5}">
                      <a16:colId xmlns:a16="http://schemas.microsoft.com/office/drawing/2014/main" val="2614404603"/>
                    </a:ext>
                  </a:extLst>
                </a:gridCol>
                <a:gridCol w="1449615">
                  <a:extLst>
                    <a:ext uri="{9D8B030D-6E8A-4147-A177-3AD203B41FA5}">
                      <a16:colId xmlns:a16="http://schemas.microsoft.com/office/drawing/2014/main" val="210747984"/>
                    </a:ext>
                  </a:extLst>
                </a:gridCol>
                <a:gridCol w="1449615">
                  <a:extLst>
                    <a:ext uri="{9D8B030D-6E8A-4147-A177-3AD203B41FA5}">
                      <a16:colId xmlns:a16="http://schemas.microsoft.com/office/drawing/2014/main" val="599151938"/>
                    </a:ext>
                  </a:extLst>
                </a:gridCol>
                <a:gridCol w="1449615">
                  <a:extLst>
                    <a:ext uri="{9D8B030D-6E8A-4147-A177-3AD203B41FA5}">
                      <a16:colId xmlns:a16="http://schemas.microsoft.com/office/drawing/2014/main" val="3462169369"/>
                    </a:ext>
                  </a:extLst>
                </a:gridCol>
                <a:gridCol w="1449615">
                  <a:extLst>
                    <a:ext uri="{9D8B030D-6E8A-4147-A177-3AD203B41FA5}">
                      <a16:colId xmlns:a16="http://schemas.microsoft.com/office/drawing/2014/main" val="2756854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게시글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게시판명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글내용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댓글들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예측 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신뢰도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0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97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60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7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277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90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205</Words>
  <Application>Microsoft Office PowerPoint</Application>
  <PresentationFormat>와이드스크린</PresentationFormat>
  <Paragraphs>77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KimSundong</dc:creator>
  <cp:lastModifiedBy>KimSundong</cp:lastModifiedBy>
  <cp:revision>2</cp:revision>
  <dcterms:created xsi:type="dcterms:W3CDTF">2022-10-01T13:45:42Z</dcterms:created>
  <dcterms:modified xsi:type="dcterms:W3CDTF">2022-10-13T05:37:36Z</dcterms:modified>
</cp:coreProperties>
</file>