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0"/>
  </p:notesMasterIdLst>
  <p:sldIdLst>
    <p:sldId id="256" r:id="rId2"/>
    <p:sldId id="265" r:id="rId3"/>
    <p:sldId id="266" r:id="rId4"/>
    <p:sldId id="268" r:id="rId5"/>
    <p:sldId id="269" r:id="rId6"/>
    <p:sldId id="273" r:id="rId7"/>
    <p:sldId id="270" r:id="rId8"/>
    <p:sldId id="272" r:id="rId9"/>
    <p:sldId id="277" r:id="rId10"/>
    <p:sldId id="276" r:id="rId11"/>
    <p:sldId id="294" r:id="rId12"/>
    <p:sldId id="257" r:id="rId13"/>
    <p:sldId id="278" r:id="rId14"/>
    <p:sldId id="279" r:id="rId15"/>
    <p:sldId id="295" r:id="rId16"/>
    <p:sldId id="280" r:id="rId17"/>
    <p:sldId id="281" r:id="rId18"/>
    <p:sldId id="282" r:id="rId19"/>
    <p:sldId id="283" r:id="rId20"/>
    <p:sldId id="296" r:id="rId21"/>
    <p:sldId id="285" r:id="rId22"/>
    <p:sldId id="286" r:id="rId23"/>
    <p:sldId id="284" r:id="rId24"/>
    <p:sldId id="297" r:id="rId25"/>
    <p:sldId id="287" r:id="rId26"/>
    <p:sldId id="288" r:id="rId27"/>
    <p:sldId id="289" r:id="rId28"/>
    <p:sldId id="290" r:id="rId29"/>
    <p:sldId id="298" r:id="rId30"/>
    <p:sldId id="291" r:id="rId31"/>
    <p:sldId id="292" r:id="rId32"/>
    <p:sldId id="293" r:id="rId33"/>
    <p:sldId id="275" r:id="rId34"/>
    <p:sldId id="301" r:id="rId35"/>
    <p:sldId id="267" r:id="rId36"/>
    <p:sldId id="300" r:id="rId37"/>
    <p:sldId id="299" r:id="rId38"/>
    <p:sldId id="271" r:id="rId39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배달의민족 한나체 Air" panose="020B0600000101010101" pitchFamily="50" charset="-127"/>
      <p:regular r:id="rId49"/>
    </p:embeddedFont>
    <p:embeddedFont>
      <p:font typeface="배달의민족 한나체 Pro" panose="020B0600000101010101" pitchFamily="50" charset="-127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4" autoAdjust="0"/>
    <p:restoredTop sz="66471" autoAdjust="0"/>
  </p:normalViewPr>
  <p:slideViewPr>
    <p:cSldViewPr snapToGrid="0">
      <p:cViewPr varScale="1">
        <p:scale>
          <a:sx n="75" d="100"/>
          <a:sy n="75" d="100"/>
        </p:scale>
        <p:origin x="24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15A98-FB74-491B-9EC6-A9FD37339529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A522-46E1-4842-AA27-9A8B784D8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9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BCE: 26</a:t>
            </a:r>
          </a:p>
          <a:p>
            <a:endParaRPr lang="en-US" altLang="ko-KR" dirty="0"/>
          </a:p>
          <a:p>
            <a:r>
              <a:rPr lang="en-US" altLang="ko-KR" dirty="0"/>
              <a:t>DICE: 51</a:t>
            </a:r>
            <a:r>
              <a:rPr lang="ko-KR" altLang="en-US" dirty="0"/>
              <a:t>번째 </a:t>
            </a:r>
            <a:r>
              <a:rPr lang="en-US" altLang="ko-KR" dirty="0"/>
              <a:t>epoch: Acc=73, IOU=62, DICE=75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BCE: 26</a:t>
            </a:r>
          </a:p>
          <a:p>
            <a:endParaRPr lang="en-US" altLang="ko-KR" dirty="0"/>
          </a:p>
          <a:p>
            <a:r>
              <a:rPr lang="en-US" altLang="ko-KR" dirty="0"/>
              <a:t>DICE: 51</a:t>
            </a:r>
            <a:r>
              <a:rPr lang="ko-KR" altLang="en-US" dirty="0"/>
              <a:t>번째 </a:t>
            </a:r>
            <a:r>
              <a:rPr lang="en-US" altLang="ko-KR" dirty="0"/>
              <a:t>epoch: Acc=73, IOU=62, DICE=75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9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2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47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7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02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1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41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4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Multi-label segmentation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보다는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Classification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Grad-CAM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을 각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Class activation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으로부터 추출하여 어떤 형상이 나오는지 알아보기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간세포암을 진단하기 위한 일종의 기준이 주요 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영상 소견을 총 </a:t>
            </a:r>
            <a:r>
              <a:rPr lang="en-US" altLang="ko-KR" dirty="0"/>
              <a:t>5 </a:t>
            </a:r>
            <a:r>
              <a:rPr lang="ko-KR" altLang="en-US" dirty="0"/>
              <a:t>가지의 카테고리로 분류한다</a:t>
            </a:r>
            <a:r>
              <a:rPr lang="en-US" altLang="ko-KR" dirty="0"/>
              <a:t>. == LR-# (# = {1,2,3,4,5})</a:t>
            </a:r>
          </a:p>
          <a:p>
            <a:r>
              <a:rPr lang="en-US" altLang="ko-KR" dirty="0"/>
              <a:t>CT</a:t>
            </a:r>
            <a:r>
              <a:rPr lang="ko-KR" altLang="en-US" dirty="0"/>
              <a:t>나 </a:t>
            </a:r>
            <a:r>
              <a:rPr lang="en-US" altLang="ko-KR" dirty="0"/>
              <a:t>MRI</a:t>
            </a:r>
            <a:r>
              <a:rPr lang="ko-KR" altLang="en-US" dirty="0"/>
              <a:t>자료로는 </a:t>
            </a:r>
            <a:r>
              <a:rPr lang="en-US" altLang="ko-KR" dirty="0"/>
              <a:t>5</a:t>
            </a:r>
            <a:r>
              <a:rPr lang="ko-KR" altLang="en-US" dirty="0"/>
              <a:t> 가지 중 </a:t>
            </a:r>
            <a:r>
              <a:rPr lang="en-US" altLang="ko-KR" dirty="0"/>
              <a:t>3,4,5</a:t>
            </a:r>
            <a:r>
              <a:rPr lang="ko-KR" altLang="en-US" dirty="0"/>
              <a:t>에 대해 중점적으로 분류한다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분류를 위한 기준 크게 보면 </a:t>
            </a:r>
            <a:r>
              <a:rPr lang="en-US" altLang="ko-KR" dirty="0"/>
              <a:t>3</a:t>
            </a:r>
            <a:r>
              <a:rPr lang="ko-KR" altLang="en-US" dirty="0"/>
              <a:t> 가지</a:t>
            </a:r>
            <a:r>
              <a:rPr lang="en-US" altLang="ko-KR" dirty="0"/>
              <a:t>, </a:t>
            </a:r>
            <a:r>
              <a:rPr lang="ko-KR" altLang="en-US" dirty="0" err="1"/>
              <a:t>자세히는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가지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APHE(No vs. </a:t>
            </a:r>
            <a:r>
              <a:rPr lang="en-US" altLang="ko-KR" dirty="0" err="1"/>
              <a:t>Nonrim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Size</a:t>
            </a:r>
          </a:p>
          <a:p>
            <a:pPr marL="228600" indent="-228600">
              <a:buAutoNum type="arabicPeriod"/>
            </a:pPr>
            <a:r>
              <a:rPr lang="en-US" altLang="ko-KR" dirty="0"/>
              <a:t>Enhancing capsule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Nonperipheral</a:t>
            </a:r>
            <a:r>
              <a:rPr lang="en-US" altLang="ko-KR" dirty="0"/>
              <a:t> washout</a:t>
            </a:r>
          </a:p>
          <a:p>
            <a:pPr marL="228600" indent="-228600">
              <a:buAutoNum type="arabicPeriod"/>
            </a:pPr>
            <a:r>
              <a:rPr lang="en-US" altLang="ko-KR" dirty="0"/>
              <a:t>Threshold growth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Aterial</a:t>
            </a:r>
            <a:r>
              <a:rPr lang="en-US" altLang="ko-KR" dirty="0"/>
              <a:t> phase – Portal Phase – Delay Phase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8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기반의 </a:t>
            </a:r>
            <a:r>
              <a:rPr lang="en-US" altLang="ko-KR" dirty="0"/>
              <a:t>CRC </a:t>
            </a:r>
            <a:r>
              <a:rPr lang="ko-KR" altLang="en-US" dirty="0"/>
              <a:t>진단 및 예후에 대한 최근 연구 동향이 주요 내용이었습니다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고전적인 방법으로 </a:t>
            </a:r>
            <a:r>
              <a:rPr lang="en-US" altLang="ko-KR" dirty="0"/>
              <a:t>ML</a:t>
            </a:r>
            <a:r>
              <a:rPr lang="ko-KR" altLang="en-US" dirty="0"/>
              <a:t>을 사용하여 </a:t>
            </a:r>
            <a:r>
              <a:rPr lang="ko-KR" altLang="en-US" dirty="0" err="1"/>
              <a:t>했었으나</a:t>
            </a:r>
            <a:r>
              <a:rPr lang="en-US" altLang="ko-KR" dirty="0"/>
              <a:t>(local binary pattern</a:t>
            </a:r>
            <a:r>
              <a:rPr lang="ko-KR" altLang="en-US" dirty="0"/>
              <a:t>등을 사용하여 </a:t>
            </a:r>
            <a:r>
              <a:rPr lang="en-US" altLang="ko-KR" dirty="0"/>
              <a:t>feature extraction) DL</a:t>
            </a:r>
            <a:r>
              <a:rPr lang="ko-KR" altLang="en-US" dirty="0"/>
              <a:t>에 비해 성능에서 밀린다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다양한 </a:t>
            </a:r>
            <a:r>
              <a:rPr lang="en-US" altLang="ko-KR" dirty="0"/>
              <a:t>dataset</a:t>
            </a:r>
            <a:r>
              <a:rPr lang="ko-KR" altLang="en-US" dirty="0"/>
              <a:t>과 그의 성능에 대한 요약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사용한 모델 또한 매우 다양</a:t>
            </a:r>
            <a:r>
              <a:rPr lang="en-US" altLang="ko-KR" dirty="0"/>
              <a:t>. </a:t>
            </a:r>
            <a:r>
              <a:rPr lang="en-US" altLang="ko-KR" dirty="0" err="1"/>
              <a:t>Mobilenet</a:t>
            </a:r>
            <a:r>
              <a:rPr lang="en-US" altLang="ko-KR" dirty="0"/>
              <a:t>, Resnet, inception, </a:t>
            </a:r>
            <a:r>
              <a:rPr lang="en-US" altLang="ko-KR" dirty="0" err="1"/>
              <a:t>densenet</a:t>
            </a:r>
            <a:r>
              <a:rPr lang="en-US" altLang="ko-KR" dirty="0"/>
              <a:t>, </a:t>
            </a:r>
            <a:r>
              <a:rPr lang="en-US" altLang="ko-KR" dirty="0" err="1"/>
              <a:t>unet</a:t>
            </a:r>
            <a:r>
              <a:rPr lang="en-US" altLang="ko-KR" dirty="0"/>
              <a:t>, </a:t>
            </a:r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vgg</a:t>
            </a:r>
            <a:r>
              <a:rPr lang="en-US" altLang="ko-KR" dirty="0"/>
              <a:t>, </a:t>
            </a:r>
            <a:r>
              <a:rPr lang="en-US" altLang="ko-KR" dirty="0" err="1"/>
              <a:t>RefineDet</a:t>
            </a:r>
            <a:r>
              <a:rPr lang="en-US" altLang="ko-KR" dirty="0"/>
              <a:t>, </a:t>
            </a:r>
            <a:r>
              <a:rPr lang="en-US" altLang="ko-KR" dirty="0" err="1"/>
              <a:t>Unet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Classfication</a:t>
            </a:r>
            <a:r>
              <a:rPr lang="ko-KR" altLang="en-US" dirty="0"/>
              <a:t>은 </a:t>
            </a:r>
            <a:r>
              <a:rPr lang="en-US" altLang="ko-KR" dirty="0" err="1"/>
              <a:t>EfficientNet</a:t>
            </a:r>
            <a:r>
              <a:rPr lang="ko-KR" altLang="en-US" dirty="0"/>
              <a:t>이 우수</a:t>
            </a:r>
            <a:r>
              <a:rPr lang="en-US" altLang="ko-KR" dirty="0"/>
              <a:t>, Polyp segmentation</a:t>
            </a:r>
            <a:r>
              <a:rPr lang="ko-KR" altLang="en-US" dirty="0"/>
              <a:t>은 </a:t>
            </a:r>
            <a:r>
              <a:rPr lang="en-US" altLang="ko-KR" dirty="0"/>
              <a:t>U-net</a:t>
            </a:r>
            <a:r>
              <a:rPr lang="ko-KR" altLang="en-US" dirty="0"/>
              <a:t>이 높은 </a:t>
            </a:r>
            <a:r>
              <a:rPr lang="en-US" altLang="ko-KR" dirty="0"/>
              <a:t>precision</a:t>
            </a:r>
            <a:r>
              <a:rPr lang="ko-KR" altLang="en-US" dirty="0"/>
              <a:t>을 보임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방식 학습</a:t>
            </a:r>
            <a:r>
              <a:rPr lang="en-US" altLang="ko-KR" dirty="0"/>
              <a:t>(Augmentation)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2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Face recognition(FR) task</a:t>
            </a:r>
            <a:r>
              <a:rPr lang="ko-KR" altLang="en-US" dirty="0"/>
              <a:t>를 학습하기 위한 기존의 </a:t>
            </a:r>
            <a:r>
              <a:rPr lang="en-US" altLang="ko-KR" dirty="0" err="1"/>
              <a:t>softmax</a:t>
            </a:r>
            <a:r>
              <a:rPr lang="en-US" altLang="ko-KR" dirty="0"/>
              <a:t> loss</a:t>
            </a:r>
            <a:r>
              <a:rPr lang="ko-KR" altLang="en-US" dirty="0"/>
              <a:t>를 </a:t>
            </a:r>
            <a:r>
              <a:rPr lang="en-US" altLang="ko-KR" dirty="0"/>
              <a:t>cosine distance</a:t>
            </a:r>
            <a:r>
              <a:rPr lang="ko-KR" altLang="en-US" dirty="0"/>
              <a:t>를 도입하여 </a:t>
            </a:r>
            <a:r>
              <a:rPr lang="en-US" altLang="ko-KR" dirty="0"/>
              <a:t>intra-class similarity </a:t>
            </a:r>
            <a:r>
              <a:rPr lang="ko-KR" altLang="en-US" dirty="0"/>
              <a:t>낮추고</a:t>
            </a:r>
            <a:r>
              <a:rPr lang="en-US" altLang="ko-KR" dirty="0"/>
              <a:t>, inter-class similarity </a:t>
            </a:r>
            <a:r>
              <a:rPr lang="ko-KR" altLang="en-US" dirty="0"/>
              <a:t>높이는 </a:t>
            </a:r>
            <a:r>
              <a:rPr lang="en-US" altLang="ko-KR" dirty="0"/>
              <a:t>loss</a:t>
            </a:r>
            <a:r>
              <a:rPr lang="ko-KR" altLang="en-US" dirty="0"/>
              <a:t>를 정립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신입 직원이 올때마다 그의 데이터를 추가하고 또 학습해주어야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Open-set</a:t>
            </a:r>
            <a:r>
              <a:rPr lang="ko-KR" altLang="en-US" dirty="0"/>
              <a:t>의 경우는 이러한 단점을 극복할 수 있다</a:t>
            </a:r>
            <a:r>
              <a:rPr lang="en-US" altLang="ko-KR" dirty="0"/>
              <a:t>. </a:t>
            </a:r>
            <a:r>
              <a:rPr lang="ko-KR" altLang="en-US" dirty="0"/>
              <a:t>보다 </a:t>
            </a:r>
            <a:r>
              <a:rPr lang="en-US" altLang="ko-KR" dirty="0"/>
              <a:t>general</a:t>
            </a:r>
            <a:r>
              <a:rPr lang="ko-KR" altLang="en-US" dirty="0"/>
              <a:t>한 </a:t>
            </a:r>
            <a:r>
              <a:rPr lang="en-US" altLang="ko-KR" dirty="0"/>
              <a:t>feature extractor</a:t>
            </a:r>
            <a:r>
              <a:rPr lang="ko-KR" altLang="en-US" dirty="0"/>
              <a:t>로 신입직원의 </a:t>
            </a:r>
            <a:r>
              <a:rPr lang="en-US" altLang="ko-KR" dirty="0"/>
              <a:t>feature</a:t>
            </a:r>
            <a:r>
              <a:rPr lang="ko-KR" altLang="en-US" dirty="0"/>
              <a:t>를 추출하여 저장하고 새로운 이미지가 입력되었을 때 그 이미지로부터 </a:t>
            </a:r>
            <a:r>
              <a:rPr lang="en-US" altLang="ko-KR" dirty="0"/>
              <a:t>feature</a:t>
            </a:r>
            <a:r>
              <a:rPr lang="ko-KR" altLang="en-US" dirty="0"/>
              <a:t>를 추출하여 기존의 저장한 값들과 유사한 지만 확인하면 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얼굴로 사람을 구별하는 분류 문제이다</a:t>
            </a:r>
            <a:r>
              <a:rPr lang="en-US" altLang="ko-KR" dirty="0"/>
              <a:t>. </a:t>
            </a:r>
            <a:r>
              <a:rPr lang="ko-KR" altLang="en-US" dirty="0"/>
              <a:t>하지만 사람들의 얼굴은 패턴의 관점에서 보았을 때 매우 유사하다</a:t>
            </a:r>
            <a:r>
              <a:rPr lang="en-US" altLang="ko-KR" dirty="0"/>
              <a:t>. </a:t>
            </a:r>
            <a:r>
              <a:rPr lang="ko-KR" altLang="en-US" dirty="0"/>
              <a:t>이러한 상황에서 어떻게 더 인식을 잘 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요약하자면</a:t>
            </a:r>
            <a:r>
              <a:rPr lang="en-US" altLang="ko-KR" dirty="0"/>
              <a:t>, discriminative large-margin features</a:t>
            </a:r>
            <a:r>
              <a:rPr lang="ko-KR" altLang="en-US" dirty="0"/>
              <a:t>를 학습해야 한다는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 err="1"/>
              <a:t>softmax</a:t>
            </a:r>
            <a:r>
              <a:rPr lang="en-US" altLang="ko-KR" dirty="0"/>
              <a:t> loss</a:t>
            </a:r>
            <a:r>
              <a:rPr lang="ko-KR" altLang="en-US" dirty="0"/>
              <a:t>로는 위의 것을 수행할 수 없기에 새로운 </a:t>
            </a:r>
            <a:r>
              <a:rPr lang="en-US" altLang="ko-KR" dirty="0"/>
              <a:t>loss</a:t>
            </a:r>
            <a:r>
              <a:rPr lang="ko-KR" altLang="en-US" dirty="0"/>
              <a:t>인 </a:t>
            </a:r>
            <a:r>
              <a:rPr lang="en-US" altLang="ko-KR" b="1" dirty="0"/>
              <a:t>A-</a:t>
            </a:r>
            <a:r>
              <a:rPr lang="en-US" altLang="ko-KR" b="1" dirty="0" err="1"/>
              <a:t>Softmax</a:t>
            </a:r>
            <a:r>
              <a:rPr lang="en-US" altLang="ko-KR" b="1" dirty="0"/>
              <a:t> Loss</a:t>
            </a:r>
            <a:r>
              <a:rPr lang="ko-KR" altLang="en-US" dirty="0"/>
              <a:t>를 제안하였다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3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는 암시적으로 벡터들의 </a:t>
            </a:r>
            <a:r>
              <a:rPr lang="en-US" altLang="ko-KR" dirty="0"/>
              <a:t>angular distribution</a:t>
            </a:r>
            <a:r>
              <a:rPr lang="ko-KR" altLang="en-US" dirty="0"/>
              <a:t>을 학습하기 때문에 </a:t>
            </a:r>
            <a:r>
              <a:rPr lang="en-US" altLang="ko-KR" dirty="0"/>
              <a:t>Euclidean margin</a:t>
            </a:r>
            <a:r>
              <a:rPr lang="ko-KR" altLang="en-US" dirty="0"/>
              <a:t>을 부여하는 것은 적절하지 않다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incompatibility </a:t>
            </a:r>
            <a:r>
              <a:rPr lang="ko-KR" altLang="en-US" dirty="0"/>
              <a:t>때문에 </a:t>
            </a:r>
            <a:r>
              <a:rPr lang="en-US" altLang="ko-KR" dirty="0"/>
              <a:t>angular margin</a:t>
            </a:r>
            <a:r>
              <a:rPr lang="ko-KR" altLang="en-US" dirty="0"/>
              <a:t>을 부여하기로 하였고</a:t>
            </a:r>
            <a:r>
              <a:rPr lang="en-US" altLang="ko-KR" dirty="0"/>
              <a:t>, </a:t>
            </a:r>
            <a:r>
              <a:rPr lang="ko-KR" altLang="en-US" dirty="0"/>
              <a:t>결국 마진 상수를 각도에 곱해주는 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cos </a:t>
            </a:r>
            <a:r>
              <a:rPr lang="ko-KR" altLang="en-US" dirty="0"/>
              <a:t>함수에서 </a:t>
            </a:r>
            <a:r>
              <a:rPr lang="en-US" altLang="ko-KR" dirty="0"/>
              <a:t>theta</a:t>
            </a:r>
            <a:r>
              <a:rPr lang="ko-KR" altLang="en-US" dirty="0"/>
              <a:t>가 </a:t>
            </a:r>
            <a:r>
              <a:rPr lang="en-US" altLang="ko-KR" dirty="0"/>
              <a:t>0~pi/m </a:t>
            </a:r>
            <a:r>
              <a:rPr lang="ko-KR" altLang="en-US" dirty="0"/>
              <a:t>에 </a:t>
            </a:r>
            <a:r>
              <a:rPr lang="ko-KR" altLang="en-US" dirty="0" err="1"/>
              <a:t>위치해야하는</a:t>
            </a:r>
            <a:r>
              <a:rPr lang="ko-KR" altLang="en-US" dirty="0"/>
              <a:t> 구간의 제약이 발생한다</a:t>
            </a:r>
            <a:r>
              <a:rPr lang="en-US" altLang="ko-KR" dirty="0"/>
              <a:t>. </a:t>
            </a:r>
            <a:r>
              <a:rPr lang="ko-KR" altLang="en-US" dirty="0"/>
              <a:t>이를 해소하기 위해 </a:t>
            </a:r>
            <a:r>
              <a:rPr lang="ko-KR" altLang="en-US" dirty="0" err="1"/>
              <a:t>단조감소하는</a:t>
            </a:r>
            <a:r>
              <a:rPr lang="ko-KR" altLang="en-US" dirty="0"/>
              <a:t> 함수로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보다 직관적으로 이해하기 위해 </a:t>
            </a:r>
            <a:r>
              <a:rPr lang="en-US" altLang="ko-KR" dirty="0"/>
              <a:t>hypersphere</a:t>
            </a:r>
            <a:r>
              <a:rPr lang="ko-KR" altLang="en-US" dirty="0"/>
              <a:t>상의 표현을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Angular distance</a:t>
            </a:r>
            <a:r>
              <a:rPr lang="ko-KR" altLang="en-US" dirty="0"/>
              <a:t>는 결국 </a:t>
            </a:r>
            <a:r>
              <a:rPr lang="en-US" altLang="ko-KR" dirty="0"/>
              <a:t>hypersphere</a:t>
            </a:r>
            <a:r>
              <a:rPr lang="ko-KR" altLang="en-US" dirty="0"/>
              <a:t>에서의 </a:t>
            </a:r>
            <a:r>
              <a:rPr lang="en-US" altLang="ko-KR" dirty="0"/>
              <a:t>geodesic distance</a:t>
            </a:r>
            <a:r>
              <a:rPr lang="ko-KR" altLang="en-US" dirty="0"/>
              <a:t>를 말하는데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ko-KR" altLang="en-US" dirty="0"/>
              <a:t>와 달리 </a:t>
            </a:r>
            <a:r>
              <a:rPr lang="en-US" altLang="ko-KR" dirty="0"/>
              <a:t>identity-discriminative</a:t>
            </a:r>
            <a:r>
              <a:rPr lang="ko-KR" altLang="en-US" dirty="0"/>
              <a:t>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7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Angular </a:t>
            </a:r>
            <a:r>
              <a:rPr lang="en-US" altLang="ko-KR" dirty="0" err="1"/>
              <a:t>softmax</a:t>
            </a:r>
            <a:r>
              <a:rPr lang="ko-KR" altLang="en-US" dirty="0"/>
              <a:t>의 단점들을 극복하였다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cos </a:t>
            </a:r>
            <a:r>
              <a:rPr lang="ko-KR" altLang="en-US" dirty="0"/>
              <a:t>함수의 </a:t>
            </a:r>
            <a:r>
              <a:rPr lang="en-US" altLang="ko-KR" dirty="0"/>
              <a:t>non-monotonicity: A-</a:t>
            </a:r>
            <a:r>
              <a:rPr lang="en-US" altLang="ko-KR" dirty="0" err="1"/>
              <a:t>softmax</a:t>
            </a:r>
            <a:r>
              <a:rPr lang="ko-KR" altLang="en-US" dirty="0"/>
              <a:t>에서는 해결하기 위해 단조 감소 함수 사용했으나 그럴 필요 없게 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클래스마다 각기 다른 마진</a:t>
            </a:r>
            <a:r>
              <a:rPr lang="en-US" altLang="ko-KR" dirty="0"/>
              <a:t>: </a:t>
            </a:r>
            <a:r>
              <a:rPr lang="ko-KR" altLang="en-US" dirty="0"/>
              <a:t>몇몇 </a:t>
            </a:r>
            <a:r>
              <a:rPr lang="en-US" altLang="ko-KR" dirty="0"/>
              <a:t>inter-class feature</a:t>
            </a:r>
            <a:r>
              <a:rPr lang="ko-KR" altLang="en-US" dirty="0"/>
              <a:t>들은 다른 것들에 비해 큰 </a:t>
            </a:r>
            <a:r>
              <a:rPr lang="en-US" altLang="ko-KR" dirty="0"/>
              <a:t>margin</a:t>
            </a:r>
            <a:r>
              <a:rPr lang="ko-KR" altLang="en-US" dirty="0"/>
              <a:t>을 갖는다</a:t>
            </a:r>
            <a:r>
              <a:rPr lang="en-US" altLang="ko-KR" dirty="0"/>
              <a:t>. </a:t>
            </a:r>
            <a:r>
              <a:rPr lang="ko-KR" altLang="en-US" dirty="0"/>
              <a:t>결과적으로 </a:t>
            </a:r>
            <a:r>
              <a:rPr lang="en-US" altLang="ko-KR" dirty="0"/>
              <a:t>discriminating power </a:t>
            </a:r>
            <a:r>
              <a:rPr lang="ko-KR" altLang="en-US" dirty="0"/>
              <a:t>감소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ko-KR" altLang="en-US" dirty="0"/>
          </a:p>
          <a:p>
            <a:r>
              <a:rPr lang="en-US" altLang="ko-KR" dirty="0"/>
              <a:t>A-</a:t>
            </a:r>
            <a:r>
              <a:rPr lang="en-US" altLang="ko-KR" dirty="0" err="1"/>
              <a:t>softmax</a:t>
            </a:r>
            <a:r>
              <a:rPr lang="ko-KR" altLang="en-US" dirty="0"/>
              <a:t>와 달리 </a:t>
            </a:r>
            <a:r>
              <a:rPr lang="en-US" altLang="ko-KR" dirty="0"/>
              <a:t>LMCL</a:t>
            </a:r>
            <a:r>
              <a:rPr lang="ko-KR" altLang="en-US" dirty="0"/>
              <a:t>는 </a:t>
            </a:r>
            <a:r>
              <a:rPr lang="en-US" altLang="ko-KR" dirty="0"/>
              <a:t>class similarity</a:t>
            </a:r>
            <a:r>
              <a:rPr lang="ko-KR" altLang="en-US" dirty="0"/>
              <a:t>에서 일정한 </a:t>
            </a:r>
            <a:r>
              <a:rPr lang="en-US" altLang="ko-KR" dirty="0"/>
              <a:t>margin</a:t>
            </a:r>
            <a:r>
              <a:rPr lang="ko-KR" altLang="en-US" dirty="0"/>
              <a:t>이 생성된 것을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SphereFace</a:t>
            </a:r>
            <a:r>
              <a:rPr lang="ko-KR" altLang="en-US" dirty="0"/>
              <a:t>와 달리</a:t>
            </a:r>
            <a:r>
              <a:rPr lang="en-US" altLang="ko-KR" dirty="0"/>
              <a:t>, cos</a:t>
            </a:r>
            <a:r>
              <a:rPr lang="ko-KR" altLang="en-US" dirty="0"/>
              <a:t>값 자체에 </a:t>
            </a:r>
            <a:r>
              <a:rPr lang="en-US" altLang="ko-KR" dirty="0"/>
              <a:t>margin</a:t>
            </a:r>
            <a:r>
              <a:rPr lang="ko-KR" altLang="en-US" dirty="0"/>
              <a:t>을 부여한다</a:t>
            </a:r>
            <a:r>
              <a:rPr lang="en-US" altLang="ko-KR" dirty="0"/>
              <a:t>. </a:t>
            </a:r>
            <a:r>
              <a:rPr lang="en-US" altLang="ko-KR" dirty="0" err="1"/>
              <a:t>SphereFace</a:t>
            </a:r>
            <a:r>
              <a:rPr lang="ko-KR" altLang="en-US" dirty="0"/>
              <a:t>에서는 각도에 </a:t>
            </a:r>
            <a:r>
              <a:rPr lang="en-US" altLang="ko-KR" dirty="0"/>
              <a:t>margin</a:t>
            </a:r>
            <a:r>
              <a:rPr lang="ko-KR" altLang="en-US" dirty="0"/>
              <a:t>을 부여했던 것을 기억하자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A-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en-US" altLang="ko-KR" dirty="0"/>
              <a:t>m</a:t>
            </a:r>
            <a:r>
              <a:rPr lang="ko-KR" altLang="en-US" dirty="0"/>
              <a:t>은 정수여야 한다는 단점이 있었다</a:t>
            </a:r>
            <a:r>
              <a:rPr lang="en-US" altLang="ko-KR" dirty="0"/>
              <a:t>. Margin</a:t>
            </a:r>
            <a:r>
              <a:rPr lang="ko-KR" altLang="en-US" dirty="0"/>
              <a:t>이 큰 값으로 변경되기 때문에 모델을 수렴시키기 어려웠다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CosFace</a:t>
            </a:r>
            <a:r>
              <a:rPr lang="ko-KR" altLang="en-US" dirty="0"/>
              <a:t>는 </a:t>
            </a:r>
            <a:r>
              <a:rPr lang="en-US" altLang="ko-KR" dirty="0"/>
              <a:t>Class similarity</a:t>
            </a:r>
            <a:r>
              <a:rPr lang="ko-KR" altLang="en-US" dirty="0"/>
              <a:t>와는 무관하게 일정한 </a:t>
            </a:r>
            <a:r>
              <a:rPr lang="en-US" altLang="ko-KR" dirty="0"/>
              <a:t>margin</a:t>
            </a:r>
            <a:r>
              <a:rPr lang="ko-KR" altLang="en-US" dirty="0"/>
              <a:t>을 갖게 하였으며 </a:t>
            </a:r>
            <a:r>
              <a:rPr lang="en-US" altLang="ko-KR" dirty="0"/>
              <a:t>cos</a:t>
            </a:r>
            <a:r>
              <a:rPr lang="ko-KR" altLang="en-US" dirty="0"/>
              <a:t>함수를 단조 감소 함수로 바꾸던 </a:t>
            </a:r>
            <a:r>
              <a:rPr lang="en-US" altLang="ko-KR" dirty="0"/>
              <a:t>trick</a:t>
            </a:r>
            <a:r>
              <a:rPr lang="ko-KR" altLang="en-US" dirty="0"/>
              <a:t>도 필요 없어졌다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더욱 일정한 </a:t>
            </a:r>
            <a:r>
              <a:rPr lang="en-US" altLang="ko-KR" dirty="0"/>
              <a:t>margin </a:t>
            </a:r>
            <a:r>
              <a:rPr lang="ko-KR" altLang="en-US" dirty="0"/>
              <a:t>획득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7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CP: </a:t>
            </a:r>
            <a:r>
              <a:rPr lang="ko-KR" altLang="en-US" dirty="0"/>
              <a:t>입력 이미지의 </a:t>
            </a:r>
            <a:r>
              <a:rPr lang="en-US" altLang="ko-KR" dirty="0"/>
              <a:t>Context </a:t>
            </a:r>
            <a:r>
              <a:rPr lang="ko-KR" altLang="en-US" dirty="0"/>
              <a:t>포착을 목적으로 구성하였으며</a:t>
            </a:r>
            <a:r>
              <a:rPr lang="en-US" altLang="ko-KR" dirty="0"/>
              <a:t>, FCN</a:t>
            </a:r>
            <a:r>
              <a:rPr lang="ko-KR" altLang="en-US" dirty="0"/>
              <a:t>처럼 </a:t>
            </a:r>
            <a:r>
              <a:rPr lang="en-US" altLang="ko-KR" dirty="0"/>
              <a:t>VGG-based</a:t>
            </a:r>
            <a:r>
              <a:rPr lang="ko-KR" altLang="en-US" dirty="0"/>
              <a:t>의 </a:t>
            </a:r>
            <a:r>
              <a:rPr lang="ko-KR" altLang="en-US" dirty="0" err="1"/>
              <a:t>아키텍쳐이다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EP: </a:t>
            </a:r>
            <a:r>
              <a:rPr lang="ko-KR" altLang="en-US" dirty="0"/>
              <a:t>세밀한 </a:t>
            </a:r>
            <a:r>
              <a:rPr lang="en-US" altLang="ko-KR" dirty="0"/>
              <a:t>localization</a:t>
            </a:r>
            <a:r>
              <a:rPr lang="ko-KR" altLang="en-US" dirty="0"/>
              <a:t>을 위한 구성으로</a:t>
            </a:r>
            <a:r>
              <a:rPr lang="en-US" altLang="ko-KR" dirty="0"/>
              <a:t>, </a:t>
            </a:r>
            <a:r>
              <a:rPr lang="ko-KR" altLang="en-US" dirty="0"/>
              <a:t>높은 차원의 채널을 갖는 </a:t>
            </a:r>
            <a:r>
              <a:rPr lang="en-US" altLang="ko-KR" dirty="0"/>
              <a:t>up-sampling</a:t>
            </a:r>
            <a:r>
              <a:rPr lang="ko-KR" altLang="en-US" dirty="0"/>
              <a:t>이며 얕은 레이어의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Coarse map</a:t>
            </a:r>
            <a:r>
              <a:rPr lang="ko-KR" altLang="en-US" dirty="0"/>
              <a:t>에서 </a:t>
            </a:r>
            <a:r>
              <a:rPr lang="en-US" altLang="ko-KR" dirty="0"/>
              <a:t>dense map prediction</a:t>
            </a:r>
            <a:r>
              <a:rPr lang="ko-KR" altLang="en-US" dirty="0"/>
              <a:t>하는 구조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FCN</a:t>
            </a:r>
            <a:r>
              <a:rPr lang="ko-KR" altLang="en-US" dirty="0"/>
              <a:t>에서의 </a:t>
            </a:r>
            <a:r>
              <a:rPr lang="en-US" altLang="ko-KR" dirty="0"/>
              <a:t>Skip Architecture</a:t>
            </a:r>
            <a:r>
              <a:rPr lang="ko-KR" altLang="en-US" dirty="0"/>
              <a:t>처럼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Coarse(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추상적인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레이어의 의미적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(Semantic)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정보와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Shallow &amp; fine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층의 외관적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(appearance)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정보를 결합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CNN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네트워크의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hierarchy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결합을 통해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localization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사이의 트레이드 오프 완화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3*3 conv 2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+ 2*2maxpooling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패딩 없으므로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map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줄어들고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때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stride 2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라서 절반으로 줄어든다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Down-sampling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마다 채널 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때에는 말 그대로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map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확장하되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 나온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해준다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마지막에는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1x1 conv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연산 해준다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cross-entropy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6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0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A522-46E1-4842-AA27-9A8B784D86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2" y="136524"/>
            <a:ext cx="8752128" cy="54451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81" y="936277"/>
            <a:ext cx="8752127" cy="51012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247F6B-61E9-4104-BDE1-E728D39AF97F}"/>
              </a:ext>
            </a:extLst>
          </p:cNvPr>
          <p:cNvSpPr/>
          <p:nvPr userDrawn="1"/>
        </p:nvSpPr>
        <p:spPr>
          <a:xfrm>
            <a:off x="88807" y="136524"/>
            <a:ext cx="115175" cy="544514"/>
          </a:xfrm>
          <a:prstGeom prst="rect">
            <a:avLst/>
          </a:prstGeom>
          <a:solidFill>
            <a:srgbClr val="E85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417800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6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메일 주소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CB515DA-DE91-4E33-9ECB-DE3CE73E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2" y="136524"/>
            <a:ext cx="8899729" cy="544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B65582-D180-4BF5-8030-300D9061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2" y="873125"/>
            <a:ext cx="8899729" cy="487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29" y="13652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631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6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&lt;</a:t>
            </a:r>
            <a:r>
              <a:rPr lang="ko-KR" altLang="en-US"/>
              <a:t>메일 주소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166B-2ED9-4634-948E-AA9515514B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358244-EE5C-4C79-9FCE-F4DB2A5BE3E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1" y="6330952"/>
            <a:ext cx="1594054" cy="45719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E33424-3E2D-4DF0-A084-DBA6416BB2C2}"/>
              </a:ext>
            </a:extLst>
          </p:cNvPr>
          <p:cNvCxnSpPr>
            <a:cxnSpLocks/>
          </p:cNvCxnSpPr>
          <p:nvPr userDrawn="1"/>
        </p:nvCxnSpPr>
        <p:spPr>
          <a:xfrm>
            <a:off x="5953" y="6301740"/>
            <a:ext cx="913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3711831" y="1225034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중간 발표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99E7186-3E41-407E-8F87-676B1384108E}"/>
              </a:ext>
            </a:extLst>
          </p:cNvPr>
          <p:cNvSpPr txBox="1">
            <a:spLocks/>
          </p:cNvSpPr>
          <p:nvPr/>
        </p:nvSpPr>
        <p:spPr>
          <a:xfrm>
            <a:off x="2034371" y="2786171"/>
            <a:ext cx="5075256" cy="2532263"/>
          </a:xfrm>
          <a:prstGeom prst="rect">
            <a:avLst/>
          </a:prstGeom>
        </p:spPr>
        <p:txBody>
          <a:bodyPr vert="horz" wrap="square" lIns="51435" tIns="25718" rIns="51435" bIns="25718" numCol="1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ko-KR" altLang="en-US" sz="1800" b="1" dirty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sz="1800" b="1" dirty="0">
                <a:latin typeface="Arial" charset="0"/>
                <a:ea typeface="Arial" charset="0"/>
                <a:cs typeface="Arial" charset="0"/>
              </a:rPr>
              <a:t> Sun Dong Kim</a:t>
            </a:r>
            <a:endParaRPr lang="ko-KR" altLang="en-US" sz="1800" b="1" dirty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 sz="1800" b="1" dirty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sz="1400" b="1" dirty="0">
                <a:latin typeface="Arial" charset="0"/>
                <a:ea typeface="Arial" charset="0"/>
                <a:cs typeface="Arial" charset="0"/>
              </a:rPr>
              <a:t>Jul 29, 2022</a:t>
            </a:r>
            <a:endParaRPr lang="ko-KR" altLang="en-US" sz="14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1400" b="1" dirty="0">
                <a:latin typeface="Arial" charset="0"/>
                <a:ea typeface="Arial" charset="0"/>
                <a:cs typeface="Arial" charset="0"/>
              </a:rPr>
              <a:t>Korea Institute of Science and Technology</a:t>
            </a:r>
            <a:br>
              <a:rPr lang="en-US" altLang="ko-KR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1400" b="1" dirty="0">
                <a:latin typeface="Arial" charset="0"/>
                <a:ea typeface="Arial" charset="0"/>
                <a:cs typeface="Arial" charset="0"/>
              </a:rPr>
              <a:t>AIMI lab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ko-KR" altLang="en-US" sz="1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7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6242B8-42D5-33DE-1E87-193BD40FACAD}"/>
              </a:ext>
            </a:extLst>
          </p:cNvPr>
          <p:cNvSpPr/>
          <p:nvPr/>
        </p:nvSpPr>
        <p:spPr>
          <a:xfrm>
            <a:off x="203982" y="1087101"/>
            <a:ext cx="6591952" cy="1744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 데이터 및 그의 </a:t>
            </a:r>
            <a:r>
              <a:rPr lang="ko-KR" altLang="en-US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전처리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사항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데이터의 수가 제일 많은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LGD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대해서만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segmentation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진행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Training set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test set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비율은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8:2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이미지는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resize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512*512*3,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출력 이미지는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512*512*1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Label image 0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255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매핑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기준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150)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15D4D-BCF3-A9E9-84E3-1528FD18E550}"/>
              </a:ext>
            </a:extLst>
          </p:cNvPr>
          <p:cNvSpPr/>
          <p:nvPr/>
        </p:nvSpPr>
        <p:spPr>
          <a:xfrm>
            <a:off x="203982" y="2901761"/>
            <a:ext cx="1929618" cy="1463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하이퍼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파라미터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= 4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Lr = 1e-4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Epoch = 70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C3BE3-FCB1-49A1-CAA9-6173CBEC0717}"/>
              </a:ext>
            </a:extLst>
          </p:cNvPr>
          <p:cNvSpPr/>
          <p:nvPr/>
        </p:nvSpPr>
        <p:spPr>
          <a:xfrm>
            <a:off x="203982" y="4531596"/>
            <a:ext cx="1929618" cy="1623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 </a:t>
            </a:r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Weighted sum of 1, 2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D39814-FC7B-4831-7ABB-89819441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597" y="3025212"/>
            <a:ext cx="4442337" cy="31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3581989" y="2524561"/>
            <a:ext cx="2131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</p:spTree>
    <p:extLst>
      <p:ext uri="{BB962C8B-B14F-4D97-AF65-F5344CB8AC3E}">
        <p14:creationId xmlns:p14="http://schemas.microsoft.com/office/powerpoint/2010/main" val="45699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55D57-9DD8-90F6-E30D-BE44F7543334}"/>
              </a:ext>
            </a:extLst>
          </p:cNvPr>
          <p:cNvSpPr/>
          <p:nvPr/>
        </p:nvSpPr>
        <p:spPr>
          <a:xfrm>
            <a:off x="203982" y="1277874"/>
            <a:ext cx="16149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CC6D12-EE0A-8D08-441F-85E17249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2" y="1686535"/>
            <a:ext cx="2972700" cy="2753402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9906240-563A-34FC-2B77-7FAD4439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52735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87.70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87.78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87.82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87.83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87.82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87.78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87.65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87.55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60.81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60.63</a:t>
                      </a:r>
                      <a:endParaRPr lang="ko-KR" altLang="en-US" sz="1500" b="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60.38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60.04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59.63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59.17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58.66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58.08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57.43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73.47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73.28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72.29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71.85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71.37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70.83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70.22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69840FC-9258-C42E-F7F2-DE0142C4B0D9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AF36-956F-F3C2-C0F9-7401D0CA0C98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A616A-E6C2-FDCE-8637-C57AFE30062B}"/>
              </a:ext>
            </a:extLst>
          </p:cNvPr>
          <p:cNvSpPr txBox="1"/>
          <p:nvPr/>
        </p:nvSpPr>
        <p:spPr>
          <a:xfrm>
            <a:off x="3382297" y="1868129"/>
            <a:ext cx="402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0.2964 at 26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D3993-F13B-1152-1038-1C500DBE0497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5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55D57-9DD8-90F6-E30D-BE44F7543334}"/>
              </a:ext>
            </a:extLst>
          </p:cNvPr>
          <p:cNvSpPr/>
          <p:nvPr/>
        </p:nvSpPr>
        <p:spPr>
          <a:xfrm>
            <a:off x="203981" y="1280471"/>
            <a:ext cx="16149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9906240-563A-34FC-2B77-7FAD4439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68846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75.20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75.20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75.20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69840FC-9258-C42E-F7F2-DE0142C4B0D9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AF36-956F-F3C2-C0F9-7401D0CA0C98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A616A-E6C2-FDCE-8637-C57AFE30062B}"/>
              </a:ext>
            </a:extLst>
          </p:cNvPr>
          <p:cNvSpPr txBox="1"/>
          <p:nvPr/>
        </p:nvSpPr>
        <p:spPr>
          <a:xfrm>
            <a:off x="3382297" y="1868129"/>
            <a:ext cx="402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0.2744 at 51</a:t>
            </a:r>
            <a:r>
              <a:rPr lang="en-US" altLang="ko-KR" baseline="30000" dirty="0"/>
              <a:t>st </a:t>
            </a:r>
            <a:r>
              <a:rPr lang="en-US" altLang="ko-KR" dirty="0"/>
              <a:t>epoch</a:t>
            </a:r>
            <a:endParaRPr lang="en-US" altLang="ko-KR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D3993-F13B-1152-1038-1C500DBE0497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D0304-4FE9-1B07-BC44-EF97EF36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2" y="1693074"/>
            <a:ext cx="2883348" cy="26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55D57-9DD8-90F6-E30D-BE44F7543334}"/>
              </a:ext>
            </a:extLst>
          </p:cNvPr>
          <p:cNvSpPr/>
          <p:nvPr/>
        </p:nvSpPr>
        <p:spPr>
          <a:xfrm>
            <a:off x="203980" y="1280471"/>
            <a:ext cx="310949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BCE*0.5 + Dice *0.5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9906240-563A-34FC-2B77-7FAD4439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7200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82.75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43.46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43.14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42.81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42.13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41.76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41.37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40.97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40.55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55.27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54.86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54.45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54.02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53.59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53.13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52.65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52.14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51.62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69840FC-9258-C42E-F7F2-DE0142C4B0D9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AF36-956F-F3C2-C0F9-7401D0CA0C98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A616A-E6C2-FDCE-8637-C57AFE30062B}"/>
              </a:ext>
            </a:extLst>
          </p:cNvPr>
          <p:cNvSpPr txBox="1"/>
          <p:nvPr/>
        </p:nvSpPr>
        <p:spPr>
          <a:xfrm>
            <a:off x="3313471" y="1897625"/>
            <a:ext cx="389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0.4909 at 22</a:t>
            </a:r>
            <a:r>
              <a:rPr lang="en-US" altLang="ko-KR" baseline="30000" dirty="0"/>
              <a:t>nd</a:t>
            </a:r>
            <a:r>
              <a:rPr lang="en-US" altLang="ko-KR" dirty="0"/>
              <a:t>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D3993-F13B-1152-1038-1C500DBE0497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16ACF-65D6-A052-6716-8EB1E67B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1" y="1660851"/>
            <a:ext cx="2981672" cy="2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2391660" y="2524561"/>
            <a:ext cx="4360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256*256</a:t>
            </a:r>
          </a:p>
        </p:txBody>
      </p:sp>
    </p:spTree>
    <p:extLst>
      <p:ext uri="{BB962C8B-B14F-4D97-AF65-F5344CB8AC3E}">
        <p14:creationId xmlns:p14="http://schemas.microsoft.com/office/powerpoint/2010/main" val="264220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55D57-9DD8-90F6-E30D-BE44F7543334}"/>
              </a:ext>
            </a:extLst>
          </p:cNvPr>
          <p:cNvSpPr/>
          <p:nvPr/>
        </p:nvSpPr>
        <p:spPr>
          <a:xfrm>
            <a:off x="203981" y="1280471"/>
            <a:ext cx="16149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9906240-563A-34FC-2B77-7FAD4439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13300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89.00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64.58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64.49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64.37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64.20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63.99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63.16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76.09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75.99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75.86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75.70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75.51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75.29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74.43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69840FC-9258-C42E-F7F2-DE0142C4B0D9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AF36-956F-F3C2-C0F9-7401D0CA0C98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A616A-E6C2-FDCE-8637-C57AFE30062B}"/>
              </a:ext>
            </a:extLst>
          </p:cNvPr>
          <p:cNvSpPr txBox="1"/>
          <p:nvPr/>
        </p:nvSpPr>
        <p:spPr>
          <a:xfrm>
            <a:off x="3252634" y="3521403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0.2978 at 29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D3993-F13B-1152-1038-1C500DBE0497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9CDD5-923E-3F9A-DB33-0B12E70695C9}"/>
              </a:ext>
            </a:extLst>
          </p:cNvPr>
          <p:cNvSpPr/>
          <p:nvPr/>
        </p:nvSpPr>
        <p:spPr>
          <a:xfrm>
            <a:off x="2110210" y="717769"/>
            <a:ext cx="6591952" cy="383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이미지와 출력 이미지 모두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512*512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256*256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변경 후 학습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93A33D-0842-0D1A-B110-3E81A92A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34" y="1861174"/>
            <a:ext cx="4819650" cy="1628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C8E04B-E376-979C-D90D-BEF8DED16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1" y="1731707"/>
            <a:ext cx="2864548" cy="26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55D57-9DD8-90F6-E30D-BE44F7543334}"/>
              </a:ext>
            </a:extLst>
          </p:cNvPr>
          <p:cNvSpPr/>
          <p:nvPr/>
        </p:nvSpPr>
        <p:spPr>
          <a:xfrm>
            <a:off x="203981" y="1280471"/>
            <a:ext cx="16149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9906240-563A-34FC-2B77-7FAD4439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67925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74.70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69840FC-9258-C42E-F7F2-DE0142C4B0D9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AF36-956F-F3C2-C0F9-7401D0CA0C98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A616A-E6C2-FDCE-8637-C57AFE30062B}"/>
              </a:ext>
            </a:extLst>
          </p:cNvPr>
          <p:cNvSpPr txBox="1"/>
          <p:nvPr/>
        </p:nvSpPr>
        <p:spPr>
          <a:xfrm>
            <a:off x="3090690" y="1830147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0.5473 at 18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D3993-F13B-1152-1038-1C500DBE0497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9CDD5-923E-3F9A-DB33-0B12E70695C9}"/>
              </a:ext>
            </a:extLst>
          </p:cNvPr>
          <p:cNvSpPr/>
          <p:nvPr/>
        </p:nvSpPr>
        <p:spPr>
          <a:xfrm>
            <a:off x="2110211" y="717769"/>
            <a:ext cx="6591952" cy="383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이미지와 출력 이미지 모두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512*512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256*256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변경 후 학습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B0E6F-8DB5-4911-B6D7-3FD81A87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1" y="1700828"/>
            <a:ext cx="2864294" cy="26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8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55D57-9DD8-90F6-E30D-BE44F7543334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BCE*0.5 + Dice *0.5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9906240-563A-34FC-2B77-7FAD4439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31053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88.82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88.87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89.02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65.35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65.34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65.30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65.26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65.15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65.09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64.94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77.17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77.15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76.98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76.93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76.86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76.79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69840FC-9258-C42E-F7F2-DE0142C4B0D9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AF36-956F-F3C2-C0F9-7401D0CA0C98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A616A-E6C2-FDCE-8637-C57AFE30062B}"/>
              </a:ext>
            </a:extLst>
          </p:cNvPr>
          <p:cNvSpPr txBox="1"/>
          <p:nvPr/>
        </p:nvSpPr>
        <p:spPr>
          <a:xfrm>
            <a:off x="3380146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0.2860 at 17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D3993-F13B-1152-1038-1C500DBE0497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9CDD5-923E-3F9A-DB33-0B12E70695C9}"/>
              </a:ext>
            </a:extLst>
          </p:cNvPr>
          <p:cNvSpPr/>
          <p:nvPr/>
        </p:nvSpPr>
        <p:spPr>
          <a:xfrm>
            <a:off x="2021720" y="717769"/>
            <a:ext cx="6591952" cy="383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이미지와 출력 이미지 모두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512*512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256*256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변경 후 학습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16D87-3150-4773-97E3-665E7FEE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1" y="1759340"/>
            <a:ext cx="2946390" cy="27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26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결론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661BB-524F-0613-E337-EC64D6A7FF0C}"/>
              </a:ext>
            </a:extLst>
          </p:cNvPr>
          <p:cNvSpPr txBox="1"/>
          <p:nvPr/>
        </p:nvSpPr>
        <p:spPr>
          <a:xfrm>
            <a:off x="373626" y="1278194"/>
            <a:ext cx="81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입출력 이미지 크기는 </a:t>
            </a:r>
            <a:r>
              <a:rPr lang="en-US" altLang="ko-KR" dirty="0"/>
              <a:t>256*256</a:t>
            </a:r>
            <a:r>
              <a:rPr lang="ko-KR" altLang="en-US" dirty="0"/>
              <a:t>으로 </a:t>
            </a:r>
            <a:r>
              <a:rPr lang="en-US" altLang="ko-KR" dirty="0"/>
              <a:t>resize</a:t>
            </a:r>
            <a:r>
              <a:rPr lang="ko-KR" altLang="en-US" dirty="0"/>
              <a:t>하는 것이 성능 개선에 효과적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BCE loss</a:t>
            </a:r>
            <a:r>
              <a:rPr lang="ko-KR" altLang="en-US" dirty="0"/>
              <a:t>와 </a:t>
            </a:r>
            <a:r>
              <a:rPr lang="en-US" altLang="ko-KR" dirty="0"/>
              <a:t>Dice loss</a:t>
            </a:r>
            <a:r>
              <a:rPr lang="ko-KR" altLang="en-US" dirty="0"/>
              <a:t>를 </a:t>
            </a:r>
            <a:r>
              <a:rPr lang="en-US" altLang="ko-KR" dirty="0"/>
              <a:t>0.5</a:t>
            </a:r>
            <a:r>
              <a:rPr lang="ko-KR" altLang="en-US" dirty="0"/>
              <a:t>씩 섞어서 쓴 결과가 제일 좋았음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Prediction image</a:t>
            </a:r>
            <a:r>
              <a:rPr lang="ko-KR" altLang="en-US" dirty="0"/>
              <a:t>의 </a:t>
            </a:r>
            <a:r>
              <a:rPr lang="en-US" altLang="ko-KR" dirty="0"/>
              <a:t>threshold</a:t>
            </a:r>
            <a:r>
              <a:rPr lang="ko-KR" altLang="en-US" dirty="0"/>
              <a:t>는 </a:t>
            </a:r>
            <a:r>
              <a:rPr lang="en-US" altLang="ko-KR" dirty="0"/>
              <a:t>0.1</a:t>
            </a:r>
            <a:r>
              <a:rPr lang="ko-KR" altLang="en-US" dirty="0"/>
              <a:t>에서 대체적으로 좋은 결과를 얻을 수 있음</a:t>
            </a:r>
            <a:endParaRPr lang="en-US" altLang="ko-KR" dirty="0"/>
          </a:p>
          <a:p>
            <a:r>
              <a:rPr lang="en-US" altLang="ko-KR" dirty="0"/>
              <a:t>(PA = 88.82, IOU = 65.35, Dice score = 77.17)</a:t>
            </a:r>
          </a:p>
          <a:p>
            <a:endParaRPr lang="en-US" altLang="ko-KR" dirty="0"/>
          </a:p>
          <a:p>
            <a:r>
              <a:rPr lang="ko-KR" altLang="en-US" dirty="0"/>
              <a:t>이를 바탕으로 </a:t>
            </a:r>
            <a:r>
              <a:rPr lang="en-US" altLang="ko-KR" dirty="0"/>
              <a:t>resnet18, 50</a:t>
            </a:r>
            <a:r>
              <a:rPr lang="ko-KR" altLang="en-US" dirty="0"/>
              <a:t>을</a:t>
            </a:r>
            <a:r>
              <a:rPr lang="en-US" altLang="ko-KR" dirty="0"/>
              <a:t> backbone</a:t>
            </a:r>
            <a:r>
              <a:rPr lang="ko-KR" altLang="en-US" dirty="0"/>
              <a:t>으로 하는 </a:t>
            </a:r>
            <a:r>
              <a:rPr lang="en-US" altLang="ko-KR" dirty="0"/>
              <a:t>U-net </a:t>
            </a:r>
            <a:r>
              <a:rPr lang="ko-KR" altLang="en-US" dirty="0"/>
              <a:t>학습해보자</a:t>
            </a:r>
          </a:p>
        </p:txBody>
      </p:sp>
    </p:spTree>
    <p:extLst>
      <p:ext uri="{BB962C8B-B14F-4D97-AF65-F5344CB8AC3E}">
        <p14:creationId xmlns:p14="http://schemas.microsoft.com/office/powerpoint/2010/main" val="4443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3F8F0-76B3-364E-06B3-90FA5251AD33}"/>
              </a:ext>
            </a:extLst>
          </p:cNvPr>
          <p:cNvSpPr txBox="1"/>
          <p:nvPr/>
        </p:nvSpPr>
        <p:spPr>
          <a:xfrm>
            <a:off x="203982" y="1036948"/>
            <a:ext cx="79279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1~3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주차 학습 요약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LI-RADS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2018 Core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Deep Learning Approaches to Colorectal Cancer Diagnosis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SphereFace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CosFace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주차 결과 종합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(1 class segmentation, used only LGD)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Dataset Analysis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Naïve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5~6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주차 결과 종합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(Multi-class segmentation)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7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2137071" y="2524561"/>
            <a:ext cx="4869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</a:t>
            </a:r>
            <a:r>
              <a:rPr lang="en-US" altLang="ko-KR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Freezed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39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515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Resnet18(Freeze backbone layers)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4432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88.84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88.61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61.63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61.11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60.50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59.83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59.13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58.40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74.05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73.53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72.94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72.29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70.92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…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00BB8-8FD3-5AB2-3641-0BB9ABC5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0" y="1737216"/>
            <a:ext cx="2928069" cy="27271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8C119E-EB33-6017-7F9A-B7A22CD6F76D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0.2723 at 8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AF1E29-138B-3305-8B3A-C791FB4B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55" y="185937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515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Resnet18(Freeze backbone layers)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64010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0EDA8-E3CB-A46F-C846-E930BECBE6E6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0.2145 at 59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D9A743-F61F-A365-1096-B73E53BE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1" y="1747440"/>
            <a:ext cx="2932432" cy="26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515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Resnet18(Freeze backbone layers)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860D7-AA37-CB59-4432-2D1E5F54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0" y="1697484"/>
            <a:ext cx="2962007" cy="27302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BCE*0.5 + Dice *0.5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5B5C-CA2B-3BE3-AD52-639CE6538EFC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0.2903 at 7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/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88.49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88.58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88.67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88.84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88.97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89.06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63.76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63.85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63.91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63.96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63.97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63.94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63.88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63.77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63.61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76.45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76.50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76.54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76.56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76.51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76.44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76.32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76.16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1802845" y="2524561"/>
            <a:ext cx="5538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Resnet18(Not </a:t>
            </a:r>
            <a:r>
              <a:rPr lang="en-US" altLang="ko-KR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freezed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54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637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Resnet18(didn’t freeze backbone layers)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7087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90.42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90.53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90.56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90.58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90.58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90.56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90.50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90.41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68.25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68.20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68.10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67.97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67.79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67.52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66.69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66.10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79.42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79.35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79.25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79.12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78.94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78.70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78.40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77.98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77.49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C119E-EB33-6017-7F9A-B7A22CD6F76D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0.2401 at 2</a:t>
            </a:r>
            <a:r>
              <a:rPr lang="en-US" altLang="ko-KR" baseline="30000" dirty="0"/>
              <a:t>nd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45484-F21F-3230-45DD-2CA1C55C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81" y="1841848"/>
            <a:ext cx="4838700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F9CEB3-36FD-ECCD-B95C-0F55A255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1" y="1688825"/>
            <a:ext cx="2921513" cy="26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774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Resnet18(didn’t freeze backbone layers)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45168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0EDA8-E3CB-A46F-C846-E930BECBE6E6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0.1519 at 33</a:t>
            </a:r>
            <a:r>
              <a:rPr lang="en-US" altLang="ko-KR" baseline="30000" dirty="0"/>
              <a:t>rd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787FA-E431-D261-A27E-49A73C1C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" y="1711158"/>
            <a:ext cx="2841369" cy="26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06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6865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Resnet18(didn’t freeze backbone layers)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BCE*0.5 + Dice *0.5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5B5C-CA2B-3BE3-AD52-639CE6538EFC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0.2427 at 5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6165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91.50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91.53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91.56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91.60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91.66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91.71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72.56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3A69A-996A-8343-3C1C-235E97B8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" y="1702781"/>
            <a:ext cx="2943548" cy="27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5085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Resnet-18</a:t>
            </a:r>
            <a:r>
              <a:rPr lang="ko-KR" altLang="en-US" dirty="0"/>
              <a:t>을 </a:t>
            </a:r>
            <a:r>
              <a:rPr lang="en-US" altLang="ko-KR" dirty="0"/>
              <a:t>backbone</a:t>
            </a:r>
            <a:r>
              <a:rPr lang="ko-KR" altLang="en-US" dirty="0"/>
              <a:t>으로 하는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결론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661BB-524F-0613-E337-EC64D6A7FF0C}"/>
              </a:ext>
            </a:extLst>
          </p:cNvPr>
          <p:cNvSpPr txBox="1"/>
          <p:nvPr/>
        </p:nvSpPr>
        <p:spPr>
          <a:xfrm>
            <a:off x="373626" y="1278194"/>
            <a:ext cx="8141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Naïve U-net</a:t>
            </a:r>
            <a:r>
              <a:rPr lang="ko-KR" altLang="en-US" dirty="0"/>
              <a:t>보다 성능이 더 좋았다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Naïve</a:t>
            </a:r>
            <a:r>
              <a:rPr lang="ko-KR" altLang="en-US" dirty="0"/>
              <a:t> </a:t>
            </a:r>
            <a:r>
              <a:rPr lang="en-US" altLang="ko-KR" dirty="0"/>
              <a:t>U-net </a:t>
            </a:r>
            <a:r>
              <a:rPr lang="ko-KR" altLang="en-US" dirty="0"/>
              <a:t>성능</a:t>
            </a:r>
            <a:r>
              <a:rPr lang="en-US" altLang="ko-KR" dirty="0"/>
              <a:t> – (PA = 88.82, IOU = 65.35, Dice score = 77.17)</a:t>
            </a:r>
          </a:p>
          <a:p>
            <a:endParaRPr lang="en-US" altLang="ko-KR" dirty="0"/>
          </a:p>
          <a:p>
            <a:r>
              <a:rPr lang="en-US" altLang="ko-KR" dirty="0"/>
              <a:t>2. Dice loss</a:t>
            </a:r>
            <a:r>
              <a:rPr lang="ko-KR" altLang="en-US" dirty="0"/>
              <a:t>를 쓴 결과가 제일 좋았으며 </a:t>
            </a:r>
            <a:r>
              <a:rPr lang="en-US" altLang="ko-KR" dirty="0"/>
              <a:t>TH</a:t>
            </a:r>
            <a:r>
              <a:rPr lang="ko-KR" altLang="en-US" dirty="0"/>
              <a:t>가 </a:t>
            </a:r>
            <a:r>
              <a:rPr lang="en-US" altLang="ko-KR" dirty="0"/>
              <a:t>0.9</a:t>
            </a:r>
            <a:r>
              <a:rPr lang="ko-KR" altLang="en-US" dirty="0"/>
              <a:t>에 가까울수록 좋은 결과를 얻을 수 있었음 </a:t>
            </a:r>
            <a:r>
              <a:rPr lang="en-US" altLang="ko-KR" dirty="0"/>
              <a:t>(PA=92.48, IOU=75.02, Dice Score=84.80)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Pretrained network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을 고정하는 것보단 학습하는 것이 성능 개선에 효과적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71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2658335" y="2524561"/>
            <a:ext cx="3827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</a:t>
            </a:r>
          </a:p>
        </p:txBody>
      </p:sp>
    </p:spTree>
    <p:extLst>
      <p:ext uri="{BB962C8B-B14F-4D97-AF65-F5344CB8AC3E}">
        <p14:creationId xmlns:p14="http://schemas.microsoft.com/office/powerpoint/2010/main" val="339806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1~3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-–LI-RADS 2018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671402-A746-833E-D738-25AFC92CF2E6}"/>
              </a:ext>
            </a:extLst>
          </p:cNvPr>
          <p:cNvGrpSpPr/>
          <p:nvPr/>
        </p:nvGrpSpPr>
        <p:grpSpPr>
          <a:xfrm>
            <a:off x="203982" y="1075281"/>
            <a:ext cx="6134100" cy="2771060"/>
            <a:chOff x="203982" y="1075281"/>
            <a:chExt cx="6134100" cy="2771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8FF902-A6B8-5CB7-4FCF-DFC9BE436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82" y="1075281"/>
              <a:ext cx="6134100" cy="26479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9FB02-07BB-127C-4701-2A9BBADB134B}"/>
                </a:ext>
              </a:extLst>
            </p:cNvPr>
            <p:cNvSpPr txBox="1"/>
            <p:nvPr/>
          </p:nvSpPr>
          <p:spPr>
            <a:xfrm>
              <a:off x="203982" y="3600120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Fig. 1. Diagnostic Table from LI-RADS 2018</a:t>
              </a:r>
              <a:endParaRPr lang="ko-KR" altLang="en-US" sz="1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EA713C-BE79-533B-F5F9-79FDAB678139}"/>
              </a:ext>
            </a:extLst>
          </p:cNvPr>
          <p:cNvGrpSpPr/>
          <p:nvPr/>
        </p:nvGrpSpPr>
        <p:grpSpPr>
          <a:xfrm>
            <a:off x="203982" y="4117475"/>
            <a:ext cx="5886450" cy="1438275"/>
            <a:chOff x="203982" y="4117475"/>
            <a:chExt cx="5886450" cy="14382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D582A0-0C8B-1F04-0DC4-727D42E1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82" y="4117475"/>
              <a:ext cx="5886450" cy="14382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94876A-EBCC-06D8-F172-DF6A2C3E07B4}"/>
                </a:ext>
              </a:extLst>
            </p:cNvPr>
            <p:cNvSpPr txBox="1"/>
            <p:nvPr/>
          </p:nvSpPr>
          <p:spPr>
            <a:xfrm>
              <a:off x="203982" y="5309529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Fig. 2. Five major imaging features from LI-RADS 2018</a:t>
              </a:r>
              <a:endParaRPr lang="ko-KR" altLang="en-US" sz="1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87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637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76308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92.10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92.06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91.99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91.95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91.90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91.84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91.78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72.28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72.02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71.77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71.54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71.05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70.78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70.48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70.14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81.91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81.73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81.56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81.39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81.19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80.99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80.77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80.51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EA73B3-B65C-BF53-B56C-6EFE944A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" y="1730018"/>
            <a:ext cx="2842445" cy="2641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4AA967-D2A4-9B7C-FE60-010843C8F996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Best loss was 0.2131 at 8</a:t>
            </a:r>
            <a:r>
              <a:rPr lang="en-US" altLang="ko-KR" baseline="30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epoch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CDA08F-FFA2-5111-28A2-77E35BF3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34" y="1914643"/>
            <a:ext cx="4752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2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637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0323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E5D3E-3DC2-E817-9D93-911D43EC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" y="1682473"/>
            <a:ext cx="2946663" cy="2705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E09EC4-28EE-E0DD-1291-85C6CC422A85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0.1536 at 22</a:t>
            </a:r>
            <a:r>
              <a:rPr lang="en-US" altLang="ko-KR" baseline="30000" dirty="0"/>
              <a:t>nd</a:t>
            </a:r>
            <a:r>
              <a:rPr lang="en-US" altLang="ko-KR" dirty="0"/>
              <a:t> epoch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586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637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D6652-AE1E-F169-A91A-34E76DDD1480}"/>
              </a:ext>
            </a:extLst>
          </p:cNvPr>
          <p:cNvSpPr/>
          <p:nvPr/>
        </p:nvSpPr>
        <p:spPr>
          <a:xfrm>
            <a:off x="203981" y="1290178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BCE*0.5 + Dice *0.5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4" name="표 22">
            <a:extLst>
              <a:ext uri="{FF2B5EF4-FFF2-40B4-BE49-F238E27FC236}">
                <a16:creationId xmlns:a16="http://schemas.microsoft.com/office/drawing/2014/main" id="{319439F8-A519-1408-4D37-5C277D6F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49996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92.32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92.29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92.26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92.23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92.19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92.13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92.08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92.01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73.52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73.38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73.23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73.05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72.85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72.62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72.36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72.10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71.82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83.38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83.38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83.16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83.03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82.88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82.71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82.51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82.32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82.11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B7DC65D-10E6-3B7A-126A-3542BFB410E8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3CA-76D8-6638-14C7-419BD36CCBBE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2361-82FE-47F6-C8E8-AD0EA5EA531A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8F93E-5FF7-B04F-59A3-8FCA8A447A12}"/>
              </a:ext>
            </a:extLst>
          </p:cNvPr>
          <p:cNvSpPr txBox="1"/>
          <p:nvPr/>
        </p:nvSpPr>
        <p:spPr>
          <a:xfrm>
            <a:off x="3321153" y="1290178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0.2103 at 6</a:t>
            </a:r>
            <a:r>
              <a:rPr lang="en-US" altLang="ko-KR" baseline="30000" dirty="0"/>
              <a:t>th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FCA98-45FB-641F-FF65-DE3CD3C4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" y="1739857"/>
            <a:ext cx="2876857" cy="26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450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LGD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데이터셋에 대한 모든 결과 종합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BC7DF8F-DB88-189A-6A3D-F8F8D89A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8303"/>
              </p:ext>
            </p:extLst>
          </p:nvPr>
        </p:nvGraphicFramePr>
        <p:xfrm>
          <a:off x="203982" y="1269180"/>
          <a:ext cx="7865536" cy="43765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8680">
                  <a:extLst>
                    <a:ext uri="{9D8B030D-6E8A-4147-A177-3AD203B41FA5}">
                      <a16:colId xmlns:a16="http://schemas.microsoft.com/office/drawing/2014/main" val="167986704"/>
                    </a:ext>
                  </a:extLst>
                </a:gridCol>
                <a:gridCol w="1976048">
                  <a:extLst>
                    <a:ext uri="{9D8B030D-6E8A-4147-A177-3AD203B41FA5}">
                      <a16:colId xmlns:a16="http://schemas.microsoft.com/office/drawing/2014/main" val="3735831832"/>
                    </a:ext>
                  </a:extLst>
                </a:gridCol>
                <a:gridCol w="972702">
                  <a:extLst>
                    <a:ext uri="{9D8B030D-6E8A-4147-A177-3AD203B41FA5}">
                      <a16:colId xmlns:a16="http://schemas.microsoft.com/office/drawing/2014/main" val="2136907374"/>
                    </a:ext>
                  </a:extLst>
                </a:gridCol>
                <a:gridCol w="972702">
                  <a:extLst>
                    <a:ext uri="{9D8B030D-6E8A-4147-A177-3AD203B41FA5}">
                      <a16:colId xmlns:a16="http://schemas.microsoft.com/office/drawing/2014/main" val="4084084111"/>
                    </a:ext>
                  </a:extLst>
                </a:gridCol>
                <a:gridCol w="972702">
                  <a:extLst>
                    <a:ext uri="{9D8B030D-6E8A-4147-A177-3AD203B41FA5}">
                      <a16:colId xmlns:a16="http://schemas.microsoft.com/office/drawing/2014/main" val="1428116025"/>
                    </a:ext>
                  </a:extLst>
                </a:gridCol>
                <a:gridCol w="972702">
                  <a:extLst>
                    <a:ext uri="{9D8B030D-6E8A-4147-A177-3AD203B41FA5}">
                      <a16:colId xmlns:a16="http://schemas.microsoft.com/office/drawing/2014/main" val="3153302816"/>
                    </a:ext>
                  </a:extLst>
                </a:gridCol>
              </a:tblGrid>
              <a:tr h="62748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Loss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TH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58107"/>
                  </a:ext>
                </a:extLst>
              </a:tr>
              <a:tr h="627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Naïve U-net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(512*512 image)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62.63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728"/>
                  </a:ext>
                </a:extLst>
              </a:tr>
              <a:tr h="627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Naïve U-net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(256*256 image)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Dice*0.5, BCE*0.5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88.82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77.17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8983"/>
                  </a:ext>
                </a:extLst>
              </a:tr>
              <a:tr h="627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U-net with Resnet18(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Freezed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90.22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67.12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78.55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145"/>
                  </a:ext>
                </a:extLst>
              </a:tr>
              <a:tr h="627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U-net with Resnet18(Not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freezed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92.48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75.02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84.80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9668"/>
                  </a:ext>
                </a:extLst>
              </a:tr>
              <a:tr h="627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U-net with Resnet50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(Not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freezed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92.55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75.10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84.69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863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9F26FF-59C5-007A-E866-A91DD63D0F4C}"/>
              </a:ext>
            </a:extLst>
          </p:cNvPr>
          <p:cNvSpPr txBox="1"/>
          <p:nvPr/>
        </p:nvSpPr>
        <p:spPr>
          <a:xfrm>
            <a:off x="207749" y="1532076"/>
            <a:ext cx="79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E8D24-1C4C-9101-188E-9725B39673A3}"/>
              </a:ext>
            </a:extLst>
          </p:cNvPr>
          <p:cNvSpPr txBox="1"/>
          <p:nvPr/>
        </p:nvSpPr>
        <p:spPr>
          <a:xfrm>
            <a:off x="666195" y="1209930"/>
            <a:ext cx="167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Config &amp; Metrics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C399CD-620B-22B6-9900-76E9B3563917}"/>
              </a:ext>
            </a:extLst>
          </p:cNvPr>
          <p:cNvCxnSpPr>
            <a:cxnSpLocks/>
          </p:cNvCxnSpPr>
          <p:nvPr/>
        </p:nvCxnSpPr>
        <p:spPr>
          <a:xfrm>
            <a:off x="203982" y="1269180"/>
            <a:ext cx="1998444" cy="60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4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2" y="717769"/>
            <a:ext cx="72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 (Multi-class segmentation)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6242B8-42D5-33DE-1E87-193BD40FACAD}"/>
              </a:ext>
            </a:extLst>
          </p:cNvPr>
          <p:cNvSpPr/>
          <p:nvPr/>
        </p:nvSpPr>
        <p:spPr>
          <a:xfrm>
            <a:off x="203982" y="1087100"/>
            <a:ext cx="6591952" cy="39293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 데이터 및 그의 </a:t>
            </a:r>
            <a:r>
              <a:rPr lang="ko-KR" altLang="en-US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전처리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사항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전체 데이터에 대해서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segmentation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진행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이미지는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resize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256*256*3,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출력 이미지 또한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256*256*3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Label image 0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255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매핑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기준값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150)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Training set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test set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비율은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8:2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Training set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만들 때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input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앞선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LGD segmentation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동일하게 하였으며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label image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경우 값이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map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추가해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차원으로 만들어주었다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ADC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첫 번째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map, LGD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두번째 맵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HGD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세 번째 </a:t>
            </a:r>
            <a:r>
              <a:rPr lang="ko-KR" altLang="en-US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맵이다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Test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경우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IOU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score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측정할 때에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normal class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제외하고 계산해주었다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15D4D-BCF3-A9E9-84E3-1528FD18E550}"/>
              </a:ext>
            </a:extLst>
          </p:cNvPr>
          <p:cNvSpPr/>
          <p:nvPr/>
        </p:nvSpPr>
        <p:spPr>
          <a:xfrm>
            <a:off x="7010400" y="1087101"/>
            <a:ext cx="1929618" cy="1463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하이퍼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파라미터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= 4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Lr = 1e-4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Epoch = 70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C3BE3-FCB1-49A1-CAA9-6173CBEC0717}"/>
              </a:ext>
            </a:extLst>
          </p:cNvPr>
          <p:cNvSpPr/>
          <p:nvPr/>
        </p:nvSpPr>
        <p:spPr>
          <a:xfrm>
            <a:off x="7026492" y="2683741"/>
            <a:ext cx="1929618" cy="1623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 </a:t>
            </a:r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 loss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loss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Weighted sum of 1, 2</a:t>
            </a:r>
          </a:p>
        </p:txBody>
      </p:sp>
    </p:spTree>
    <p:extLst>
      <p:ext uri="{BB962C8B-B14F-4D97-AF65-F5344CB8AC3E}">
        <p14:creationId xmlns:p14="http://schemas.microsoft.com/office/powerpoint/2010/main" val="226219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5~6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8C239-DB2F-02D6-32F4-3C0D0F6723E3}"/>
              </a:ext>
            </a:extLst>
          </p:cNvPr>
          <p:cNvSpPr txBox="1"/>
          <p:nvPr/>
        </p:nvSpPr>
        <p:spPr>
          <a:xfrm>
            <a:off x="203982" y="717769"/>
            <a:ext cx="509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Resnet50(Multi-class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segmentation)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BF92C-5ED7-46B4-A1DD-D797F68414CD}"/>
              </a:ext>
            </a:extLst>
          </p:cNvPr>
          <p:cNvSpPr txBox="1"/>
          <p:nvPr/>
        </p:nvSpPr>
        <p:spPr>
          <a:xfrm>
            <a:off x="3460955" y="1220655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loss was 0.2619 at 52</a:t>
            </a:r>
            <a:r>
              <a:rPr lang="en-US" altLang="ko-KR" baseline="30000" dirty="0"/>
              <a:t>nd</a:t>
            </a:r>
            <a:r>
              <a:rPr lang="en-US" altLang="ko-KR" dirty="0"/>
              <a:t> epoch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9C3978-D822-8E9B-DBF4-D7847F9B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7" y="1723542"/>
            <a:ext cx="2920162" cy="27009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5DEEE-D0F5-0AB6-DFE7-325DF023809F}"/>
              </a:ext>
            </a:extLst>
          </p:cNvPr>
          <p:cNvSpPr/>
          <p:nvPr/>
        </p:nvSpPr>
        <p:spPr>
          <a:xfrm>
            <a:off x="219006" y="1220655"/>
            <a:ext cx="3048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BCE*0.5 + Dice *0.5 loss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2" name="표 22">
            <a:extLst>
              <a:ext uri="{FF2B5EF4-FFF2-40B4-BE49-F238E27FC236}">
                <a16:creationId xmlns:a16="http://schemas.microsoft.com/office/drawing/2014/main" id="{3BE3F01E-0182-01BE-AAFA-187CACCBC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58374"/>
              </p:ext>
            </p:extLst>
          </p:nvPr>
        </p:nvGraphicFramePr>
        <p:xfrm>
          <a:off x="203981" y="4507610"/>
          <a:ext cx="8212430" cy="163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">
                  <a:extLst>
                    <a:ext uri="{9D8B030D-6E8A-4147-A177-3AD203B41FA5}">
                      <a16:colId xmlns:a16="http://schemas.microsoft.com/office/drawing/2014/main" val="2965019874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761450546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14796957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382073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5763809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885111321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3606604780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4189851157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875693309"/>
                    </a:ext>
                  </a:extLst>
                </a:gridCol>
                <a:gridCol w="821243">
                  <a:extLst>
                    <a:ext uri="{9D8B030D-6E8A-4147-A177-3AD203B41FA5}">
                      <a16:colId xmlns:a16="http://schemas.microsoft.com/office/drawing/2014/main" val="2602126056"/>
                    </a:ext>
                  </a:extLst>
                </a:gridCol>
              </a:tblGrid>
              <a:tr h="409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00"/>
                        </a:highlight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83842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PA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94.67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94.62</a:t>
                      </a: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94.60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6881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IOU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57.54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57.28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57.00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56.68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56.31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55.90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55.43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54.92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54.35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16690"/>
                  </a:ext>
                </a:extLst>
              </a:tr>
              <a:tr h="40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DICE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65.80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65.58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65.33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65.06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64.75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64.41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64.03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63.60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63.11</a:t>
                      </a:r>
                      <a:endParaRPr lang="ko-KR" altLang="en-US" sz="15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106655" marR="106655" marT="53327" marB="53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944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EA6F0D5-C3E6-BB8B-3B30-E43A48966854}"/>
              </a:ext>
            </a:extLst>
          </p:cNvPr>
          <p:cNvSpPr txBox="1"/>
          <p:nvPr/>
        </p:nvSpPr>
        <p:spPr>
          <a:xfrm>
            <a:off x="127819" y="4656339"/>
            <a:ext cx="71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Metric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A9E89-FE83-5D08-7D2E-2093F49F9261}"/>
              </a:ext>
            </a:extLst>
          </p:cNvPr>
          <p:cNvSpPr txBox="1"/>
          <p:nvPr/>
        </p:nvSpPr>
        <p:spPr>
          <a:xfrm>
            <a:off x="690671" y="4464339"/>
            <a:ext cx="41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7D92C5-F29D-67C7-3152-C593EFE35B1B}"/>
              </a:ext>
            </a:extLst>
          </p:cNvPr>
          <p:cNvSpPr txBox="1"/>
          <p:nvPr/>
        </p:nvSpPr>
        <p:spPr>
          <a:xfrm>
            <a:off x="7403688" y="415784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51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5~6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8C239-DB2F-02D6-32F4-3C0D0F6723E3}"/>
              </a:ext>
            </a:extLst>
          </p:cNvPr>
          <p:cNvSpPr txBox="1"/>
          <p:nvPr/>
        </p:nvSpPr>
        <p:spPr>
          <a:xfrm>
            <a:off x="203982" y="717769"/>
            <a:ext cx="509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 with Resnet50(Multi-class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segmentation)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BF9694-1087-1D08-5C30-48EF9C07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62" y="1087101"/>
            <a:ext cx="3581372" cy="127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FD19C-A92A-655A-D6D8-64127FCC6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68" y="5016321"/>
            <a:ext cx="3581372" cy="127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873867-C82E-53E6-CA76-BDBEF7048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50" y="5016321"/>
            <a:ext cx="3700919" cy="127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B45B84-09B8-27AC-198F-D216B2F42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33" y="2439774"/>
            <a:ext cx="3700920" cy="12985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26A4C1D-5E62-C147-CC70-02F774CA2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91" y="1080625"/>
            <a:ext cx="3622262" cy="12909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8F2248-6D28-70CE-AC65-F10DB948E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0567" y="3738321"/>
            <a:ext cx="3581372" cy="127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6CC1C8-FC08-EFBF-F87C-72BDDC35ED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41" y="3738321"/>
            <a:ext cx="3700920" cy="12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4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5~6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BEB5D-3D7C-328C-0F84-41DA38C73671}"/>
              </a:ext>
            </a:extLst>
          </p:cNvPr>
          <p:cNvSpPr txBox="1"/>
          <p:nvPr/>
        </p:nvSpPr>
        <p:spPr>
          <a:xfrm>
            <a:off x="203981" y="717769"/>
            <a:ext cx="851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Resnet-50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backbone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하는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U-Net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multi-class segmentation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결론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661BB-524F-0613-E337-EC64D6A7FF0C}"/>
              </a:ext>
            </a:extLst>
          </p:cNvPr>
          <p:cNvSpPr txBox="1"/>
          <p:nvPr/>
        </p:nvSpPr>
        <p:spPr>
          <a:xfrm>
            <a:off x="373626" y="1278194"/>
            <a:ext cx="8141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차원의 검은색 배경을 대부분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맞추다보니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PA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높게 나옴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대부분 다른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오인하여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IOU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Dice score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굉장히 낮게 나옴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IOU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높이려면 결국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Classification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정확성을 높여야 한다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7A6E42-FF7D-9B40-5722-44024A56C393}"/>
              </a:ext>
            </a:extLst>
          </p:cNvPr>
          <p:cNvSpPr/>
          <p:nvPr/>
        </p:nvSpPr>
        <p:spPr>
          <a:xfrm>
            <a:off x="373625" y="3944888"/>
            <a:ext cx="8141723" cy="108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월 연구 방향</a:t>
            </a:r>
            <a:endParaRPr lang="en-US" altLang="ko-KR" sz="16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Classification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Grad-CAM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각 </a:t>
            </a:r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 activation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부터 추출하여 어떤 형상이 나오는지 알아보기</a:t>
            </a:r>
            <a:endParaRPr lang="en-US" altLang="ko-KR" sz="16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346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719294-92AC-43C5-B525-B24F3E1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86231-B1B2-45A6-A10C-5A660F4AC447}"/>
              </a:ext>
            </a:extLst>
          </p:cNvPr>
          <p:cNvSpPr/>
          <p:nvPr/>
        </p:nvSpPr>
        <p:spPr>
          <a:xfrm>
            <a:off x="3581989" y="252456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28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362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1~3</a:t>
            </a:r>
            <a:r>
              <a: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 </a:t>
            </a:r>
            <a:r>
              <a:rPr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DL approaches to CRC Diagnosis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647F54-5134-DD7D-36F3-BCE97CA8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2" y="3810000"/>
            <a:ext cx="4143375" cy="14859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23A6C6-90E0-FF4A-EDD9-24FB518336C5}"/>
              </a:ext>
            </a:extLst>
          </p:cNvPr>
          <p:cNvGrpSpPr/>
          <p:nvPr/>
        </p:nvGrpSpPr>
        <p:grpSpPr>
          <a:xfrm>
            <a:off x="203982" y="742950"/>
            <a:ext cx="5334000" cy="2982099"/>
            <a:chOff x="203982" y="742950"/>
            <a:chExt cx="5334000" cy="29820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079E45-29E8-546B-4C6C-FD27BC8F2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82" y="742950"/>
              <a:ext cx="4552950" cy="26860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086E06-EDC1-0CDB-56B1-8B86909DE25A}"/>
                </a:ext>
              </a:extLst>
            </p:cNvPr>
            <p:cNvSpPr txBox="1"/>
            <p:nvPr/>
          </p:nvSpPr>
          <p:spPr>
            <a:xfrm>
              <a:off x="203982" y="3324939"/>
              <a:ext cx="533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3. Differences between ML and DL from Tamang and Kim 2021 - Deep Learning Approaches to Colorectal Cancer Diagnosis</a:t>
              </a:r>
              <a:endParaRPr lang="ko-KR" altLang="en-US" sz="1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46A661-0DF8-2EF2-2D87-A1889FAA965D}"/>
              </a:ext>
            </a:extLst>
          </p:cNvPr>
          <p:cNvSpPr txBox="1"/>
          <p:nvPr/>
        </p:nvSpPr>
        <p:spPr>
          <a:xfrm>
            <a:off x="203982" y="52959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Fig. 4. Polyp segmentation  from Tamang and Kim 2021 - Deep Learning Approaches to Colorectal Cancer Diagnosis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2438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1~3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en-US" alt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SphereFace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2759B7-EA4C-19C3-BFE0-B72F61F9ECD3}"/>
              </a:ext>
            </a:extLst>
          </p:cNvPr>
          <p:cNvGrpSpPr/>
          <p:nvPr/>
        </p:nvGrpSpPr>
        <p:grpSpPr>
          <a:xfrm>
            <a:off x="203982" y="681037"/>
            <a:ext cx="5334000" cy="5110223"/>
            <a:chOff x="203982" y="681037"/>
            <a:chExt cx="5334000" cy="51102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6DD65A9-7677-0825-6BBD-F0FAEAC9D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82" y="681037"/>
              <a:ext cx="4505325" cy="48101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055B8-2962-07E0-0BCA-03C66A7116F4}"/>
                </a:ext>
              </a:extLst>
            </p:cNvPr>
            <p:cNvSpPr txBox="1"/>
            <p:nvPr/>
          </p:nvSpPr>
          <p:spPr>
            <a:xfrm>
              <a:off x="203982" y="5391150"/>
              <a:ext cx="533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5. Comparison of open-set and closed-set face recognition from </a:t>
              </a:r>
              <a:r>
                <a:rPr lang="en-US" altLang="ko-KR" sz="1000" b="1" dirty="0" err="1"/>
                <a:t>SphereFace</a:t>
              </a:r>
              <a:r>
                <a:rPr lang="en-US" altLang="ko-KR" sz="1000" b="1" dirty="0"/>
                <a:t>: Deep Hypersphere Embedding for Face Recognition  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7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1~3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en-US" alt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SphereFace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8F9D1A-4F9B-2B05-67C6-87BB2A58D4D2}"/>
              </a:ext>
            </a:extLst>
          </p:cNvPr>
          <p:cNvGrpSpPr/>
          <p:nvPr/>
        </p:nvGrpSpPr>
        <p:grpSpPr>
          <a:xfrm>
            <a:off x="0" y="928546"/>
            <a:ext cx="9144000" cy="1857718"/>
            <a:chOff x="0" y="928546"/>
            <a:chExt cx="9144000" cy="18577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6A1F349-D4E7-92BD-D7A5-F18F9724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8546"/>
              <a:ext cx="9144000" cy="14576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9A884-39E6-BD96-E92C-7F268525E517}"/>
                </a:ext>
              </a:extLst>
            </p:cNvPr>
            <p:cNvSpPr txBox="1"/>
            <p:nvPr/>
          </p:nvSpPr>
          <p:spPr>
            <a:xfrm>
              <a:off x="97656" y="2386154"/>
              <a:ext cx="533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6. Comparison of margins by each losses from </a:t>
              </a:r>
              <a:r>
                <a:rPr lang="en-US" altLang="ko-KR" sz="1000" b="1" dirty="0" err="1"/>
                <a:t>SphereFace</a:t>
              </a:r>
              <a:r>
                <a:rPr lang="en-US" altLang="ko-KR" sz="1000" b="1" dirty="0"/>
                <a:t>: Deep Hypersphere Embedding for Face Recognition  </a:t>
              </a:r>
              <a:endParaRPr lang="ko-KR" altLang="en-US" sz="1000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BCB2FD-9576-FA8B-073C-C0FBA3252B64}"/>
              </a:ext>
            </a:extLst>
          </p:cNvPr>
          <p:cNvGrpSpPr/>
          <p:nvPr/>
        </p:nvGrpSpPr>
        <p:grpSpPr>
          <a:xfrm>
            <a:off x="0" y="2896318"/>
            <a:ext cx="9144000" cy="3324919"/>
            <a:chOff x="0" y="2896318"/>
            <a:chExt cx="9144000" cy="332491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E267A1-A400-FE53-6931-C3C89B596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896318"/>
              <a:ext cx="4816549" cy="33249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151F7E-2126-5405-544D-97156AC19B90}"/>
                </a:ext>
              </a:extLst>
            </p:cNvPr>
            <p:cNvSpPr txBox="1"/>
            <p:nvPr/>
          </p:nvSpPr>
          <p:spPr>
            <a:xfrm>
              <a:off x="4819650" y="5821127"/>
              <a:ext cx="432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9. Geometry</a:t>
              </a:r>
              <a:r>
                <a:rPr lang="en-US" altLang="ko-KR" sz="1000" dirty="0"/>
                <a:t> </a:t>
              </a:r>
              <a:r>
                <a:rPr lang="en-US" altLang="ko-KR" sz="1000" b="1" dirty="0"/>
                <a:t>Interpretation of each losses from </a:t>
              </a:r>
              <a:r>
                <a:rPr lang="en-US" altLang="ko-KR" sz="1000" b="1" dirty="0" err="1"/>
                <a:t>SphereFace</a:t>
              </a:r>
              <a:r>
                <a:rPr lang="en-US" altLang="ko-KR" sz="1000" b="1" dirty="0"/>
                <a:t>: Deep Hypersphere Embedding for Face Recognition  </a:t>
              </a:r>
              <a:endParaRPr lang="ko-KR" altLang="en-US" sz="10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90E9EE-8757-FC5C-C62E-D85E3D61CDE5}"/>
              </a:ext>
            </a:extLst>
          </p:cNvPr>
          <p:cNvGrpSpPr/>
          <p:nvPr/>
        </p:nvGrpSpPr>
        <p:grpSpPr>
          <a:xfrm>
            <a:off x="4819649" y="2704064"/>
            <a:ext cx="4324351" cy="954279"/>
            <a:chOff x="4819649" y="3044475"/>
            <a:chExt cx="4324351" cy="9542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8DD15F-C680-4C9A-8CFC-9500A6168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49" y="3044475"/>
              <a:ext cx="4324351" cy="7517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80AA9-A5B5-0ECB-1ECF-12DDE35DFE89}"/>
                </a:ext>
              </a:extLst>
            </p:cNvPr>
            <p:cNvSpPr txBox="1"/>
            <p:nvPr/>
          </p:nvSpPr>
          <p:spPr>
            <a:xfrm>
              <a:off x="4819650" y="3598644"/>
              <a:ext cx="432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7. A-</a:t>
              </a:r>
              <a:r>
                <a:rPr lang="en-US" altLang="ko-KR" sz="1000" b="1" dirty="0" err="1"/>
                <a:t>Softmax</a:t>
              </a:r>
              <a:r>
                <a:rPr lang="en-US" altLang="ko-KR" sz="1000" b="1" dirty="0"/>
                <a:t> Loss from </a:t>
              </a:r>
              <a:r>
                <a:rPr lang="en-US" altLang="ko-KR" sz="1000" b="1" dirty="0" err="1"/>
                <a:t>SphereFace</a:t>
              </a:r>
              <a:r>
                <a:rPr lang="en-US" altLang="ko-KR" sz="1000" b="1" dirty="0"/>
                <a:t>: Deep Hypersphere Embedding for Face Recognition </a:t>
              </a:r>
              <a:endParaRPr lang="ko-KR" altLang="en-US" sz="10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93FA72-8C41-9D80-5EDA-80625DB3CF3F}"/>
              </a:ext>
            </a:extLst>
          </p:cNvPr>
          <p:cNvGrpSpPr/>
          <p:nvPr/>
        </p:nvGrpSpPr>
        <p:grpSpPr>
          <a:xfrm>
            <a:off x="4816549" y="3734835"/>
            <a:ext cx="4327451" cy="1544734"/>
            <a:chOff x="4816549" y="3734835"/>
            <a:chExt cx="4327451" cy="15447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7F2FAD-E88C-318A-FE51-71067C91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6549" y="3734835"/>
              <a:ext cx="3571180" cy="11377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446C5D-F1D1-FC16-D8FA-732B54314739}"/>
                </a:ext>
              </a:extLst>
            </p:cNvPr>
            <p:cNvSpPr txBox="1"/>
            <p:nvPr/>
          </p:nvSpPr>
          <p:spPr>
            <a:xfrm>
              <a:off x="4819650" y="4879459"/>
              <a:ext cx="432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8. A-</a:t>
              </a:r>
              <a:r>
                <a:rPr lang="en-US" altLang="ko-KR" sz="1000" b="1" dirty="0" err="1"/>
                <a:t>Softmax</a:t>
              </a:r>
              <a:r>
                <a:rPr lang="en-US" altLang="ko-KR" sz="1000" b="1" dirty="0"/>
                <a:t> Loss with trick from </a:t>
              </a:r>
              <a:r>
                <a:rPr lang="en-US" altLang="ko-KR" sz="1000" b="1" dirty="0" err="1"/>
                <a:t>SphereFace</a:t>
              </a:r>
              <a:r>
                <a:rPr lang="en-US" altLang="ko-KR" sz="1000" b="1" dirty="0"/>
                <a:t>: Deep Hypersphere Embedding for Face Recognition 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5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1~3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en-US" alt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CosFace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1E318-F679-106C-A3CE-F1A1CDB7EB8E}"/>
              </a:ext>
            </a:extLst>
          </p:cNvPr>
          <p:cNvSpPr/>
          <p:nvPr/>
        </p:nvSpPr>
        <p:spPr>
          <a:xfrm>
            <a:off x="203982" y="839153"/>
            <a:ext cx="7719151" cy="1251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앞선 </a:t>
            </a:r>
            <a:r>
              <a:rPr lang="en-US" altLang="ko-KR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SphereFace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단점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ko-KR" dirty="0">
                <a:solidFill>
                  <a:schemeClr val="tx1"/>
                </a:solidFill>
                <a:latin typeface="+mn-ea"/>
              </a:rPr>
              <a:t>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cos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함수의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non-monotonicity(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또한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값 정수여야 함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클래스마다 각기 다른 마진 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BB67F3-9151-9F3E-C202-704E68919266}"/>
              </a:ext>
            </a:extLst>
          </p:cNvPr>
          <p:cNvGrpSpPr/>
          <p:nvPr/>
        </p:nvGrpSpPr>
        <p:grpSpPr>
          <a:xfrm>
            <a:off x="203981" y="3989117"/>
            <a:ext cx="4508695" cy="1907337"/>
            <a:chOff x="203982" y="2904331"/>
            <a:chExt cx="4324350" cy="164089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BFC3D5-3991-606E-2D2D-D9D7A971B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82" y="2904331"/>
              <a:ext cx="4095750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2416D4-CC1B-BD69-BF57-D03C9CEF807C}"/>
                </a:ext>
              </a:extLst>
            </p:cNvPr>
            <p:cNvSpPr txBox="1"/>
            <p:nvPr/>
          </p:nvSpPr>
          <p:spPr>
            <a:xfrm>
              <a:off x="203982" y="4145120"/>
              <a:ext cx="432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11. The comparison of decision margins for different loss functions from </a:t>
              </a:r>
              <a:r>
                <a:rPr lang="en-US" altLang="ko-KR" sz="1000" b="1" dirty="0" err="1"/>
                <a:t>CosFace</a:t>
              </a:r>
              <a:r>
                <a:rPr lang="en-US" altLang="ko-KR" sz="1000" b="1" dirty="0"/>
                <a:t>: Large Margin Cosine Loss for Deep Face Recognition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BB15E2-3DD4-06C9-EC79-7A50874AD7D8}"/>
              </a:ext>
            </a:extLst>
          </p:cNvPr>
          <p:cNvGrpSpPr/>
          <p:nvPr/>
        </p:nvGrpSpPr>
        <p:grpSpPr>
          <a:xfrm>
            <a:off x="203981" y="2142622"/>
            <a:ext cx="4848664" cy="1739914"/>
            <a:chOff x="203982" y="2492117"/>
            <a:chExt cx="4743156" cy="161106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094BBAD-0F90-2FA2-1E06-2AFCC310D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82" y="2492117"/>
              <a:ext cx="4743156" cy="12394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6D91E9-E3CD-62A9-E20D-AB28D551F64B}"/>
                </a:ext>
              </a:extLst>
            </p:cNvPr>
            <p:cNvSpPr txBox="1"/>
            <p:nvPr/>
          </p:nvSpPr>
          <p:spPr>
            <a:xfrm>
              <a:off x="203982" y="3703073"/>
              <a:ext cx="432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10. LMCL(Large Margin Cos Loss) from </a:t>
              </a:r>
              <a:r>
                <a:rPr lang="en-US" altLang="ko-KR" sz="1000" b="1" dirty="0" err="1"/>
                <a:t>CosFace</a:t>
              </a:r>
              <a:r>
                <a:rPr lang="en-US" altLang="ko-KR" sz="1000" b="1" dirty="0"/>
                <a:t>: Large Margin Cosine Loss for Deep Face Recognition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56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1~3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학습 요약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U-Net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C6B173-EA34-395D-0930-1FE81520A39D}"/>
              </a:ext>
            </a:extLst>
          </p:cNvPr>
          <p:cNvGrpSpPr/>
          <p:nvPr/>
        </p:nvGrpSpPr>
        <p:grpSpPr>
          <a:xfrm>
            <a:off x="1506026" y="771830"/>
            <a:ext cx="6131948" cy="4293734"/>
            <a:chOff x="116452" y="681037"/>
            <a:chExt cx="6391275" cy="44753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24B410-B785-5CA7-09BB-8050A974D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2" y="681037"/>
              <a:ext cx="6391275" cy="4229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E6943-4EFE-170E-427D-6D9977BA75F7}"/>
                </a:ext>
              </a:extLst>
            </p:cNvPr>
            <p:cNvSpPr txBox="1"/>
            <p:nvPr/>
          </p:nvSpPr>
          <p:spPr>
            <a:xfrm>
              <a:off x="116452" y="4910137"/>
              <a:ext cx="5897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Fig. 12. U-net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architecture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from U-Net: Convolutional Networks for Biomedical Image Segmentation</a:t>
              </a:r>
              <a:r>
                <a:rPr lang="ko-KR" altLang="en-US" sz="1000" b="1" dirty="0"/>
                <a:t> 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5AAB7-3D62-75D3-9DD7-735BB967079D}"/>
              </a:ext>
            </a:extLst>
          </p:cNvPr>
          <p:cNvSpPr/>
          <p:nvPr/>
        </p:nvSpPr>
        <p:spPr>
          <a:xfrm>
            <a:off x="1506026" y="5126072"/>
            <a:ext cx="1437248" cy="10206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Contracting path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92D5B-BEF0-670E-497F-4641B59AD508}"/>
              </a:ext>
            </a:extLst>
          </p:cNvPr>
          <p:cNvSpPr/>
          <p:nvPr/>
        </p:nvSpPr>
        <p:spPr>
          <a:xfrm>
            <a:off x="6200726" y="5126072"/>
            <a:ext cx="1437248" cy="10206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Expanding path</a:t>
            </a:r>
          </a:p>
        </p:txBody>
      </p:sp>
    </p:spTree>
    <p:extLst>
      <p:ext uri="{BB962C8B-B14F-4D97-AF65-F5344CB8AC3E}">
        <p14:creationId xmlns:p14="http://schemas.microsoft.com/office/powerpoint/2010/main" val="28995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4BB1-6B70-4A87-B0ED-60C7B80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결과 종합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29FF9-3E34-40C3-B6DA-7F13168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66B-2ED9-4634-948E-AA9515514BA5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31451F-AB1A-394A-11F5-8C222D7FD1BA}"/>
              </a:ext>
            </a:extLst>
          </p:cNvPr>
          <p:cNvGrpSpPr/>
          <p:nvPr/>
        </p:nvGrpSpPr>
        <p:grpSpPr>
          <a:xfrm>
            <a:off x="203982" y="717770"/>
            <a:ext cx="8311368" cy="2841508"/>
            <a:chOff x="203982" y="717769"/>
            <a:chExt cx="8311368" cy="28726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6BEB5D-3D7C-328C-0F84-41DA38C73671}"/>
                </a:ext>
              </a:extLst>
            </p:cNvPr>
            <p:cNvSpPr txBox="1"/>
            <p:nvPr/>
          </p:nvSpPr>
          <p:spPr>
            <a:xfrm>
              <a:off x="203982" y="717769"/>
              <a:ext cx="8311368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Dataset Analysis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사용한 데이터셋의 경로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 '/disk1/colonoscopy_dataset/cropped/’</a:t>
              </a:r>
            </a:p>
            <a:p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디렉토리 구조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</a:t>
              </a:r>
            </a:p>
            <a:p>
              <a:endPara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endPara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6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Data</a:t>
              </a:r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는 총 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 </a:t>
              </a:r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가지가 있다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lvl="6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 ADC (</a:t>
              </a:r>
              <a:r>
                <a:rPr lang="en-US" altLang="ko-KR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ADeno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-Carcinoma)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6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 HGD (High-Grade Dysplasia)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6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 LGD (Low-Grade Dysplasia)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6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 NOR (Normal)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156E14-4686-4288-D638-9F26BEC3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007" y="1367226"/>
              <a:ext cx="1261024" cy="222319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3215DD-2B41-555A-2551-DF27A42117A7}"/>
              </a:ext>
            </a:extLst>
          </p:cNvPr>
          <p:cNvGrpSpPr/>
          <p:nvPr/>
        </p:nvGrpSpPr>
        <p:grpSpPr>
          <a:xfrm>
            <a:off x="211066" y="3608398"/>
            <a:ext cx="5923033" cy="2411401"/>
            <a:chOff x="203982" y="4229557"/>
            <a:chExt cx="5193928" cy="19904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855AAC-DEFE-7175-EBB8-5E057E28E7D3}"/>
                </a:ext>
              </a:extLst>
            </p:cNvPr>
            <p:cNvSpPr txBox="1"/>
            <p:nvPr/>
          </p:nvSpPr>
          <p:spPr>
            <a:xfrm>
              <a:off x="203982" y="4229557"/>
              <a:ext cx="5193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데이터의 생김새는 다음과 같다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</a:t>
              </a:r>
            </a:p>
            <a:p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Cropped image</a:t>
              </a:r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와 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masking</a:t>
              </a:r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 된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(labeled) image</a:t>
              </a:r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가 있다</a:t>
              </a:r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 data: \[status\]\_IMG_[patient #].jpg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 label: \[status\]\_MASK_[patient #].jpg</a:t>
              </a:r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F5F21F-68E4-7112-197E-C58DC57EA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137" y="5381821"/>
              <a:ext cx="268605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26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11020</TotalTime>
  <Words>2854</Words>
  <Application>Microsoft Office PowerPoint</Application>
  <PresentationFormat>화면 슬라이드 쇼(4:3)</PresentationFormat>
  <Paragraphs>1043</Paragraphs>
  <Slides>38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Calibri</vt:lpstr>
      <vt:lpstr>배달의민족 한나체 Pro</vt:lpstr>
      <vt:lpstr>배달의민족 한나체 Air</vt:lpstr>
      <vt:lpstr>Calibri Light</vt:lpstr>
      <vt:lpstr>NotoSansKR</vt:lpstr>
      <vt:lpstr>맑은 고딕</vt:lpstr>
      <vt:lpstr>Arial</vt:lpstr>
      <vt:lpstr>Wingdings</vt:lpstr>
      <vt:lpstr>Office 테마</vt:lpstr>
      <vt:lpstr>PowerPoint 프레젠테이션</vt:lpstr>
      <vt:lpstr>목차</vt:lpstr>
      <vt:lpstr>1~3주차 학습 요약 -–LI-RADS 2018</vt:lpstr>
      <vt:lpstr>1~3주차 학습 요약 - DL approaches to CRC Diagnosis</vt:lpstr>
      <vt:lpstr>1~3주차 학습 요약 - SphereFace</vt:lpstr>
      <vt:lpstr>1~3주차 학습 요약 - SphereFace</vt:lpstr>
      <vt:lpstr>1~3주차 학습 요약 - CosFace</vt:lpstr>
      <vt:lpstr>1~3주차 학습 요약 - U-Net</vt:lpstr>
      <vt:lpstr>4주차 결과 종합</vt:lpstr>
      <vt:lpstr>4주차 결과 종합</vt:lpstr>
      <vt:lpstr>PowerPoint 프레젠테이션</vt:lpstr>
      <vt:lpstr>4주차 결과 종합</vt:lpstr>
      <vt:lpstr>4주차 결과 종합</vt:lpstr>
      <vt:lpstr>4주차 결과 종합</vt:lpstr>
      <vt:lpstr>PowerPoint 프레젠테이션</vt:lpstr>
      <vt:lpstr>4주차 결과 종합</vt:lpstr>
      <vt:lpstr>4주차 결과 종합</vt:lpstr>
      <vt:lpstr>4주차 결과 종합</vt:lpstr>
      <vt:lpstr>4주차 결과 종합</vt:lpstr>
      <vt:lpstr>PowerPoint 프레젠테이션</vt:lpstr>
      <vt:lpstr>4주차 결과 종합</vt:lpstr>
      <vt:lpstr>4주차 결과 종합</vt:lpstr>
      <vt:lpstr>4주차 결과 종합</vt:lpstr>
      <vt:lpstr>PowerPoint 프레젠테이션</vt:lpstr>
      <vt:lpstr>4주차 결과 종합</vt:lpstr>
      <vt:lpstr>4주차 결과 종합</vt:lpstr>
      <vt:lpstr>4주차 결과 종합</vt:lpstr>
      <vt:lpstr>4주차 결과 종합</vt:lpstr>
      <vt:lpstr>PowerPoint 프레젠테이션</vt:lpstr>
      <vt:lpstr>4주차 결과 종합</vt:lpstr>
      <vt:lpstr>4주차 결과 종합</vt:lpstr>
      <vt:lpstr>4주차 결과 종합</vt:lpstr>
      <vt:lpstr>4주차 결과 종합</vt:lpstr>
      <vt:lpstr>4주차 결과 종합</vt:lpstr>
      <vt:lpstr>5~6주차 학습 요약</vt:lpstr>
      <vt:lpstr>5~6주차 학습 요약</vt:lpstr>
      <vt:lpstr>5~6주차 결과 종합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선우</dc:creator>
  <cp:lastModifiedBy>KimSundong</cp:lastModifiedBy>
  <cp:revision>223</cp:revision>
  <cp:lastPrinted>2022-07-22T06:08:00Z</cp:lastPrinted>
  <dcterms:created xsi:type="dcterms:W3CDTF">2020-01-06T07:07:07Z</dcterms:created>
  <dcterms:modified xsi:type="dcterms:W3CDTF">2022-07-29T05:05:02Z</dcterms:modified>
</cp:coreProperties>
</file>