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8" r:id="rId2"/>
    <p:sldId id="257" r:id="rId3"/>
    <p:sldId id="313" r:id="rId4"/>
    <p:sldId id="310" r:id="rId5"/>
    <p:sldId id="314" r:id="rId6"/>
    <p:sldId id="311" r:id="rId7"/>
    <p:sldId id="315" r:id="rId8"/>
    <p:sldId id="316" r:id="rId9"/>
    <p:sldId id="312" r:id="rId10"/>
    <p:sldId id="318" r:id="rId11"/>
    <p:sldId id="319" r:id="rId12"/>
    <p:sldId id="320" r:id="rId13"/>
    <p:sldId id="321" r:id="rId14"/>
    <p:sldId id="326" r:id="rId15"/>
    <p:sldId id="333" r:id="rId16"/>
    <p:sldId id="327" r:id="rId17"/>
    <p:sldId id="328" r:id="rId18"/>
    <p:sldId id="330" r:id="rId19"/>
    <p:sldId id="331" r:id="rId20"/>
    <p:sldId id="329" r:id="rId21"/>
    <p:sldId id="332" r:id="rId22"/>
    <p:sldId id="304" r:id="rId23"/>
    <p:sldId id="324" r:id="rId24"/>
    <p:sldId id="32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58" autoAdjust="0"/>
  </p:normalViewPr>
  <p:slideViewPr>
    <p:cSldViewPr>
      <p:cViewPr varScale="1">
        <p:scale>
          <a:sx n="65" d="100"/>
          <a:sy n="65" d="100"/>
        </p:scale>
        <p:origin x="-193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33CDE-22CF-46B4-A569-4B6E08A7099A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561A9-0096-4ED7-AF03-D7141333F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3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17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83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83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83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需要修正，理解</a:t>
            </a:r>
            <a:r>
              <a:rPr lang="en-US" altLang="zh-CN" dirty="0" err="1" smtClean="0"/>
              <a:t>filejournal</a:t>
            </a:r>
            <a:r>
              <a:rPr lang="en-US" altLang="zh-CN" smtClean="0"/>
              <a:t>??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83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84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658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84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84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84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84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658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84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84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请引用</a:t>
            </a:r>
            <a:r>
              <a:rPr lang="en-US" altLang="zh-CN" smtClean="0"/>
              <a:t>link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84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84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8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控制接口：用于在盒子的工作过程中，对于一些重要的行为进行操纵。这是盒子的管理员对盒子进行控制命令注入和状态信息读取的通路。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在线打开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功能，在线调节一些参数，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ratio, timeout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数据接口：用于盒子在工作过程中读取外部数据，并在内部处理完成后向外输出数据。这是盒子的用户真正关心的数据通路。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今天讲的主题主要就是数据通路。　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8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83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8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的形式来处理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会经过多个不同的队列得到相应的功能线程处理。比如新的网络消息会进入消息队列进行校验和分发，然后进入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队列校验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OSDMap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信息等等。多个不同队列的处理与转发设计能有效的提高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的并发，但是也会显著提高单个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的延迟。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ReplicatedPG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issue_repop</a:t>
            </a:r>
            <a:r>
              <a:rPr lang="en-US" altLang="zh-CN" dirty="0" err="1" smtClean="0">
                <a:sym typeface="Wingdings" pitchFamily="2" charset="2"/>
              </a:rPr>
              <a:t>pgbackend</a:t>
            </a:r>
            <a:r>
              <a:rPr lang="en-US" altLang="zh-CN" dirty="0" smtClean="0">
                <a:sym typeface="Wingdings" pitchFamily="2" charset="2"/>
              </a:rPr>
              <a:t>-&gt;</a:t>
            </a:r>
            <a:r>
              <a:rPr lang="en-US" altLang="zh-CN" dirty="0" err="1" smtClean="0">
                <a:sym typeface="Wingdings" pitchFamily="2" charset="2"/>
              </a:rPr>
              <a:t>submit_transaction</a:t>
            </a:r>
            <a:r>
              <a:rPr lang="zh-CN" altLang="en-US" dirty="0" smtClean="0">
                <a:sym typeface="Wingdings" pitchFamily="2" charset="2"/>
              </a:rPr>
              <a:t>（这里创建回调</a:t>
            </a:r>
            <a:r>
              <a:rPr lang="en-US" altLang="zh-CN" dirty="0" smtClean="0">
                <a:sym typeface="Wingdings" pitchFamily="2" charset="2"/>
              </a:rPr>
              <a:t>new </a:t>
            </a:r>
            <a:r>
              <a:rPr lang="en-US" altLang="zh-CN" dirty="0" err="1" smtClean="0">
                <a:sym typeface="Wingdings" pitchFamily="2" charset="2"/>
              </a:rPr>
              <a:t>C_OSD_OnOpApplied</a:t>
            </a:r>
            <a:r>
              <a:rPr lang="en-US" altLang="zh-CN" dirty="0" smtClean="0">
                <a:sym typeface="Wingdings" pitchFamily="2" charset="2"/>
              </a:rPr>
              <a:t> and</a:t>
            </a:r>
            <a:r>
              <a:rPr lang="en-US" altLang="zh-CN" baseline="0" dirty="0" smtClean="0">
                <a:sym typeface="Wingdings" pitchFamily="2" charset="2"/>
              </a:rPr>
              <a:t> </a:t>
            </a:r>
            <a:r>
              <a:rPr lang="en-US" altLang="zh-CN" baseline="0" dirty="0" err="1" smtClean="0">
                <a:sym typeface="Wingdings" pitchFamily="2" charset="2"/>
              </a:rPr>
              <a:t>C_OSD_OnOpCommit</a:t>
            </a:r>
            <a:r>
              <a:rPr lang="zh-CN" altLang="en-US" dirty="0" smtClean="0">
                <a:sym typeface="Wingdings" pitchFamily="2" charset="2"/>
              </a:rPr>
              <a:t>）</a:t>
            </a:r>
            <a:r>
              <a:rPr lang="en-US" altLang="zh-CN" dirty="0" smtClean="0">
                <a:sym typeface="Wingdings" pitchFamily="2" charset="2"/>
              </a:rPr>
              <a:t>parent-&gt;</a:t>
            </a:r>
            <a:r>
              <a:rPr lang="en-US" altLang="zh-CN" dirty="0" err="1" smtClean="0">
                <a:sym typeface="Wingdings" pitchFamily="2" charset="2"/>
              </a:rPr>
              <a:t>queue_transaction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err="1" smtClean="0">
                <a:sym typeface="Wingdings" pitchFamily="2" charset="2"/>
              </a:rPr>
              <a:t>op_t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en-US" altLang="zh-CN" dirty="0" err="1" smtClean="0">
                <a:sym typeface="Wingdings" pitchFamily="2" charset="2"/>
              </a:rPr>
              <a:t>op.op</a:t>
            </a:r>
            <a:r>
              <a:rPr lang="en-US" altLang="zh-CN" dirty="0" smtClean="0">
                <a:sym typeface="Wingdings" pitchFamily="2" charset="2"/>
              </a:rPr>
              <a:t>)</a:t>
            </a:r>
            <a:r>
              <a:rPr lang="en-US" altLang="zh-CN" dirty="0" err="1" smtClean="0">
                <a:sym typeface="Wingdings" pitchFamily="2" charset="2"/>
              </a:rPr>
              <a:t>queue_transactions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osr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queue_journal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op)&amp;_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op_journal_transactions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这里创建回调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C_JournaledAhead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journal-&gt;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submit_entrywriteq.push_back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Note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that if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btrfs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, 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in function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queue_transactions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write to journal and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filestore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be parallel.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83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的形式来处理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会经过多个不同的队列得到相应的功能线程处理。比如新的网络消息会进入消息队列进行校验和分发，然后进入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队列校验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OSDMap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信息等等。多个不同队列的处理与转发设计能有效的提高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的并发，但是也会显著提高单个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的延迟。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83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FileStore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queue_transactions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 queue inside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submit_manager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submission lock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1" i="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queue_op</a:t>
            </a:r>
            <a:r>
              <a:rPr lang="en-US" altLang="zh-CN" sz="1200" b="1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osr</a:t>
            </a:r>
            <a:r>
              <a:rPr lang="en-US" altLang="zh-CN" sz="1200" b="1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, o);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 else if 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m_filestore_journal_writeahead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 &lt;&lt;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queue_transactions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writeahead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" &lt;&lt; o-&gt;op &lt;&lt; " " &lt;&lt; o-&gt;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dendl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queue_journal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(o-&gt;op);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_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op_journal_transactions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(o-&gt;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o-&gt;op,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       new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C_JournaledAhead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(this,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ondisk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      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osd_op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83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61A9-0096-4ED7-AF03-D7141333F1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8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660-A3EA-4ED7-826B-358A7F0D77BC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46EB-0A8E-4572-B5A3-FDDE4D569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03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660-A3EA-4ED7-826B-358A7F0D77BC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46EB-0A8E-4572-B5A3-FDDE4D569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6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660-A3EA-4ED7-826B-358A7F0D77BC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46EB-0A8E-4572-B5A3-FDDE4D569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36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660-A3EA-4ED7-826B-358A7F0D77BC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46EB-0A8E-4572-B5A3-FDDE4D569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660-A3EA-4ED7-826B-358A7F0D77BC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46EB-0A8E-4572-B5A3-FDDE4D569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0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660-A3EA-4ED7-826B-358A7F0D77BC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46EB-0A8E-4572-B5A3-FDDE4D569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6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660-A3EA-4ED7-826B-358A7F0D77BC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46EB-0A8E-4572-B5A3-FDDE4D569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6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660-A3EA-4ED7-826B-358A7F0D77BC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46EB-0A8E-4572-B5A3-FDDE4D569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7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660-A3EA-4ED7-826B-358A7F0D77BC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46EB-0A8E-4572-B5A3-FDDE4D569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8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660-A3EA-4ED7-826B-358A7F0D77BC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46EB-0A8E-4572-B5A3-FDDE4D569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5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660-A3EA-4ED7-826B-358A7F0D77BC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46EB-0A8E-4572-B5A3-FDDE4D569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1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D4660-A3EA-4ED7-826B-358A7F0D77BC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246EB-0A8E-4572-B5A3-FDDE4D569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8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ywy463726588/article/details/42676493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sina.com.cn/s/blog_c2e1a9c7010151xb.html" TargetMode="External"/><Relationship Id="rId5" Type="http://schemas.openxmlformats.org/officeDocument/2006/relationships/hyperlink" Target="http://www.wzxue.com/ceph-network/" TargetMode="External"/><Relationship Id="rId4" Type="http://schemas.openxmlformats.org/officeDocument/2006/relationships/hyperlink" Target="http://blog.csdn.net/ywy463726588/article/details/42679869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Ceph</a:t>
            </a:r>
            <a:r>
              <a:rPr lang="zh-CN" altLang="en-US" dirty="0" smtClean="0"/>
              <a:t>读写流程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19872" y="472514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谷忠言</a:t>
            </a:r>
          </a:p>
        </p:txBody>
      </p:sp>
    </p:spTree>
    <p:extLst>
      <p:ext uri="{BB962C8B-B14F-4D97-AF65-F5344CB8AC3E}">
        <p14:creationId xmlns:p14="http://schemas.microsoft.com/office/powerpoint/2010/main" val="11940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OSD</a:t>
            </a:r>
            <a:r>
              <a:rPr lang="zh-CN" altLang="en-US" dirty="0" smtClean="0"/>
              <a:t>端读消息分发流程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98705"/>
            <a:ext cx="6608786" cy="595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3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OSD</a:t>
            </a:r>
            <a:r>
              <a:rPr lang="zh-CN" altLang="en-US" dirty="0" smtClean="0"/>
              <a:t>端读操作处理流程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6552728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6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rados</a:t>
            </a:r>
            <a:r>
              <a:rPr lang="zh-CN" altLang="en-US" dirty="0" smtClean="0"/>
              <a:t>客户端写对象</a:t>
            </a:r>
            <a:r>
              <a:rPr lang="zh-CN" altLang="en-US" dirty="0"/>
              <a:t>流</a:t>
            </a:r>
            <a:r>
              <a:rPr lang="zh-CN" altLang="en-US" dirty="0" smtClean="0"/>
              <a:t>程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06677"/>
            <a:ext cx="6931298" cy="54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6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OSD</a:t>
            </a:r>
            <a:r>
              <a:rPr lang="zh-CN" altLang="en-US" dirty="0" smtClean="0"/>
              <a:t>端写操作处理流程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019925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24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</a:t>
            </a:r>
            <a:r>
              <a:rPr lang="zh-CN" altLang="en-US" dirty="0" smtClean="0"/>
              <a:t>操作步骤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客户端</a:t>
            </a:r>
            <a:r>
              <a:rPr lang="zh-CN" altLang="en-US" dirty="0"/>
              <a:t>会将数据发送给主</a:t>
            </a:r>
            <a:r>
              <a:rPr lang="en-US" altLang="zh-CN" dirty="0" err="1" smtClean="0"/>
              <a:t>osd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主</a:t>
            </a:r>
            <a:r>
              <a:rPr lang="en-US" altLang="zh-CN" dirty="0" err="1" smtClean="0"/>
              <a:t>osd</a:t>
            </a:r>
            <a:r>
              <a:rPr lang="zh-CN" altLang="en-US" dirty="0" smtClean="0"/>
              <a:t>要</a:t>
            </a:r>
            <a:r>
              <a:rPr lang="zh-CN" altLang="en-US" dirty="0"/>
              <a:t>先进行写操作预处理，完成后它要发送写消息给其他的从</a:t>
            </a:r>
            <a:r>
              <a:rPr lang="en-US" altLang="zh-CN" dirty="0" err="1"/>
              <a:t>osd</a:t>
            </a:r>
            <a:r>
              <a:rPr lang="zh-CN" altLang="en-US" dirty="0"/>
              <a:t>，让他们对副本</a:t>
            </a:r>
            <a:r>
              <a:rPr lang="en-US" altLang="zh-CN" dirty="0" err="1"/>
              <a:t>pg</a:t>
            </a:r>
            <a:r>
              <a:rPr lang="zh-CN" altLang="en-US" dirty="0"/>
              <a:t>进行</a:t>
            </a:r>
            <a:r>
              <a:rPr lang="zh-CN" altLang="en-US" dirty="0" smtClean="0"/>
              <a:t>更改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主从</a:t>
            </a:r>
            <a:r>
              <a:rPr lang="en-US" altLang="zh-CN" dirty="0" err="1"/>
              <a:t>osd</a:t>
            </a:r>
            <a:r>
              <a:rPr lang="zh-CN" altLang="en-US" dirty="0"/>
              <a:t>通过</a:t>
            </a:r>
            <a:r>
              <a:rPr lang="en-US" altLang="zh-CN" dirty="0" err="1"/>
              <a:t>FileJournal</a:t>
            </a:r>
            <a:r>
              <a:rPr lang="zh-CN" altLang="en-US" dirty="0"/>
              <a:t>完成写操作到</a:t>
            </a:r>
            <a:r>
              <a:rPr lang="en-US" altLang="zh-CN" dirty="0"/>
              <a:t>Journal</a:t>
            </a:r>
            <a:r>
              <a:rPr lang="zh-CN" altLang="en-US" dirty="0" smtClean="0"/>
              <a:t>中。从</a:t>
            </a:r>
            <a:r>
              <a:rPr lang="en-US" altLang="zh-CN" dirty="0" err="1" smtClean="0"/>
              <a:t>osd</a:t>
            </a:r>
            <a:r>
              <a:rPr lang="zh-CN" altLang="en-US" dirty="0" smtClean="0"/>
              <a:t>发送</a:t>
            </a:r>
            <a:r>
              <a:rPr lang="zh-CN" altLang="en-US" dirty="0"/>
              <a:t>消息告诉主</a:t>
            </a:r>
            <a:r>
              <a:rPr lang="en-US" altLang="zh-CN" dirty="0" err="1" smtClean="0"/>
              <a:t>osd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journal</a:t>
            </a:r>
            <a:r>
              <a:rPr lang="zh-CN" altLang="en-US" dirty="0" smtClean="0"/>
              <a:t>，从</a:t>
            </a:r>
            <a:r>
              <a:rPr lang="en-US" altLang="zh-CN" dirty="0" err="1" smtClean="0"/>
              <a:t>osd</a:t>
            </a:r>
            <a:r>
              <a:rPr lang="zh-CN" altLang="en-US" dirty="0" smtClean="0"/>
              <a:t>进入</a:t>
            </a:r>
            <a:r>
              <a:rPr lang="en-US" altLang="zh-CN" dirty="0"/>
              <a:t>5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主</a:t>
            </a:r>
            <a:r>
              <a:rPr lang="en-US" altLang="zh-CN" dirty="0" err="1"/>
              <a:t>osd</a:t>
            </a:r>
            <a:r>
              <a:rPr lang="zh-CN" altLang="en-US" dirty="0"/>
              <a:t>收到所有的从</a:t>
            </a:r>
            <a:r>
              <a:rPr lang="en-US" altLang="zh-CN" dirty="0" err="1"/>
              <a:t>osd</a:t>
            </a:r>
            <a:r>
              <a:rPr lang="zh-CN" altLang="en-US" dirty="0"/>
              <a:t>完成写操作的消息后</a:t>
            </a:r>
            <a:r>
              <a:rPr lang="zh-CN" altLang="en-US" dirty="0" smtClean="0"/>
              <a:t>，会</a:t>
            </a:r>
            <a:r>
              <a:rPr lang="zh-CN" altLang="en-US" dirty="0"/>
              <a:t>通知客户端，已经完成了写操作</a:t>
            </a:r>
            <a:r>
              <a:rPr lang="zh-CN" altLang="en-US" dirty="0" smtClean="0"/>
              <a:t>。主</a:t>
            </a:r>
            <a:r>
              <a:rPr lang="en-US" altLang="zh-CN" dirty="0" err="1" smtClean="0"/>
              <a:t>osd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5</a:t>
            </a:r>
            <a:r>
              <a:rPr lang="zh-CN" altLang="en-US" dirty="0"/>
              <a:t>  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主</a:t>
            </a:r>
            <a:r>
              <a:rPr lang="en-US" altLang="zh-CN" dirty="0" err="1"/>
              <a:t>osd</a:t>
            </a:r>
            <a:r>
              <a:rPr lang="zh-CN" altLang="en-US" dirty="0"/>
              <a:t>，从</a:t>
            </a:r>
            <a:r>
              <a:rPr lang="en-US" altLang="zh-CN" dirty="0" err="1"/>
              <a:t>osd</a:t>
            </a:r>
            <a:r>
              <a:rPr lang="zh-CN" altLang="en-US" dirty="0"/>
              <a:t>的线程开始工作调用</a:t>
            </a:r>
            <a:r>
              <a:rPr lang="en-US" altLang="zh-CN" dirty="0" err="1"/>
              <a:t>Filestore</a:t>
            </a:r>
            <a:r>
              <a:rPr lang="zh-CN" altLang="en-US" dirty="0"/>
              <a:t>将</a:t>
            </a:r>
            <a:r>
              <a:rPr lang="en-US" altLang="zh-CN" dirty="0"/>
              <a:t>Journal</a:t>
            </a:r>
            <a:r>
              <a:rPr lang="zh-CN" altLang="en-US" dirty="0"/>
              <a:t>中的数据写入到底层文件系统中</a:t>
            </a:r>
            <a:r>
              <a:rPr lang="zh-CN" altLang="en-US" dirty="0" smtClean="0"/>
              <a:t>。</a:t>
            </a:r>
            <a:r>
              <a:rPr lang="zh-CN" altLang="en-US" dirty="0"/>
              <a:t>主</a:t>
            </a:r>
            <a:r>
              <a:rPr lang="en-US" altLang="zh-CN" dirty="0" err="1"/>
              <a:t>osd</a:t>
            </a:r>
            <a:r>
              <a:rPr lang="zh-CN" altLang="en-US" dirty="0"/>
              <a:t>收到所有的从</a:t>
            </a:r>
            <a:r>
              <a:rPr lang="en-US" altLang="zh-CN" dirty="0" err="1"/>
              <a:t>osd</a:t>
            </a:r>
            <a:r>
              <a:rPr lang="zh-CN" altLang="en-US" dirty="0"/>
              <a:t>完成写操作的消息后，会通知</a:t>
            </a:r>
            <a:r>
              <a:rPr lang="zh-CN" altLang="en-US" dirty="0" smtClean="0"/>
              <a:t>客户端数据可读。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81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</a:t>
            </a:r>
            <a:r>
              <a:rPr lang="zh-CN" altLang="en-US" dirty="0" smtClean="0"/>
              <a:t>操作的三个阶段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Phase1: </a:t>
            </a:r>
            <a:r>
              <a:rPr lang="en-US" altLang="zh-CN" dirty="0" err="1" smtClean="0"/>
              <a:t>osd</a:t>
            </a:r>
            <a:r>
              <a:rPr lang="en-US" altLang="zh-CN" dirty="0"/>
              <a:t>::</a:t>
            </a:r>
            <a:r>
              <a:rPr lang="en-US" altLang="zh-CN" dirty="0" err="1"/>
              <a:t>op_wq</a:t>
            </a:r>
            <a:r>
              <a:rPr lang="en-US" altLang="zh-CN" dirty="0" err="1">
                <a:sym typeface="Wingdings" pitchFamily="2" charset="2"/>
              </a:rPr>
              <a:t>Filejournal</a:t>
            </a:r>
            <a:r>
              <a:rPr lang="en-US" altLang="zh-CN" dirty="0">
                <a:sym typeface="Wingdings" pitchFamily="2" charset="2"/>
              </a:rPr>
              <a:t>::</a:t>
            </a:r>
            <a:r>
              <a:rPr lang="en-US" altLang="zh-CN" dirty="0" err="1">
                <a:sym typeface="Wingdings" pitchFamily="2" charset="2"/>
              </a:rPr>
              <a:t>writeq</a:t>
            </a:r>
            <a:endParaRPr lang="en-US" altLang="zh-CN" dirty="0" smtClean="0"/>
          </a:p>
          <a:p>
            <a:r>
              <a:rPr lang="en-US" altLang="zh-CN" dirty="0"/>
              <a:t>Phase2</a:t>
            </a:r>
            <a:r>
              <a:rPr lang="en-US" altLang="zh-CN" dirty="0" smtClean="0"/>
              <a:t>: Journal </a:t>
            </a:r>
            <a:r>
              <a:rPr lang="en-US" altLang="zh-CN" dirty="0"/>
              <a:t>write process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Phase3</a:t>
            </a:r>
            <a:r>
              <a:rPr lang="en-US" altLang="zh-CN" sz="3200" dirty="0" smtClean="0"/>
              <a:t>: </a:t>
            </a:r>
            <a:r>
              <a:rPr lang="en-US" altLang="zh-CN" sz="3200" dirty="0" err="1" smtClean="0"/>
              <a:t>Filestore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write process</a:t>
            </a:r>
            <a:endParaRPr lang="en-US" altLang="zh-CN" sz="32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1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Phase1:osd::</a:t>
            </a:r>
            <a:r>
              <a:rPr lang="en-US" altLang="zh-CN" sz="3600" dirty="0" err="1" smtClean="0"/>
              <a:t>op_wq</a:t>
            </a:r>
            <a:r>
              <a:rPr lang="en-US" altLang="zh-CN" sz="3600" dirty="0" err="1" smtClean="0">
                <a:sym typeface="Wingdings" pitchFamily="2" charset="2"/>
              </a:rPr>
              <a:t>Filejournal</a:t>
            </a:r>
            <a:r>
              <a:rPr lang="en-US" altLang="zh-CN" sz="3600" dirty="0" smtClean="0">
                <a:sym typeface="Wingdings" pitchFamily="2" charset="2"/>
              </a:rPr>
              <a:t>::</a:t>
            </a:r>
            <a:r>
              <a:rPr lang="en-US" altLang="zh-CN" sz="3600" dirty="0" err="1" smtClean="0">
                <a:sym typeface="Wingdings" pitchFamily="2" charset="2"/>
              </a:rPr>
              <a:t>writeq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OSD::</a:t>
            </a:r>
            <a:r>
              <a:rPr lang="en-US" altLang="zh-CN" dirty="0" err="1"/>
              <a:t>op_tp</a:t>
            </a:r>
            <a:r>
              <a:rPr lang="en-US" altLang="zh-CN" dirty="0"/>
              <a:t> </a:t>
            </a:r>
            <a:r>
              <a:rPr lang="en-US" altLang="zh-CN" dirty="0" err="1" smtClean="0"/>
              <a:t>WorkThread</a:t>
            </a:r>
            <a:r>
              <a:rPr lang="en-US" altLang="zh-CN" dirty="0" smtClean="0"/>
              <a:t> </a:t>
            </a:r>
            <a:r>
              <a:rPr lang="zh-CN" altLang="en-US" dirty="0" smtClean="0"/>
              <a:t>线程处理</a:t>
            </a:r>
            <a:r>
              <a:rPr lang="en-US" altLang="zh-CN" dirty="0" err="1" smtClean="0"/>
              <a:t>osd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op_wq</a:t>
            </a:r>
            <a:r>
              <a:rPr lang="en-US" altLang="zh-CN" dirty="0" smtClean="0"/>
              <a:t>,</a:t>
            </a:r>
            <a:r>
              <a:rPr lang="zh-CN" altLang="en-US" dirty="0" smtClean="0"/>
              <a:t>写请求发送到</a:t>
            </a:r>
            <a:r>
              <a:rPr lang="en-US" altLang="zh-CN" dirty="0" err="1" smtClean="0"/>
              <a:t>jouranal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要就写</a:t>
            </a:r>
            <a:r>
              <a:rPr lang="en-US" altLang="zh-CN" dirty="0" smtClean="0"/>
              <a:t>journal.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3125429"/>
            <a:ext cx="57531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1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Phase2:Journal write process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FileJournal</a:t>
            </a:r>
            <a:r>
              <a:rPr lang="en-US" altLang="zh-CN" dirty="0"/>
              <a:t>::</a:t>
            </a:r>
            <a:r>
              <a:rPr lang="en-US" altLang="zh-CN" dirty="0" smtClean="0"/>
              <a:t>Writer </a:t>
            </a:r>
            <a:r>
              <a:rPr lang="zh-CN" altLang="en-US" dirty="0" smtClean="0"/>
              <a:t>线程处理</a:t>
            </a:r>
            <a:r>
              <a:rPr lang="en-US" altLang="zh-CN" dirty="0" err="1" smtClean="0"/>
              <a:t>writeq</a:t>
            </a:r>
            <a:r>
              <a:rPr lang="en-US" altLang="zh-CN" dirty="0" smtClean="0"/>
              <a:t>, journal</a:t>
            </a:r>
            <a:r>
              <a:rPr lang="zh-CN" altLang="en-US" dirty="0" smtClean="0"/>
              <a:t>写入磁盘</a:t>
            </a:r>
            <a:endParaRPr lang="en-US" altLang="zh-CN" dirty="0" smtClean="0"/>
          </a:p>
          <a:p>
            <a:r>
              <a:rPr lang="en-US" altLang="zh-CN" dirty="0"/>
              <a:t>Journal::</a:t>
            </a:r>
            <a:r>
              <a:rPr lang="en-US" altLang="zh-CN" dirty="0" err="1" smtClean="0"/>
              <a:t>finisher.finisher_thread</a:t>
            </a:r>
            <a:r>
              <a:rPr lang="en-US" altLang="zh-CN" dirty="0" smtClean="0"/>
              <a:t> </a:t>
            </a:r>
            <a:r>
              <a:rPr lang="zh-CN" altLang="en-US" dirty="0" smtClean="0"/>
              <a:t>线程处理</a:t>
            </a:r>
            <a:r>
              <a:rPr lang="en-US" altLang="zh-CN" dirty="0" err="1" smtClean="0"/>
              <a:t>finish_queue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32" y="3802335"/>
            <a:ext cx="81153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8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Phase2:Journal write process(</a:t>
            </a:r>
            <a:r>
              <a:rPr lang="zh-CN" altLang="en-US" sz="3600" dirty="0" smtClean="0"/>
              <a:t>续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Journal::</a:t>
            </a:r>
            <a:r>
              <a:rPr lang="en-US" altLang="zh-CN" dirty="0" err="1" smtClean="0"/>
              <a:t>finisher.finisher_thread</a:t>
            </a:r>
            <a:r>
              <a:rPr lang="en-US" altLang="zh-CN" dirty="0" smtClean="0"/>
              <a:t> </a:t>
            </a:r>
            <a:r>
              <a:rPr lang="zh-CN" altLang="en-US" dirty="0"/>
              <a:t>线程处理</a:t>
            </a:r>
            <a:r>
              <a:rPr lang="en-US" altLang="zh-CN" dirty="0" err="1"/>
              <a:t>finish_queue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146" name="Picture 2" descr="http://img.blog.csdn.net/20150114182018484?watermark/2/text/aHR0cDovL2Jsb2cuY3Nkbi5uZXQveXd5NDYzNzI2NTg4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24944"/>
            <a:ext cx="82962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7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Phase2:Journal write process(</a:t>
            </a:r>
            <a:r>
              <a:rPr lang="zh-CN" altLang="en-US" sz="3600" dirty="0" smtClean="0"/>
              <a:t>续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FileStore</a:t>
            </a:r>
            <a:r>
              <a:rPr lang="en-US" altLang="zh-CN" dirty="0"/>
              <a:t>::</a:t>
            </a:r>
            <a:r>
              <a:rPr lang="en-US" altLang="zh-CN" dirty="0" err="1"/>
              <a:t>ondisk_finisher.finisher_thread</a:t>
            </a:r>
            <a:r>
              <a:rPr lang="zh-CN" altLang="en-US" dirty="0" smtClean="0"/>
              <a:t>线程处理</a:t>
            </a:r>
            <a:r>
              <a:rPr lang="en-US" altLang="zh-CN" dirty="0" err="1" smtClean="0"/>
              <a:t>finisher_queue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通知客户端写操作完成</a:t>
            </a:r>
            <a:endParaRPr lang="zh-CN" altLang="en-US" dirty="0"/>
          </a:p>
        </p:txBody>
      </p:sp>
      <p:pic>
        <p:nvPicPr>
          <p:cNvPr id="8194" name="Picture 2" descr="http://img.blog.csdn.net/20150114182031687?watermark/2/text/aHR0cDovL2Jsb2cuY3Nkbi5uZXQveXd5NDYzNzI2NTg4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24944"/>
            <a:ext cx="532447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5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基本概念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Ceph</a:t>
            </a:r>
            <a:r>
              <a:rPr lang="en-US" altLang="zh-CN" dirty="0" smtClean="0"/>
              <a:t> IO</a:t>
            </a:r>
            <a:r>
              <a:rPr lang="zh-CN" altLang="en-US" dirty="0" smtClean="0"/>
              <a:t>框架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err="1" smtClean="0"/>
              <a:t>Ceph</a:t>
            </a:r>
            <a:r>
              <a:rPr lang="en-US" altLang="zh-CN" sz="3200" dirty="0" smtClean="0"/>
              <a:t> IO</a:t>
            </a:r>
            <a:r>
              <a:rPr lang="zh-CN" altLang="en-US" sz="3200" dirty="0" smtClean="0"/>
              <a:t>栈语义变化</a:t>
            </a:r>
            <a:endParaRPr lang="en-US" altLang="zh-CN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err="1" smtClean="0"/>
              <a:t>Ceph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IO</a:t>
            </a:r>
            <a:r>
              <a:rPr lang="zh-CN" altLang="en-US" sz="3200" dirty="0" smtClean="0"/>
              <a:t>栈的流水线模型</a:t>
            </a:r>
            <a:endParaRPr lang="en-US" altLang="zh-CN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err="1" smtClean="0"/>
              <a:t>Ceph</a:t>
            </a:r>
            <a:r>
              <a:rPr lang="en-US" altLang="zh-CN" sz="3200" dirty="0"/>
              <a:t> </a:t>
            </a:r>
            <a:r>
              <a:rPr lang="zh-CN" altLang="en-US" sz="3200" dirty="0" smtClean="0"/>
              <a:t>读操作流程</a:t>
            </a:r>
            <a:endParaRPr lang="en-US" altLang="zh-CN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err="1" smtClean="0"/>
              <a:t>Ceph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写操作流程</a:t>
            </a:r>
            <a:endParaRPr lang="en-US" altLang="zh-CN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附录</a:t>
            </a:r>
            <a:endParaRPr lang="en-US" altLang="zh-CN" sz="32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4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 smtClean="0"/>
              <a:t>Phase3:Filestore write process</a:t>
            </a:r>
            <a:br>
              <a:rPr lang="en-US" altLang="zh-CN" sz="3600" dirty="0" smtClean="0"/>
            </a:b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FileStore</a:t>
            </a:r>
            <a:r>
              <a:rPr lang="en-US" altLang="zh-CN" dirty="0"/>
              <a:t>::</a:t>
            </a:r>
            <a:r>
              <a:rPr lang="en-US" altLang="zh-CN" dirty="0" err="1"/>
              <a:t>op_tp</a:t>
            </a:r>
            <a:r>
              <a:rPr lang="en-US" altLang="zh-CN" dirty="0"/>
              <a:t> </a:t>
            </a:r>
            <a:r>
              <a:rPr lang="en-US" altLang="zh-CN" dirty="0" err="1"/>
              <a:t>ThreadPool</a:t>
            </a:r>
            <a:r>
              <a:rPr lang="en-US" altLang="zh-CN" dirty="0"/>
              <a:t>::</a:t>
            </a:r>
            <a:r>
              <a:rPr lang="en-US" altLang="zh-CN" dirty="0" smtClean="0"/>
              <a:t>worker </a:t>
            </a:r>
            <a:r>
              <a:rPr lang="zh-CN" altLang="en-US" dirty="0" smtClean="0"/>
              <a:t>线程处理</a:t>
            </a:r>
            <a:r>
              <a:rPr lang="en-US" altLang="zh-CN" dirty="0" err="1" smtClean="0"/>
              <a:t>op_wq</a:t>
            </a:r>
            <a:r>
              <a:rPr lang="zh-CN" altLang="en-US" dirty="0" smtClean="0"/>
              <a:t>，写入底层文件系统</a:t>
            </a:r>
            <a:endParaRPr lang="en-US" altLang="zh-CN" dirty="0" smtClean="0"/>
          </a:p>
          <a:p>
            <a:r>
              <a:rPr lang="en-US" altLang="zh-CN" dirty="0" err="1" smtClean="0"/>
              <a:t>Op_finisher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线程处理</a:t>
            </a:r>
            <a:r>
              <a:rPr lang="en-US" altLang="zh-CN" dirty="0" err="1" smtClean="0"/>
              <a:t>finish_queue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170" name="Picture 2" descr="http://img.blog.csdn.net/20150114182041562?watermark/2/text/aHR0cDovL2Jsb2cuY3Nkbi5uZXQveXd5NDYzNzI2NTg4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17" y="3364994"/>
            <a:ext cx="7558286" cy="347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3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 smtClean="0"/>
              <a:t>Phase3:Filestore write process</a:t>
            </a:r>
            <a:r>
              <a:rPr lang="zh-CN" altLang="en-US" sz="3600" dirty="0" smtClean="0"/>
              <a:t>（续）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Op_finisher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线程处理</a:t>
            </a:r>
            <a:r>
              <a:rPr lang="en-US" altLang="zh-CN" dirty="0" err="1" smtClean="0"/>
              <a:t>finish_queue</a:t>
            </a:r>
            <a:r>
              <a:rPr lang="zh-CN" altLang="en-US" dirty="0" smtClean="0"/>
              <a:t>，通知客户端数据可读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218" name="Picture 2" descr="http://img.blog.csdn.net/20150114182259937?watermark/2/text/aHR0cDovL2Jsb2cuY3Nkbi5uZXQveXd5NDYzNzI2NTg4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532447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9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hlinkClick r:id="rId3"/>
              </a:rPr>
              <a:t>ceph</a:t>
            </a:r>
            <a:r>
              <a:rPr lang="zh-CN" altLang="en-US" dirty="0">
                <a:hlinkClick r:id="rId3"/>
              </a:rPr>
              <a:t>源码分析之读写操作流程（</a:t>
            </a:r>
            <a:r>
              <a:rPr lang="en-US" altLang="zh-CN" dirty="0">
                <a:hlinkClick r:id="rId3"/>
              </a:rPr>
              <a:t>1</a:t>
            </a:r>
            <a:r>
              <a:rPr lang="zh-CN" altLang="en-US" dirty="0" smtClean="0">
                <a:hlinkClick r:id="rId3"/>
              </a:rPr>
              <a:t>）</a:t>
            </a:r>
            <a:endParaRPr lang="en-US" altLang="zh-CN" dirty="0" smtClean="0"/>
          </a:p>
          <a:p>
            <a:r>
              <a:rPr lang="en-US" altLang="zh-CN" dirty="0" err="1">
                <a:hlinkClick r:id="rId4"/>
              </a:rPr>
              <a:t>ceph</a:t>
            </a:r>
            <a:r>
              <a:rPr lang="zh-CN" altLang="en-US" dirty="0">
                <a:hlinkClick r:id="rId4"/>
              </a:rPr>
              <a:t>源码分析之读写操作流程（</a:t>
            </a:r>
            <a:r>
              <a:rPr lang="en-US" altLang="zh-CN" dirty="0">
                <a:hlinkClick r:id="rId4"/>
              </a:rPr>
              <a:t>2</a:t>
            </a:r>
            <a:r>
              <a:rPr lang="zh-CN" altLang="en-US" dirty="0" smtClean="0">
                <a:hlinkClick r:id="rId4"/>
              </a:rPr>
              <a:t>）</a:t>
            </a:r>
            <a:endParaRPr lang="en-US" altLang="zh-CN" dirty="0" smtClean="0"/>
          </a:p>
          <a:p>
            <a:r>
              <a:rPr lang="zh-CN" altLang="en-US" dirty="0">
                <a:hlinkClick r:id="rId5"/>
              </a:rPr>
              <a:t>解析</a:t>
            </a:r>
            <a:r>
              <a:rPr lang="en-US" altLang="zh-CN" dirty="0" err="1">
                <a:hlinkClick r:id="rId5"/>
              </a:rPr>
              <a:t>Ceph</a:t>
            </a:r>
            <a:r>
              <a:rPr lang="en-US" altLang="zh-CN" dirty="0">
                <a:hlinkClick r:id="rId5"/>
              </a:rPr>
              <a:t>: </a:t>
            </a:r>
            <a:r>
              <a:rPr lang="zh-CN" altLang="en-US" dirty="0">
                <a:hlinkClick r:id="rId5"/>
              </a:rPr>
              <a:t>网络层的处理</a:t>
            </a:r>
            <a:endParaRPr lang="zh-CN" altLang="en-US" dirty="0"/>
          </a:p>
          <a:p>
            <a:r>
              <a:rPr lang="en-US" altLang="zh-CN" dirty="0" err="1"/>
              <a:t>Ceph</a:t>
            </a:r>
            <a:r>
              <a:rPr lang="zh-CN" altLang="en-US" dirty="0">
                <a:hlinkClick r:id="rId6"/>
              </a:rPr>
              <a:t>代码分析</a:t>
            </a:r>
            <a:r>
              <a:rPr lang="en-US" altLang="zh-CN" dirty="0">
                <a:hlinkClick r:id="rId6"/>
              </a:rPr>
              <a:t>-OSD</a:t>
            </a:r>
            <a:r>
              <a:rPr lang="zh-CN" altLang="en-US" dirty="0">
                <a:hlinkClick r:id="rId6"/>
              </a:rPr>
              <a:t>篇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9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附：代码目录树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9752" y="980728"/>
            <a:ext cx="6347048" cy="7056784"/>
          </a:xfrm>
        </p:spPr>
        <p:txBody>
          <a:bodyPr>
            <a:normAutofit/>
          </a:bodyPr>
          <a:lstStyle/>
          <a:p>
            <a:r>
              <a:rPr lang="zh-CN" altLang="en-US" sz="1400" dirty="0" smtClean="0"/>
              <a:t>根目录：</a:t>
            </a:r>
            <a:r>
              <a:rPr lang="en-US" altLang="zh-CN" sz="1400" dirty="0" err="1" smtClean="0"/>
              <a:t>src</a:t>
            </a:r>
            <a:endParaRPr lang="en-US" altLang="zh-CN" sz="1400" dirty="0" smtClean="0"/>
          </a:p>
          <a:p>
            <a:r>
              <a:rPr lang="zh-CN" altLang="en-US" sz="1400" dirty="0" smtClean="0"/>
              <a:t>网络通信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	-</a:t>
            </a:r>
            <a:r>
              <a:rPr lang="en-US" altLang="zh-CN" sz="1400" dirty="0" err="1" smtClean="0"/>
              <a:t>msg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网络传输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-</a:t>
            </a:r>
            <a:r>
              <a:rPr lang="en-US" altLang="zh-CN" sz="1400" dirty="0"/>
              <a:t>messages:</a:t>
            </a:r>
            <a:r>
              <a:rPr lang="zh-CN" altLang="en-US" sz="1400" dirty="0"/>
              <a:t>定义传输的</a:t>
            </a:r>
            <a:r>
              <a:rPr lang="zh-CN" altLang="en-US" sz="1400" dirty="0" smtClean="0"/>
              <a:t>消息格式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r>
              <a:rPr lang="zh-CN" altLang="en-US" sz="1400" dirty="0" smtClean="0"/>
              <a:t>元数据服务器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	-</a:t>
            </a:r>
            <a:r>
              <a:rPr lang="en-US" altLang="zh-CN" sz="1400" dirty="0" err="1" smtClean="0"/>
              <a:t>Mds</a:t>
            </a:r>
            <a:r>
              <a:rPr lang="en-US" altLang="zh-CN" sz="1400" dirty="0"/>
              <a:t>:</a:t>
            </a:r>
            <a:r>
              <a:rPr lang="zh-CN" altLang="en-US" sz="1400" dirty="0"/>
              <a:t>文件接口元数据服务</a:t>
            </a:r>
            <a:endParaRPr lang="en-US" altLang="zh-CN" sz="1400" dirty="0"/>
          </a:p>
          <a:p>
            <a:r>
              <a:rPr lang="zh-CN" altLang="en-US" sz="1400" dirty="0" smtClean="0"/>
              <a:t>数据服务器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	-</a:t>
            </a:r>
            <a:r>
              <a:rPr lang="en-US" altLang="zh-CN" sz="1400" dirty="0" err="1" smtClean="0"/>
              <a:t>Os:object</a:t>
            </a:r>
            <a:r>
              <a:rPr lang="en-US" altLang="zh-CN" sz="1400" dirty="0" smtClean="0"/>
              <a:t> store</a:t>
            </a:r>
            <a:r>
              <a:rPr lang="zh-CN" altLang="en-US" sz="1400" dirty="0" smtClean="0"/>
              <a:t>代码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	-</a:t>
            </a:r>
            <a:r>
              <a:rPr lang="en-US" altLang="zh-CN" sz="1400" dirty="0" err="1" smtClean="0"/>
              <a:t>Osd</a:t>
            </a:r>
            <a:r>
              <a:rPr lang="en-US" altLang="zh-CN" sz="1400" dirty="0" smtClean="0"/>
              <a:t>: object storage device </a:t>
            </a:r>
            <a:r>
              <a:rPr lang="zh-CN" altLang="en-US" sz="1400" dirty="0" smtClean="0"/>
              <a:t>代码</a:t>
            </a:r>
            <a:endParaRPr lang="en-US" altLang="zh-CN" sz="1400" dirty="0" smtClean="0"/>
          </a:p>
          <a:p>
            <a:r>
              <a:rPr lang="zh-CN" altLang="en-US" sz="1400" dirty="0"/>
              <a:t>客户端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osdc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跨网络访问</a:t>
            </a:r>
            <a:r>
              <a:rPr lang="en-US" altLang="zh-CN" sz="1400" dirty="0" err="1" smtClean="0"/>
              <a:t>osd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librados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对象存储客户端操作代码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librbd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rgw</a:t>
            </a:r>
            <a:r>
              <a:rPr lang="en-US" altLang="zh-CN" sz="1400" dirty="0" smtClean="0"/>
              <a:t>, fuse </a:t>
            </a:r>
            <a:r>
              <a:rPr lang="zh-CN" altLang="en-US" sz="1400" dirty="0" smtClean="0"/>
              <a:t>代码，都基于</a:t>
            </a:r>
            <a:r>
              <a:rPr lang="en-US" altLang="zh-CN" sz="1400" dirty="0" err="1" smtClean="0"/>
              <a:t>librados</a:t>
            </a:r>
            <a:endParaRPr lang="en-US" altLang="zh-CN" sz="1400" dirty="0" smtClean="0"/>
          </a:p>
          <a:p>
            <a:r>
              <a:rPr lang="zh-CN" altLang="en-US" sz="1400" dirty="0" smtClean="0"/>
              <a:t>监控</a:t>
            </a:r>
            <a:r>
              <a:rPr lang="en-US" altLang="zh-CN" sz="1400" dirty="0" smtClean="0"/>
              <a:t>:monitor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mon:ceph</a:t>
            </a:r>
            <a:r>
              <a:rPr lang="en-US" altLang="zh-CN" sz="1400" dirty="0" smtClean="0"/>
              <a:t> monitor</a:t>
            </a:r>
            <a:r>
              <a:rPr lang="zh-CN" altLang="en-US" sz="1400" dirty="0" smtClean="0"/>
              <a:t>的代码</a:t>
            </a:r>
            <a:endParaRPr lang="en-US" altLang="zh-CN" sz="1400" dirty="0"/>
          </a:p>
          <a:p>
            <a:r>
              <a:rPr lang="en-US" altLang="zh-CN" sz="1400" dirty="0" smtClean="0"/>
              <a:t>CRUSH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-crush</a:t>
            </a:r>
            <a:r>
              <a:rPr lang="zh-CN" altLang="en-US" sz="1400" dirty="0" smtClean="0"/>
              <a:t>算法实现</a:t>
            </a:r>
            <a:endParaRPr lang="en-US" altLang="zh-CN" sz="1400" dirty="0" smtClean="0"/>
          </a:p>
          <a:p>
            <a:r>
              <a:rPr lang="en-US" altLang="zh-CN" sz="1400" dirty="0" smtClean="0"/>
              <a:t>Common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公用的类和函数</a:t>
            </a:r>
            <a:endParaRPr lang="en-US" altLang="zh-CN" sz="1400" dirty="0" smtClean="0"/>
          </a:p>
          <a:p>
            <a:r>
              <a:rPr lang="en-US" altLang="zh-CN" sz="1400" dirty="0" err="1" smtClean="0"/>
              <a:t>Cls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插件：原子的执行复杂的对象操作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endParaRPr lang="en-US" altLang="zh-CN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19125"/>
            <a:ext cx="1590675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6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附：</a:t>
            </a:r>
            <a:r>
              <a:rPr lang="en-US" altLang="zh-CN" dirty="0" smtClean="0"/>
              <a:t>OSD Daemon</a:t>
            </a:r>
            <a:r>
              <a:rPr lang="zh-CN" altLang="en-US" dirty="0" smtClean="0"/>
              <a:t>初始化流程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objectstore</a:t>
            </a:r>
            <a:r>
              <a:rPr lang="en-US" altLang="zh-CN" dirty="0" smtClean="0"/>
              <a:t>(</a:t>
            </a:r>
            <a:r>
              <a:rPr lang="zh-CN" altLang="en-US" dirty="0" smtClean="0"/>
              <a:t>单机存储引擎</a:t>
            </a:r>
            <a:r>
              <a:rPr lang="en-US" altLang="zh-CN" dirty="0" smtClean="0"/>
              <a:t>),</a:t>
            </a:r>
            <a:r>
              <a:rPr lang="zh-CN" altLang="en-US" dirty="0" smtClean="0"/>
              <a:t>默认</a:t>
            </a:r>
            <a:r>
              <a:rPr lang="en-US" altLang="zh-CN" dirty="0" err="1" smtClean="0"/>
              <a:t>filestore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messenger</a:t>
            </a:r>
            <a:r>
              <a:rPr lang="zh-CN" altLang="en-US" dirty="0" smtClean="0"/>
              <a:t>用于通讯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Ms_public</a:t>
            </a:r>
            <a:endParaRPr lang="en-US" altLang="zh-CN" dirty="0"/>
          </a:p>
          <a:p>
            <a:pPr lvl="1"/>
            <a:r>
              <a:rPr lang="en-US" altLang="zh-CN" dirty="0" err="1" smtClean="0"/>
              <a:t>Ms_cluster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Ms_hbxxx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AdminSocket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用于控制接口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osd</a:t>
            </a:r>
            <a:r>
              <a:rPr lang="zh-CN" altLang="en-US" dirty="0" smtClean="0"/>
              <a:t>实例，初始化</a:t>
            </a:r>
            <a:endParaRPr lang="en-US" altLang="zh-CN" dirty="0" smtClean="0"/>
          </a:p>
          <a:p>
            <a:pPr lvl="1"/>
            <a:r>
              <a:rPr lang="zh-CN" altLang="en-US" dirty="0"/>
              <a:t>将</a:t>
            </a:r>
            <a:r>
              <a:rPr lang="zh-CN" altLang="en-US" dirty="0" smtClean="0"/>
              <a:t>自己注册成各</a:t>
            </a:r>
            <a:r>
              <a:rPr lang="en-US" altLang="zh-CN" dirty="0" smtClean="0"/>
              <a:t>messenger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dispatcher,</a:t>
            </a:r>
            <a:r>
              <a:rPr lang="zh-CN" altLang="en-US" dirty="0" smtClean="0"/>
              <a:t>收发消息</a:t>
            </a:r>
            <a:endParaRPr lang="en-US" altLang="zh-CN" dirty="0"/>
          </a:p>
          <a:p>
            <a:pPr lvl="1"/>
            <a:r>
              <a:rPr lang="zh-CN" altLang="en-US" dirty="0" smtClean="0"/>
              <a:t>创建各种线程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线程池，队列，准备派发消息，处理请求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6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ceph</a:t>
            </a:r>
            <a:r>
              <a:rPr lang="zh-CN" altLang="en-US" dirty="0" smtClean="0"/>
              <a:t>看成一个黑盒，具有若干对外接口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-</a:t>
            </a:r>
            <a:r>
              <a:rPr lang="zh-CN" altLang="en-US" dirty="0" smtClean="0"/>
              <a:t>控制接口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-</a:t>
            </a:r>
            <a:r>
              <a:rPr lang="zh-CN" altLang="en-US" dirty="0" smtClean="0"/>
              <a:t>数据接口</a:t>
            </a:r>
            <a:endParaRPr lang="en-US" altLang="zh-CN" dirty="0" smtClean="0"/>
          </a:p>
          <a:p>
            <a:r>
              <a:rPr lang="zh-CN" altLang="en-US" dirty="0" smtClean="0"/>
              <a:t>生产者</a:t>
            </a:r>
            <a:r>
              <a:rPr lang="en-US" altLang="zh-CN" dirty="0" smtClean="0"/>
              <a:t>/</a:t>
            </a:r>
            <a:r>
              <a:rPr lang="zh-CN" altLang="en-US" dirty="0" smtClean="0"/>
              <a:t>消费者模型，线程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线程池</a:t>
            </a:r>
            <a:r>
              <a:rPr lang="en-US" altLang="zh-CN" dirty="0" smtClean="0"/>
              <a:t>/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r>
              <a:rPr lang="zh-CN" altLang="en-US" dirty="0"/>
              <a:t>回</a:t>
            </a:r>
            <a:r>
              <a:rPr lang="zh-CN" altLang="en-US" dirty="0" smtClean="0"/>
              <a:t>调函</a:t>
            </a:r>
            <a:r>
              <a:rPr lang="zh-CN" altLang="en-US" dirty="0" smtClean="0"/>
              <a:t>数</a:t>
            </a:r>
            <a:r>
              <a:rPr lang="en-US" altLang="zh-CN" dirty="0" smtClean="0"/>
              <a:t>, finisher</a:t>
            </a:r>
            <a:r>
              <a:rPr lang="zh-CN" altLang="en-US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消息机制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5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读写框架</a:t>
            </a:r>
            <a:endParaRPr lang="zh-CN" altLang="en-US" dirty="0"/>
          </a:p>
        </p:txBody>
      </p:sp>
      <p:pic>
        <p:nvPicPr>
          <p:cNvPr id="1026" name="Picture 2" descr="Snip20140111_1.png (396×34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58" y="1556792"/>
            <a:ext cx="5533246" cy="477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5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C:\Users\GUZHON~1\AppData\Local\Temp\Imag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87" y="1503387"/>
            <a:ext cx="3667125" cy="47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语义变化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块设备读为例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9833" y="1052736"/>
            <a:ext cx="60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rbd_aio_read</a:t>
            </a:r>
            <a:r>
              <a:rPr lang="en-US" altLang="zh-CN" dirty="0" smtClean="0"/>
              <a:t>():</a:t>
            </a:r>
            <a:r>
              <a:rPr lang="en-US" altLang="zh-CN" dirty="0" err="1" smtClean="0"/>
              <a:t>imageid</a:t>
            </a:r>
            <a:r>
              <a:rPr lang="en-US" altLang="zh-CN" dirty="0" smtClean="0"/>
              <a:t>, sector</a:t>
            </a:r>
            <a:r>
              <a:rPr lang="zh-CN" altLang="en-US" dirty="0" smtClean="0"/>
              <a:t> </a:t>
            </a:r>
            <a:r>
              <a:rPr lang="zh-CN" altLang="en-US" dirty="0"/>
              <a:t>偏移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读取的</a:t>
            </a:r>
            <a:r>
              <a:rPr lang="en-US" altLang="zh-CN" dirty="0" smtClean="0"/>
              <a:t>sector</a:t>
            </a:r>
            <a:r>
              <a:rPr lang="zh-CN" altLang="en-US" dirty="0" smtClean="0"/>
              <a:t>个数，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059833" y="1522286"/>
            <a:ext cx="5832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07904" y="1835532"/>
            <a:ext cx="530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rados_read</a:t>
            </a:r>
            <a:r>
              <a:rPr lang="en-US" altLang="zh-CN" dirty="0" smtClean="0"/>
              <a:t>():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id,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id,</a:t>
            </a:r>
            <a:r>
              <a:rPr lang="zh-CN" altLang="en-US" dirty="0" smtClean="0"/>
              <a:t>对象哪一部分</a:t>
            </a:r>
            <a:r>
              <a:rPr lang="en-US" altLang="zh-CN" dirty="0" smtClean="0"/>
              <a:t>(off/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915816" y="2242366"/>
            <a:ext cx="5985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7904" y="2278613"/>
            <a:ext cx="5300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librados</a:t>
            </a:r>
            <a:r>
              <a:rPr lang="en-US" altLang="zh-CN" dirty="0"/>
              <a:t>::</a:t>
            </a:r>
            <a:r>
              <a:rPr lang="en-US" altLang="zh-CN" dirty="0" err="1"/>
              <a:t>IoCtxImpl</a:t>
            </a:r>
            <a:r>
              <a:rPr lang="en-US" altLang="zh-CN" dirty="0"/>
              <a:t>::</a:t>
            </a:r>
            <a:r>
              <a:rPr lang="en-US" altLang="zh-CN" dirty="0" err="1" smtClean="0"/>
              <a:t>operate_read</a:t>
            </a:r>
            <a:r>
              <a:rPr lang="en-US" altLang="zh-CN" dirty="0" smtClean="0"/>
              <a:t>():</a:t>
            </a:r>
            <a:r>
              <a:rPr lang="zh-CN" altLang="en-US" dirty="0" smtClean="0"/>
              <a:t>多个对象读封装成一个操作</a:t>
            </a:r>
            <a:r>
              <a:rPr lang="en-US" altLang="zh-CN" dirty="0" err="1" smtClean="0"/>
              <a:t>oprequest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2915816" y="2971738"/>
            <a:ext cx="5985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5856" y="2996952"/>
            <a:ext cx="57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Objecter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send_op</a:t>
            </a:r>
            <a:r>
              <a:rPr lang="en-US" altLang="zh-CN" dirty="0" smtClean="0"/>
              <a:t>(): </a:t>
            </a:r>
            <a:r>
              <a:rPr lang="en-US" altLang="zh-CN" dirty="0" err="1" smtClean="0"/>
              <a:t>oprequest</a:t>
            </a:r>
            <a:r>
              <a:rPr lang="zh-CN" altLang="en-US" dirty="0" smtClean="0"/>
              <a:t>封装成一个消息</a:t>
            </a:r>
            <a:r>
              <a:rPr lang="en-US" altLang="zh-CN" dirty="0" err="1"/>
              <a:t>MOSDOp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987824" y="3402045"/>
            <a:ext cx="5985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47864" y="4509120"/>
            <a:ext cx="57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Client_messenger</a:t>
            </a:r>
            <a:r>
              <a:rPr lang="zh-CN" altLang="en-US" dirty="0" smtClean="0"/>
              <a:t>收到消息</a:t>
            </a:r>
            <a:r>
              <a:rPr lang="en-US" altLang="zh-CN" dirty="0" err="1" smtClean="0"/>
              <a:t>MOSDOp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分发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3059832" y="4914213"/>
            <a:ext cx="5985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00264" y="3501008"/>
            <a:ext cx="57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SimpleMessenger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send_message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00264" y="4941168"/>
            <a:ext cx="57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OSD::</a:t>
            </a:r>
            <a:r>
              <a:rPr lang="en-US" altLang="zh-CN" dirty="0" err="1" smtClean="0"/>
              <a:t>ms_dispatch</a:t>
            </a:r>
            <a:r>
              <a:rPr lang="en-US" altLang="zh-CN" dirty="0" smtClean="0"/>
              <a:t> </a:t>
            </a:r>
            <a:r>
              <a:rPr lang="zh-CN" altLang="en-US" dirty="0" smtClean="0"/>
              <a:t>处理消息，变成</a:t>
            </a:r>
            <a:r>
              <a:rPr lang="en-US" altLang="zh-CN" dirty="0" err="1" smtClean="0"/>
              <a:t>oprequest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3131840" y="5346261"/>
            <a:ext cx="5985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00264" y="5373216"/>
            <a:ext cx="57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Filestore</a:t>
            </a:r>
            <a:r>
              <a:rPr lang="en-US" altLang="zh-CN" dirty="0" smtClean="0"/>
              <a:t>::read():</a:t>
            </a:r>
            <a:r>
              <a:rPr lang="en-US" altLang="zh-CN" dirty="0" err="1" smtClean="0"/>
              <a:t>coll_t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cid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id, </a:t>
            </a:r>
            <a:r>
              <a:rPr lang="en-US" altLang="zh-CN" dirty="0" err="1" smtClean="0"/>
              <a:t>offest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len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3131840" y="5778309"/>
            <a:ext cx="5985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00264" y="5805264"/>
            <a:ext cx="57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pread</a:t>
            </a:r>
            <a:r>
              <a:rPr lang="en-US" altLang="zh-CN" dirty="0" smtClean="0"/>
              <a:t>() </a:t>
            </a:r>
            <a:r>
              <a:rPr lang="zh-CN" altLang="en-US" dirty="0" smtClean="0"/>
              <a:t>系统调用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3131840" y="6210357"/>
            <a:ext cx="5985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4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读写</a:t>
            </a:r>
            <a:r>
              <a:rPr lang="en-US" altLang="zh-CN" dirty="0" smtClean="0"/>
              <a:t>pipeline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811930"/>
              </p:ext>
            </p:extLst>
          </p:nvPr>
        </p:nvGraphicFramePr>
        <p:xfrm>
          <a:off x="2699792" y="2168860"/>
          <a:ext cx="288032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803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1115616" y="2420888"/>
            <a:ext cx="576064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55679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Pipe::reader</a:t>
            </a:r>
            <a:endParaRPr lang="zh-CN" altLang="en-US" dirty="0"/>
          </a:p>
        </p:txBody>
      </p:sp>
      <p:sp>
        <p:nvSpPr>
          <p:cNvPr id="21" name="燕尾形箭头 20"/>
          <p:cNvSpPr/>
          <p:nvPr/>
        </p:nvSpPr>
        <p:spPr>
          <a:xfrm>
            <a:off x="155244" y="2886389"/>
            <a:ext cx="888364" cy="110563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-36512" y="3180364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Pipe::</a:t>
            </a:r>
            <a:r>
              <a:rPr lang="en-US" altLang="zh-CN" sz="1000" dirty="0" err="1" smtClean="0"/>
              <a:t>read_message</a:t>
            </a:r>
            <a:endParaRPr lang="zh-CN" altLang="en-US" sz="1000" dirty="0"/>
          </a:p>
        </p:txBody>
      </p:sp>
      <p:sp>
        <p:nvSpPr>
          <p:cNvPr id="35" name="燕尾形箭头 34"/>
          <p:cNvSpPr/>
          <p:nvPr/>
        </p:nvSpPr>
        <p:spPr>
          <a:xfrm>
            <a:off x="1739420" y="2886389"/>
            <a:ext cx="888364" cy="110563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640884" y="3182779"/>
            <a:ext cx="1202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in_q</a:t>
            </a:r>
            <a:r>
              <a:rPr lang="en-US" altLang="zh-CN" sz="1000" dirty="0"/>
              <a:t>-&gt;</a:t>
            </a:r>
            <a:r>
              <a:rPr lang="en-US" altLang="zh-CN" sz="1000" dirty="0" err="1"/>
              <a:t>enqueue</a:t>
            </a:r>
            <a:endParaRPr lang="zh-CN" altLang="en-US" sz="1000" dirty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52124"/>
              </p:ext>
            </p:extLst>
          </p:nvPr>
        </p:nvGraphicFramePr>
        <p:xfrm>
          <a:off x="5580112" y="2168860"/>
          <a:ext cx="288032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803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椭圆 38"/>
          <p:cNvSpPr/>
          <p:nvPr/>
        </p:nvSpPr>
        <p:spPr>
          <a:xfrm>
            <a:off x="3995936" y="2420888"/>
            <a:ext cx="576064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347864" y="17728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DispatchThread</a:t>
            </a:r>
            <a:r>
              <a:rPr lang="en-US" altLang="zh-CN" dirty="0"/>
              <a:t> </a:t>
            </a:r>
            <a:endParaRPr lang="en-US" altLang="zh-CN" dirty="0" smtClean="0"/>
          </a:p>
        </p:txBody>
      </p:sp>
      <p:sp>
        <p:nvSpPr>
          <p:cNvPr id="41" name="燕尾形箭头 40"/>
          <p:cNvSpPr/>
          <p:nvPr/>
        </p:nvSpPr>
        <p:spPr>
          <a:xfrm>
            <a:off x="3035564" y="2886389"/>
            <a:ext cx="888364" cy="110563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915816" y="3180364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mqueue.dequeue</a:t>
            </a:r>
            <a:r>
              <a:rPr lang="en-US" altLang="zh-CN" sz="1000" dirty="0"/>
              <a:t>()</a:t>
            </a:r>
            <a:endParaRPr lang="zh-CN" altLang="en-US" sz="1000" dirty="0"/>
          </a:p>
        </p:txBody>
      </p:sp>
      <p:sp>
        <p:nvSpPr>
          <p:cNvPr id="43" name="燕尾形箭头 42"/>
          <p:cNvSpPr/>
          <p:nvPr/>
        </p:nvSpPr>
        <p:spPr>
          <a:xfrm>
            <a:off x="4619740" y="2886389"/>
            <a:ext cx="888364" cy="110563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427984" y="3182779"/>
            <a:ext cx="1202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osd</a:t>
            </a:r>
            <a:r>
              <a:rPr lang="en-US" altLang="zh-CN" sz="1000" dirty="0"/>
              <a:t>-&gt;</a:t>
            </a:r>
            <a:r>
              <a:rPr lang="en-US" altLang="zh-CN" sz="1000" dirty="0" err="1"/>
              <a:t>op_wq.queue</a:t>
            </a:r>
            <a:endParaRPr lang="zh-CN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504980" y="4077072"/>
            <a:ext cx="120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DispatchQueue</a:t>
            </a:r>
            <a:r>
              <a:rPr lang="en-US" altLang="zh-CN" sz="1000" dirty="0" smtClean="0"/>
              <a:t>::</a:t>
            </a:r>
            <a:r>
              <a:rPr lang="en-US" altLang="zh-CN" sz="1000" dirty="0" err="1" smtClean="0"/>
              <a:t>mqueue</a:t>
            </a:r>
            <a:endParaRPr lang="zh-CN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457308" y="4077072"/>
            <a:ext cx="1202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Osd</a:t>
            </a:r>
            <a:r>
              <a:rPr lang="en-US" altLang="zh-CN" sz="1000" dirty="0" smtClean="0"/>
              <a:t>-&gt;</a:t>
            </a:r>
            <a:r>
              <a:rPr lang="en-US" altLang="zh-CN" sz="1000" dirty="0" err="1" smtClean="0"/>
              <a:t>op_wq</a:t>
            </a:r>
            <a:endParaRPr lang="zh-CN" altLang="en-US" sz="1000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791178"/>
              </p:ext>
            </p:extLst>
          </p:nvPr>
        </p:nvGraphicFramePr>
        <p:xfrm>
          <a:off x="8460432" y="2168860"/>
          <a:ext cx="288032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803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椭圆 47"/>
          <p:cNvSpPr/>
          <p:nvPr/>
        </p:nvSpPr>
        <p:spPr>
          <a:xfrm>
            <a:off x="6876256" y="2420888"/>
            <a:ext cx="576064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346802" y="1772816"/>
            <a:ext cx="20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OSD::</a:t>
            </a:r>
            <a:r>
              <a:rPr lang="en-US" altLang="zh-CN" dirty="0" err="1" smtClean="0"/>
              <a:t>op_tp</a:t>
            </a:r>
            <a:r>
              <a:rPr lang="en-US" altLang="zh-CN" dirty="0" smtClean="0"/>
              <a:t> </a:t>
            </a:r>
            <a:r>
              <a:rPr lang="en-US" altLang="zh-CN" dirty="0" err="1"/>
              <a:t>WorkThread</a:t>
            </a:r>
            <a:r>
              <a:rPr lang="en-US" altLang="zh-CN" dirty="0"/>
              <a:t> </a:t>
            </a:r>
            <a:endParaRPr lang="en-US" altLang="zh-CN" dirty="0" smtClean="0"/>
          </a:p>
        </p:txBody>
      </p:sp>
      <p:sp>
        <p:nvSpPr>
          <p:cNvPr id="50" name="燕尾形箭头 49"/>
          <p:cNvSpPr/>
          <p:nvPr/>
        </p:nvSpPr>
        <p:spPr>
          <a:xfrm>
            <a:off x="5915884" y="2886389"/>
            <a:ext cx="888364" cy="110563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燕尾形箭头 50"/>
          <p:cNvSpPr/>
          <p:nvPr/>
        </p:nvSpPr>
        <p:spPr>
          <a:xfrm>
            <a:off x="7500060" y="2886389"/>
            <a:ext cx="888364" cy="110563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956376" y="4077072"/>
            <a:ext cx="1202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FileJournal</a:t>
            </a:r>
            <a:r>
              <a:rPr lang="en-US" altLang="zh-CN" sz="1000" dirty="0"/>
              <a:t>::</a:t>
            </a:r>
            <a:r>
              <a:rPr lang="en-US" altLang="zh-CN" sz="1000" dirty="0" err="1"/>
              <a:t>writeq</a:t>
            </a:r>
            <a:endParaRPr lang="zh-CN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6012160" y="3068960"/>
            <a:ext cx="933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osd</a:t>
            </a:r>
            <a:r>
              <a:rPr lang="en-US" altLang="zh-CN" sz="1000" dirty="0"/>
              <a:t>-&gt;</a:t>
            </a:r>
            <a:r>
              <a:rPr lang="en-US" altLang="zh-CN" sz="1000" dirty="0" err="1"/>
              <a:t>op_wq</a:t>
            </a:r>
            <a:r>
              <a:rPr lang="en-US" altLang="zh-CN" sz="1000" dirty="0"/>
              <a:t>-&gt;_</a:t>
            </a:r>
            <a:r>
              <a:rPr lang="en-US" altLang="zh-CN" sz="1000" dirty="0" err="1"/>
              <a:t>dequeue</a:t>
            </a:r>
            <a:r>
              <a:rPr lang="en-US" altLang="zh-CN" sz="1000" dirty="0"/>
              <a:t>()</a:t>
            </a:r>
            <a:endParaRPr lang="zh-CN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7439621" y="3068960"/>
            <a:ext cx="948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journal-&gt;</a:t>
            </a:r>
            <a:r>
              <a:rPr lang="en-US" altLang="zh-CN" sz="1000" dirty="0" err="1"/>
              <a:t>submit_entry</a:t>
            </a:r>
            <a:endParaRPr lang="zh-CN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7360562" y="3469070"/>
            <a:ext cx="9488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 </a:t>
            </a:r>
            <a:r>
              <a:rPr lang="en-US" altLang="zh-CN" sz="1000" dirty="0" err="1" smtClean="0"/>
              <a:t>submit_entry,also</a:t>
            </a:r>
            <a:r>
              <a:rPr lang="en-US" altLang="zh-CN" sz="1000" dirty="0" smtClean="0"/>
              <a:t> create callback context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377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读写</a:t>
            </a:r>
            <a:r>
              <a:rPr lang="en-US" altLang="zh-CN" dirty="0" smtClean="0"/>
              <a:t>pipeline(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1)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23933"/>
              </p:ext>
            </p:extLst>
          </p:nvPr>
        </p:nvGraphicFramePr>
        <p:xfrm>
          <a:off x="2699792" y="2168860"/>
          <a:ext cx="288032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803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1115616" y="2420888"/>
            <a:ext cx="576064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90754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FileJournal</a:t>
            </a:r>
            <a:r>
              <a:rPr lang="en-US" altLang="zh-CN" dirty="0" smtClean="0"/>
              <a:t>::writer</a:t>
            </a:r>
            <a:endParaRPr lang="zh-CN" altLang="en-US" dirty="0"/>
          </a:p>
        </p:txBody>
      </p:sp>
      <p:sp>
        <p:nvSpPr>
          <p:cNvPr id="21" name="燕尾形箭头 20"/>
          <p:cNvSpPr/>
          <p:nvPr/>
        </p:nvSpPr>
        <p:spPr>
          <a:xfrm>
            <a:off x="155244" y="2886389"/>
            <a:ext cx="888364" cy="110563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-36512" y="3180364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writeq.pop_front</a:t>
            </a:r>
            <a:r>
              <a:rPr lang="en-US" altLang="zh-CN" sz="1000" dirty="0"/>
              <a:t>()</a:t>
            </a:r>
            <a:endParaRPr lang="zh-CN" altLang="en-US" sz="1000" dirty="0"/>
          </a:p>
        </p:txBody>
      </p:sp>
      <p:sp>
        <p:nvSpPr>
          <p:cNvPr id="35" name="燕尾形箭头 34"/>
          <p:cNvSpPr/>
          <p:nvPr/>
        </p:nvSpPr>
        <p:spPr>
          <a:xfrm>
            <a:off x="1739420" y="2886389"/>
            <a:ext cx="888364" cy="110563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619672" y="3182779"/>
            <a:ext cx="1202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write_aio_bl</a:t>
            </a:r>
            <a:r>
              <a:rPr lang="en-US" altLang="zh-CN" sz="1000" dirty="0"/>
              <a:t>()-&gt;</a:t>
            </a:r>
            <a:r>
              <a:rPr lang="en-US" altLang="zh-CN" sz="1000" dirty="0" err="1"/>
              <a:t>aio_queue.push_back</a:t>
            </a:r>
            <a:endParaRPr lang="zh-CN" altLang="en-US" sz="1000" dirty="0"/>
          </a:p>
        </p:txBody>
      </p:sp>
      <p:sp>
        <p:nvSpPr>
          <p:cNvPr id="39" name="椭圆 38"/>
          <p:cNvSpPr/>
          <p:nvPr/>
        </p:nvSpPr>
        <p:spPr>
          <a:xfrm>
            <a:off x="3995936" y="2420888"/>
            <a:ext cx="576064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347864" y="17728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FileJournal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WriteFinisher</a:t>
            </a:r>
            <a:endParaRPr lang="en-US" altLang="zh-CN" dirty="0" smtClean="0"/>
          </a:p>
        </p:txBody>
      </p:sp>
      <p:sp>
        <p:nvSpPr>
          <p:cNvPr id="41" name="燕尾形箭头 40"/>
          <p:cNvSpPr/>
          <p:nvPr/>
        </p:nvSpPr>
        <p:spPr>
          <a:xfrm>
            <a:off x="3035564" y="2886389"/>
            <a:ext cx="888364" cy="110563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915816" y="3180364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check_aio_completion</a:t>
            </a:r>
            <a:r>
              <a:rPr lang="en-US" altLang="zh-CN" sz="1000" dirty="0" smtClean="0"/>
              <a:t>()</a:t>
            </a:r>
            <a:endParaRPr lang="zh-CN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339752" y="4077072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FileJournal</a:t>
            </a:r>
            <a:r>
              <a:rPr lang="en-US" altLang="zh-CN" sz="1000" dirty="0"/>
              <a:t>::</a:t>
            </a:r>
            <a:r>
              <a:rPr lang="en-US" altLang="zh-CN" sz="1000" dirty="0" err="1"/>
              <a:t>aio_queue</a:t>
            </a:r>
            <a:endParaRPr lang="zh-CN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10517" y="3721413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写到了</a:t>
            </a:r>
            <a:r>
              <a:rPr lang="en-US" altLang="zh-CN" sz="1000" dirty="0" smtClean="0"/>
              <a:t>journal</a:t>
            </a:r>
            <a:r>
              <a:rPr lang="zh-CN" altLang="en-US" sz="1000" dirty="0" smtClean="0"/>
              <a:t>层</a:t>
            </a:r>
            <a:endParaRPr lang="zh-CN" altLang="en-US" sz="10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145"/>
              </p:ext>
            </p:extLst>
          </p:nvPr>
        </p:nvGraphicFramePr>
        <p:xfrm>
          <a:off x="5580112" y="2138663"/>
          <a:ext cx="288032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803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燕尾形箭头 16"/>
          <p:cNvSpPr/>
          <p:nvPr/>
        </p:nvSpPr>
        <p:spPr>
          <a:xfrm>
            <a:off x="4619740" y="2886389"/>
            <a:ext cx="888364" cy="110563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99992" y="3152582"/>
            <a:ext cx="120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Journal::finisher-&gt;queue</a:t>
            </a:r>
            <a:endParaRPr lang="zh-CN" altLang="en-US" sz="1000" dirty="0"/>
          </a:p>
        </p:txBody>
      </p:sp>
      <p:sp>
        <p:nvSpPr>
          <p:cNvPr id="19" name="椭圆 18"/>
          <p:cNvSpPr/>
          <p:nvPr/>
        </p:nvSpPr>
        <p:spPr>
          <a:xfrm>
            <a:off x="6876256" y="2390691"/>
            <a:ext cx="576064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28184" y="174261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Journal::</a:t>
            </a:r>
            <a:r>
              <a:rPr lang="en-US" altLang="zh-CN" dirty="0" err="1" smtClean="0"/>
              <a:t>finisher.finisher_thread</a:t>
            </a:r>
            <a:endParaRPr lang="en-US" altLang="zh-CN" dirty="0" smtClean="0"/>
          </a:p>
        </p:txBody>
      </p:sp>
      <p:sp>
        <p:nvSpPr>
          <p:cNvPr id="22" name="燕尾形箭头 21"/>
          <p:cNvSpPr/>
          <p:nvPr/>
        </p:nvSpPr>
        <p:spPr>
          <a:xfrm>
            <a:off x="5915884" y="2856192"/>
            <a:ext cx="888364" cy="110563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796136" y="3150167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Pickup context  item</a:t>
            </a:r>
            <a:endParaRPr lang="zh-CN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220072" y="4046875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Journal::</a:t>
            </a:r>
            <a:r>
              <a:rPr lang="en-US" altLang="zh-CN" sz="1000" dirty="0" err="1" smtClean="0"/>
              <a:t>finisher.finish_queue</a:t>
            </a:r>
            <a:endParaRPr lang="zh-CN" altLang="en-US" sz="1000" dirty="0"/>
          </a:p>
        </p:txBody>
      </p:sp>
      <p:sp>
        <p:nvSpPr>
          <p:cNvPr id="26" name="燕尾形箭头 25"/>
          <p:cNvSpPr/>
          <p:nvPr/>
        </p:nvSpPr>
        <p:spPr>
          <a:xfrm rot="19805154">
            <a:off x="7572068" y="2419014"/>
            <a:ext cx="888364" cy="110563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380312" y="3146911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Context callback </a:t>
            </a:r>
            <a:r>
              <a:rPr lang="en-US" altLang="zh-CN" sz="1000" dirty="0" err="1" smtClean="0"/>
              <a:t>C_JournaledAhead</a:t>
            </a:r>
            <a:endParaRPr lang="zh-CN" altLang="en-US" sz="1000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0628"/>
              </p:ext>
            </p:extLst>
          </p:nvPr>
        </p:nvGraphicFramePr>
        <p:xfrm>
          <a:off x="8532440" y="3645024"/>
          <a:ext cx="288032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803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49758"/>
              </p:ext>
            </p:extLst>
          </p:nvPr>
        </p:nvGraphicFramePr>
        <p:xfrm>
          <a:off x="8532440" y="1268760"/>
          <a:ext cx="288032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803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燕尾形箭头 30"/>
          <p:cNvSpPr/>
          <p:nvPr/>
        </p:nvSpPr>
        <p:spPr>
          <a:xfrm rot="1971329">
            <a:off x="7555277" y="3877160"/>
            <a:ext cx="888364" cy="110563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100392" y="5445224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FileStore</a:t>
            </a:r>
            <a:r>
              <a:rPr lang="en-US" altLang="zh-CN" sz="1000" dirty="0" smtClean="0"/>
              <a:t>::</a:t>
            </a:r>
            <a:r>
              <a:rPr lang="en-US" altLang="zh-CN" sz="1000" dirty="0" err="1" smtClean="0"/>
              <a:t>op_wq</a:t>
            </a:r>
            <a:endParaRPr lang="zh-CN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7812360" y="86865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FileStore</a:t>
            </a:r>
            <a:r>
              <a:rPr lang="en-US" altLang="zh-CN" sz="1000" dirty="0" smtClean="0"/>
              <a:t>::</a:t>
            </a:r>
            <a:r>
              <a:rPr lang="en-US" altLang="zh-CN" sz="1000" dirty="0" err="1" smtClean="0"/>
              <a:t>ondisk_finisher.finisher_queue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579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5904656" cy="14401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读写</a:t>
            </a:r>
            <a:r>
              <a:rPr lang="en-US" altLang="zh-CN" dirty="0" smtClean="0"/>
              <a:t>pipeline(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2)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02458"/>
              </p:ext>
            </p:extLst>
          </p:nvPr>
        </p:nvGraphicFramePr>
        <p:xfrm>
          <a:off x="3494590" y="4617132"/>
          <a:ext cx="288032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803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1910414" y="4869160"/>
            <a:ext cx="576064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燕尾形箭头 34"/>
          <p:cNvSpPr/>
          <p:nvPr/>
        </p:nvSpPr>
        <p:spPr>
          <a:xfrm>
            <a:off x="2534218" y="5334661"/>
            <a:ext cx="888364" cy="110563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718726" y="4869160"/>
            <a:ext cx="576064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燕尾形箭头 40"/>
          <p:cNvSpPr/>
          <p:nvPr/>
        </p:nvSpPr>
        <p:spPr>
          <a:xfrm>
            <a:off x="3830362" y="5334661"/>
            <a:ext cx="888364" cy="110563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64936" y="4221088"/>
            <a:ext cx="20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FileStore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op_tp</a:t>
            </a:r>
            <a:r>
              <a:rPr lang="en-US" altLang="zh-CN" dirty="0" smtClean="0"/>
              <a:t> </a:t>
            </a:r>
            <a:r>
              <a:rPr lang="en-US" altLang="zh-CN" dirty="0" err="1"/>
              <a:t>ThreadPool</a:t>
            </a:r>
            <a:r>
              <a:rPr lang="en-US" altLang="zh-CN" dirty="0"/>
              <a:t>::worker</a:t>
            </a:r>
            <a:endParaRPr lang="en-US" altLang="zh-CN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774510" y="6567155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FileStore</a:t>
            </a:r>
            <a:r>
              <a:rPr lang="en-US" altLang="zh-CN" sz="1000" dirty="0" smtClean="0"/>
              <a:t>::</a:t>
            </a:r>
            <a:r>
              <a:rPr lang="en-US" altLang="zh-CN" sz="1000" dirty="0" err="1" smtClean="0"/>
              <a:t>finisher_queue</a:t>
            </a:r>
            <a:endParaRPr lang="zh-CN" altLang="en-US" sz="1000" dirty="0"/>
          </a:p>
        </p:txBody>
      </p:sp>
      <p:sp>
        <p:nvSpPr>
          <p:cNvPr id="28" name="椭圆 27"/>
          <p:cNvSpPr/>
          <p:nvPr/>
        </p:nvSpPr>
        <p:spPr>
          <a:xfrm>
            <a:off x="1910414" y="1844824"/>
            <a:ext cx="576064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燕尾形箭头 29"/>
          <p:cNvSpPr/>
          <p:nvPr/>
        </p:nvSpPr>
        <p:spPr>
          <a:xfrm>
            <a:off x="2534218" y="2310325"/>
            <a:ext cx="888364" cy="110563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270454" y="2708920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Context callback </a:t>
            </a:r>
            <a:r>
              <a:rPr lang="en-US" altLang="zh-CN" sz="1000" dirty="0" err="1" smtClean="0"/>
              <a:t>C_OSD_OpCommit.finish</a:t>
            </a:r>
            <a:r>
              <a:rPr lang="en-US" altLang="zh-CN" sz="1000" dirty="0"/>
              <a:t>()</a:t>
            </a:r>
            <a:endParaRPr lang="zh-CN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34550" y="3501008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FileJournal</a:t>
            </a:r>
            <a:r>
              <a:rPr lang="en-US" altLang="zh-CN" sz="1000" dirty="0" smtClean="0"/>
              <a:t>::</a:t>
            </a:r>
            <a:r>
              <a:rPr lang="en-US" altLang="zh-CN" sz="1000" dirty="0" err="1" smtClean="0"/>
              <a:t>op_wq</a:t>
            </a:r>
            <a:endParaRPr lang="zh-CN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603957" y="2220833"/>
            <a:ext cx="789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通知客户端写成功</a:t>
            </a:r>
            <a:endParaRPr lang="zh-CN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259632" y="119675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FileStore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ondisk_finisher.finisher_thread</a:t>
            </a:r>
            <a:endParaRPr lang="en-US" altLang="zh-CN" dirty="0" smtClean="0"/>
          </a:p>
        </p:txBody>
      </p:sp>
      <p:sp>
        <p:nvSpPr>
          <p:cNvPr id="49" name="燕尾形箭头 48"/>
          <p:cNvSpPr/>
          <p:nvPr/>
        </p:nvSpPr>
        <p:spPr>
          <a:xfrm>
            <a:off x="974310" y="2310325"/>
            <a:ext cx="888364" cy="110563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燕尾形箭头 49"/>
          <p:cNvSpPr/>
          <p:nvPr/>
        </p:nvSpPr>
        <p:spPr>
          <a:xfrm>
            <a:off x="950042" y="5323786"/>
            <a:ext cx="888364" cy="110563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070654" y="407881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FileStore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op_finisher.finisher_thread</a:t>
            </a:r>
            <a:endParaRPr lang="en-US" altLang="zh-CN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2342462" y="5661248"/>
            <a:ext cx="1418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FileStore</a:t>
            </a:r>
            <a:r>
              <a:rPr lang="en-US" altLang="zh-CN" sz="1000" dirty="0"/>
              <a:t>::_</a:t>
            </a:r>
            <a:r>
              <a:rPr lang="en-US" altLang="zh-CN" sz="1000" dirty="0" err="1"/>
              <a:t>finish_op</a:t>
            </a:r>
            <a:endParaRPr lang="zh-CN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5171986" y="5611306"/>
            <a:ext cx="1562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Context callback </a:t>
            </a:r>
            <a:r>
              <a:rPr lang="en-US" altLang="zh-CN" sz="1000" dirty="0" err="1"/>
              <a:t>C_OSD_OpApplied</a:t>
            </a:r>
            <a:r>
              <a:rPr lang="en-US" altLang="zh-CN" sz="1000" dirty="0" err="1" smtClean="0"/>
              <a:t>.finish</a:t>
            </a:r>
            <a:r>
              <a:rPr lang="en-US" altLang="zh-CN" sz="1000" dirty="0"/>
              <a:t>()</a:t>
            </a:r>
            <a:endParaRPr lang="zh-CN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230894" y="5189130"/>
            <a:ext cx="789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通知集群数据可读</a:t>
            </a:r>
            <a:endParaRPr lang="zh-CN" altLang="en-US" sz="1000" dirty="0"/>
          </a:p>
        </p:txBody>
      </p:sp>
      <p:sp>
        <p:nvSpPr>
          <p:cNvPr id="60" name="燕尾形箭头 59"/>
          <p:cNvSpPr/>
          <p:nvPr/>
        </p:nvSpPr>
        <p:spPr>
          <a:xfrm>
            <a:off x="5342530" y="5334661"/>
            <a:ext cx="888364" cy="110563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53087"/>
              </p:ext>
            </p:extLst>
          </p:nvPr>
        </p:nvGraphicFramePr>
        <p:xfrm>
          <a:off x="539552" y="4581128"/>
          <a:ext cx="288032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803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248588"/>
              </p:ext>
            </p:extLst>
          </p:nvPr>
        </p:nvGraphicFramePr>
        <p:xfrm>
          <a:off x="539552" y="1884894"/>
          <a:ext cx="288032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803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107504" y="6495147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FileStore</a:t>
            </a:r>
            <a:r>
              <a:rPr lang="en-US" altLang="zh-CN" sz="1000" dirty="0" smtClean="0"/>
              <a:t>::</a:t>
            </a:r>
            <a:r>
              <a:rPr lang="en-US" altLang="zh-CN" sz="1000" dirty="0" err="1" smtClean="0"/>
              <a:t>op_wq</a:t>
            </a:r>
            <a:endParaRPr lang="zh-CN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-36512" y="148478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FileStore</a:t>
            </a:r>
            <a:r>
              <a:rPr lang="en-US" altLang="zh-CN" sz="1000" dirty="0" smtClean="0"/>
              <a:t>::</a:t>
            </a:r>
            <a:r>
              <a:rPr lang="en-US" altLang="zh-CN" sz="1000" dirty="0" err="1" smtClean="0"/>
              <a:t>ondisk_finisher.finisher_queue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511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Rados</a:t>
            </a:r>
            <a:r>
              <a:rPr lang="zh-CN" altLang="en-US" dirty="0" smtClean="0"/>
              <a:t>客户端读对象流程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58429" y="1413793"/>
            <a:ext cx="1367790" cy="570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rados_read</a:t>
            </a:r>
            <a:endParaRPr lang="zh-CN" sz="1050" kern="100">
              <a:effectLst/>
              <a:ea typeface="宋体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(librados.cc)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653119" y="1997993"/>
            <a:ext cx="0" cy="4603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862544" y="2481863"/>
            <a:ext cx="1594485" cy="570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librados::IoCtxImpl::read</a:t>
            </a:r>
            <a:endParaRPr lang="zh-CN" sz="1050" kern="100">
              <a:effectLst/>
              <a:ea typeface="宋体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(librados.cc)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81594" y="3556918"/>
            <a:ext cx="1543050" cy="570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librados::IoCtxImpl::operate_read</a:t>
            </a:r>
            <a:endParaRPr lang="zh-CN" sz="1050" kern="100">
              <a:effectLst/>
              <a:ea typeface="宋体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(librados.cc)</a:t>
            </a:r>
            <a:endParaRPr lang="zh-CN" sz="1050" kern="100">
              <a:effectLst/>
              <a:ea typeface="宋体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 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66049" y="4611653"/>
            <a:ext cx="1367790" cy="570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Objecter::op_submit</a:t>
            </a:r>
            <a:endParaRPr lang="zh-CN" sz="1050" kern="100">
              <a:effectLst/>
              <a:ea typeface="宋体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(Objecter.cc)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2004" y="1340768"/>
            <a:ext cx="1470025" cy="570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Objecter::_op_submit</a:t>
            </a:r>
            <a:endParaRPr lang="zh-CN" sz="1050" kern="100">
              <a:effectLst/>
              <a:ea typeface="宋体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(Objecter.cc)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39119" y="2365023"/>
            <a:ext cx="2018665" cy="570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Objecter::recalc_op_target</a:t>
            </a:r>
            <a:endParaRPr lang="zh-CN" sz="1050" kern="100">
              <a:effectLst/>
              <a:ea typeface="宋体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(Objecter.cc)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08054" y="3392453"/>
            <a:ext cx="1367790" cy="570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Objecter::send_op</a:t>
            </a:r>
            <a:endParaRPr lang="zh-CN" sz="1050" kern="100">
              <a:effectLst/>
              <a:ea typeface="宋体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(Objecter.cc)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48619" y="4419883"/>
            <a:ext cx="2559685" cy="570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SimpleMessenger::send_message</a:t>
            </a:r>
            <a:endParaRPr lang="zh-CN" sz="1050" kern="100">
              <a:effectLst/>
              <a:ea typeface="宋体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(SimpleMessenger.h)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651849" y="3049553"/>
            <a:ext cx="0" cy="4603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650579" y="4124608"/>
            <a:ext cx="0" cy="4603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flipV="1">
            <a:off x="3333204" y="1618263"/>
            <a:ext cx="1828800" cy="3255010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5920829" y="1908458"/>
            <a:ext cx="0" cy="4603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6014174" y="3961413"/>
            <a:ext cx="0" cy="4603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5969089" y="2937158"/>
            <a:ext cx="0" cy="4603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7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4677</TotalTime>
  <Words>1117</Words>
  <Application>Microsoft Office PowerPoint</Application>
  <PresentationFormat>全屏显示(4:3)</PresentationFormat>
  <Paragraphs>209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Ceph读写流程</vt:lpstr>
      <vt:lpstr>提纲</vt:lpstr>
      <vt:lpstr>PowerPoint 演示文稿</vt:lpstr>
      <vt:lpstr>读写框架</vt:lpstr>
      <vt:lpstr>语义变化(块设备读为例)</vt:lpstr>
      <vt:lpstr>读写pipeline</vt:lpstr>
      <vt:lpstr>读写pipeline(续1)</vt:lpstr>
      <vt:lpstr>读写pipeline(续2)</vt:lpstr>
      <vt:lpstr>Rados客户端读对象流程</vt:lpstr>
      <vt:lpstr>OSD端读消息分发流程</vt:lpstr>
      <vt:lpstr>OSD端读操作处理流程</vt:lpstr>
      <vt:lpstr>rados客户端写对象流程</vt:lpstr>
      <vt:lpstr>OSD端写操作处理流程</vt:lpstr>
      <vt:lpstr>写操作步骤</vt:lpstr>
      <vt:lpstr>写操作的三个阶段</vt:lpstr>
      <vt:lpstr>Phase1:osd::op_wqFilejournal::writeq</vt:lpstr>
      <vt:lpstr>Phase2:Journal write process</vt:lpstr>
      <vt:lpstr>Phase2:Journal write process(续)</vt:lpstr>
      <vt:lpstr>Phase2:Journal write process(续)</vt:lpstr>
      <vt:lpstr>Phase3:Filestore write process </vt:lpstr>
      <vt:lpstr>Phase3:Filestore write process（续） </vt:lpstr>
      <vt:lpstr>参考资料</vt:lpstr>
      <vt:lpstr>附：代码目录树</vt:lpstr>
      <vt:lpstr>附：OSD Daemon初始化流程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谷忠言</dc:creator>
  <cp:lastModifiedBy>谷忠言</cp:lastModifiedBy>
  <cp:revision>250</cp:revision>
  <dcterms:created xsi:type="dcterms:W3CDTF">2015-04-21T05:34:49Z</dcterms:created>
  <dcterms:modified xsi:type="dcterms:W3CDTF">2015-06-12T01:36:54Z</dcterms:modified>
</cp:coreProperties>
</file>