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94" r:id="rId4"/>
    <p:sldId id="291" r:id="rId5"/>
    <p:sldId id="286" r:id="rId6"/>
    <p:sldId id="283" r:id="rId7"/>
    <p:sldId id="282" r:id="rId8"/>
    <p:sldId id="285" r:id="rId9"/>
    <p:sldId id="287" r:id="rId10"/>
    <p:sldId id="288" r:id="rId11"/>
    <p:sldId id="270" r:id="rId12"/>
    <p:sldId id="271" r:id="rId13"/>
    <p:sldId id="275" r:id="rId14"/>
    <p:sldId id="276" r:id="rId15"/>
    <p:sldId id="296" r:id="rId16"/>
    <p:sldId id="290" r:id="rId17"/>
    <p:sldId id="278" r:id="rId18"/>
    <p:sldId id="29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B470"/>
    <a:srgbClr val="D7201B"/>
    <a:srgbClr val="BA874E"/>
    <a:srgbClr val="50B470"/>
    <a:srgbClr val="77B9BF"/>
    <a:srgbClr val="56C77C"/>
    <a:srgbClr val="0C19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34" autoAdjust="0"/>
  </p:normalViewPr>
  <p:slideViewPr>
    <p:cSldViewPr snapToGrid="0" snapToObjects="1">
      <p:cViewPr>
        <p:scale>
          <a:sx n="75" d="100"/>
          <a:sy n="75" d="100"/>
        </p:scale>
        <p:origin x="-2488" y="-736"/>
      </p:cViewPr>
      <p:guideLst>
        <p:guide orient="horz" pos="2160"/>
        <p:guide pos="2795"/>
        <p:guide pos="27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ayler:phd:research:memc_gnom:socc_2015:data:original_memc_data:final_memc_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ayler:phd:research:memc_gnom:socc_2015:data:original_memc_data:final_memc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presentation_material!$E$11</c:f>
              <c:strCache>
                <c:ptCount val="1"/>
                <c:pt idx="0">
                  <c:v>High-performance GPU</c:v>
                </c:pt>
              </c:strCache>
            </c:strRef>
          </c:tx>
          <c:marker>
            <c:symbol val="square"/>
            <c:size val="16"/>
          </c:marker>
          <c:cat>
            <c:numRef>
              <c:f>presentation_material!$F$9:$I$9</c:f>
              <c:numCache>
                <c:formatCode>General</c:formatCode>
                <c:ptCount val="4"/>
                <c:pt idx="0">
                  <c:v>16.0</c:v>
                </c:pt>
                <c:pt idx="1">
                  <c:v>32.0</c:v>
                </c:pt>
                <c:pt idx="2">
                  <c:v>64.0</c:v>
                </c:pt>
                <c:pt idx="3">
                  <c:v>128.0</c:v>
                </c:pt>
              </c:numCache>
            </c:numRef>
          </c:cat>
          <c:val>
            <c:numRef>
              <c:f>presentation_material!$F$11:$I$11</c:f>
              <c:numCache>
                <c:formatCode>General</c:formatCode>
                <c:ptCount val="4"/>
                <c:pt idx="0">
                  <c:v>9.92</c:v>
                </c:pt>
                <c:pt idx="1">
                  <c:v>9.98</c:v>
                </c:pt>
                <c:pt idx="2">
                  <c:v>9.98</c:v>
                </c:pt>
                <c:pt idx="3">
                  <c:v>10.0</c:v>
                </c:pt>
              </c:numCache>
            </c:numRef>
          </c:val>
          <c:smooth val="0"/>
        </c:ser>
        <c:ser>
          <c:idx val="4"/>
          <c:order val="1"/>
          <c:tx>
            <c:strRef>
              <c:f>presentation_material!$E$13</c:f>
              <c:strCache>
                <c:ptCount val="1"/>
                <c:pt idx="0">
                  <c:v>Low-power GPU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star"/>
            <c:size val="16"/>
            <c:spPr>
              <a:ln>
                <a:solidFill>
                  <a:srgbClr val="0000FF"/>
                </a:solidFill>
              </a:ln>
            </c:spPr>
          </c:marker>
          <c:cat>
            <c:numRef>
              <c:f>presentation_material!$F$9:$I$9</c:f>
              <c:numCache>
                <c:formatCode>General</c:formatCode>
                <c:ptCount val="4"/>
                <c:pt idx="0">
                  <c:v>16.0</c:v>
                </c:pt>
                <c:pt idx="1">
                  <c:v>32.0</c:v>
                </c:pt>
                <c:pt idx="2">
                  <c:v>64.0</c:v>
                </c:pt>
                <c:pt idx="3">
                  <c:v>128.0</c:v>
                </c:pt>
              </c:numCache>
            </c:numRef>
          </c:cat>
          <c:val>
            <c:numRef>
              <c:f>presentation_material!$F$13:$I$13</c:f>
              <c:numCache>
                <c:formatCode>General</c:formatCode>
                <c:ptCount val="4"/>
                <c:pt idx="0">
                  <c:v>9.87</c:v>
                </c:pt>
                <c:pt idx="1">
                  <c:v>9.91</c:v>
                </c:pt>
                <c:pt idx="2">
                  <c:v>10.0</c:v>
                </c:pt>
                <c:pt idx="3">
                  <c:v>10.0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1339000"/>
        <c:axId val="2121332008"/>
      </c:lineChart>
      <c:catAx>
        <c:axId val="21213390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/>
                  <a:t>Key Size (Bytes)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 b="1"/>
            </a:pPr>
            <a:endParaRPr lang="en-US"/>
          </a:p>
        </c:txPr>
        <c:crossAx val="2121332008"/>
        <c:crosses val="autoZero"/>
        <c:auto val="1"/>
        <c:lblAlgn val="ctr"/>
        <c:lblOffset val="100"/>
        <c:noMultiLvlLbl val="0"/>
      </c:catAx>
      <c:valAx>
        <c:axId val="2121332008"/>
        <c:scaling>
          <c:orientation val="minMax"/>
          <c:max val="10.0"/>
          <c:min val="6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 dirty="0" err="1" smtClean="0"/>
                  <a:t>Gbps</a:t>
                </a:r>
                <a:endParaRPr lang="en-US" sz="2400" dirty="0"/>
              </a:p>
            </c:rich>
          </c:tx>
          <c:layout>
            <c:manualLayout>
              <c:xMode val="edge"/>
              <c:yMode val="edge"/>
              <c:x val="0.00889553494240519"/>
              <c:y val="0.37832835550728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 b="1"/>
            </a:pPr>
            <a:endParaRPr lang="en-US"/>
          </a:p>
        </c:txPr>
        <c:crossAx val="2121339000"/>
        <c:crosses val="autoZero"/>
        <c:crossBetween val="between"/>
        <c:majorUnit val="1.0"/>
      </c:valAx>
    </c:plotArea>
    <c:legend>
      <c:legendPos val="t"/>
      <c:layout>
        <c:manualLayout>
          <c:xMode val="edge"/>
          <c:yMode val="edge"/>
          <c:x val="0.0396316502722026"/>
          <c:y val="0.014367816091954"/>
          <c:w val="0.931122456132152"/>
          <c:h val="0.112844827586207"/>
        </c:manualLayout>
      </c:layout>
      <c:overlay val="0"/>
      <c:txPr>
        <a:bodyPr/>
        <a:lstStyle/>
        <a:p>
          <a:pPr>
            <a:defRPr sz="2400" b="1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9979590399646"/>
          <c:y val="0.137281742125984"/>
          <c:w val="0.782787518048906"/>
          <c:h val="0.643775847339995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tesla_online_power_vs_tp!$G$48</c:f>
              <c:strCache>
                <c:ptCount val="1"/>
                <c:pt idx="0">
                  <c:v>Full System Power</c:v>
                </c:pt>
              </c:strCache>
            </c:strRef>
          </c:tx>
          <c:spPr>
            <a:solidFill>
              <a:srgbClr val="1F71D3"/>
            </a:solidFill>
          </c:spPr>
          <c:invertIfNegative val="0"/>
          <c:cat>
            <c:numRef>
              <c:f>tesla_online_power_vs_tp!$H$47:$M$47</c:f>
              <c:numCache>
                <c:formatCode>0.0</c:formatCode>
                <c:ptCount val="6"/>
                <c:pt idx="0">
                  <c:v>2.19</c:v>
                </c:pt>
                <c:pt idx="1">
                  <c:v>3.96</c:v>
                </c:pt>
                <c:pt idx="2">
                  <c:v>5.76</c:v>
                </c:pt>
                <c:pt idx="3">
                  <c:v>7.58</c:v>
                </c:pt>
                <c:pt idx="4">
                  <c:v>10.1</c:v>
                </c:pt>
                <c:pt idx="5">
                  <c:v>12.8</c:v>
                </c:pt>
              </c:numCache>
            </c:numRef>
          </c:cat>
          <c:val>
            <c:numRef>
              <c:f>tesla_online_power_vs_tp!$H$48:$M$48</c:f>
              <c:numCache>
                <c:formatCode>0.00</c:formatCode>
                <c:ptCount val="6"/>
                <c:pt idx="0">
                  <c:v>163.7114286</c:v>
                </c:pt>
                <c:pt idx="1">
                  <c:v>169.9</c:v>
                </c:pt>
                <c:pt idx="2">
                  <c:v>174.7307692</c:v>
                </c:pt>
                <c:pt idx="3">
                  <c:v>177.9347826</c:v>
                </c:pt>
                <c:pt idx="4">
                  <c:v>203.4142857</c:v>
                </c:pt>
                <c:pt idx="5">
                  <c:v>208.5793103</c:v>
                </c:pt>
              </c:numCache>
            </c:numRef>
          </c:val>
        </c:ser>
        <c:ser>
          <c:idx val="3"/>
          <c:order val="1"/>
          <c:tx>
            <c:strRef>
              <c:f>tesla_online_power_vs_tp!$G$49</c:f>
              <c:strCache>
                <c:ptCount val="1"/>
                <c:pt idx="0">
                  <c:v>High-performance GPU Power</c:v>
                </c:pt>
              </c:strCache>
            </c:strRef>
          </c:tx>
          <c:spPr>
            <a:solidFill>
              <a:srgbClr val="D8201B"/>
            </a:solidFill>
          </c:spPr>
          <c:invertIfNegative val="0"/>
          <c:cat>
            <c:numRef>
              <c:f>tesla_online_power_vs_tp!$H$47:$M$47</c:f>
              <c:numCache>
                <c:formatCode>0.0</c:formatCode>
                <c:ptCount val="6"/>
                <c:pt idx="0">
                  <c:v>2.19</c:v>
                </c:pt>
                <c:pt idx="1">
                  <c:v>3.96</c:v>
                </c:pt>
                <c:pt idx="2">
                  <c:v>5.76</c:v>
                </c:pt>
                <c:pt idx="3">
                  <c:v>7.58</c:v>
                </c:pt>
                <c:pt idx="4">
                  <c:v>10.1</c:v>
                </c:pt>
                <c:pt idx="5">
                  <c:v>12.8</c:v>
                </c:pt>
              </c:numCache>
            </c:numRef>
          </c:cat>
          <c:val>
            <c:numRef>
              <c:f>tesla_online_power_vs_tp!$H$49:$M$49</c:f>
              <c:numCache>
                <c:formatCode>0.00</c:formatCode>
                <c:ptCount val="6"/>
                <c:pt idx="0">
                  <c:v>56.6</c:v>
                </c:pt>
                <c:pt idx="1">
                  <c:v>60.0</c:v>
                </c:pt>
                <c:pt idx="2">
                  <c:v>63.03</c:v>
                </c:pt>
                <c:pt idx="3">
                  <c:v>65.6</c:v>
                </c:pt>
                <c:pt idx="4">
                  <c:v>67.7</c:v>
                </c:pt>
                <c:pt idx="5">
                  <c:v>70.44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2735496"/>
        <c:axId val="2122741016"/>
      </c:barChart>
      <c:catAx>
        <c:axId val="21227354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Average MRPS</a:t>
                </a:r>
              </a:p>
            </c:rich>
          </c:tx>
          <c:layout>
            <c:manualLayout>
              <c:xMode val="edge"/>
              <c:yMode val="edge"/>
              <c:x val="0.41879591717702"/>
              <c:y val="0.8975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2122741016"/>
        <c:crosses val="autoZero"/>
        <c:auto val="1"/>
        <c:lblAlgn val="ctr"/>
        <c:lblOffset val="100"/>
        <c:noMultiLvlLbl val="0"/>
      </c:catAx>
      <c:valAx>
        <c:axId val="21227410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/>
                  <a:t>W</a:t>
                </a:r>
              </a:p>
            </c:rich>
          </c:tx>
          <c:layout>
            <c:manualLayout>
              <c:xMode val="edge"/>
              <c:yMode val="edge"/>
              <c:x val="0.0"/>
              <c:y val="0.416177789038746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2122735496"/>
        <c:crosses val="autoZero"/>
        <c:crossBetween val="between"/>
        <c:majorUnit val="30.0"/>
      </c:valAx>
    </c:plotArea>
    <c:legend>
      <c:legendPos val="t"/>
      <c:layout>
        <c:manualLayout>
          <c:xMode val="edge"/>
          <c:yMode val="edge"/>
          <c:x val="0.0943278051202401"/>
          <c:y val="0.03110104455721"/>
          <c:w val="0.891510597523224"/>
          <c:h val="0.0796183830981523"/>
        </c:manualLayout>
      </c:layout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b="1" i="0">
          <a:latin typeface="Calibri"/>
          <a:cs typeface="Calibri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1CF6F-A215-D14A-AA6E-3153734E0282}" type="datetimeFigureOut">
              <a:rPr lang="en-US" smtClean="0"/>
              <a:t>15-12-21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02870-FD85-2B48-B4D8-5FD669E7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138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151F4-AFF5-8249-9E0D-2D6EFEDBBF49}" type="datetimeFigureOut">
              <a:rPr lang="en-US" smtClean="0"/>
              <a:t>15-12-21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9EB-3130-F34E-B4AA-794ABB19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879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629EB-3130-F34E-B4AA-794ABB19F44C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42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629EB-3130-F34E-B4AA-794ABB19F4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31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629EB-3130-F34E-B4AA-794ABB19F4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87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629EB-3130-F34E-B4AA-794ABB19F4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57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629EB-3130-F34E-B4AA-794ABB19F4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32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629EB-3130-F34E-B4AA-794ABB19F4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70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629EB-3130-F34E-B4AA-794ABB19F4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33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629EB-3130-F34E-B4AA-794ABB19F4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56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629EB-3130-F34E-B4AA-794ABB19F4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2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629EB-3130-F34E-B4AA-794ABB19F4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77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629EB-3130-F34E-B4AA-794ABB19F4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8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629EB-3130-F34E-B4AA-794ABB19F4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86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629EB-3130-F34E-B4AA-794ABB19F4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01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629EB-3130-F34E-B4AA-794ABB19F4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10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0004-2D2D-4D42-AA71-D81A96682BC7}" type="datetime1">
              <a:rPr lang="en-CA" smtClean="0"/>
              <a:t>15-12-21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MemcachedGPU - SoCC'15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7F83-90F2-8B4B-B9FE-88285972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8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0D85-528D-8E4C-881B-8122BA9780A1}" type="datetime1">
              <a:rPr lang="en-CA" smtClean="0"/>
              <a:t>15-12-21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MemcachedGPU - SoCC'15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7F83-90F2-8B4B-B9FE-88285972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6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62DDA-07DA-A847-9470-BCEB465B0C02}" type="datetime1">
              <a:rPr lang="en-CA" smtClean="0"/>
              <a:t>15-12-21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MemcachedGPU - SoCC'15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7F83-90F2-8B4B-B9FE-88285972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7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F318-CD77-684C-87E2-0A530AA92D03}" type="datetime1">
              <a:rPr lang="en-CA" smtClean="0"/>
              <a:t>15-12-21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MemcachedGPU - SoCC'15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7F83-90F2-8B4B-B9FE-88285972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5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0967-F41F-4B45-B320-5DF12516CD4A}" type="datetime1">
              <a:rPr lang="en-CA" smtClean="0"/>
              <a:t>15-12-21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MemcachedGPU - SoCC'15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7F83-90F2-8B4B-B9FE-88285972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7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839D-7A84-2441-BF42-16844483A5C6}" type="datetime1">
              <a:rPr lang="en-CA" smtClean="0"/>
              <a:t>15-12-21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MemcachedGPU - SoCC'15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7F83-90F2-8B4B-B9FE-88285972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5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53C0-5BD0-6943-90A0-B76A78002952}" type="datetime1">
              <a:rPr lang="en-CA" smtClean="0"/>
              <a:t>15-12-21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MemcachedGPU - SoCC'15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7F83-90F2-8B4B-B9FE-88285972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5437-DAA7-C942-8762-539317F3F877}" type="datetime1">
              <a:rPr lang="en-CA" smtClean="0"/>
              <a:t>15-12-21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MemcachedGPU - SoCC'15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7F83-90F2-8B4B-B9FE-88285972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7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5056-A9B4-9840-8040-4017873E3AAE}" type="datetime1">
              <a:rPr lang="en-CA" smtClean="0"/>
              <a:t>15-12-21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MemcachedGPU - SoCC'15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7F83-90F2-8B4B-B9FE-88285972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2768-CDA0-034A-8F31-9F254700C8A2}" type="datetime1">
              <a:rPr lang="en-CA" smtClean="0"/>
              <a:t>15-12-21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MemcachedGPU - SoCC'15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7F83-90F2-8B4B-B9FE-88285972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0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C86A-1164-C74B-A90C-AA4D5472B0E9}" type="datetime1">
              <a:rPr lang="en-CA" smtClean="0"/>
              <a:t>15-12-21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MemcachedGPU - SoCC'15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7F83-90F2-8B4B-B9FE-88285972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5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CE_PPT_Logo_black.pn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53"/>
          <a:stretch/>
        </p:blipFill>
        <p:spPr bwMode="auto">
          <a:xfrm>
            <a:off x="0" y="2046737"/>
            <a:ext cx="3409555" cy="48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898524"/>
            <a:ext cx="8229600" cy="1049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47769"/>
            <a:ext cx="8229600" cy="417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37641" y="6356350"/>
            <a:ext cx="8299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C7E14-EB09-234D-A747-0265F75161C5}" type="datetime1">
              <a:rPr lang="en-CA" smtClean="0"/>
              <a:t>15-12-21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MemcachedGPU - SoCC'15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7692" y="6356350"/>
            <a:ext cx="58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07F83-90F2-8B4B-B9FE-882859725B1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1" descr="2015_PPT_template_1024x768header2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9525"/>
            <a:ext cx="9163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64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0C1934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C1934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0C1934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C1934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C1934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0C1934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4.emf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chart" Target="../charts/chart2.xml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6.emf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285" y="2398943"/>
            <a:ext cx="8617857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MemcachedGPU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Scaling-up Scale-out Key-value Stores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886" y="4336140"/>
            <a:ext cx="8617856" cy="1620159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rgbClr val="0C1934"/>
                </a:solidFill>
              </a:rPr>
              <a:t>Tayler Hetherington</a:t>
            </a:r>
            <a:r>
              <a:rPr lang="en-US" sz="2800" b="1" dirty="0" smtClean="0">
                <a:solidFill>
                  <a:srgbClr val="0C1934"/>
                </a:solidFill>
              </a:rPr>
              <a:t> – The University of British Columbia</a:t>
            </a:r>
          </a:p>
          <a:p>
            <a:r>
              <a:rPr lang="en-US" sz="2000" dirty="0" smtClean="0">
                <a:solidFill>
                  <a:srgbClr val="0C1934"/>
                </a:solidFill>
              </a:rPr>
              <a:t>Mike O’Connor – NVIDIA / UT Austin</a:t>
            </a:r>
          </a:p>
          <a:p>
            <a:r>
              <a:rPr lang="en-US" sz="2000" dirty="0" smtClean="0">
                <a:solidFill>
                  <a:srgbClr val="0C1934"/>
                </a:solidFill>
              </a:rPr>
              <a:t>Tor M. Aamodt – The University of British Columbia</a:t>
            </a:r>
            <a:endParaRPr lang="en-US" sz="2000" dirty="0">
              <a:solidFill>
                <a:srgbClr val="0C1934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64885" y="4051300"/>
            <a:ext cx="8617857" cy="0"/>
          </a:xfrm>
          <a:prstGeom prst="line">
            <a:avLst/>
          </a:prstGeom>
          <a:ln>
            <a:solidFill>
              <a:srgbClr val="0C19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15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82"/>
    </mc:Choice>
    <mc:Fallback xmlns="">
      <p:transition xmlns:p14="http://schemas.microsoft.com/office/powerpoint/2010/main" spd="slow" advTm="1178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4226257" y="5337226"/>
            <a:ext cx="186373" cy="405798"/>
          </a:xfrm>
          <a:prstGeom prst="rect">
            <a:avLst/>
          </a:prstGeom>
          <a:solidFill>
            <a:srgbClr val="50B47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997407" y="5337226"/>
            <a:ext cx="186373" cy="405798"/>
          </a:xfrm>
          <a:prstGeom prst="rect">
            <a:avLst/>
          </a:prstGeom>
          <a:solidFill>
            <a:srgbClr val="50B47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| MemcachedGPU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7770"/>
            <a:ext cx="8229600" cy="1729770"/>
          </a:xfrm>
        </p:spPr>
        <p:txBody>
          <a:bodyPr>
            <a:normAutofit/>
          </a:bodyPr>
          <a:lstStyle/>
          <a:p>
            <a:r>
              <a:rPr lang="en-US" dirty="0" smtClean="0"/>
              <a:t>Dynamic memory allocation</a:t>
            </a:r>
          </a:p>
          <a:p>
            <a:pPr lvl="1"/>
            <a:r>
              <a:rPr lang="en-US" dirty="0"/>
              <a:t>Dynamic hash </a:t>
            </a:r>
            <a:r>
              <a:rPr lang="en-US" dirty="0" smtClean="0"/>
              <a:t>chaining</a:t>
            </a:r>
          </a:p>
          <a:p>
            <a:r>
              <a:rPr lang="en-US" dirty="0" smtClean="0"/>
              <a:t>Reduce GET serialization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MemcachedGPU - SoCC'15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7F83-90F2-8B4B-B9FE-882859725B1B}" type="slidenum">
              <a:rPr lang="en-US" smtClean="0"/>
              <a:t>9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11700" y="2825704"/>
            <a:ext cx="387350" cy="0"/>
          </a:xfrm>
          <a:prstGeom prst="straightConnector1">
            <a:avLst/>
          </a:prstGeom>
          <a:ln w="317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625932" y="5337226"/>
            <a:ext cx="186373" cy="405798"/>
          </a:xfrm>
          <a:prstGeom prst="rect">
            <a:avLst/>
          </a:prstGeom>
          <a:solidFill>
            <a:srgbClr val="50B47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12304" y="5337226"/>
            <a:ext cx="186373" cy="4057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98174" y="5337226"/>
            <a:ext cx="186373" cy="405798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50B470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84546" y="5337226"/>
            <a:ext cx="186373" cy="4057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70919" y="5337226"/>
            <a:ext cx="186373" cy="405798"/>
          </a:xfrm>
          <a:prstGeom prst="rect">
            <a:avLst/>
          </a:prstGeom>
          <a:solidFill>
            <a:srgbClr val="50B47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57292" y="5337226"/>
            <a:ext cx="186373" cy="4057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43664" y="5337226"/>
            <a:ext cx="186373" cy="405798"/>
          </a:xfrm>
          <a:prstGeom prst="rect">
            <a:avLst/>
          </a:prstGeom>
          <a:solidFill>
            <a:srgbClr val="50B47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30036" y="5337226"/>
            <a:ext cx="186373" cy="4057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16409" y="5337226"/>
            <a:ext cx="186373" cy="405798"/>
          </a:xfrm>
          <a:prstGeom prst="rect">
            <a:avLst/>
          </a:prstGeom>
          <a:solidFill>
            <a:srgbClr val="50B47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811802" y="5337226"/>
            <a:ext cx="186373" cy="4057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41447" y="5337226"/>
            <a:ext cx="186373" cy="4057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27820" y="5337226"/>
            <a:ext cx="186373" cy="405798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50B470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14192" y="5337226"/>
            <a:ext cx="186373" cy="4057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541912" y="5510749"/>
            <a:ext cx="254895" cy="61668"/>
            <a:chOff x="19741605" y="21131356"/>
            <a:chExt cx="323453" cy="82616"/>
          </a:xfrm>
          <a:solidFill>
            <a:schemeClr val="tx1"/>
          </a:solidFill>
        </p:grpSpPr>
        <p:sp>
          <p:nvSpPr>
            <p:cNvPr id="39" name="Oval 38"/>
            <p:cNvSpPr/>
            <p:nvPr/>
          </p:nvSpPr>
          <p:spPr>
            <a:xfrm flipH="1">
              <a:off x="19741605" y="21131356"/>
              <a:ext cx="76146" cy="82616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 flipH="1">
              <a:off x="19867448" y="21131356"/>
              <a:ext cx="76146" cy="82616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 flipH="1">
              <a:off x="19988912" y="21131356"/>
              <a:ext cx="76146" cy="82616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endParaRPr lang="en-US">
                <a:latin typeface="Times New Roman"/>
                <a:cs typeface="Times New Roman"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3855595" y="5337226"/>
            <a:ext cx="186373" cy="405798"/>
          </a:xfrm>
          <a:prstGeom prst="rect">
            <a:avLst/>
          </a:prstGeom>
          <a:solidFill>
            <a:srgbClr val="50B47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302079" y="5337227"/>
            <a:ext cx="186373" cy="4057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998174" y="4783964"/>
            <a:ext cx="186373" cy="405798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50B470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998174" y="4242386"/>
            <a:ext cx="186373" cy="405798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50B470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227819" y="4772280"/>
            <a:ext cx="186373" cy="405798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50B470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930036" y="4783964"/>
            <a:ext cx="186373" cy="405798"/>
          </a:xfrm>
          <a:prstGeom prst="rect">
            <a:avLst/>
          </a:prstGeom>
          <a:pattFill prst="wdUpDiag">
            <a:fgClr>
              <a:schemeClr val="tx1"/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227819" y="4230702"/>
            <a:ext cx="186373" cy="405798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50B470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27819" y="3677540"/>
            <a:ext cx="186373" cy="405798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50B470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51" name="Straight Arrow Connector 50"/>
          <p:cNvCxnSpPr>
            <a:stCxn id="16" idx="0"/>
            <a:endCxn id="45" idx="2"/>
          </p:cNvCxnSpPr>
          <p:nvPr/>
        </p:nvCxnSpPr>
        <p:spPr>
          <a:xfrm flipV="1">
            <a:off x="2091361" y="5189762"/>
            <a:ext cx="0" cy="14746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091361" y="4648184"/>
            <a:ext cx="0" cy="14746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022995" y="5189762"/>
            <a:ext cx="0" cy="14746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321006" y="5183014"/>
            <a:ext cx="0" cy="14746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321006" y="4624816"/>
            <a:ext cx="0" cy="14746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321006" y="4083338"/>
            <a:ext cx="0" cy="14746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8499" y="5330478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 smtClean="0">
                <a:latin typeface="Times New Roman"/>
                <a:cs typeface="Times New Roman"/>
              </a:rPr>
              <a:t>Hash Table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99050" y="2509288"/>
            <a:ext cx="3213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dirty="0" smtClean="0"/>
              <a:t>Static </a:t>
            </a:r>
            <a:r>
              <a:rPr lang="en-US" sz="2800" dirty="0"/>
              <a:t>set-</a:t>
            </a:r>
            <a:r>
              <a:rPr lang="en-US" sz="2800" dirty="0" smtClean="0"/>
              <a:t>associative</a:t>
            </a:r>
            <a:endParaRPr lang="en-US" sz="2800" dirty="0"/>
          </a:p>
        </p:txBody>
      </p:sp>
      <p:sp>
        <p:nvSpPr>
          <p:cNvPr id="65" name="Rectangle 64"/>
          <p:cNvSpPr/>
          <p:nvPr/>
        </p:nvSpPr>
        <p:spPr>
          <a:xfrm>
            <a:off x="5975397" y="5337225"/>
            <a:ext cx="186373" cy="4057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161769" y="5337225"/>
            <a:ext cx="186373" cy="4057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348142" y="5337225"/>
            <a:ext cx="186373" cy="4057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534514" y="5337225"/>
            <a:ext cx="186373" cy="4057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721086" y="5337225"/>
            <a:ext cx="186373" cy="405798"/>
          </a:xfrm>
          <a:prstGeom prst="rect">
            <a:avLst/>
          </a:prstGeom>
          <a:solidFill>
            <a:srgbClr val="50B47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907458" y="5337225"/>
            <a:ext cx="186373" cy="405798"/>
          </a:xfrm>
          <a:prstGeom prst="rect">
            <a:avLst/>
          </a:prstGeom>
          <a:solidFill>
            <a:srgbClr val="50B47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093831" y="5337225"/>
            <a:ext cx="186373" cy="405798"/>
          </a:xfrm>
          <a:prstGeom prst="rect">
            <a:avLst/>
          </a:prstGeom>
          <a:solidFill>
            <a:srgbClr val="50B47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975397" y="5337225"/>
            <a:ext cx="186373" cy="4057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161769" y="5337225"/>
            <a:ext cx="186373" cy="4057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348142" y="5337225"/>
            <a:ext cx="186373" cy="4057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534012" y="5337225"/>
            <a:ext cx="186373" cy="4057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050713" y="5337226"/>
            <a:ext cx="186373" cy="4057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237086" y="5337226"/>
            <a:ext cx="186373" cy="4057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423458" y="5337226"/>
            <a:ext cx="186373" cy="4057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7531667" y="5510748"/>
            <a:ext cx="254895" cy="61668"/>
            <a:chOff x="19741605" y="21131356"/>
            <a:chExt cx="323453" cy="82616"/>
          </a:xfrm>
        </p:grpSpPr>
        <p:sp>
          <p:nvSpPr>
            <p:cNvPr id="92" name="Oval 91"/>
            <p:cNvSpPr/>
            <p:nvPr/>
          </p:nvSpPr>
          <p:spPr>
            <a:xfrm flipH="1">
              <a:off x="19741605" y="21131356"/>
              <a:ext cx="76146" cy="82616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 flipH="1">
              <a:off x="19867448" y="21131356"/>
              <a:ext cx="76146" cy="82616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 flipH="1">
              <a:off x="19988912" y="21131356"/>
              <a:ext cx="76146" cy="82616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00"/>
                </a:spcBef>
                <a:spcAft>
                  <a:spcPts val="100"/>
                </a:spcAft>
              </a:pPr>
              <a:endParaRPr lang="en-US">
                <a:latin typeface="Times New Roman"/>
                <a:cs typeface="Times New Roman"/>
              </a:endParaRPr>
            </a:p>
          </p:txBody>
        </p:sp>
      </p:grpSp>
      <p:sp>
        <p:nvSpPr>
          <p:cNvPr id="95" name="Left Brace 94"/>
          <p:cNvSpPr/>
          <p:nvPr/>
        </p:nvSpPr>
        <p:spPr>
          <a:xfrm rot="5400000">
            <a:off x="6250533" y="4866873"/>
            <a:ext cx="195215" cy="745489"/>
          </a:xfrm>
          <a:prstGeom prst="leftBrace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latin typeface="Times New Roman"/>
              <a:cs typeface="Times New Roman"/>
            </a:endParaRPr>
          </a:p>
        </p:txBody>
      </p:sp>
      <p:sp>
        <p:nvSpPr>
          <p:cNvPr id="96" name="Left Brace 95"/>
          <p:cNvSpPr/>
          <p:nvPr/>
        </p:nvSpPr>
        <p:spPr>
          <a:xfrm rot="5400000">
            <a:off x="6996284" y="4867635"/>
            <a:ext cx="195215" cy="743965"/>
          </a:xfrm>
          <a:prstGeom prst="leftBrace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005700" y="4842435"/>
            <a:ext cx="64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 smtClean="0">
                <a:latin typeface="Times New Roman"/>
                <a:cs typeface="Times New Roman"/>
              </a:rPr>
              <a:t>Set 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744861" y="4836809"/>
            <a:ext cx="67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 smtClean="0">
                <a:latin typeface="Times New Roman"/>
                <a:cs typeface="Times New Roman"/>
              </a:rPr>
              <a:t>Set 1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9" name="Left Brace 98"/>
          <p:cNvSpPr/>
          <p:nvPr/>
        </p:nvSpPr>
        <p:spPr>
          <a:xfrm rot="5400000">
            <a:off x="8139738" y="4882836"/>
            <a:ext cx="195215" cy="744970"/>
          </a:xfrm>
          <a:prstGeom prst="leftBrace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latin typeface="Times New Roman"/>
              <a:cs typeface="Times New Roman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7864861" y="5337226"/>
            <a:ext cx="186373" cy="4057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884782" y="4844809"/>
            <a:ext cx="76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 smtClean="0">
                <a:latin typeface="Times New Roman"/>
                <a:cs typeface="Times New Roman"/>
              </a:rPr>
              <a:t>Set 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279501" y="5337226"/>
            <a:ext cx="186373" cy="405798"/>
          </a:xfrm>
          <a:prstGeom prst="rect">
            <a:avLst/>
          </a:prstGeom>
          <a:solidFill>
            <a:srgbClr val="50B47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465874" y="5337225"/>
            <a:ext cx="398986" cy="4057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488452" y="5337227"/>
            <a:ext cx="367143" cy="4057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4778940" y="5554451"/>
            <a:ext cx="936625" cy="0"/>
          </a:xfrm>
          <a:prstGeom prst="straightConnector1">
            <a:avLst/>
          </a:prstGeom>
          <a:ln w="317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2930036" y="5337226"/>
            <a:ext cx="186373" cy="405798"/>
          </a:xfrm>
          <a:prstGeom prst="rect">
            <a:avLst/>
          </a:prstGeom>
          <a:pattFill prst="wdUpDiag">
            <a:fgClr>
              <a:schemeClr val="tx1"/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974834" y="5337225"/>
            <a:ext cx="186373" cy="405798"/>
          </a:xfrm>
          <a:prstGeom prst="rect">
            <a:avLst/>
          </a:prstGeom>
          <a:pattFill prst="wdUpDiag">
            <a:fgClr>
              <a:schemeClr val="tx1"/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6072869" y="5554450"/>
            <a:ext cx="598664" cy="0"/>
          </a:xfrm>
          <a:prstGeom prst="straightConnector1">
            <a:avLst/>
          </a:prstGeom>
          <a:ln w="317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3262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872"/>
    </mc:Choice>
    <mc:Fallback xmlns="">
      <p:transition xmlns:p14="http://schemas.microsoft.com/office/powerpoint/2010/main" spd="slow" advTm="8887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2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9" grpId="0"/>
      <p:bldP spid="65" grpId="0" animBg="1"/>
      <p:bldP spid="66" grpId="0" animBg="1"/>
      <p:bldP spid="67" grpId="0" animBg="1"/>
      <p:bldP spid="68" grpId="0" animBg="1"/>
      <p:bldP spid="73" grpId="0" animBg="1"/>
      <p:bldP spid="74" grpId="0" animBg="1"/>
      <p:bldP spid="75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95" grpId="0" animBg="1"/>
      <p:bldP spid="96" grpId="0" animBg="1"/>
      <p:bldP spid="97" grpId="0"/>
      <p:bldP spid="98" grpId="0"/>
      <p:bldP spid="99" grpId="0" animBg="1"/>
      <p:bldP spid="100" grpId="0" animBg="1"/>
      <p:bldP spid="101" grpId="0"/>
      <p:bldP spid="102" grpId="0" animBg="1"/>
      <p:bldP spid="104" grpId="0" animBg="1"/>
      <p:bldP spid="119" grpId="0" animBg="1"/>
      <p:bldP spid="1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client-server setup with 10 </a:t>
            </a:r>
            <a:r>
              <a:rPr lang="en-US" dirty="0" err="1" smtClean="0"/>
              <a:t>GbE</a:t>
            </a:r>
            <a:r>
              <a:rPr lang="en-US" dirty="0" smtClean="0"/>
              <a:t> NIC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High-performance NVIDIA Tesla K20c GPU</a:t>
            </a:r>
          </a:p>
          <a:p>
            <a:pPr lvl="1"/>
            <a:r>
              <a:rPr lang="en-US" sz="2400" dirty="0" err="1" smtClean="0"/>
              <a:t>Kepler</a:t>
            </a:r>
            <a:r>
              <a:rPr lang="en-US" sz="2400" dirty="0" smtClean="0"/>
              <a:t>    | TDP = </a:t>
            </a:r>
            <a:r>
              <a:rPr lang="en-US" sz="2400" b="1" dirty="0" smtClean="0"/>
              <a:t>225W</a:t>
            </a:r>
            <a:r>
              <a:rPr lang="en-US" sz="2400" dirty="0" smtClean="0"/>
              <a:t> | </a:t>
            </a:r>
            <a:r>
              <a:rPr lang="en-US" sz="2400" dirty="0"/>
              <a:t># Cores = </a:t>
            </a:r>
            <a:r>
              <a:rPr lang="en-US" sz="2400" b="1" dirty="0" smtClean="0"/>
              <a:t>2496 </a:t>
            </a:r>
            <a:r>
              <a:rPr lang="en-US" sz="2400" dirty="0" smtClean="0"/>
              <a:t>|Cost = </a:t>
            </a:r>
            <a:r>
              <a:rPr lang="en-US" sz="2400" b="1" dirty="0" smtClean="0"/>
              <a:t>$2700 </a:t>
            </a:r>
            <a:br>
              <a:rPr lang="en-US" sz="2400" b="1" dirty="0" smtClean="0"/>
            </a:br>
            <a:endParaRPr lang="en-US" sz="2400" b="1" dirty="0" smtClean="0"/>
          </a:p>
          <a:p>
            <a:r>
              <a:rPr lang="en-US" dirty="0" smtClean="0"/>
              <a:t>Low-power NVIDIA GTX 750 Ti GPU</a:t>
            </a:r>
          </a:p>
          <a:p>
            <a:pPr lvl="1"/>
            <a:r>
              <a:rPr lang="en-US" sz="2400" dirty="0" smtClean="0"/>
              <a:t>Maxwell |  TDP = </a:t>
            </a:r>
            <a:r>
              <a:rPr lang="en-US" sz="2400" b="1" dirty="0" smtClean="0"/>
              <a:t>60W</a:t>
            </a:r>
            <a:r>
              <a:rPr lang="en-US" sz="2400" dirty="0" smtClean="0"/>
              <a:t>  | </a:t>
            </a:r>
            <a:r>
              <a:rPr lang="en-US" sz="2400" dirty="0"/>
              <a:t># Cores = </a:t>
            </a:r>
            <a:r>
              <a:rPr lang="en-US" sz="2400" b="1" dirty="0" smtClean="0"/>
              <a:t>640   </a:t>
            </a:r>
            <a:r>
              <a:rPr lang="en-US" sz="2400" dirty="0" smtClean="0"/>
              <a:t>| Cost =</a:t>
            </a:r>
            <a:r>
              <a:rPr lang="en-US" sz="2400" b="1" dirty="0" smtClean="0"/>
              <a:t> $150</a:t>
            </a:r>
            <a:r>
              <a:rPr lang="en-US" sz="2400" dirty="0" smtClean="0"/>
              <a:t> </a:t>
            </a:r>
            <a:endParaRPr lang="en-US" sz="2400" b="1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MemcachedGPU - SoCC'15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7F83-90F2-8B4B-B9FE-882859725B1B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60467" y="3620323"/>
            <a:ext cx="900420" cy="37909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12867" y="5023724"/>
            <a:ext cx="691152" cy="37909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31678" y="3620323"/>
            <a:ext cx="742826" cy="37909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65147" y="5033965"/>
            <a:ext cx="586142" cy="37909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91096" y="3640041"/>
            <a:ext cx="865292" cy="37909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58193" y="5024488"/>
            <a:ext cx="760282" cy="37909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134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78"/>
    </mc:Choice>
    <mc:Fallback xmlns="">
      <p:transition xmlns:p14="http://schemas.microsoft.com/office/powerpoint/2010/main" spd="slow" advTm="5097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Evaluation| Throughput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MemcachedGPU - SoCC'15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7F83-90F2-8B4B-B9FE-882859725B1B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9" name="Char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514841"/>
              </p:ext>
            </p:extLst>
          </p:nvPr>
        </p:nvGraphicFramePr>
        <p:xfrm>
          <a:off x="263558" y="1847033"/>
          <a:ext cx="85598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574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686"/>
    </mc:Choice>
    <mc:Fallback xmlns="">
      <p:transition xmlns:p14="http://schemas.microsoft.com/office/powerpoint/2010/main" spd="slow" advTm="3568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Evaluation| </a:t>
            </a:r>
            <a:r>
              <a:rPr lang="en-US" dirty="0" smtClean="0"/>
              <a:t>Latency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MemcachedGPU - SoCC'15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7F83-90F2-8B4B-B9FE-882859725B1B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 descr="95-p-la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87" y="1873774"/>
            <a:ext cx="6855988" cy="45030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04043" y="4902740"/>
            <a:ext cx="3137487" cy="765762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35188" y="2371993"/>
            <a:ext cx="2079324" cy="2624133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32286" y="4426474"/>
            <a:ext cx="1544076" cy="1114271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634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802"/>
    </mc:Choice>
    <mc:Fallback xmlns="">
      <p:transition xmlns:p14="http://schemas.microsoft.com/office/powerpoint/2010/main" spd="slow" advTm="6380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Evaluation| </a:t>
            </a:r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MemcachedGPU - SoCC'15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7F83-90F2-8B4B-B9FE-882859725B1B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Char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615794"/>
              </p:ext>
            </p:extLst>
          </p:nvPr>
        </p:nvGraphicFramePr>
        <p:xfrm>
          <a:off x="494764" y="1929443"/>
          <a:ext cx="7239536" cy="4242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1111194" y="2733926"/>
            <a:ext cx="6405702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84207" y="2409258"/>
            <a:ext cx="343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High-performance GPU 225W TDP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6757248" y="4286396"/>
            <a:ext cx="578941" cy="101790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17756" y="2790585"/>
            <a:ext cx="815382" cy="252439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450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703"/>
    </mc:Choice>
    <mc:Fallback xmlns="">
      <p:transition xmlns:p14="http://schemas.microsoft.com/office/powerpoint/2010/main" spd="slow" advTm="7670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1" grpId="0" animBg="1"/>
      <p:bldP spid="11" grpId="1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Evaluation| </a:t>
            </a:r>
            <a:r>
              <a:rPr lang="en-US" dirty="0" smtClean="0"/>
              <a:t>Energy-efficiency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MemcachedGPU - SoCC'15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7F83-90F2-8B4B-B9FE-882859725B1B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eng_ef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211" y="1947769"/>
            <a:ext cx="6300141" cy="429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8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34"/>
    </mc:Choice>
    <mc:Fallback xmlns="">
      <p:transition xmlns:p14="http://schemas.microsoft.com/office/powerpoint/2010/main" spd="slow" advTm="121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Evaluation| </a:t>
            </a:r>
            <a:r>
              <a:rPr lang="en-US" dirty="0" smtClean="0"/>
              <a:t>Workload Consolidation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MemcachedGPU - SoCC'15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7F83-90F2-8B4B-B9FE-882859725B1B}" type="slidenum">
              <a:rPr lang="en-US" smtClean="0"/>
              <a:t>15</a:t>
            </a:fld>
            <a:endParaRPr lang="en-US"/>
          </a:p>
        </p:txBody>
      </p:sp>
      <p:grpSp>
        <p:nvGrpSpPr>
          <p:cNvPr id="156" name="Group 155"/>
          <p:cNvGrpSpPr/>
          <p:nvPr/>
        </p:nvGrpSpPr>
        <p:grpSpPr>
          <a:xfrm>
            <a:off x="3622908" y="4273557"/>
            <a:ext cx="1923667" cy="1946057"/>
            <a:chOff x="3692720" y="3565047"/>
            <a:chExt cx="1923667" cy="1946057"/>
          </a:xfrm>
        </p:grpSpPr>
        <p:sp>
          <p:nvSpPr>
            <p:cNvPr id="4" name="Rectangle 3"/>
            <p:cNvSpPr/>
            <p:nvPr/>
          </p:nvSpPr>
          <p:spPr>
            <a:xfrm>
              <a:off x="3692720" y="3565047"/>
              <a:ext cx="1923667" cy="19460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92720" y="3565048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36006" y="3565048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79293" y="3565048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20220" y="3565048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63507" y="3565048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03723" y="3565048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92720" y="3808335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36006" y="3808335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179293" y="3808335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20220" y="3808335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63507" y="3808335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03723" y="3808335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92720" y="4051621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936006" y="4051621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179293" y="4051621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20220" y="4051621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63507" y="4051621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903723" y="4051621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692720" y="4294908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36006" y="4294908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79293" y="4294908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420220" y="4294908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63507" y="4294908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903723" y="4294908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92720" y="4537958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36006" y="4537958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179293" y="4537958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420220" y="4537958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663507" y="4537958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903723" y="4537958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692720" y="4781245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36006" y="4781245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179293" y="4781245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420220" y="4781245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663507" y="4781245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903723" y="4781245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692720" y="5024531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6006" y="5024531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179293" y="5024531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420220" y="5024531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663507" y="5024531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3723" y="5024531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692720" y="5267818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6006" y="5267818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179293" y="5267818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420220" y="5267818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663507" y="5267818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903723" y="5267818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132884" y="3565048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73101" y="3565048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132884" y="3808335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373101" y="3808335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132884" y="4051621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73101" y="4051621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132884" y="4294908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373101" y="4294908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132884" y="4537958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373101" y="4537958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132884" y="4781245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73101" y="4781245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132884" y="5024531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373101" y="5024531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132884" y="5267818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73101" y="5267818"/>
              <a:ext cx="243286" cy="24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622336" y="4278513"/>
            <a:ext cx="1923671" cy="1946057"/>
            <a:chOff x="3124197" y="2719293"/>
            <a:chExt cx="3048003" cy="3083476"/>
          </a:xfrm>
          <a:solidFill>
            <a:schemeClr val="accent6">
              <a:lumMod val="75000"/>
            </a:schemeClr>
          </a:solidFill>
        </p:grpSpPr>
        <p:sp>
          <p:nvSpPr>
            <p:cNvPr id="74" name="Rectangle 73"/>
            <p:cNvSpPr/>
            <p:nvPr/>
          </p:nvSpPr>
          <p:spPr>
            <a:xfrm>
              <a:off x="3124197" y="2719293"/>
              <a:ext cx="3047997" cy="308347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124197" y="2719295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509677" y="2719295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895158" y="2719295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276900" y="2719295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662382" y="2719295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042997" y="2719295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124197" y="3104777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509677" y="3104777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895158" y="3104777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276900" y="3104777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662382" y="3104777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042997" y="3104777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124197" y="3490257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509677" y="3490257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895158" y="3490257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276900" y="3490257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662382" y="3490257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042997" y="3490257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124197" y="3875739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509677" y="3875739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895158" y="3875739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276900" y="3875739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662382" y="3875739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042997" y="3875739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124197" y="4260845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509677" y="4260845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895158" y="4260845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276900" y="4260845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662382" y="4260845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042997" y="4260845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124197" y="4646327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509677" y="4646327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895158" y="4646327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276900" y="4646327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662382" y="4646327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042997" y="4646327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124197" y="5031807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509677" y="5031807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895158" y="5031807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276900" y="5031807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662382" y="5031807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042997" y="5031807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124197" y="5417289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509677" y="5417289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895157" y="5417289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276901" y="5417289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662382" y="5417289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042999" y="5417289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406098" y="2719295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786715" y="2719295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5406098" y="3104777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786715" y="3104777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406098" y="3490257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786715" y="3490257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406098" y="3875739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5786715" y="3875737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5406098" y="4260844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5786715" y="4260842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406098" y="4646324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786715" y="4646324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406098" y="5031804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786715" y="5031801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406098" y="5417286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786720" y="5417289"/>
              <a:ext cx="385480" cy="3854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3622063" y="4277015"/>
            <a:ext cx="970786" cy="973146"/>
            <a:chOff x="634560" y="3805326"/>
            <a:chExt cx="970786" cy="973146"/>
          </a:xfrm>
          <a:solidFill>
            <a:srgbClr val="E46C0A"/>
          </a:solidFill>
        </p:grpSpPr>
        <p:sp>
          <p:nvSpPr>
            <p:cNvPr id="140" name="Rectangle 139"/>
            <p:cNvSpPr/>
            <p:nvPr/>
          </p:nvSpPr>
          <p:spPr>
            <a:xfrm>
              <a:off x="634560" y="3805326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877846" y="3805326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121133" y="3805326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362060" y="3805326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34560" y="4048613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877846" y="4048613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121133" y="4048613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362060" y="4048613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634560" y="4291899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877846" y="4291899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121133" y="4291899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362060" y="4291899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34560" y="4535186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877846" y="4535186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121133" y="4535186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362060" y="4535186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8" name="Content Placeholder 2"/>
          <p:cNvSpPr>
            <a:spLocks noGrp="1"/>
          </p:cNvSpPr>
          <p:nvPr>
            <p:ph idx="1"/>
          </p:nvPr>
        </p:nvSpPr>
        <p:spPr>
          <a:xfrm>
            <a:off x="457200" y="1947770"/>
            <a:ext cx="8347958" cy="762734"/>
          </a:xfrm>
        </p:spPr>
        <p:txBody>
          <a:bodyPr>
            <a:normAutofit/>
          </a:bodyPr>
          <a:lstStyle/>
          <a:p>
            <a:r>
              <a:rPr lang="en-US" dirty="0" smtClean="0"/>
              <a:t>Limited multiprogramming on current GPUs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4220936" y="3801379"/>
            <a:ext cx="745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GPU</a:t>
            </a:r>
            <a:endParaRPr lang="en-US" sz="2400" b="1" dirty="0"/>
          </a:p>
        </p:txBody>
      </p:sp>
      <p:sp>
        <p:nvSpPr>
          <p:cNvPr id="229" name="Rectangle 228"/>
          <p:cNvSpPr/>
          <p:nvPr/>
        </p:nvSpPr>
        <p:spPr>
          <a:xfrm>
            <a:off x="332211" y="3277365"/>
            <a:ext cx="243286" cy="243286"/>
          </a:xfrm>
          <a:prstGeom prst="rect">
            <a:avLst/>
          </a:prstGeom>
          <a:solidFill>
            <a:srgbClr val="E46C0A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332211" y="3642766"/>
            <a:ext cx="243286" cy="243286"/>
          </a:xfrm>
          <a:prstGeom prst="rect">
            <a:avLst/>
          </a:prstGeom>
          <a:solidFill>
            <a:srgbClr val="50B47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Box 231"/>
          <p:cNvSpPr txBox="1"/>
          <p:nvPr/>
        </p:nvSpPr>
        <p:spPr>
          <a:xfrm>
            <a:off x="582224" y="3194301"/>
            <a:ext cx="323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Low-priority background </a:t>
            </a:r>
            <a:r>
              <a:rPr lang="en-US" sz="2000" dirty="0" smtClean="0"/>
              <a:t>task</a:t>
            </a:r>
            <a:endParaRPr lang="en-US" sz="2000" dirty="0"/>
          </a:p>
        </p:txBody>
      </p:sp>
      <p:sp>
        <p:nvSpPr>
          <p:cNvPr id="233" name="TextBox 232"/>
          <p:cNvSpPr txBox="1"/>
          <p:nvPr/>
        </p:nvSpPr>
        <p:spPr>
          <a:xfrm>
            <a:off x="582223" y="3546756"/>
            <a:ext cx="323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Memcached</a:t>
            </a:r>
            <a:endParaRPr lang="en-US" sz="2000" dirty="0"/>
          </a:p>
        </p:txBody>
      </p:sp>
      <p:grpSp>
        <p:nvGrpSpPr>
          <p:cNvPr id="235" name="Group 234"/>
          <p:cNvGrpSpPr/>
          <p:nvPr/>
        </p:nvGrpSpPr>
        <p:grpSpPr>
          <a:xfrm>
            <a:off x="1651009" y="4761794"/>
            <a:ext cx="970786" cy="973146"/>
            <a:chOff x="634560" y="3805326"/>
            <a:chExt cx="970786" cy="973146"/>
          </a:xfrm>
          <a:solidFill>
            <a:srgbClr val="50B470"/>
          </a:solidFill>
        </p:grpSpPr>
        <p:sp>
          <p:nvSpPr>
            <p:cNvPr id="236" name="Rectangle 235"/>
            <p:cNvSpPr/>
            <p:nvPr/>
          </p:nvSpPr>
          <p:spPr>
            <a:xfrm>
              <a:off x="634560" y="3805326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877846" y="3805326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1121133" y="3805326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1362060" y="3805326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634560" y="4048613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877846" y="4048613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121133" y="4048613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362060" y="4048613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634560" y="4291899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877846" y="4291899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121133" y="4291899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1362060" y="4291899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634560" y="4535186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877846" y="4535186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1121133" y="4535186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1362060" y="4535186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3" name="Straight Arrow Connector 252"/>
          <p:cNvCxnSpPr/>
          <p:nvPr/>
        </p:nvCxnSpPr>
        <p:spPr>
          <a:xfrm>
            <a:off x="2892461" y="5238931"/>
            <a:ext cx="438875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2625435" y="4756603"/>
            <a:ext cx="1061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Blocked</a:t>
            </a:r>
            <a:endParaRPr lang="en-US" sz="2000" dirty="0"/>
          </a:p>
        </p:txBody>
      </p:sp>
      <p:grpSp>
        <p:nvGrpSpPr>
          <p:cNvPr id="234" name="Group 233"/>
          <p:cNvGrpSpPr/>
          <p:nvPr/>
        </p:nvGrpSpPr>
        <p:grpSpPr>
          <a:xfrm>
            <a:off x="3622063" y="5246468"/>
            <a:ext cx="970786" cy="973146"/>
            <a:chOff x="634560" y="3805326"/>
            <a:chExt cx="970786" cy="973146"/>
          </a:xfrm>
          <a:solidFill>
            <a:srgbClr val="50B470"/>
          </a:solidFill>
        </p:grpSpPr>
        <p:sp>
          <p:nvSpPr>
            <p:cNvPr id="252" name="Rectangle 251"/>
            <p:cNvSpPr/>
            <p:nvPr/>
          </p:nvSpPr>
          <p:spPr>
            <a:xfrm>
              <a:off x="634560" y="3805326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877846" y="3805326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1121133" y="3805326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362060" y="3805326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634560" y="4048613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877846" y="4048613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1121133" y="4048613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1362060" y="4048613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634560" y="4291899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877846" y="4291899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1121133" y="4291899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1362060" y="4291899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634560" y="4535186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877846" y="4535186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121133" y="4535186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362060" y="4535186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94548" y="4274281"/>
            <a:ext cx="952880" cy="973146"/>
            <a:chOff x="5918156" y="3654828"/>
            <a:chExt cx="952880" cy="973146"/>
          </a:xfrm>
          <a:solidFill>
            <a:srgbClr val="4FB470"/>
          </a:solidFill>
        </p:grpSpPr>
        <p:sp>
          <p:nvSpPr>
            <p:cNvPr id="303" name="Rectangle 302"/>
            <p:cNvSpPr/>
            <p:nvPr/>
          </p:nvSpPr>
          <p:spPr>
            <a:xfrm>
              <a:off x="5918156" y="3654828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6158372" y="3654828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5918156" y="3898115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6158372" y="3898115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5918156" y="4141401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6158372" y="4141401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5918156" y="4384688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6158372" y="4384688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6387533" y="3654828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6627750" y="3654828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6387533" y="3898115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6627750" y="3898115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6387533" y="4141401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6627750" y="4141401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6387533" y="4384688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6627750" y="4384688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3" name="Group 352"/>
          <p:cNvGrpSpPr/>
          <p:nvPr/>
        </p:nvGrpSpPr>
        <p:grpSpPr>
          <a:xfrm>
            <a:off x="4592849" y="5247427"/>
            <a:ext cx="952880" cy="973146"/>
            <a:chOff x="5918156" y="3654828"/>
            <a:chExt cx="952880" cy="973146"/>
          </a:xfrm>
          <a:solidFill>
            <a:srgbClr val="4FB470"/>
          </a:solidFill>
        </p:grpSpPr>
        <p:sp>
          <p:nvSpPr>
            <p:cNvPr id="354" name="Rectangle 353"/>
            <p:cNvSpPr/>
            <p:nvPr/>
          </p:nvSpPr>
          <p:spPr>
            <a:xfrm>
              <a:off x="5918156" y="3654828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6158372" y="3654828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5918156" y="3898115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6158372" y="3898115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5918156" y="4141401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6158372" y="4141401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5918156" y="4384688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6158372" y="4384688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6387533" y="3654828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6627750" y="3654828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6387533" y="3898115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6627750" y="3898115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6387533" y="4141401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6627750" y="4141401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6387533" y="4384688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6627750" y="4384688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11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922"/>
    </mc:Choice>
    <mc:Fallback xmlns="">
      <p:transition xmlns:p14="http://schemas.microsoft.com/office/powerpoint/2010/main" spd="slow" advTm="6492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build="p"/>
      <p:bldP spid="229" grpId="0" animBg="1"/>
      <p:bldP spid="230" grpId="0" animBg="1"/>
      <p:bldP spid="232" grpId="0"/>
      <p:bldP spid="233" grpId="0"/>
      <p:bldP spid="231" grpId="0"/>
      <p:bldP spid="23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_task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7" y="1975112"/>
            <a:ext cx="8585200" cy="406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Evaluation| </a:t>
            </a:r>
            <a:r>
              <a:rPr lang="en-US" dirty="0" smtClean="0"/>
              <a:t>Workload Consolidation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634977" y="2704194"/>
            <a:ext cx="0" cy="2147206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22500" y="3020065"/>
            <a:ext cx="3502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18X maximum request latency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228851" y="3342933"/>
            <a:ext cx="4917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50% low-priority background runtime</a:t>
            </a: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197100" y="3428639"/>
            <a:ext cx="0" cy="255957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90750" y="3115399"/>
            <a:ext cx="0" cy="255957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MemcachedGPU - SoCC'15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7F83-90F2-8B4B-B9FE-882859725B1B}" type="slidenum">
              <a:rPr lang="en-US" smtClean="0"/>
              <a:t>16</a:t>
            </a:fld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810318" y="2587300"/>
            <a:ext cx="3734373" cy="0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33688" y="2698600"/>
            <a:ext cx="3502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Background task running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248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031"/>
    </mc:Choice>
    <mc:Fallback xmlns="">
      <p:transition xmlns:p14="http://schemas.microsoft.com/office/powerpoint/2010/main" spd="slow" advTm="7503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9" grpId="0"/>
      <p:bldP spid="1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947769"/>
            <a:ext cx="8826500" cy="3993729"/>
          </a:xfrm>
        </p:spPr>
        <p:txBody>
          <a:bodyPr>
            <a:normAutofit/>
          </a:bodyPr>
          <a:lstStyle/>
          <a:p>
            <a:r>
              <a:rPr lang="en-US" dirty="0" smtClean="0"/>
              <a:t>Network and Memcached processing on GPUs</a:t>
            </a:r>
          </a:p>
          <a:p>
            <a:r>
              <a:rPr lang="en-US" dirty="0" smtClean="0"/>
              <a:t>10 </a:t>
            </a:r>
            <a:r>
              <a:rPr lang="en-US" dirty="0" err="1"/>
              <a:t>GbE</a:t>
            </a:r>
            <a:r>
              <a:rPr lang="en-US" dirty="0"/>
              <a:t> line-rate at all request sizes</a:t>
            </a:r>
          </a:p>
          <a:p>
            <a:r>
              <a:rPr lang="en-US" dirty="0"/>
              <a:t>95% </a:t>
            </a:r>
            <a:r>
              <a:rPr lang="en-US" dirty="0" smtClean="0"/>
              <a:t>latency </a:t>
            </a:r>
            <a:r>
              <a:rPr lang="en-US" dirty="0"/>
              <a:t>&lt; 300 </a:t>
            </a:r>
            <a:r>
              <a:rPr lang="en-US" dirty="0" err="1"/>
              <a:t>uS</a:t>
            </a:r>
            <a:r>
              <a:rPr lang="en-US" dirty="0"/>
              <a:t> </a:t>
            </a:r>
            <a:r>
              <a:rPr lang="en-US" dirty="0" smtClean="0"/>
              <a:t>@ </a:t>
            </a:r>
            <a:r>
              <a:rPr lang="en-US" dirty="0"/>
              <a:t>75% peak </a:t>
            </a:r>
            <a:r>
              <a:rPr lang="en-US" dirty="0" smtClean="0"/>
              <a:t>throughput</a:t>
            </a:r>
          </a:p>
          <a:p>
            <a:r>
              <a:rPr lang="en-US" dirty="0" smtClean="0"/>
              <a:t>75</a:t>
            </a:r>
            <a:r>
              <a:rPr lang="en-US" dirty="0"/>
              <a:t>% energy-</a:t>
            </a:r>
            <a:r>
              <a:rPr lang="en-US" dirty="0" smtClean="0"/>
              <a:t>efficiency of FPGA</a:t>
            </a:r>
          </a:p>
          <a:p>
            <a:r>
              <a:rPr lang="en-US" dirty="0" smtClean="0"/>
              <a:t>Maintain Memcached </a:t>
            </a:r>
            <a:r>
              <a:rPr lang="en-US" dirty="0" err="1" smtClean="0"/>
              <a:t>QoS</a:t>
            </a:r>
            <a:r>
              <a:rPr lang="en-US" dirty="0" smtClean="0"/>
              <a:t> with other workloads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MemcachedGPU - SoCC'15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7F83-90F2-8B4B-B9FE-882859725B1B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74465" y="5557474"/>
            <a:ext cx="6823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Code: </a:t>
            </a:r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tayler-hetherington</a:t>
            </a:r>
            <a:r>
              <a:rPr lang="en-US" sz="2000" dirty="0"/>
              <a:t>/MemcachedGPU</a:t>
            </a:r>
          </a:p>
        </p:txBody>
      </p:sp>
    </p:spTree>
    <p:extLst>
      <p:ext uri="{BB962C8B-B14F-4D97-AF65-F5344CB8AC3E}">
        <p14:creationId xmlns:p14="http://schemas.microsoft.com/office/powerpoint/2010/main" val="125299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91"/>
    </mc:Choice>
    <mc:Fallback xmlns="">
      <p:transition xmlns:p14="http://schemas.microsoft.com/office/powerpoint/2010/main" spd="slow" advTm="1529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4349"/>
            <a:ext cx="8229600" cy="6971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Data centers consume significant amounts of power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MemcachedGPU - SoCC'15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7F83-90F2-8B4B-B9FE-882859725B1B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Google-datacenter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119" y="2644906"/>
            <a:ext cx="5224112" cy="34805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72403" y="6061197"/>
            <a:ext cx="41601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err="1"/>
              <a:t>crimsonrain.org</a:t>
            </a:r>
            <a:r>
              <a:rPr lang="en-US" sz="1100" dirty="0"/>
              <a:t>/</a:t>
            </a:r>
            <a:r>
              <a:rPr lang="en-US" sz="1100" dirty="0" err="1"/>
              <a:t>hawaii</a:t>
            </a:r>
            <a:r>
              <a:rPr lang="en-US" sz="1100" dirty="0"/>
              <a:t>/images/9/9c/Google-datacenter_2.jpg</a:t>
            </a:r>
          </a:p>
        </p:txBody>
      </p:sp>
    </p:spTree>
    <p:extLst>
      <p:ext uri="{BB962C8B-B14F-4D97-AF65-F5344CB8AC3E}">
        <p14:creationId xmlns:p14="http://schemas.microsoft.com/office/powerpoint/2010/main" val="122697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32"/>
    </mc:Choice>
    <mc:Fallback xmlns="">
      <p:transition xmlns:p14="http://schemas.microsoft.com/office/powerpoint/2010/main" spd="slow" advTm="1643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7769"/>
            <a:ext cx="8229600" cy="394485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 centers consume significant amounts of power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sz="2800" dirty="0" smtClean="0"/>
              <a:t>Continuously growing demand for higher performance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sz="2800" dirty="0" smtClean="0"/>
              <a:t>Horizontal or vertical scaling</a:t>
            </a:r>
          </a:p>
          <a:p>
            <a:pPr lvl="1"/>
            <a:r>
              <a:rPr lang="en-US" sz="2400" dirty="0" smtClean="0"/>
              <a:t>GP-GPUs</a:t>
            </a:r>
            <a:endParaRPr lang="en-US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839968" y="4968184"/>
            <a:ext cx="1085332" cy="0"/>
          </a:xfrm>
          <a:prstGeom prst="line">
            <a:avLst/>
          </a:prstGeom>
          <a:ln>
            <a:solidFill>
              <a:srgbClr val="0C19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MemcachedGPU - SoCC'15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7F83-90F2-8B4B-B9FE-882859725B1B}" type="slidenum">
              <a:rPr lang="en-US" smtClean="0"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076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608"/>
    </mc:Choice>
    <mc:Fallback xmlns="">
      <p:transition xmlns:p14="http://schemas.microsoft.com/office/powerpoint/2010/main" spd="slow" advTm="4260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GPUs?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Highly parallel</a:t>
            </a:r>
          </a:p>
          <a:p>
            <a:endParaRPr lang="en-US" dirty="0"/>
          </a:p>
          <a:p>
            <a:r>
              <a:rPr lang="en-US" dirty="0" smtClean="0"/>
              <a:t>High energy-efficiency</a:t>
            </a:r>
          </a:p>
          <a:p>
            <a:pPr lvl="1"/>
            <a:r>
              <a:rPr lang="en-US" dirty="0" smtClean="0"/>
              <a:t>Green500: GPUs in 7 of top 10 most </a:t>
            </a:r>
            <a:br>
              <a:rPr lang="en-US" dirty="0" smtClean="0"/>
            </a:br>
            <a:r>
              <a:rPr lang="en-US" dirty="0" smtClean="0"/>
              <a:t>energy-efficient super computers</a:t>
            </a:r>
          </a:p>
          <a:p>
            <a:endParaRPr lang="en-US" dirty="0"/>
          </a:p>
          <a:p>
            <a:r>
              <a:rPr lang="en-US" dirty="0" smtClean="0"/>
              <a:t>General-purpose &amp; programmable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MemcachedGPU - SoCC'15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7F83-90F2-8B4B-B9FE-882859725B1B}" type="slidenum">
              <a:rPr lang="en-US" smtClean="0"/>
              <a:t>3</a:t>
            </a:fld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6742304" y="2330216"/>
            <a:ext cx="1923667" cy="1946056"/>
            <a:chOff x="10023129" y="2196180"/>
            <a:chExt cx="1923667" cy="1946056"/>
          </a:xfrm>
        </p:grpSpPr>
        <p:sp>
          <p:nvSpPr>
            <p:cNvPr id="7" name="Rectangle 6"/>
            <p:cNvSpPr/>
            <p:nvPr/>
          </p:nvSpPr>
          <p:spPr>
            <a:xfrm>
              <a:off x="10993916" y="2196180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234132" y="2196180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993916" y="2439467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234132" y="2439467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993916" y="2682753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234132" y="2682753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993916" y="2926040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234132" y="2926040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023129" y="3169090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266415" y="3169090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509702" y="3169090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750629" y="3169090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993916" y="3169090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234132" y="3169090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023129" y="3412377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266415" y="3412377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509702" y="3412377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750629" y="3412377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993916" y="3412377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234132" y="3412377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023129" y="3655663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266415" y="3655663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509702" y="3655663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750629" y="3655663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993916" y="3655663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234132" y="3655663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023129" y="3898950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266415" y="3898950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509702" y="3898950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750629" y="3898950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993916" y="3898950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1234132" y="3898950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1463293" y="2196180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703510" y="2196180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1463293" y="2439467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1703510" y="2439467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1463293" y="2682753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1703510" y="2682753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463293" y="2926040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703510" y="2926040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463293" y="3169090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1703510" y="3169090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463293" y="3412377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703510" y="3412377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1463293" y="3655663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1703510" y="3655663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463293" y="3898950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1703510" y="3898950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0023130" y="2196181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0266416" y="2196181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509703" y="2196181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750630" y="2196181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023130" y="2439468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0266416" y="2439468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0509703" y="2439468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0750630" y="2439468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023130" y="2682754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266416" y="2682754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509703" y="2682754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750630" y="2682754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0023130" y="2926041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0266416" y="2926041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0509703" y="2926041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0750630" y="2926041"/>
              <a:ext cx="243286" cy="243286"/>
            </a:xfrm>
            <a:prstGeom prst="rect">
              <a:avLst/>
            </a:prstGeom>
            <a:solidFill>
              <a:srgbClr val="50B47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289736" y="2330216"/>
            <a:ext cx="883643" cy="883645"/>
            <a:chOff x="5654871" y="2317823"/>
            <a:chExt cx="486572" cy="486573"/>
          </a:xfrm>
          <a:solidFill>
            <a:schemeClr val="accent2"/>
          </a:solidFill>
        </p:grpSpPr>
        <p:sp>
          <p:nvSpPr>
            <p:cNvPr id="88" name="Rectangle 87"/>
            <p:cNvSpPr/>
            <p:nvPr/>
          </p:nvSpPr>
          <p:spPr>
            <a:xfrm>
              <a:off x="5654871" y="2317823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898157" y="2317823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654871" y="2561110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898157" y="2561110"/>
              <a:ext cx="243286" cy="243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5379701" y="1825438"/>
            <a:ext cx="705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CPU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7349962" y="1815793"/>
            <a:ext cx="735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</a:t>
            </a:r>
            <a:r>
              <a:rPr lang="en-US" sz="2400" dirty="0" smtClean="0"/>
              <a:t>PU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940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285"/>
    </mc:Choice>
    <mc:Fallback xmlns="">
      <p:transition xmlns:p14="http://schemas.microsoft.com/office/powerpoint/2010/main" spd="slow" advTm="6128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75" y="1947769"/>
            <a:ext cx="8620125" cy="4178395"/>
          </a:xfrm>
        </p:spPr>
        <p:txBody>
          <a:bodyPr>
            <a:normAutofit/>
          </a:bodyPr>
          <a:lstStyle/>
          <a:p>
            <a:r>
              <a:rPr lang="en-US" dirty="0" smtClean="0"/>
              <a:t>Network and Memcached processing on GPUs</a:t>
            </a:r>
          </a:p>
          <a:p>
            <a:r>
              <a:rPr lang="en-US" dirty="0" smtClean="0"/>
              <a:t>10 </a:t>
            </a:r>
            <a:r>
              <a:rPr lang="en-US" dirty="0" err="1" smtClean="0"/>
              <a:t>GbE</a:t>
            </a:r>
            <a:r>
              <a:rPr lang="en-US" dirty="0" smtClean="0"/>
              <a:t> line-rate at all request sizes</a:t>
            </a:r>
          </a:p>
          <a:p>
            <a:r>
              <a:rPr lang="en-US" dirty="0"/>
              <a:t>95% </a:t>
            </a:r>
            <a:r>
              <a:rPr lang="en-US" dirty="0" smtClean="0"/>
              <a:t>latency &lt; 300 us @ 75% peak throughput</a:t>
            </a:r>
          </a:p>
          <a:p>
            <a:r>
              <a:rPr lang="en-US" dirty="0"/>
              <a:t>75% energy-efficiency of </a:t>
            </a:r>
            <a:r>
              <a:rPr lang="en-US" dirty="0" smtClean="0"/>
              <a:t>FPGA</a:t>
            </a:r>
          </a:p>
          <a:p>
            <a:r>
              <a:rPr lang="en-US" dirty="0"/>
              <a:t>Maintain Memcached </a:t>
            </a:r>
            <a:r>
              <a:rPr lang="en-US" dirty="0" err="1"/>
              <a:t>QoS</a:t>
            </a:r>
            <a:r>
              <a:rPr lang="en-US" dirty="0"/>
              <a:t> </a:t>
            </a:r>
            <a:r>
              <a:rPr lang="en-US" dirty="0" smtClean="0"/>
              <a:t>with other workloads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MemcachedGPU - SoCC'15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7F83-90F2-8B4B-B9FE-882859725B1B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060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584"/>
    </mc:Choice>
    <mc:Fallback xmlns="">
      <p:transition xmlns:p14="http://schemas.microsoft.com/office/powerpoint/2010/main" spd="slow" advTm="6458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98524"/>
            <a:ext cx="8229600" cy="86254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GPU Network Offload Manager (GNoM)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780879" y="258913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18157" y="2454097"/>
            <a:ext cx="1979605" cy="400110"/>
          </a:xfrm>
          <a:prstGeom prst="rect">
            <a:avLst/>
          </a:prstGeom>
          <a:noFill/>
          <a:ln w="25400" cmpd="dbl">
            <a:noFill/>
            <a:tailEnd type="triangle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Packet metadata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09689" y="4104598"/>
            <a:ext cx="803923" cy="0"/>
          </a:xfrm>
          <a:prstGeom prst="straightConnector1">
            <a:avLst/>
          </a:prstGeom>
          <a:ln w="508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368034" y="4701064"/>
            <a:ext cx="845578" cy="0"/>
          </a:xfrm>
          <a:prstGeom prst="straightConnector1">
            <a:avLst/>
          </a:prstGeom>
          <a:ln w="508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218674" y="3820414"/>
            <a:ext cx="1442290" cy="1106004"/>
          </a:xfrm>
          <a:prstGeom prst="rect">
            <a:avLst/>
          </a:prstGeom>
          <a:solidFill>
            <a:srgbClr val="BA874E"/>
          </a:solidFill>
          <a:ln w="952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Network Card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100313" y="1762606"/>
            <a:ext cx="4781847" cy="2325858"/>
          </a:xfrm>
          <a:prstGeom prst="rect">
            <a:avLst/>
          </a:prstGeom>
          <a:solidFill>
            <a:srgbClr val="77B9BF"/>
          </a:solidFill>
          <a:ln w="952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14002" y="1764595"/>
            <a:ext cx="77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CPU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317579" y="2533072"/>
            <a:ext cx="1949780" cy="1261533"/>
          </a:xfrm>
          <a:prstGeom prst="rect">
            <a:avLst/>
          </a:prstGeom>
          <a:solidFill>
            <a:srgbClr val="87D2D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Kernel Module &amp; </a:t>
            </a:r>
            <a:br>
              <a:rPr 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Network Driver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02552" y="1976860"/>
            <a:ext cx="586463" cy="39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OS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797254" y="2694685"/>
            <a:ext cx="1863724" cy="391876"/>
          </a:xfrm>
          <a:prstGeom prst="rect">
            <a:avLst/>
          </a:prstGeom>
          <a:solidFill>
            <a:srgbClr val="87D2D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Pre-processing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795377" y="3312359"/>
            <a:ext cx="1878302" cy="391872"/>
          </a:xfrm>
          <a:prstGeom prst="rect">
            <a:avLst/>
          </a:prstGeom>
          <a:solidFill>
            <a:srgbClr val="87D2D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Post-processing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172210" y="2004353"/>
            <a:ext cx="1271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User-level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64" name="Straight Connector 63"/>
          <p:cNvCxnSpPr>
            <a:stCxn id="57" idx="2"/>
          </p:cNvCxnSpPr>
          <p:nvPr/>
        </p:nvCxnSpPr>
        <p:spPr>
          <a:xfrm flipH="1">
            <a:off x="5501009" y="2164705"/>
            <a:ext cx="2546" cy="1909569"/>
          </a:xfrm>
          <a:prstGeom prst="line">
            <a:avLst/>
          </a:prstGeom>
          <a:ln w="9525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61" idx="1"/>
          </p:cNvCxnSpPr>
          <p:nvPr/>
        </p:nvCxnSpPr>
        <p:spPr>
          <a:xfrm>
            <a:off x="5269146" y="2890623"/>
            <a:ext cx="528108" cy="0"/>
          </a:xfrm>
          <a:prstGeom prst="straightConnector1">
            <a:avLst/>
          </a:prstGeom>
          <a:ln w="50800" cmpd="sng">
            <a:solidFill>
              <a:srgbClr val="000000"/>
            </a:solidFill>
            <a:prstDash val="dash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334686" y="4837165"/>
            <a:ext cx="2351408" cy="1482580"/>
          </a:xfrm>
          <a:prstGeom prst="rect">
            <a:avLst/>
          </a:prstGeom>
          <a:solidFill>
            <a:srgbClr val="50B470"/>
          </a:solidFill>
          <a:ln w="952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71" name="Elbow Connector 70"/>
          <p:cNvCxnSpPr>
            <a:stCxn id="43" idx="2"/>
            <a:endCxn id="52" idx="1"/>
          </p:cNvCxnSpPr>
          <p:nvPr/>
        </p:nvCxnSpPr>
        <p:spPr>
          <a:xfrm rot="16200000" flipH="1">
            <a:off x="2811234" y="4055002"/>
            <a:ext cx="652037" cy="2394867"/>
          </a:xfrm>
          <a:prstGeom prst="bentConnector2">
            <a:avLst/>
          </a:prstGeom>
          <a:ln w="508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 flipV="1">
            <a:off x="1558591" y="2895748"/>
            <a:ext cx="1758988" cy="901700"/>
          </a:xfrm>
          <a:prstGeom prst="bentConnector3">
            <a:avLst>
              <a:gd name="adj1" fmla="val -59"/>
            </a:avLst>
          </a:prstGeom>
          <a:ln w="50800" cmpd="sng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rot="10800000" flipV="1">
            <a:off x="2343268" y="3513815"/>
            <a:ext cx="970078" cy="302166"/>
          </a:xfrm>
          <a:prstGeom prst="bentConnector3">
            <a:avLst>
              <a:gd name="adj1" fmla="val 99749"/>
            </a:avLst>
          </a:prstGeom>
          <a:ln w="50800" cmpd="dbl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61" idx="3"/>
            <a:endCxn id="52" idx="3"/>
          </p:cNvCxnSpPr>
          <p:nvPr/>
        </p:nvCxnSpPr>
        <p:spPr>
          <a:xfrm flipH="1">
            <a:off x="6686094" y="2890623"/>
            <a:ext cx="974884" cy="2687832"/>
          </a:xfrm>
          <a:prstGeom prst="bentConnector3">
            <a:avLst>
              <a:gd name="adj1" fmla="val -51588"/>
            </a:avLst>
          </a:prstGeom>
          <a:ln w="50800">
            <a:solidFill>
              <a:srgbClr val="0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MemcachedGPU - SoCC'15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7F83-90F2-8B4B-B9FE-882859725B1B}" type="slidenum">
              <a:rPr lang="en-US" smtClean="0"/>
              <a:t>5</a:t>
            </a:fld>
            <a:endParaRPr lang="en-US"/>
          </a:p>
        </p:txBody>
      </p:sp>
      <p:cxnSp>
        <p:nvCxnSpPr>
          <p:cNvPr id="31" name="Straight Arrow Connector 30"/>
          <p:cNvCxnSpPr>
            <a:stCxn id="62" idx="1"/>
          </p:cNvCxnSpPr>
          <p:nvPr/>
        </p:nvCxnSpPr>
        <p:spPr>
          <a:xfrm flipH="1">
            <a:off x="5269146" y="3508295"/>
            <a:ext cx="526231" cy="0"/>
          </a:xfrm>
          <a:prstGeom prst="straightConnector1">
            <a:avLst/>
          </a:prstGeom>
          <a:ln w="50800" cmpd="dbl">
            <a:solidFill>
              <a:srgbClr val="0C1934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6223501" y="3704316"/>
            <a:ext cx="0" cy="1128182"/>
          </a:xfrm>
          <a:prstGeom prst="straightConnector1">
            <a:avLst/>
          </a:prstGeom>
          <a:ln w="50800" cmpd="dbl">
            <a:solidFill>
              <a:srgbClr val="0C1934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4607675" y="5304542"/>
            <a:ext cx="1796004" cy="391872"/>
          </a:xfrm>
          <a:prstGeom prst="rect">
            <a:avLst/>
          </a:prstGeom>
          <a:solidFill>
            <a:srgbClr val="56C77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Networking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607675" y="5839437"/>
            <a:ext cx="1796004" cy="391872"/>
          </a:xfrm>
          <a:prstGeom prst="rect">
            <a:avLst/>
          </a:prstGeom>
          <a:solidFill>
            <a:srgbClr val="56C77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Application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152102" y="4826864"/>
            <a:ext cx="793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GPU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826863" y="5530654"/>
            <a:ext cx="1417389" cy="400110"/>
          </a:xfrm>
          <a:prstGeom prst="rect">
            <a:avLst/>
          </a:prstGeom>
          <a:noFill/>
          <a:ln w="25400" cmpd="dbl">
            <a:noFill/>
            <a:tailEnd type="triangle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Packet data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379924" y="4111309"/>
            <a:ext cx="1859785" cy="707886"/>
          </a:xfrm>
          <a:prstGeom prst="rect">
            <a:avLst/>
          </a:prstGeom>
          <a:noFill/>
          <a:ln w="25400" cmpd="dbl">
            <a:noFill/>
            <a:tailEnd type="triangle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Response &amp; Recycle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94465" y="3680897"/>
            <a:ext cx="1003538" cy="400110"/>
          </a:xfrm>
          <a:prstGeom prst="rect">
            <a:avLst/>
          </a:prstGeom>
          <a:noFill/>
          <a:ln w="25400" cmpd="dbl">
            <a:noFill/>
            <a:tailEnd type="triangle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Receive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23064" y="4701130"/>
            <a:ext cx="735515" cy="400110"/>
          </a:xfrm>
          <a:prstGeom prst="rect">
            <a:avLst/>
          </a:prstGeom>
          <a:noFill/>
          <a:ln w="25400" cmpd="dbl">
            <a:noFill/>
            <a:tailEnd type="triangle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Send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915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949"/>
    </mc:Choice>
    <mc:Fallback xmlns="">
      <p:transition xmlns:p14="http://schemas.microsoft.com/office/powerpoint/2010/main" spd="slow" advTm="10294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42" grpId="0"/>
      <p:bldP spid="143" grpId="0"/>
      <p:bldP spid="1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| Networking on GPUs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throughput</a:t>
            </a:r>
          </a:p>
          <a:p>
            <a:pPr lvl="1"/>
            <a:r>
              <a:rPr lang="en-US" dirty="0"/>
              <a:t>Efficient data </a:t>
            </a:r>
            <a:r>
              <a:rPr lang="en-US" dirty="0" smtClean="0"/>
              <a:t>movement</a:t>
            </a:r>
          </a:p>
          <a:p>
            <a:pPr lvl="1"/>
            <a:r>
              <a:rPr lang="en-US" dirty="0" smtClean="0"/>
              <a:t>Request-level parallelism through batching</a:t>
            </a:r>
          </a:p>
          <a:p>
            <a:r>
              <a:rPr lang="en-US" dirty="0" smtClean="0"/>
              <a:t>Low </a:t>
            </a:r>
            <a:r>
              <a:rPr lang="en-US" dirty="0"/>
              <a:t>latency</a:t>
            </a:r>
          </a:p>
          <a:p>
            <a:pPr lvl="1"/>
            <a:r>
              <a:rPr lang="en-US" dirty="0" smtClean="0"/>
              <a:t>Small batches</a:t>
            </a:r>
          </a:p>
          <a:p>
            <a:pPr lvl="1"/>
            <a:r>
              <a:rPr lang="en-US" dirty="0" smtClean="0"/>
              <a:t>Multiple concurrent batches</a:t>
            </a:r>
          </a:p>
          <a:p>
            <a:pPr lvl="1"/>
            <a:r>
              <a:rPr lang="en-US" dirty="0" smtClean="0"/>
              <a:t>Task-level parallelism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MemcachedGPU - SoCC'15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7F83-90F2-8B4B-B9FE-882859725B1B}" type="slidenum">
              <a:rPr lang="en-US" smtClean="0"/>
              <a:t>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679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88"/>
    </mc:Choice>
    <mc:Fallback xmlns="">
      <p:transition xmlns:p14="http://schemas.microsoft.com/office/powerpoint/2010/main" spd="slow" advTm="5558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| Memcached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MemcachedGPU - SoCC'15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7F83-90F2-8B4B-B9FE-882859725B1B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55131" y="2109590"/>
            <a:ext cx="6482383" cy="727715"/>
          </a:xfrm>
          <a:prstGeom prst="rect">
            <a:avLst/>
          </a:prstGeom>
          <a:solidFill>
            <a:srgbClr val="77B9B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Web Tier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40364" y="3520154"/>
            <a:ext cx="4425134" cy="967179"/>
          </a:xfrm>
          <a:prstGeom prst="rect">
            <a:avLst/>
          </a:prstGeom>
          <a:solidFill>
            <a:srgbClr val="50B47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Memcached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Distributed Key-value Store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7283" y="5134399"/>
            <a:ext cx="6511584" cy="727715"/>
          </a:xfrm>
          <a:prstGeom prst="rect">
            <a:avLst/>
          </a:prstGeom>
          <a:solidFill>
            <a:srgbClr val="BA874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Storage Tier</a:t>
            </a:r>
            <a:endParaRPr lang="en-US" sz="2800" dirty="0">
              <a:solidFill>
                <a:srgbClr val="0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286000" y="2835275"/>
            <a:ext cx="0" cy="685801"/>
          </a:xfrm>
          <a:prstGeom prst="straightConnector1">
            <a:avLst/>
          </a:prstGeom>
          <a:ln w="38100" cmpd="sng">
            <a:solidFill>
              <a:srgbClr val="0C193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573805" y="2835275"/>
            <a:ext cx="0" cy="685800"/>
          </a:xfrm>
          <a:prstGeom prst="straightConnector1">
            <a:avLst/>
          </a:prstGeom>
          <a:ln w="38100" cmpd="sng">
            <a:solidFill>
              <a:srgbClr val="0C193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92075" y="2932855"/>
            <a:ext cx="774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GET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4641326" y="2915922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SET</a:t>
            </a:r>
            <a:endParaRPr lang="en-US" sz="28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559836" y="2855595"/>
            <a:ext cx="0" cy="2278804"/>
          </a:xfrm>
          <a:prstGeom prst="straightConnector1">
            <a:avLst/>
          </a:prstGeom>
          <a:ln w="38100" cmpd="sng">
            <a:solidFill>
              <a:srgbClr val="0C1934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59836" y="2855595"/>
            <a:ext cx="0" cy="2278804"/>
          </a:xfrm>
          <a:prstGeom prst="straightConnector1">
            <a:avLst/>
          </a:prstGeom>
          <a:ln w="114300" cmpd="sng">
            <a:solidFill>
              <a:srgbClr val="0C1934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514488" y="3025589"/>
            <a:ext cx="704278" cy="368730"/>
          </a:xfrm>
          <a:prstGeom prst="rect">
            <a:avLst/>
          </a:prstGeom>
          <a:noFill/>
          <a:ln w="28575" cmpd="sng">
            <a:solidFill>
              <a:srgbClr val="50B47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635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78"/>
    </mc:Choice>
    <mc:Fallback xmlns="">
      <p:transition xmlns:p14="http://schemas.microsoft.com/office/powerpoint/2010/main" spd="slow" advTm="5487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| MemcachedGPU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7770"/>
            <a:ext cx="8229600" cy="763325"/>
          </a:xfrm>
        </p:spPr>
        <p:txBody>
          <a:bodyPr/>
          <a:lstStyle/>
          <a:p>
            <a:r>
              <a:rPr lang="en-US" dirty="0" smtClean="0"/>
              <a:t>Limited GPU memory sizes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MemcachedGPU - SoCC'15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7F83-90F2-8B4B-B9FE-882859725B1B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96457" y="4233907"/>
            <a:ext cx="1392031" cy="1062556"/>
          </a:xfrm>
          <a:prstGeom prst="rect">
            <a:avLst/>
          </a:prstGeom>
          <a:solidFill>
            <a:srgbClr val="77B9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Key &amp; Value Storage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96457" y="3260659"/>
            <a:ext cx="1392031" cy="803116"/>
          </a:xfrm>
          <a:prstGeom prst="rect">
            <a:avLst/>
          </a:prstGeom>
          <a:solidFill>
            <a:srgbClr val="50B47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Hash Table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563" y="3910741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b="1" dirty="0" smtClean="0">
                <a:latin typeface="Times New Roman"/>
                <a:cs typeface="Times New Roman"/>
              </a:rPr>
              <a:t>CPU </a:t>
            </a:r>
            <a:br>
              <a:rPr lang="en-US" b="1" dirty="0" smtClean="0">
                <a:latin typeface="Times New Roman"/>
                <a:cs typeface="Times New Roman"/>
              </a:rPr>
            </a:br>
            <a:r>
              <a:rPr lang="en-US" b="1" dirty="0" smtClean="0">
                <a:latin typeface="Times New Roman"/>
                <a:cs typeface="Times New Roman"/>
              </a:rPr>
              <a:t>Memory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1995247" y="3260659"/>
            <a:ext cx="262014" cy="2035804"/>
          </a:xfrm>
          <a:prstGeom prst="leftBrace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latin typeface="Times New Roman"/>
              <a:cs typeface="Times New Roman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314850" y="4154039"/>
            <a:ext cx="2897865" cy="0"/>
          </a:xfrm>
          <a:prstGeom prst="line">
            <a:avLst/>
          </a:prstGeom>
          <a:ln w="9525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53080" y="3328393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b="1" dirty="0" smtClean="0">
                <a:latin typeface="Times New Roman"/>
                <a:cs typeface="Times New Roman"/>
              </a:rPr>
              <a:t>GPU </a:t>
            </a:r>
            <a:br>
              <a:rPr lang="en-US" b="1" dirty="0" smtClean="0">
                <a:latin typeface="Times New Roman"/>
                <a:cs typeface="Times New Roman"/>
              </a:rPr>
            </a:br>
            <a:r>
              <a:rPr lang="en-US" b="1" dirty="0" smtClean="0">
                <a:latin typeface="Times New Roman"/>
                <a:cs typeface="Times New Roman"/>
              </a:rPr>
              <a:t>Memory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53080" y="4419880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b="1" dirty="0" smtClean="0">
                <a:latin typeface="Times New Roman"/>
                <a:cs typeface="Times New Roman"/>
              </a:rPr>
              <a:t>CPU </a:t>
            </a:r>
            <a:br>
              <a:rPr lang="en-US" b="1" dirty="0" smtClean="0">
                <a:latin typeface="Times New Roman"/>
                <a:cs typeface="Times New Roman"/>
              </a:rPr>
            </a:br>
            <a:r>
              <a:rPr lang="en-US" b="1" dirty="0" smtClean="0">
                <a:latin typeface="Times New Roman"/>
                <a:cs typeface="Times New Roman"/>
              </a:rPr>
              <a:t>Memory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14850" y="3260660"/>
            <a:ext cx="1392031" cy="803114"/>
          </a:xfrm>
          <a:prstGeom prst="rect">
            <a:avLst/>
          </a:prstGeom>
          <a:solidFill>
            <a:srgbClr val="50B47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Hash Table + Key storage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14850" y="4233908"/>
            <a:ext cx="1392031" cy="1062556"/>
          </a:xfrm>
          <a:prstGeom prst="rect">
            <a:avLst/>
          </a:prstGeom>
          <a:solidFill>
            <a:srgbClr val="77B9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Value Storage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9" name="Left Brace 18"/>
          <p:cNvSpPr/>
          <p:nvPr/>
        </p:nvSpPr>
        <p:spPr>
          <a:xfrm rot="10800000">
            <a:off x="6728273" y="3260660"/>
            <a:ext cx="262014" cy="803115"/>
          </a:xfrm>
          <a:prstGeom prst="leftBrace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latin typeface="Times New Roman"/>
              <a:cs typeface="Times New Roman"/>
            </a:endParaRPr>
          </a:p>
        </p:txBody>
      </p:sp>
      <p:sp>
        <p:nvSpPr>
          <p:cNvPr id="20" name="Left Brace 19"/>
          <p:cNvSpPr/>
          <p:nvPr/>
        </p:nvSpPr>
        <p:spPr>
          <a:xfrm rot="10800000">
            <a:off x="6728273" y="4233907"/>
            <a:ext cx="262014" cy="1062556"/>
          </a:xfrm>
          <a:prstGeom prst="leftBrace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>
              <a:latin typeface="Times New Roman"/>
              <a:cs typeface="Times New Roman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30130" y="4152544"/>
            <a:ext cx="9398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713251" y="4068729"/>
            <a:ext cx="0" cy="16763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884701" y="4070224"/>
            <a:ext cx="0" cy="16763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052976" y="4068729"/>
            <a:ext cx="0" cy="16763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224426" y="4070224"/>
            <a:ext cx="0" cy="16763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764426" y="4070224"/>
            <a:ext cx="0" cy="16763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935876" y="4071719"/>
            <a:ext cx="0" cy="16763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104151" y="4070224"/>
            <a:ext cx="0" cy="16763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275601" y="4071719"/>
            <a:ext cx="0" cy="16763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388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082"/>
    </mc:Choice>
    <mc:Fallback xmlns="">
      <p:transition xmlns:p14="http://schemas.microsoft.com/office/powerpoint/2010/main" spd="slow" advTm="7608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 animBg="1"/>
      <p:bldP spid="18" grpId="0" animBg="1"/>
      <p:bldP spid="19" grpId="0" animBg="1"/>
      <p:bldP spid="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25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1|4.7|20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6|35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1|19|3.6|2.7|5.5|12.5|0.8|0.8|0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|1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25.3|18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10.7|9.2|13.7|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3|5.5|9.5|21.8|8.2|15.8|20.1|2.2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24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1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6.2|9.2|10.9|16|2.2|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12.5|9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3247</TotalTime>
  <Words>493</Words>
  <Application>Microsoft Macintosh PowerPoint</Application>
  <PresentationFormat>On-screen Show (4:3)</PresentationFormat>
  <Paragraphs>156</Paragraphs>
  <Slides>18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MemcachedGPU  Scaling-up Scale-out Key-value Stores</vt:lpstr>
      <vt:lpstr>Problem &amp; Motivation</vt:lpstr>
      <vt:lpstr>Problem &amp; Motivation</vt:lpstr>
      <vt:lpstr>Why GPUs?</vt:lpstr>
      <vt:lpstr>Highlights</vt:lpstr>
      <vt:lpstr>GPU Network Offload Manager (GNoM)</vt:lpstr>
      <vt:lpstr>Challenges | Networking on GPUs</vt:lpstr>
      <vt:lpstr>Application | Memcached</vt:lpstr>
      <vt:lpstr>Challenges | MemcachedGPU</vt:lpstr>
      <vt:lpstr>Challenges | MemcachedGPU</vt:lpstr>
      <vt:lpstr>Experimental Methodology</vt:lpstr>
      <vt:lpstr>Evaluation| Throughput</vt:lpstr>
      <vt:lpstr>Evaluation| Latency</vt:lpstr>
      <vt:lpstr>Evaluation| Power</vt:lpstr>
      <vt:lpstr>Evaluation| Energy-efficiency</vt:lpstr>
      <vt:lpstr>Evaluation| Workload Consolidation</vt:lpstr>
      <vt:lpstr>Evaluation| Workload Consolidation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MemcachedGPU: Scaling-up Scale-out Key-value Stores</dc:title>
  <dc:creator>T</dc:creator>
  <cp:lastModifiedBy>T</cp:lastModifiedBy>
  <cp:revision>537</cp:revision>
  <dcterms:created xsi:type="dcterms:W3CDTF">2015-08-20T00:58:11Z</dcterms:created>
  <dcterms:modified xsi:type="dcterms:W3CDTF">2015-12-22T05:19:21Z</dcterms:modified>
</cp:coreProperties>
</file>