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6" r:id="rId2"/>
    <p:sldId id="327" r:id="rId3"/>
    <p:sldId id="331" r:id="rId4"/>
    <p:sldId id="302" r:id="rId5"/>
    <p:sldId id="334" r:id="rId6"/>
    <p:sldId id="308" r:id="rId7"/>
    <p:sldId id="267" r:id="rId8"/>
    <p:sldId id="287" r:id="rId9"/>
    <p:sldId id="316" r:id="rId10"/>
    <p:sldId id="318" r:id="rId11"/>
    <p:sldId id="264" r:id="rId12"/>
    <p:sldId id="300" r:id="rId13"/>
    <p:sldId id="270" r:id="rId14"/>
    <p:sldId id="323" r:id="rId15"/>
  </p:sldIdLst>
  <p:sldSz cx="9144000" cy="5143500" type="screen16x9"/>
  <p:notesSz cx="6642100" cy="97774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50"/>
    <a:srgbClr val="E48C0A"/>
    <a:srgbClr val="E4A00A"/>
    <a:srgbClr val="E4AA0A"/>
    <a:srgbClr val="000050"/>
    <a:srgbClr val="008FC2"/>
    <a:srgbClr val="C86C0A"/>
    <a:srgbClr val="006FC2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4" autoAdjust="0"/>
    <p:restoredTop sz="92139" autoAdjust="0"/>
  </p:normalViewPr>
  <p:slideViewPr>
    <p:cSldViewPr>
      <p:cViewPr varScale="1">
        <p:scale>
          <a:sx n="88" d="100"/>
          <a:sy n="88" d="100"/>
        </p:scale>
        <p:origin x="-31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52" y="-96"/>
      </p:cViewPr>
      <p:guideLst>
        <p:guide orient="horz" pos="3080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78138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2375" y="1"/>
            <a:ext cx="2878138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AAEA4-B041-4B22-AB2A-0C6C5EDB150A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8138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2375" y="9286875"/>
            <a:ext cx="2878138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AA29A-BB1E-43BA-A6B9-E48DE826D40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76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8243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2321" y="1"/>
            <a:ext cx="2878243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330A5-9474-4A6B-88FB-8A0908C7016B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913" y="733425"/>
            <a:ext cx="6518275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210" y="4644271"/>
            <a:ext cx="5313680" cy="43998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6846"/>
            <a:ext cx="2878243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2321" y="9286846"/>
            <a:ext cx="2878243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FDC4-B9C2-4EC8-8122-30A7466F6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1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baseline="0" dirty="0"/>
          </a:p>
          <a:p>
            <a:r>
              <a:rPr lang="en-GB" baseline="0" dirty="0">
                <a:latin typeface="Calibri"/>
              </a:rPr>
              <a:t/>
            </a:r>
            <a:br>
              <a:rPr lang="en-GB" baseline="0" dirty="0">
                <a:latin typeface="Calibri"/>
              </a:rPr>
            </a:br>
            <a:endParaRPr lang="en-GB" baseline="0" dirty="0">
              <a:latin typeface="Calibri"/>
            </a:endParaRPr>
          </a:p>
          <a:p>
            <a:r>
              <a:rPr lang="en-GB" baseline="0" dirty="0"/>
              <a:t/>
            </a:r>
            <a:br>
              <a:rPr lang="en-GB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1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3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94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3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62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80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Spend time on main slide -&gt; more animations, prepare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Keep</a:t>
            </a:r>
            <a:r>
              <a:rPr lang="en-GB" baseline="0" dirty="0" smtClean="0"/>
              <a:t> answer short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Talk &amp; animation should be on sync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Screen wall far – don’t point 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General framework : 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Start making story and come to point directly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69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3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Change diagram that embed id’s into </a:t>
            </a:r>
            <a:r>
              <a:rPr lang="en-GB" dirty="0" err="1" smtClean="0"/>
              <a:t>pkt</a:t>
            </a:r>
            <a:r>
              <a:rPr lang="en-GB" dirty="0" smtClean="0"/>
              <a:t> header (instead of showing just id’s)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Add bullet points describing technique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Title:</a:t>
            </a:r>
          </a:p>
          <a:p>
            <a:pPr marL="628650" lvl="1" indent="-171450">
              <a:buFontTx/>
              <a:buChar char="-"/>
            </a:pPr>
            <a:r>
              <a:rPr lang="en-GB" dirty="0" smtClean="0"/>
              <a:t>Exploits topology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smtClean="0"/>
              <a:t>Mention path reconstruction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0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3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/>
            </a:r>
            <a:br>
              <a:rPr lang="en-GB" baseline="0" dirty="0"/>
            </a:br>
            <a:r>
              <a:rPr lang="en-GB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7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3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3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/>
            </a:r>
            <a:br>
              <a:rPr lang="en-GB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4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95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06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3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/>
            </a:r>
            <a:br>
              <a:rPr lang="en-GB" dirty="0"/>
            </a:br>
            <a:r>
              <a:rPr lang="en-GB" baseline="0" dirty="0"/>
              <a:t>th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457200" lvl="1" indent="0">
              <a:buFontTx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97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3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0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3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FDC4-B9C2-4EC8-8122-30A7466F65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0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8FC-B070-445F-939D-7C6247E3F041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05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EF0-E311-4627-8C0E-7B1F99DC16EE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6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A53C-841D-4502-ACBE-FABDB36A3D0D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5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18C5-15F8-4C57-AED2-5B67A2EE5F45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6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A44-CEEB-499A-86DB-878AFD471500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8CB4-C516-4866-9237-3431B9D3C999}" type="datetime1">
              <a:rPr lang="en-GB" smtClean="0"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6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C133-CF39-4847-85F8-F683E67C06C6}" type="datetime1">
              <a:rPr lang="en-GB" smtClean="0"/>
              <a:t>22/09/2015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7824-187A-4226-962F-C70F7E075D26}" type="datetime1">
              <a:rPr lang="en-GB" smtClean="0"/>
              <a:t>22/09/2015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6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D23-318E-4E99-9DC5-B279B00AA709}" type="datetime1">
              <a:rPr lang="en-GB" smtClean="0"/>
              <a:t>22/09/2015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1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07D-0703-4722-804D-4FB669E1C177}" type="datetime1">
              <a:rPr lang="en-GB" smtClean="0"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C3E4-B620-4568-B2F9-6235DF8FA585}" type="datetime1">
              <a:rPr lang="en-GB" smtClean="0"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C6B6-0FD1-47B3-9C97-07C292D0BB4A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BAB8-8AC3-42CB-9C72-EED2E0060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8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3528" y="483518"/>
            <a:ext cx="8638728" cy="1728192"/>
          </a:xfrm>
        </p:spPr>
        <p:txBody>
          <a:bodyPr>
            <a:noAutofit/>
          </a:bodyPr>
          <a:lstStyle/>
          <a:p>
            <a:r>
              <a:rPr lang="en-GB" sz="3600" dirty="0" err="1" smtClean="0">
                <a:solidFill>
                  <a:srgbClr val="0070C0"/>
                </a:solidFill>
              </a:rPr>
              <a:t>CherryPick</a:t>
            </a:r>
            <a:r>
              <a:rPr lang="en-GB" sz="3600" dirty="0" smtClean="0">
                <a:solidFill>
                  <a:srgbClr val="0070C0"/>
                </a:solidFill>
              </a:rPr>
              <a:t>: Tracing Packet Trajectory</a:t>
            </a:r>
            <a:br>
              <a:rPr lang="en-GB" sz="3600" dirty="0" smtClean="0">
                <a:solidFill>
                  <a:srgbClr val="0070C0"/>
                </a:solidFill>
              </a:rPr>
            </a:br>
            <a:r>
              <a:rPr lang="en-GB" sz="3600" dirty="0" smtClean="0">
                <a:solidFill>
                  <a:srgbClr val="0070C0"/>
                </a:solidFill>
              </a:rPr>
              <a:t>in Software-Defined </a:t>
            </a:r>
            <a:r>
              <a:rPr lang="en-GB" sz="3600" dirty="0" err="1" smtClean="0">
                <a:solidFill>
                  <a:srgbClr val="0070C0"/>
                </a:solidFill>
              </a:rPr>
              <a:t>Datacenter</a:t>
            </a:r>
            <a:r>
              <a:rPr lang="en-GB" sz="3600" dirty="0" smtClean="0">
                <a:solidFill>
                  <a:srgbClr val="0070C0"/>
                </a:solidFill>
              </a:rPr>
              <a:t> Networks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520" y="3291830"/>
            <a:ext cx="8496944" cy="1314450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8C50"/>
                </a:solidFill>
              </a:rPr>
              <a:t>Praveen </a:t>
            </a:r>
            <a:r>
              <a:rPr lang="en-GB" sz="2400" dirty="0" err="1" smtClean="0">
                <a:solidFill>
                  <a:srgbClr val="008C50"/>
                </a:solidFill>
              </a:rPr>
              <a:t>Tammana</a:t>
            </a:r>
            <a:r>
              <a:rPr lang="sv-SE" altLang="ko-KR" sz="2400" dirty="0" smtClean="0">
                <a:solidFill>
                  <a:schemeClr val="tx1"/>
                </a:solidFill>
              </a:rPr>
              <a:t>†</a:t>
            </a:r>
            <a:r>
              <a:rPr lang="en-GB" sz="2400" dirty="0" smtClean="0">
                <a:solidFill>
                  <a:schemeClr val="tx1"/>
                </a:solidFill>
              </a:rPr>
              <a:t>   </a:t>
            </a:r>
            <a:r>
              <a:rPr lang="en-GB" sz="2400" dirty="0" err="1" smtClean="0">
                <a:solidFill>
                  <a:schemeClr val="tx1"/>
                </a:solidFill>
              </a:rPr>
              <a:t>Rachit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Agarwal</a:t>
            </a:r>
            <a:r>
              <a:rPr lang="sv-SE" altLang="ko-KR" sz="2400" dirty="0" smtClean="0">
                <a:solidFill>
                  <a:schemeClr val="tx1"/>
                </a:solidFill>
              </a:rPr>
              <a:t>‡</a:t>
            </a:r>
            <a:r>
              <a:rPr lang="en-GB" sz="2400" dirty="0" smtClean="0">
                <a:solidFill>
                  <a:schemeClr val="tx1"/>
                </a:solidFill>
              </a:rPr>
              <a:t>  </a:t>
            </a:r>
            <a:r>
              <a:rPr lang="en-GB" sz="2400" dirty="0" err="1" smtClean="0">
                <a:solidFill>
                  <a:schemeClr val="tx1"/>
                </a:solidFill>
              </a:rPr>
              <a:t>Myungjin</a:t>
            </a:r>
            <a:r>
              <a:rPr lang="en-GB" sz="2400" dirty="0" smtClean="0">
                <a:solidFill>
                  <a:schemeClr val="tx1"/>
                </a:solidFill>
              </a:rPr>
              <a:t> Lee</a:t>
            </a:r>
            <a:r>
              <a:rPr lang="sv-SE" altLang="ko-KR" sz="2400" dirty="0">
                <a:solidFill>
                  <a:schemeClr val="tx1"/>
                </a:solidFill>
              </a:rPr>
              <a:t>†</a:t>
            </a:r>
            <a:endParaRPr lang="en-GB" sz="2400" dirty="0">
              <a:solidFill>
                <a:schemeClr val="tx1"/>
              </a:solidFill>
            </a:endParaRPr>
          </a:p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                  </a:t>
            </a:r>
            <a:r>
              <a:rPr lang="sv-SE" altLang="ko-KR" sz="2400" dirty="0">
                <a:solidFill>
                  <a:schemeClr val="tx1"/>
                </a:solidFill>
              </a:rPr>
              <a:t>†</a:t>
            </a:r>
            <a:r>
              <a:rPr lang="en-GB" sz="2400" dirty="0" smtClean="0">
                <a:solidFill>
                  <a:schemeClr val="tx1"/>
                </a:solidFill>
              </a:rPr>
              <a:t>University of Edinburgh		</a:t>
            </a:r>
            <a:r>
              <a:rPr lang="sv-SE" altLang="ko-KR" sz="2400" dirty="0" smtClean="0">
                <a:solidFill>
                  <a:schemeClr val="tx1"/>
                </a:solidFill>
              </a:rPr>
              <a:t>‡UC Berkeley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68487"/>
            <a:ext cx="946854" cy="121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02496"/>
            <a:ext cx="937456" cy="121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75569"/>
            <a:ext cx="936104" cy="121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Z:\home\praveen\Documents\Phd\academic_dev_slides\2nd-Year\sosr-15\sources\berkeley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79" y="4158377"/>
            <a:ext cx="748800" cy="7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Z:\home\praveen\Documents\Phd\academic_dev_slides\2nd-Year\sosr-15\sources\cres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15" y="4158377"/>
            <a:ext cx="747174" cy="7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Evaluation results for 48-ary fat-tree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71170" y="1173175"/>
            <a:ext cx="4040188" cy="479822"/>
          </a:xfrm>
        </p:spPr>
        <p:txBody>
          <a:bodyPr/>
          <a:lstStyle/>
          <a:p>
            <a:r>
              <a:rPr lang="en-GB" b="0" dirty="0" smtClean="0"/>
              <a:t>	       </a:t>
            </a:r>
            <a:r>
              <a:rPr lang="en-GB" b="0" dirty="0" err="1" smtClean="0"/>
              <a:t>ToR</a:t>
            </a:r>
            <a:r>
              <a:rPr lang="en-GB" b="0" dirty="0" smtClean="0"/>
              <a:t> Switch</a:t>
            </a:r>
            <a:endParaRPr lang="en-GB" b="0" dirty="0"/>
          </a:p>
        </p:txBody>
      </p:sp>
      <p:pic>
        <p:nvPicPr>
          <p:cNvPr id="2052" name="Picture 4" descr="Z:\home\praveen\Documents\Phd\academic_dev_slides\2nd-Year\sosr-15\sources\graph_data\OFEntries\edge_ofentrie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38155"/>
            <a:ext cx="4032447" cy="293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555776" y="2787774"/>
            <a:ext cx="0" cy="865328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7404" y="3020383"/>
            <a:ext cx="564578" cy="400110"/>
          </a:xfrm>
          <a:prstGeom prst="rect">
            <a:avLst/>
          </a:prstGeom>
          <a:noFill/>
          <a:ln w="31750">
            <a:noFil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10</a:t>
            </a:r>
            <a:r>
              <a:rPr lang="en-GB" sz="2000" b="1" baseline="30000" dirty="0" smtClean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5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563888" y="2212794"/>
            <a:ext cx="0" cy="1440308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2747867"/>
            <a:ext cx="564578" cy="400110"/>
          </a:xfrm>
          <a:prstGeom prst="rect">
            <a:avLst/>
          </a:prstGeom>
          <a:noFill/>
          <a:ln w="31750">
            <a:noFil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10</a:t>
            </a:r>
            <a:r>
              <a:rPr lang="en-GB" sz="2000" b="1" baseline="30000" dirty="0" smtClean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7</a:t>
            </a:r>
            <a:endParaRPr lang="en-GB" sz="2000" b="1" baseline="30000" dirty="0">
              <a:solidFill>
                <a:schemeClr val="accent6">
                  <a:lumMod val="75000"/>
                </a:schemeClr>
              </a:solidFill>
              <a:latin typeface="Helvetica" pitchFamily="2" charset="0"/>
            </a:endParaRPr>
          </a:p>
        </p:txBody>
      </p:sp>
      <p:pic>
        <p:nvPicPr>
          <p:cNvPr id="2053" name="Picture 5" descr="Z:\home\praveen\Documents\Phd\academic_dev_slides\2nd-Year\sosr-15\sources\graph_data\bits\bi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30" y="1638154"/>
            <a:ext cx="4070226" cy="293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169540" y="2074537"/>
            <a:ext cx="948413" cy="1891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143065" y="2641725"/>
            <a:ext cx="900100" cy="1324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716016" y="2441536"/>
            <a:ext cx="4209129" cy="954107"/>
          </a:xfrm>
          <a:prstGeom prst="rect">
            <a:avLst/>
          </a:prstGeom>
          <a:solidFill>
            <a:srgbClr val="008C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sz="2800" b="1" dirty="0"/>
              <a:t>Header space requirement </a:t>
            </a:r>
            <a:endParaRPr lang="en-GB" sz="2800" b="1" dirty="0" smtClean="0"/>
          </a:p>
          <a:p>
            <a:r>
              <a:rPr lang="en-GB" sz="2800" b="1" dirty="0" smtClean="0"/>
              <a:t>is close </a:t>
            </a:r>
            <a:r>
              <a:rPr lang="en-GB" sz="2800" b="1" dirty="0"/>
              <a:t>to </a:t>
            </a:r>
            <a:r>
              <a:rPr lang="en-GB" sz="2800" b="1" dirty="0" err="1"/>
              <a:t>PathletTracer</a:t>
            </a:r>
            <a:endParaRPr lang="en-GB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035" y="2220164"/>
            <a:ext cx="226964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400" b="1" dirty="0" smtClean="0"/>
          </a:p>
          <a:p>
            <a:pPr algn="ctr"/>
            <a:r>
              <a:rPr lang="en-GB" sz="2400" b="1" dirty="0" smtClean="0"/>
              <a:t>Independent of </a:t>
            </a:r>
          </a:p>
          <a:p>
            <a:pPr algn="ctr"/>
            <a:r>
              <a:rPr lang="en-GB" sz="2400" b="1" dirty="0" smtClean="0"/>
              <a:t>path length</a:t>
            </a:r>
            <a:endParaRPr lang="en-GB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135" y="3653102"/>
            <a:ext cx="2253275" cy="0"/>
          </a:xfrm>
          <a:prstGeom prst="line">
            <a:avLst/>
          </a:prstGeom>
          <a:ln w="50800" cap="rnd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3469" y="2455894"/>
            <a:ext cx="4032448" cy="954107"/>
          </a:xfrm>
          <a:prstGeom prst="rect">
            <a:avLst/>
          </a:prstGeom>
          <a:solidFill>
            <a:srgbClr val="008C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Minimal number of switch flow rules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6" grpId="2" animBg="1"/>
      <p:bldP spid="27" grpId="2" animBg="1"/>
      <p:bldP spid="28" grpId="0" animBg="1"/>
      <p:bldP spid="9" grpId="0" animBg="1"/>
      <p:bldP spid="9" grpId="1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41480"/>
            <a:ext cx="8229600" cy="857250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51570"/>
            <a:ext cx="8579296" cy="39964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sz="3300" dirty="0" err="1" smtClean="0">
                <a:solidFill>
                  <a:srgbClr val="002060"/>
                </a:solidFill>
              </a:rPr>
              <a:t>CherryPick</a:t>
            </a:r>
            <a:endParaRPr lang="en-GB" dirty="0" smtClean="0">
              <a:solidFill>
                <a:srgbClr val="00206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2800" dirty="0" smtClean="0"/>
              <a:t>Simple and scalable packet trajectory tracing technique</a:t>
            </a:r>
          </a:p>
          <a:p>
            <a:pPr lvl="1">
              <a:lnSpc>
                <a:spcPct val="120000"/>
              </a:lnSpc>
            </a:pPr>
            <a:r>
              <a:rPr lang="en-GB" sz="2800" dirty="0" smtClean="0"/>
              <a:t>Demonstrate efficacy under fat-tree topology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008C50"/>
                </a:solidFill>
              </a:rPr>
              <a:t>Feasibility: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smtClean="0"/>
              <a:t>Trace all 4- and 6-hop paths using double tagging</a:t>
            </a:r>
            <a:endParaRPr lang="en-GB" sz="2800" dirty="0">
              <a:solidFill>
                <a:srgbClr val="7030A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008C50"/>
                </a:solidFill>
              </a:rPr>
              <a:t>Low overhead: </a:t>
            </a:r>
            <a:r>
              <a:rPr lang="en-GB" sz="2800" dirty="0" smtClean="0"/>
              <a:t>#</a:t>
            </a:r>
            <a:r>
              <a:rPr lang="en-GB" sz="2800" dirty="0" err="1" smtClean="0"/>
              <a:t>OpenFlow</a:t>
            </a:r>
            <a:r>
              <a:rPr lang="en-GB" sz="2800" dirty="0" smtClean="0"/>
              <a:t> rules = #Ports</a:t>
            </a:r>
          </a:p>
          <a:p>
            <a:pPr>
              <a:lnSpc>
                <a:spcPct val="110000"/>
              </a:lnSpc>
            </a:pPr>
            <a:r>
              <a:rPr lang="en-GB" sz="3300" dirty="0">
                <a:solidFill>
                  <a:srgbClr val="002060"/>
                </a:solidFill>
              </a:rPr>
              <a:t>Future work</a:t>
            </a:r>
          </a:p>
          <a:p>
            <a:pPr lvl="1">
              <a:lnSpc>
                <a:spcPct val="110000"/>
              </a:lnSpc>
            </a:pPr>
            <a:r>
              <a:rPr lang="en-GB" sz="2800" dirty="0" smtClean="0"/>
              <a:t>Generalization to other </a:t>
            </a:r>
            <a:r>
              <a:rPr lang="en-GB" sz="2800" dirty="0" err="1" smtClean="0"/>
              <a:t>datacenter</a:t>
            </a:r>
            <a:r>
              <a:rPr lang="en-GB" sz="2800" dirty="0" smtClean="0"/>
              <a:t> topologies </a:t>
            </a:r>
          </a:p>
          <a:p>
            <a:pPr lvl="1">
              <a:lnSpc>
                <a:spcPct val="120000"/>
              </a:lnSpc>
            </a:pPr>
            <a:r>
              <a:rPr lang="en-GB" sz="2800" dirty="0" smtClean="0"/>
              <a:t>Tracing trajectories of packets that do not reach destination</a:t>
            </a:r>
          </a:p>
          <a:p>
            <a:pPr marL="0" indent="0">
              <a:lnSpc>
                <a:spcPct val="150000"/>
              </a:lnSpc>
              <a:buNone/>
            </a:pPr>
            <a:endParaRPr lang="en-GB" sz="3000" dirty="0" smtClean="0"/>
          </a:p>
          <a:p>
            <a:pPr lvl="1">
              <a:lnSpc>
                <a:spcPct val="150000"/>
              </a:lnSpc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16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92797"/>
            <a:ext cx="7772400" cy="75790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Thank You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Backup-slides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6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80" y="2946197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2" name="Rectangle 61"/>
          <p:cNvSpPr/>
          <p:nvPr/>
        </p:nvSpPr>
        <p:spPr>
          <a:xfrm>
            <a:off x="4290724" y="2830418"/>
            <a:ext cx="2212828" cy="142051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953906" y="2867653"/>
            <a:ext cx="2258445" cy="137922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579296" cy="857250"/>
          </a:xfrm>
        </p:spPr>
        <p:txBody>
          <a:bodyPr>
            <a:noAutofit/>
          </a:bodyPr>
          <a:lstStyle/>
          <a:p>
            <a:r>
              <a:rPr lang="en-GB" sz="3200" dirty="0" smtClean="0"/>
              <a:t>Selectively picking a minimum number of links</a:t>
            </a:r>
            <a:endParaRPr lang="en-GB" sz="3200" dirty="0"/>
          </a:p>
        </p:txBody>
      </p:sp>
      <p:cxnSp>
        <p:nvCxnSpPr>
          <p:cNvPr id="112" name="Straight Connector 111"/>
          <p:cNvCxnSpPr>
            <a:stCxn id="118" idx="0"/>
            <a:endCxn id="117" idx="2"/>
          </p:cNvCxnSpPr>
          <p:nvPr/>
        </p:nvCxnSpPr>
        <p:spPr>
          <a:xfrm flipV="1">
            <a:off x="1291838" y="3199906"/>
            <a:ext cx="1606285" cy="784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9" idx="0"/>
            <a:endCxn id="116" idx="2"/>
          </p:cNvCxnSpPr>
          <p:nvPr/>
        </p:nvCxnSpPr>
        <p:spPr>
          <a:xfrm flipH="1" flipV="1">
            <a:off x="1291838" y="3281634"/>
            <a:ext cx="1606285" cy="67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9" idx="0"/>
            <a:endCxn id="117" idx="2"/>
          </p:cNvCxnSpPr>
          <p:nvPr/>
        </p:nvCxnSpPr>
        <p:spPr>
          <a:xfrm flipV="1">
            <a:off x="2898123" y="3199906"/>
            <a:ext cx="0" cy="760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8" idx="0"/>
            <a:endCxn id="116" idx="2"/>
          </p:cNvCxnSpPr>
          <p:nvPr/>
        </p:nvCxnSpPr>
        <p:spPr>
          <a:xfrm flipV="1">
            <a:off x="1291838" y="3281634"/>
            <a:ext cx="0" cy="702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82" y="3027925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67" y="2946197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8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82" y="3984473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9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67" y="3960263"/>
            <a:ext cx="564512" cy="251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0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5" y="4370326"/>
            <a:ext cx="241537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121" name="Straight Connector 120"/>
          <p:cNvCxnSpPr>
            <a:stCxn id="120" idx="0"/>
            <a:endCxn id="118" idx="2"/>
          </p:cNvCxnSpPr>
          <p:nvPr/>
        </p:nvCxnSpPr>
        <p:spPr>
          <a:xfrm flipV="1">
            <a:off x="1120354" y="4238182"/>
            <a:ext cx="171484" cy="132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6" idx="0"/>
            <a:endCxn id="179" idx="2"/>
          </p:cNvCxnSpPr>
          <p:nvPr/>
        </p:nvCxnSpPr>
        <p:spPr>
          <a:xfrm flipV="1">
            <a:off x="1291838" y="1908550"/>
            <a:ext cx="727315" cy="1119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74" idx="0"/>
            <a:endCxn id="179" idx="2"/>
          </p:cNvCxnSpPr>
          <p:nvPr/>
        </p:nvCxnSpPr>
        <p:spPr>
          <a:xfrm flipH="1" flipV="1">
            <a:off x="2019153" y="1908550"/>
            <a:ext cx="2607162" cy="1110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4" idx="0"/>
            <a:endCxn id="179" idx="2"/>
          </p:cNvCxnSpPr>
          <p:nvPr/>
        </p:nvCxnSpPr>
        <p:spPr>
          <a:xfrm flipH="1" flipV="1">
            <a:off x="2019153" y="1908550"/>
            <a:ext cx="5722165" cy="1051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9" idx="2"/>
          </p:cNvCxnSpPr>
          <p:nvPr/>
        </p:nvCxnSpPr>
        <p:spPr>
          <a:xfrm>
            <a:off x="2019153" y="1908550"/>
            <a:ext cx="3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6" idx="0"/>
            <a:endCxn id="180" idx="2"/>
          </p:cNvCxnSpPr>
          <p:nvPr/>
        </p:nvCxnSpPr>
        <p:spPr>
          <a:xfrm flipV="1">
            <a:off x="1291838" y="1908551"/>
            <a:ext cx="2496110" cy="1119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74" idx="0"/>
            <a:endCxn id="180" idx="2"/>
          </p:cNvCxnSpPr>
          <p:nvPr/>
        </p:nvCxnSpPr>
        <p:spPr>
          <a:xfrm flipH="1" flipV="1">
            <a:off x="3787948" y="1908551"/>
            <a:ext cx="838367" cy="1110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4" idx="0"/>
            <a:endCxn id="180" idx="2"/>
          </p:cNvCxnSpPr>
          <p:nvPr/>
        </p:nvCxnSpPr>
        <p:spPr>
          <a:xfrm flipH="1" flipV="1">
            <a:off x="3787948" y="1908551"/>
            <a:ext cx="3953370" cy="1051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80" idx="2"/>
          </p:cNvCxnSpPr>
          <p:nvPr/>
        </p:nvCxnSpPr>
        <p:spPr>
          <a:xfrm flipH="1" flipV="1">
            <a:off x="3787948" y="1908551"/>
            <a:ext cx="226514" cy="12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7" idx="0"/>
            <a:endCxn id="181" idx="2"/>
          </p:cNvCxnSpPr>
          <p:nvPr/>
        </p:nvCxnSpPr>
        <p:spPr>
          <a:xfrm flipV="1">
            <a:off x="2898123" y="1879312"/>
            <a:ext cx="2826340" cy="106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75" idx="0"/>
            <a:endCxn id="181" idx="2"/>
          </p:cNvCxnSpPr>
          <p:nvPr/>
        </p:nvCxnSpPr>
        <p:spPr>
          <a:xfrm flipH="1" flipV="1">
            <a:off x="5724463" y="1879312"/>
            <a:ext cx="435173" cy="106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81" idx="2"/>
          </p:cNvCxnSpPr>
          <p:nvPr/>
        </p:nvCxnSpPr>
        <p:spPr>
          <a:xfrm flipH="1" flipV="1">
            <a:off x="5724463" y="1879312"/>
            <a:ext cx="191348" cy="122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81" idx="2"/>
          </p:cNvCxnSpPr>
          <p:nvPr/>
        </p:nvCxnSpPr>
        <p:spPr>
          <a:xfrm flipH="1" flipV="1">
            <a:off x="5724463" y="1879312"/>
            <a:ext cx="257764" cy="59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17" idx="0"/>
            <a:endCxn id="182" idx="2"/>
          </p:cNvCxnSpPr>
          <p:nvPr/>
        </p:nvCxnSpPr>
        <p:spPr>
          <a:xfrm flipV="1">
            <a:off x="2898123" y="1943270"/>
            <a:ext cx="4560939" cy="1002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75" idx="0"/>
            <a:endCxn id="182" idx="2"/>
          </p:cNvCxnSpPr>
          <p:nvPr/>
        </p:nvCxnSpPr>
        <p:spPr>
          <a:xfrm flipV="1">
            <a:off x="6159636" y="1943270"/>
            <a:ext cx="1299426" cy="1002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82" idx="2"/>
          </p:cNvCxnSpPr>
          <p:nvPr/>
        </p:nvCxnSpPr>
        <p:spPr>
          <a:xfrm flipH="1" flipV="1">
            <a:off x="7459062" y="1943270"/>
            <a:ext cx="128247" cy="93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76" idx="0"/>
            <a:endCxn id="175" idx="2"/>
          </p:cNvCxnSpPr>
          <p:nvPr/>
        </p:nvCxnSpPr>
        <p:spPr>
          <a:xfrm flipV="1">
            <a:off x="4626315" y="3199906"/>
            <a:ext cx="1533321" cy="77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77" idx="0"/>
            <a:endCxn id="174" idx="2"/>
          </p:cNvCxnSpPr>
          <p:nvPr/>
        </p:nvCxnSpPr>
        <p:spPr>
          <a:xfrm flipH="1" flipV="1">
            <a:off x="4626315" y="3273057"/>
            <a:ext cx="1533321" cy="698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77" idx="0"/>
            <a:endCxn id="175" idx="2"/>
          </p:cNvCxnSpPr>
          <p:nvPr/>
        </p:nvCxnSpPr>
        <p:spPr>
          <a:xfrm flipV="1">
            <a:off x="6159636" y="3199906"/>
            <a:ext cx="0" cy="77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76" idx="0"/>
            <a:endCxn id="174" idx="2"/>
          </p:cNvCxnSpPr>
          <p:nvPr/>
        </p:nvCxnSpPr>
        <p:spPr>
          <a:xfrm flipV="1">
            <a:off x="4626315" y="3273057"/>
            <a:ext cx="0" cy="698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59" y="4381160"/>
            <a:ext cx="241537" cy="3561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172" name="Straight Connector 171"/>
          <p:cNvCxnSpPr>
            <a:endCxn id="182" idx="2"/>
          </p:cNvCxnSpPr>
          <p:nvPr/>
        </p:nvCxnSpPr>
        <p:spPr>
          <a:xfrm flipH="1" flipV="1">
            <a:off x="7459062" y="1943270"/>
            <a:ext cx="187199" cy="4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810777" y="4365564"/>
            <a:ext cx="4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Dst</a:t>
            </a:r>
            <a:endParaRPr lang="en-GB" b="1" dirty="0"/>
          </a:p>
        </p:txBody>
      </p:sp>
      <p:pic>
        <p:nvPicPr>
          <p:cNvPr id="174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59" y="3019348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6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59" y="397158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80" y="397158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78" name="Straight Connector 177"/>
          <p:cNvCxnSpPr>
            <a:stCxn id="171" idx="0"/>
            <a:endCxn id="176" idx="2"/>
          </p:cNvCxnSpPr>
          <p:nvPr/>
        </p:nvCxnSpPr>
        <p:spPr>
          <a:xfrm flipV="1">
            <a:off x="4464828" y="4225290"/>
            <a:ext cx="161487" cy="155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97" y="165484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0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92" y="1654842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1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07" y="1625603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2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06" y="168956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3" name="TextBox 182"/>
          <p:cNvSpPr txBox="1"/>
          <p:nvPr/>
        </p:nvSpPr>
        <p:spPr>
          <a:xfrm>
            <a:off x="500452" y="4373150"/>
            <a:ext cx="5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Src</a:t>
            </a:r>
            <a:endParaRPr lang="en-GB" b="1" dirty="0"/>
          </a:p>
        </p:txBody>
      </p:sp>
      <p:sp>
        <p:nvSpPr>
          <p:cNvPr id="226" name="Rectangle 225"/>
          <p:cNvSpPr/>
          <p:nvPr/>
        </p:nvSpPr>
        <p:spPr>
          <a:xfrm>
            <a:off x="189298" y="3971581"/>
            <a:ext cx="1384796" cy="3165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118" idx="0"/>
            <a:endCxn id="116" idx="0"/>
          </p:cNvCxnSpPr>
          <p:nvPr/>
        </p:nvCxnSpPr>
        <p:spPr>
          <a:xfrm flipV="1">
            <a:off x="1291838" y="3027925"/>
            <a:ext cx="0" cy="9565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16" idx="0"/>
            <a:endCxn id="179" idx="2"/>
          </p:cNvCxnSpPr>
          <p:nvPr/>
        </p:nvCxnSpPr>
        <p:spPr>
          <a:xfrm flipV="1">
            <a:off x="1291838" y="1908550"/>
            <a:ext cx="727315" cy="1119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291837" y="1938613"/>
            <a:ext cx="709735" cy="10828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64" idx="0"/>
            <a:endCxn id="179" idx="2"/>
          </p:cNvCxnSpPr>
          <p:nvPr/>
        </p:nvCxnSpPr>
        <p:spPr>
          <a:xfrm flipH="1" flipV="1">
            <a:off x="2019153" y="1908550"/>
            <a:ext cx="5722165" cy="10519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77" idx="0"/>
            <a:endCxn id="174" idx="2"/>
          </p:cNvCxnSpPr>
          <p:nvPr/>
        </p:nvCxnSpPr>
        <p:spPr>
          <a:xfrm flipH="1" flipV="1">
            <a:off x="4626315" y="3273057"/>
            <a:ext cx="1533321" cy="6985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76" idx="0"/>
            <a:endCxn id="171" idx="1"/>
          </p:cNvCxnSpPr>
          <p:nvPr/>
        </p:nvCxnSpPr>
        <p:spPr>
          <a:xfrm flipH="1">
            <a:off x="4344059" y="3971581"/>
            <a:ext cx="282256" cy="587659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ular Callout 227"/>
          <p:cNvSpPr/>
          <p:nvPr/>
        </p:nvSpPr>
        <p:spPr>
          <a:xfrm>
            <a:off x="1041321" y="1214590"/>
            <a:ext cx="1920502" cy="324699"/>
          </a:xfrm>
          <a:prstGeom prst="wedgeRoundRectCallout">
            <a:avLst>
              <a:gd name="adj1" fmla="val -2417"/>
              <a:gd name="adj2" fmla="val 14171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Pick ingress link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697507" y="1214590"/>
            <a:ext cx="372697" cy="2354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cxnSp>
        <p:nvCxnSpPr>
          <p:cNvPr id="7" name="Straight Connector 6"/>
          <p:cNvCxnSpPr>
            <a:stCxn id="177" idx="0"/>
            <a:endCxn id="175" idx="2"/>
          </p:cNvCxnSpPr>
          <p:nvPr/>
        </p:nvCxnSpPr>
        <p:spPr>
          <a:xfrm flipV="1">
            <a:off x="6159636" y="3199906"/>
            <a:ext cx="0" cy="7716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76" idx="0"/>
            <a:endCxn id="175" idx="2"/>
          </p:cNvCxnSpPr>
          <p:nvPr/>
        </p:nvCxnSpPr>
        <p:spPr>
          <a:xfrm flipV="1">
            <a:off x="4626315" y="3199906"/>
            <a:ext cx="1533321" cy="7716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308304" y="2572245"/>
            <a:ext cx="392844" cy="2525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cxnSp>
        <p:nvCxnSpPr>
          <p:cNvPr id="70" name="Straight Connector 69"/>
          <p:cNvCxnSpPr>
            <a:endCxn id="175" idx="2"/>
          </p:cNvCxnSpPr>
          <p:nvPr/>
        </p:nvCxnSpPr>
        <p:spPr>
          <a:xfrm flipV="1">
            <a:off x="6159636" y="3199906"/>
            <a:ext cx="0" cy="7845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ular Callout 73"/>
          <p:cNvSpPr/>
          <p:nvPr/>
        </p:nvSpPr>
        <p:spPr>
          <a:xfrm>
            <a:off x="4321173" y="1214589"/>
            <a:ext cx="1920502" cy="324699"/>
          </a:xfrm>
          <a:prstGeom prst="wedgeRoundRectCallout">
            <a:avLst>
              <a:gd name="adj1" fmla="val -66936"/>
              <a:gd name="adj2" fmla="val 1395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Pick ingress link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4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62" y="2960480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6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62" y="3912713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5" name="Straight Connector 94"/>
          <p:cNvCxnSpPr>
            <a:stCxn id="66" idx="0"/>
            <a:endCxn id="64" idx="2"/>
          </p:cNvCxnSpPr>
          <p:nvPr/>
        </p:nvCxnSpPr>
        <p:spPr>
          <a:xfrm flipV="1">
            <a:off x="7741318" y="3214189"/>
            <a:ext cx="0" cy="698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80" idx="2"/>
          </p:cNvCxnSpPr>
          <p:nvPr/>
        </p:nvCxnSpPr>
        <p:spPr>
          <a:xfrm>
            <a:off x="3787948" y="1908551"/>
            <a:ext cx="3913200" cy="1044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627816" y="113915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id-1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57307" y="249832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id-3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849528" y="4625666"/>
            <a:ext cx="372697" cy="2354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9837" y="455023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id-2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47" name="Straight Connector 246"/>
          <p:cNvCxnSpPr>
            <a:stCxn id="180" idx="2"/>
            <a:endCxn id="174" idx="0"/>
          </p:cNvCxnSpPr>
          <p:nvPr/>
        </p:nvCxnSpPr>
        <p:spPr>
          <a:xfrm>
            <a:off x="3787948" y="1908551"/>
            <a:ext cx="838367" cy="11107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4" idx="0"/>
            <a:endCxn id="180" idx="2"/>
          </p:cNvCxnSpPr>
          <p:nvPr/>
        </p:nvCxnSpPr>
        <p:spPr>
          <a:xfrm flipH="1" flipV="1">
            <a:off x="3787948" y="1908551"/>
            <a:ext cx="3953370" cy="10519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ular Callout 143"/>
          <p:cNvSpPr/>
          <p:nvPr/>
        </p:nvSpPr>
        <p:spPr>
          <a:xfrm>
            <a:off x="6627058" y="2373810"/>
            <a:ext cx="1920502" cy="324699"/>
          </a:xfrm>
          <a:prstGeom prst="wedgeRoundRectCallout">
            <a:avLst>
              <a:gd name="adj1" fmla="val -66936"/>
              <a:gd name="adj2" fmla="val 1395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Pick ingress link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780526" y="2815723"/>
            <a:ext cx="3081293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All 8 hops: Pick </a:t>
            </a:r>
            <a:r>
              <a:rPr lang="en-GB" sz="2400" dirty="0"/>
              <a:t>3</a:t>
            </a:r>
            <a:r>
              <a:rPr lang="en-GB" sz="2400" dirty="0" smtClean="0"/>
              <a:t> links</a:t>
            </a:r>
            <a:endParaRPr lang="en-GB" sz="2400" dirty="0"/>
          </a:p>
        </p:txBody>
      </p:sp>
      <p:cxnSp>
        <p:nvCxnSpPr>
          <p:cNvPr id="151" name="Straight Connector 150"/>
          <p:cNvCxnSpPr/>
          <p:nvPr/>
        </p:nvCxnSpPr>
        <p:spPr>
          <a:xfrm flipH="1" flipV="1">
            <a:off x="7737196" y="3199907"/>
            <a:ext cx="507212" cy="235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66" idx="0"/>
          </p:cNvCxnSpPr>
          <p:nvPr/>
        </p:nvCxnSpPr>
        <p:spPr>
          <a:xfrm flipH="1">
            <a:off x="7741318" y="3620948"/>
            <a:ext cx="503090" cy="291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96325" y="2919617"/>
            <a:ext cx="11980" cy="131856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7296066" y="4218445"/>
            <a:ext cx="792088" cy="13689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7302315" y="2905928"/>
            <a:ext cx="792088" cy="13689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461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8759E-6 L 0.00347 -0.144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72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0.14448 L 0.05434 -0.4461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150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1 0.10281 L -0.32153 0.1028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1 0.1025 L -0.32153 0.102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4 -0.44612 L 0.71511 -0.2188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38" y="113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53 0.10281 L 0.33993 0.3266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3" y="111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53 0.1025 L 0.33923 0.3297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38" y="113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51 -0.2189 L 0.32934 -0.49892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-140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3 0.32664 L -0.05069 0.0447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1" y="-141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59 0.33127 L -0.05417 0.05125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-1401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26 -0.56221 L -0.34826 -0.618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1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-0.55758 L -0.34844 -0.6137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34 -0.49892 L 0.32483 -0.1908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540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69 0.04508 L -0.05069 0.3532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0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04 0.04971 L -0.05104 0.35783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0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375 -0.6184 L -0.34826 -0.31028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540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-0.61377 L -0.34844 -0.30565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83 -0.1908 L 0.54532 -0.00865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910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69 0.3532 L 0.16979 0.53535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910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04 0.35783 L 0.16944 0.53998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910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26 -0.31028 L -0.12778 -0.1281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9108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-0.30565 L -0.12795 -0.1235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91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532 -0.00865 L 0.54532 -0.26089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27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79 0.53535 L 0.17223 0.2834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259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44 0.53998 L 0.17188 0.28867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256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77 -0.12813 L -0.12777 -0.3803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2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95 -0.1235 L -0.12795 -0.37574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2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19 0.0176 L -0.1316 0.0176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4 0.02346 L -0.13282 0.02346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532 -0.26089 L 0.34063 0.01914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3986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3 0.28342 L -0.03489 0.56314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1398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0.28805 L -0.03524 0.56777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13986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6 0.0176 L -0.33646 0.29763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398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82 0.02346 L -0.33768 0.3034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3986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77 -0.38037 L -0.33246 -0.10034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3986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95 -0.37574 L -0.33264 -0.09571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3986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6" grpId="1" animBg="1"/>
      <p:bldP spid="226" grpId="2" animBg="1"/>
      <p:bldP spid="226" grpId="3" animBg="1"/>
      <p:bldP spid="226" grpId="4" animBg="1"/>
      <p:bldP spid="226" grpId="5" animBg="1"/>
      <p:bldP spid="226" grpId="6" animBg="1"/>
      <p:bldP spid="226" grpId="7" animBg="1"/>
      <p:bldP spid="228" grpId="0" animBg="1"/>
      <p:bldP spid="228" grpId="1" animBg="1"/>
      <p:bldP spid="233" grpId="0" animBg="1"/>
      <p:bldP spid="233" grpId="1" animBg="1"/>
      <p:bldP spid="233" grpId="2" animBg="1"/>
      <p:bldP spid="233" grpId="3" animBg="1"/>
      <p:bldP spid="233" grpId="4" animBg="1"/>
      <p:bldP spid="233" grpId="5" animBg="1"/>
      <p:bldP spid="233" grpId="6" animBg="1"/>
      <p:bldP spid="233" grpId="7" animBg="1"/>
      <p:bldP spid="68" grpId="0" animBg="1"/>
      <p:bldP spid="68" grpId="1" animBg="1"/>
      <p:bldP spid="68" grpId="2" animBg="1"/>
      <p:bldP spid="74" grpId="0" animBg="1"/>
      <p:bldP spid="74" grpId="1" animBg="1"/>
      <p:bldP spid="234" grpId="0"/>
      <p:bldP spid="234" grpId="1"/>
      <p:bldP spid="234" grpId="2"/>
      <p:bldP spid="234" grpId="3"/>
      <p:bldP spid="234" grpId="4"/>
      <p:bldP spid="234" grpId="5"/>
      <p:bldP spid="234" grpId="6"/>
      <p:bldP spid="234" grpId="7"/>
      <p:bldP spid="69" grpId="0"/>
      <p:bldP spid="69" grpId="1"/>
      <p:bldP spid="69" grpId="2"/>
      <p:bldP spid="129" grpId="0" animBg="1"/>
      <p:bldP spid="129" grpId="1" animBg="1"/>
      <p:bldP spid="129" grpId="2" animBg="1"/>
      <p:bldP spid="129" grpId="3" animBg="1"/>
      <p:bldP spid="129" grpId="4" animBg="1"/>
      <p:bldP spid="129" grpId="5" animBg="1"/>
      <p:bldP spid="130" grpId="0"/>
      <p:bldP spid="130" grpId="1"/>
      <p:bldP spid="130" grpId="2"/>
      <p:bldP spid="130" grpId="3"/>
      <p:bldP spid="130" grpId="4"/>
      <p:bldP spid="130" grpId="5"/>
      <p:bldP spid="144" grpId="0" animBg="1"/>
      <p:bldP spid="144" grpId="1" animBg="1"/>
      <p:bldP spid="1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SDN-enabled </a:t>
            </a:r>
            <a:r>
              <a:rPr lang="en-GB" dirty="0" err="1" smtClean="0"/>
              <a:t>datacenters</a:t>
            </a:r>
            <a:endParaRPr lang="en-GB" dirty="0" smtClean="0"/>
          </a:p>
          <a:p>
            <a:pPr lvl="1"/>
            <a:r>
              <a:rPr lang="en-GB" dirty="0"/>
              <a:t>Flexible network management </a:t>
            </a:r>
          </a:p>
          <a:p>
            <a:pPr lvl="1"/>
            <a:r>
              <a:rPr lang="en-GB" dirty="0" smtClean="0"/>
              <a:t>Control plane policies to data plane rules</a:t>
            </a:r>
          </a:p>
          <a:p>
            <a:pPr lvl="1"/>
            <a:r>
              <a:rPr lang="en-GB" dirty="0" smtClean="0"/>
              <a:t>Debugging </a:t>
            </a:r>
            <a:r>
              <a:rPr lang="en-GB" dirty="0"/>
              <a:t>becomes more challenging</a:t>
            </a:r>
          </a:p>
          <a:p>
            <a:r>
              <a:rPr lang="en-GB" dirty="0" smtClean="0"/>
              <a:t>Ensuring data plane conforms with control plane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914400" lvl="2" indent="0">
              <a:buNone/>
            </a:pPr>
            <a:endParaRPr lang="en-GB" dirty="0" smtClean="0"/>
          </a:p>
          <a:p>
            <a:pPr marL="914400" lvl="2" indent="0">
              <a:buNone/>
            </a:pPr>
            <a:endParaRPr lang="en-GB" dirty="0" smtClean="0"/>
          </a:p>
          <a:p>
            <a:pPr marL="914400" lvl="2" indent="0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579296" cy="857250"/>
          </a:xfrm>
        </p:spPr>
        <p:txBody>
          <a:bodyPr>
            <a:noAutofit/>
          </a:bodyPr>
          <a:lstStyle/>
          <a:p>
            <a:r>
              <a:rPr lang="en-GB" dirty="0" smtClean="0"/>
              <a:t>Debugging </a:t>
            </a:r>
            <a:r>
              <a:rPr lang="en-GB" dirty="0" err="1" smtClean="0"/>
              <a:t>datacenter</a:t>
            </a:r>
            <a:r>
              <a:rPr lang="en-GB" dirty="0" smtClean="0"/>
              <a:t>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27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Packet trajectory tracing</a:t>
            </a:r>
            <a:endParaRPr lang="en-GB" sz="3600" dirty="0"/>
          </a:p>
        </p:txBody>
      </p:sp>
      <p:sp>
        <p:nvSpPr>
          <p:cNvPr id="580" name="Content Placeholder 579"/>
          <p:cNvSpPr>
            <a:spLocks noGrp="1"/>
          </p:cNvSpPr>
          <p:nvPr>
            <p:ph idx="1"/>
          </p:nvPr>
        </p:nvSpPr>
        <p:spPr>
          <a:xfrm>
            <a:off x="215358" y="1199283"/>
            <a:ext cx="8686800" cy="3394472"/>
          </a:xfrm>
        </p:spPr>
        <p:txBody>
          <a:bodyPr>
            <a:normAutofit/>
          </a:bodyPr>
          <a:lstStyle/>
          <a:p>
            <a:pPr marL="742950" lvl="2" indent="-342900"/>
            <a:r>
              <a:rPr lang="en-GB" sz="2800" dirty="0" smtClean="0"/>
              <a:t>“Tracing” the path taken by the packet</a:t>
            </a:r>
          </a:p>
          <a:p>
            <a:pPr marL="1200150" lvl="3" indent="-342900"/>
            <a:r>
              <a:rPr lang="en-GB" sz="2400" dirty="0" smtClean="0"/>
              <a:t>Scalability: Switch flow rules, packet header space</a:t>
            </a:r>
            <a:endParaRPr lang="en-GB" sz="2400" dirty="0"/>
          </a:p>
          <a:p>
            <a:pPr marL="742950" lvl="2" indent="-342900"/>
            <a:r>
              <a:rPr lang="en-GB" sz="2800" dirty="0" smtClean="0"/>
              <a:t>Policy</a:t>
            </a:r>
            <a:r>
              <a:rPr lang="en-GB" dirty="0"/>
              <a:t>: </a:t>
            </a:r>
            <a:r>
              <a:rPr lang="en-GB" sz="2800" b="1" dirty="0">
                <a:solidFill>
                  <a:srgbClr val="008C50"/>
                </a:solidFill>
              </a:rPr>
              <a:t>All packets from 1 to 3 should go through 4</a:t>
            </a:r>
          </a:p>
          <a:p>
            <a:pPr marL="742950" lvl="2" indent="-342900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48" name="Straight Connector 547"/>
          <p:cNvCxnSpPr>
            <a:stCxn id="558" idx="0"/>
            <a:endCxn id="557" idx="2"/>
          </p:cNvCxnSpPr>
          <p:nvPr/>
        </p:nvCxnSpPr>
        <p:spPr>
          <a:xfrm flipV="1">
            <a:off x="1870049" y="3234948"/>
            <a:ext cx="2042" cy="95060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558" idx="0"/>
            <a:endCxn id="561" idx="2"/>
          </p:cNvCxnSpPr>
          <p:nvPr/>
        </p:nvCxnSpPr>
        <p:spPr>
          <a:xfrm flipV="1">
            <a:off x="1870049" y="3220563"/>
            <a:ext cx="1258904" cy="9649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>
            <a:stCxn id="559" idx="0"/>
            <a:endCxn id="557" idx="2"/>
          </p:cNvCxnSpPr>
          <p:nvPr/>
        </p:nvCxnSpPr>
        <p:spPr>
          <a:xfrm flipH="1" flipV="1">
            <a:off x="1872091" y="3234948"/>
            <a:ext cx="1221886" cy="951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>
            <a:stCxn id="558" idx="0"/>
            <a:endCxn id="562" idx="2"/>
          </p:cNvCxnSpPr>
          <p:nvPr/>
        </p:nvCxnSpPr>
        <p:spPr>
          <a:xfrm flipV="1">
            <a:off x="1870049" y="3218144"/>
            <a:ext cx="2431586" cy="96740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stCxn id="560" idx="0"/>
            <a:endCxn id="557" idx="2"/>
          </p:cNvCxnSpPr>
          <p:nvPr/>
        </p:nvCxnSpPr>
        <p:spPr>
          <a:xfrm flipH="1" flipV="1">
            <a:off x="1872091" y="3234948"/>
            <a:ext cx="2422566" cy="951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559" idx="2"/>
            <a:endCxn id="561" idx="0"/>
          </p:cNvCxnSpPr>
          <p:nvPr/>
        </p:nvCxnSpPr>
        <p:spPr>
          <a:xfrm flipV="1">
            <a:off x="3093977" y="3005374"/>
            <a:ext cx="34976" cy="13963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>
            <a:stCxn id="560" idx="0"/>
            <a:endCxn id="561" idx="2"/>
          </p:cNvCxnSpPr>
          <p:nvPr/>
        </p:nvCxnSpPr>
        <p:spPr>
          <a:xfrm flipH="1" flipV="1">
            <a:off x="3128953" y="3220563"/>
            <a:ext cx="1165704" cy="96601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stCxn id="559" idx="0"/>
            <a:endCxn id="562" idx="2"/>
          </p:cNvCxnSpPr>
          <p:nvPr/>
        </p:nvCxnSpPr>
        <p:spPr>
          <a:xfrm flipV="1">
            <a:off x="3093977" y="3218144"/>
            <a:ext cx="1207658" cy="96843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stCxn id="560" idx="2"/>
            <a:endCxn id="562" idx="2"/>
          </p:cNvCxnSpPr>
          <p:nvPr/>
        </p:nvCxnSpPr>
        <p:spPr>
          <a:xfrm flipV="1">
            <a:off x="4294657" y="3218144"/>
            <a:ext cx="6978" cy="1183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52" y="3019759"/>
            <a:ext cx="669478" cy="215189"/>
          </a:xfrm>
          <a:prstGeom prst="rect">
            <a:avLst/>
          </a:prstGeom>
          <a:effectLst/>
        </p:spPr>
      </p:pic>
      <p:pic>
        <p:nvPicPr>
          <p:cNvPr id="558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09" y="4185551"/>
            <a:ext cx="669479" cy="215190"/>
          </a:xfrm>
          <a:prstGeom prst="rect">
            <a:avLst/>
          </a:prstGeom>
          <a:effectLst/>
        </p:spPr>
      </p:pic>
      <p:pic>
        <p:nvPicPr>
          <p:cNvPr id="559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37" y="4186575"/>
            <a:ext cx="669479" cy="215190"/>
          </a:xfrm>
          <a:prstGeom prst="rect">
            <a:avLst/>
          </a:prstGeom>
          <a:effectLst/>
        </p:spPr>
      </p:pic>
      <p:pic>
        <p:nvPicPr>
          <p:cNvPr id="560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17" y="4186575"/>
            <a:ext cx="669479" cy="215190"/>
          </a:xfrm>
          <a:prstGeom prst="rect">
            <a:avLst/>
          </a:prstGeom>
          <a:effectLst/>
        </p:spPr>
      </p:pic>
      <p:pic>
        <p:nvPicPr>
          <p:cNvPr id="561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14" y="3005374"/>
            <a:ext cx="669478" cy="215189"/>
          </a:xfrm>
          <a:prstGeom prst="rect">
            <a:avLst/>
          </a:prstGeom>
          <a:effectLst/>
        </p:spPr>
      </p:pic>
      <p:pic>
        <p:nvPicPr>
          <p:cNvPr id="562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96" y="3002955"/>
            <a:ext cx="669478" cy="215189"/>
          </a:xfrm>
          <a:prstGeom prst="rect">
            <a:avLst/>
          </a:prstGeom>
          <a:effectLst/>
        </p:spPr>
      </p:pic>
      <p:cxnSp>
        <p:nvCxnSpPr>
          <p:cNvPr id="564" name="Straight Connector 563"/>
          <p:cNvCxnSpPr/>
          <p:nvPr/>
        </p:nvCxnSpPr>
        <p:spPr>
          <a:xfrm flipV="1">
            <a:off x="1799335" y="3063249"/>
            <a:ext cx="2590146" cy="1036666"/>
          </a:xfrm>
          <a:prstGeom prst="line">
            <a:avLst/>
          </a:prstGeom>
          <a:ln w="50800" cap="rnd">
            <a:solidFill>
              <a:srgbClr val="C00000"/>
            </a:solidFill>
            <a:prstDash val="solid"/>
            <a:round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4389481" y="3063249"/>
            <a:ext cx="0" cy="1181839"/>
          </a:xfrm>
          <a:prstGeom prst="line">
            <a:avLst/>
          </a:prstGeom>
          <a:ln w="50800" cap="rnd">
            <a:solidFill>
              <a:srgbClr val="C00000"/>
            </a:solidFill>
            <a:prstDash val="solid"/>
            <a:round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1" name="Rectangle 570"/>
          <p:cNvSpPr/>
          <p:nvPr/>
        </p:nvSpPr>
        <p:spPr>
          <a:xfrm>
            <a:off x="5077206" y="3431862"/>
            <a:ext cx="2918923" cy="3500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" name="Rectangle 572"/>
          <p:cNvSpPr/>
          <p:nvPr/>
        </p:nvSpPr>
        <p:spPr>
          <a:xfrm>
            <a:off x="5088708" y="3343472"/>
            <a:ext cx="302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Actual path : 1 </a:t>
            </a:r>
            <a:r>
              <a:rPr lang="en-GB" sz="2400" b="1" dirty="0">
                <a:solidFill>
                  <a:schemeClr val="bg1"/>
                </a:solidFill>
              </a:rPr>
              <a:t>- </a:t>
            </a:r>
            <a:r>
              <a:rPr lang="en-GB" sz="2400" b="1" dirty="0" smtClean="0">
                <a:solidFill>
                  <a:schemeClr val="bg1"/>
                </a:solidFill>
              </a:rPr>
              <a:t>6 </a:t>
            </a:r>
            <a:r>
              <a:rPr lang="en-GB" sz="2400" b="1" dirty="0">
                <a:solidFill>
                  <a:schemeClr val="bg1"/>
                </a:solidFill>
              </a:rPr>
              <a:t>- 3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398000" y="3809954"/>
            <a:ext cx="384406" cy="2528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4865412" y="2706061"/>
            <a:ext cx="381358" cy="2779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 descr="C:\Documents and Settings\mjlee\Local Settings\Temporary Internet Files\Content.IE5\8LQS37DZ\MCj0434411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880493" y="2743764"/>
            <a:ext cx="564389" cy="60808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257036" y="2743764"/>
            <a:ext cx="1584176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 smtClean="0"/>
              <a:t>mismatch</a:t>
            </a:r>
            <a:endParaRPr lang="en-GB" sz="2800" dirty="0"/>
          </a:p>
        </p:txBody>
      </p:sp>
      <p:sp>
        <p:nvSpPr>
          <p:cNvPr id="5" name="Up-Down Arrow 4"/>
          <p:cNvSpPr/>
          <p:nvPr/>
        </p:nvSpPr>
        <p:spPr>
          <a:xfrm>
            <a:off x="5774977" y="2644464"/>
            <a:ext cx="386332" cy="75058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34200" y="26656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630058" y="42941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GB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4697" y="42941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32356" y="42941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959676" y="26656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220204" y="2666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6</a:t>
            </a:r>
            <a:endParaRPr lang="en-GB" sz="24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734200" y="3077191"/>
            <a:ext cx="0" cy="1109384"/>
          </a:xfrm>
          <a:prstGeom prst="line">
            <a:avLst/>
          </a:prstGeom>
          <a:ln w="50800" cap="rnd">
            <a:solidFill>
              <a:srgbClr val="008C50"/>
            </a:solidFill>
            <a:prstDash val="solid"/>
            <a:round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34200" y="3077191"/>
            <a:ext cx="2824558" cy="1058199"/>
          </a:xfrm>
          <a:prstGeom prst="line">
            <a:avLst/>
          </a:prstGeom>
          <a:ln w="50800" cap="rnd">
            <a:solidFill>
              <a:srgbClr val="008C50"/>
            </a:solidFill>
            <a:prstDash val="solid"/>
            <a:round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017676" y="2237225"/>
            <a:ext cx="6943903" cy="2389274"/>
          </a:xfrm>
          <a:prstGeom prst="roundRect">
            <a:avLst/>
          </a:prstGeom>
          <a:solidFill>
            <a:srgbClr val="00B050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</a:t>
            </a:r>
            <a:r>
              <a:rPr lang="en-GB" sz="3200" dirty="0" smtClean="0"/>
              <a:t>hecks whether </a:t>
            </a:r>
            <a:r>
              <a:rPr lang="en-GB" sz="3200" dirty="0"/>
              <a:t>packet followed </a:t>
            </a:r>
            <a:r>
              <a:rPr lang="en-GB" sz="3200" dirty="0" smtClean="0"/>
              <a:t>route </a:t>
            </a:r>
            <a:r>
              <a:rPr lang="en-GB" sz="3200" dirty="0"/>
              <a:t>as defined in </a:t>
            </a:r>
            <a:r>
              <a:rPr lang="en-GB" sz="3200" dirty="0" smtClean="0"/>
              <a:t>policy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3200" dirty="0" smtClean="0"/>
              <a:t>Helps to localize </a:t>
            </a:r>
            <a:r>
              <a:rPr lang="en-GB" sz="3200" dirty="0"/>
              <a:t>network problems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Ex</a:t>
            </a:r>
            <a:r>
              <a:rPr lang="en-GB" sz="3200" dirty="0"/>
              <a:t>: misconfiguration, </a:t>
            </a:r>
            <a:r>
              <a:rPr lang="en-GB" sz="3200" dirty="0" smtClean="0"/>
              <a:t>failures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5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6169E-6 L 0.31962 -0.2031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-1015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4 0.01203 L -0.03594 0.22548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7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3" grpId="0"/>
      <p:bldP spid="77" grpId="0" animBg="1"/>
      <p:bldP spid="77" grpId="1" animBg="1"/>
      <p:bldP spid="77" grpId="3" animBg="1"/>
      <p:bldP spid="91" grpId="0" animBg="1"/>
      <p:bldP spid="91" grpId="1" animBg="1"/>
      <p:bldP spid="4" grpId="0" animBg="1"/>
      <p:bldP spid="5" grpId="0" animBg="1"/>
      <p:bldP spid="3" grpId="0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408" idx="0"/>
            <a:endCxn id="407" idx="2"/>
          </p:cNvCxnSpPr>
          <p:nvPr/>
        </p:nvCxnSpPr>
        <p:spPr>
          <a:xfrm flipV="1">
            <a:off x="5732591" y="3516181"/>
            <a:ext cx="1086831" cy="56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09" idx="0"/>
            <a:endCxn id="398" idx="2"/>
          </p:cNvCxnSpPr>
          <p:nvPr/>
        </p:nvCxnSpPr>
        <p:spPr>
          <a:xfrm flipH="1" flipV="1">
            <a:off x="5732591" y="3517411"/>
            <a:ext cx="1086831" cy="5603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09" idx="0"/>
            <a:endCxn id="407" idx="2"/>
          </p:cNvCxnSpPr>
          <p:nvPr/>
        </p:nvCxnSpPr>
        <p:spPr>
          <a:xfrm flipV="1">
            <a:off x="6819422" y="3516181"/>
            <a:ext cx="0" cy="561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08" idx="0"/>
            <a:endCxn id="398" idx="2"/>
          </p:cNvCxnSpPr>
          <p:nvPr/>
        </p:nvCxnSpPr>
        <p:spPr>
          <a:xfrm flipV="1">
            <a:off x="5732591" y="3517411"/>
            <a:ext cx="0" cy="560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07" idx="2"/>
            <a:endCxn id="408" idx="0"/>
          </p:cNvCxnSpPr>
          <p:nvPr/>
        </p:nvCxnSpPr>
        <p:spPr>
          <a:xfrm flipH="1">
            <a:off x="5732591" y="3516181"/>
            <a:ext cx="1086831" cy="5621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98" idx="2"/>
            <a:endCxn id="409" idx="0"/>
          </p:cNvCxnSpPr>
          <p:nvPr/>
        </p:nvCxnSpPr>
        <p:spPr>
          <a:xfrm>
            <a:off x="5732591" y="3517411"/>
            <a:ext cx="1086831" cy="5603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09" idx="0"/>
            <a:endCxn id="407" idx="2"/>
          </p:cNvCxnSpPr>
          <p:nvPr/>
        </p:nvCxnSpPr>
        <p:spPr>
          <a:xfrm flipV="1">
            <a:off x="6819422" y="3516181"/>
            <a:ext cx="0" cy="56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329566" y="3075440"/>
            <a:ext cx="1892444" cy="136340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2114779" y="3075440"/>
            <a:ext cx="1931456" cy="137922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Enabling packet trajectory tracing</a:t>
            </a:r>
            <a:endParaRPr lang="en-GB" dirty="0"/>
          </a:p>
        </p:txBody>
      </p:sp>
      <p:cxnSp>
        <p:nvCxnSpPr>
          <p:cNvPr id="6" name="Straight Connector 5"/>
          <p:cNvCxnSpPr>
            <a:stCxn id="12" idx="0"/>
            <a:endCxn id="11" idx="2"/>
          </p:cNvCxnSpPr>
          <p:nvPr/>
        </p:nvCxnSpPr>
        <p:spPr>
          <a:xfrm flipV="1">
            <a:off x="2503847" y="3550151"/>
            <a:ext cx="1205403" cy="56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3" idx="0"/>
            <a:endCxn id="10" idx="2"/>
          </p:cNvCxnSpPr>
          <p:nvPr/>
        </p:nvCxnSpPr>
        <p:spPr>
          <a:xfrm flipH="1" flipV="1">
            <a:off x="2503847" y="3550154"/>
            <a:ext cx="1204475" cy="566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0"/>
            <a:endCxn id="11" idx="2"/>
          </p:cNvCxnSpPr>
          <p:nvPr/>
        </p:nvCxnSpPr>
        <p:spPr>
          <a:xfrm flipV="1">
            <a:off x="3708322" y="3550151"/>
            <a:ext cx="928" cy="566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0"/>
            <a:endCxn id="10" idx="2"/>
          </p:cNvCxnSpPr>
          <p:nvPr/>
        </p:nvCxnSpPr>
        <p:spPr>
          <a:xfrm flipV="1">
            <a:off x="2503847" y="3550154"/>
            <a:ext cx="0" cy="562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3296445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94" y="3296442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4112332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66" y="4117074"/>
            <a:ext cx="564512" cy="248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94" y="4498185"/>
            <a:ext cx="241537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15" name="Straight Connector 14"/>
          <p:cNvCxnSpPr>
            <a:stCxn id="14" idx="0"/>
            <a:endCxn id="12" idx="2"/>
          </p:cNvCxnSpPr>
          <p:nvPr/>
        </p:nvCxnSpPr>
        <p:spPr>
          <a:xfrm flipV="1">
            <a:off x="2332363" y="4366041"/>
            <a:ext cx="171484" cy="132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0"/>
            <a:endCxn id="223" idx="2"/>
          </p:cNvCxnSpPr>
          <p:nvPr/>
        </p:nvCxnSpPr>
        <p:spPr>
          <a:xfrm flipV="1">
            <a:off x="2503847" y="2213622"/>
            <a:ext cx="709735" cy="108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98" idx="0"/>
            <a:endCxn id="223" idx="2"/>
          </p:cNvCxnSpPr>
          <p:nvPr/>
        </p:nvCxnSpPr>
        <p:spPr>
          <a:xfrm flipH="1" flipV="1">
            <a:off x="3213582" y="2213622"/>
            <a:ext cx="2519009" cy="105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213583" y="2202347"/>
            <a:ext cx="282255" cy="14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23" idx="2"/>
          </p:cNvCxnSpPr>
          <p:nvPr/>
        </p:nvCxnSpPr>
        <p:spPr>
          <a:xfrm>
            <a:off x="3213582" y="2213622"/>
            <a:ext cx="282256" cy="59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231" idx="2"/>
          </p:cNvCxnSpPr>
          <p:nvPr/>
        </p:nvCxnSpPr>
        <p:spPr>
          <a:xfrm flipV="1">
            <a:off x="2503847" y="2189538"/>
            <a:ext cx="2202769" cy="110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98" idx="0"/>
            <a:endCxn id="231" idx="2"/>
          </p:cNvCxnSpPr>
          <p:nvPr/>
        </p:nvCxnSpPr>
        <p:spPr>
          <a:xfrm flipH="1" flipV="1">
            <a:off x="4706616" y="2189538"/>
            <a:ext cx="1025975" cy="1074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31" idx="2"/>
          </p:cNvCxnSpPr>
          <p:nvPr/>
        </p:nvCxnSpPr>
        <p:spPr>
          <a:xfrm flipH="1" flipV="1">
            <a:off x="4706616" y="2189538"/>
            <a:ext cx="189931" cy="88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31" idx="2"/>
          </p:cNvCxnSpPr>
          <p:nvPr/>
        </p:nvCxnSpPr>
        <p:spPr>
          <a:xfrm flipH="1" flipV="1">
            <a:off x="4706616" y="2189538"/>
            <a:ext cx="226514" cy="12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242" idx="2"/>
          </p:cNvCxnSpPr>
          <p:nvPr/>
        </p:nvCxnSpPr>
        <p:spPr>
          <a:xfrm flipV="1">
            <a:off x="3709250" y="2213623"/>
            <a:ext cx="2545660" cy="1082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07" idx="0"/>
            <a:endCxn id="242" idx="2"/>
          </p:cNvCxnSpPr>
          <p:nvPr/>
        </p:nvCxnSpPr>
        <p:spPr>
          <a:xfrm flipH="1" flipV="1">
            <a:off x="6254910" y="2213623"/>
            <a:ext cx="564512" cy="1048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42" idx="2"/>
          </p:cNvCxnSpPr>
          <p:nvPr/>
        </p:nvCxnSpPr>
        <p:spPr>
          <a:xfrm flipH="1" flipV="1">
            <a:off x="6254910" y="2213623"/>
            <a:ext cx="191348" cy="122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42" idx="2"/>
          </p:cNvCxnSpPr>
          <p:nvPr/>
        </p:nvCxnSpPr>
        <p:spPr>
          <a:xfrm flipH="1" flipV="1">
            <a:off x="6254910" y="2213623"/>
            <a:ext cx="257764" cy="59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247" idx="2"/>
          </p:cNvCxnSpPr>
          <p:nvPr/>
        </p:nvCxnSpPr>
        <p:spPr>
          <a:xfrm flipV="1">
            <a:off x="3709250" y="2230783"/>
            <a:ext cx="4108886" cy="1065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07" idx="0"/>
            <a:endCxn id="247" idx="2"/>
          </p:cNvCxnSpPr>
          <p:nvPr/>
        </p:nvCxnSpPr>
        <p:spPr>
          <a:xfrm flipV="1">
            <a:off x="6819422" y="2230783"/>
            <a:ext cx="998714" cy="1031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47" idx="2"/>
          </p:cNvCxnSpPr>
          <p:nvPr/>
        </p:nvCxnSpPr>
        <p:spPr>
          <a:xfrm flipH="1" flipV="1">
            <a:off x="7818136" y="2230783"/>
            <a:ext cx="128247" cy="93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66" y="4488640"/>
            <a:ext cx="241537" cy="3561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51" name="Straight Connector 50"/>
          <p:cNvCxnSpPr>
            <a:endCxn id="247" idx="2"/>
          </p:cNvCxnSpPr>
          <p:nvPr/>
        </p:nvCxnSpPr>
        <p:spPr>
          <a:xfrm flipH="1" flipV="1">
            <a:off x="7818136" y="2230783"/>
            <a:ext cx="187199" cy="4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19873" y="4493539"/>
            <a:ext cx="4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Dst</a:t>
            </a:r>
            <a:endParaRPr lang="en-GB" b="1" dirty="0"/>
          </a:p>
        </p:txBody>
      </p:sp>
      <p:pic>
        <p:nvPicPr>
          <p:cNvPr id="398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35" y="3263702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66" y="3262472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8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35" y="4078362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66" y="4077762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87" name="Straight Connector 686"/>
          <p:cNvCxnSpPr>
            <a:stCxn id="44" idx="0"/>
            <a:endCxn id="408" idx="2"/>
          </p:cNvCxnSpPr>
          <p:nvPr/>
        </p:nvCxnSpPr>
        <p:spPr>
          <a:xfrm flipV="1">
            <a:off x="5450335" y="4332071"/>
            <a:ext cx="282256" cy="15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TextBox 689"/>
          <p:cNvSpPr txBox="1"/>
          <p:nvPr/>
        </p:nvSpPr>
        <p:spPr>
          <a:xfrm>
            <a:off x="1703462" y="4488640"/>
            <a:ext cx="5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Src</a:t>
            </a:r>
            <a:endParaRPr lang="en-GB" b="1" dirty="0"/>
          </a:p>
        </p:txBody>
      </p:sp>
      <p:pic>
        <p:nvPicPr>
          <p:cNvPr id="223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26" y="1959913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1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60" y="1935829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2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54" y="1959914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80" y="1977074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53" name="Group 252"/>
          <p:cNvGrpSpPr/>
          <p:nvPr/>
        </p:nvGrpSpPr>
        <p:grpSpPr>
          <a:xfrm>
            <a:off x="2503847" y="2213622"/>
            <a:ext cx="709735" cy="1898710"/>
            <a:chOff x="2503847" y="2213622"/>
            <a:chExt cx="709735" cy="1898710"/>
          </a:xfrm>
        </p:grpSpPr>
        <p:cxnSp>
          <p:nvCxnSpPr>
            <p:cNvPr id="313" name="Straight Arrow Connector 312"/>
            <p:cNvCxnSpPr>
              <a:stCxn id="12" idx="0"/>
            </p:cNvCxnSpPr>
            <p:nvPr/>
          </p:nvCxnSpPr>
          <p:spPr>
            <a:xfrm flipV="1">
              <a:off x="2503847" y="3550154"/>
              <a:ext cx="0" cy="5621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>
              <a:endCxn id="223" idx="2"/>
            </p:cNvCxnSpPr>
            <p:nvPr/>
          </p:nvCxnSpPr>
          <p:spPr>
            <a:xfrm flipV="1">
              <a:off x="2505943" y="2213622"/>
              <a:ext cx="707639" cy="10711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5" name="Straight Arrow Connector 314"/>
          <p:cNvCxnSpPr>
            <a:endCxn id="398" idx="0"/>
          </p:cNvCxnSpPr>
          <p:nvPr/>
        </p:nvCxnSpPr>
        <p:spPr>
          <a:xfrm>
            <a:off x="3283101" y="2230783"/>
            <a:ext cx="2449490" cy="10329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ular Callout 327"/>
          <p:cNvSpPr/>
          <p:nvPr/>
        </p:nvSpPr>
        <p:spPr>
          <a:xfrm>
            <a:off x="695350" y="2366709"/>
            <a:ext cx="2016224" cy="621094"/>
          </a:xfrm>
          <a:prstGeom prst="wedgeRoundRectCallout">
            <a:avLst>
              <a:gd name="adj1" fmla="val 37728"/>
              <a:gd name="adj2" fmla="val 1173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Insert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ingress link ID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849524" y="1396360"/>
            <a:ext cx="5444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Idea 1: Append link IDs at each hop 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96922" y="3582602"/>
            <a:ext cx="1483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User packet</a:t>
            </a:r>
            <a:endParaRPr lang="en-GB" sz="2000" b="1" dirty="0"/>
          </a:p>
        </p:txBody>
      </p:sp>
      <p:sp>
        <p:nvSpPr>
          <p:cNvPr id="637" name="Rectangle 636"/>
          <p:cNvSpPr/>
          <p:nvPr/>
        </p:nvSpPr>
        <p:spPr>
          <a:xfrm>
            <a:off x="107504" y="3994206"/>
            <a:ext cx="2318400" cy="46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84388" y="857752"/>
            <a:ext cx="8164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</a:rPr>
              <a:t>Challenge: Packets traversing </a:t>
            </a:r>
            <a:r>
              <a:rPr lang="en-GB" sz="2800" b="1" dirty="0">
                <a:solidFill>
                  <a:srgbClr val="C00000"/>
                </a:solidFill>
              </a:rPr>
              <a:t>non-shortest paths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38569" y="4701029"/>
            <a:ext cx="288000" cy="3138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6588224" y="4701029"/>
            <a:ext cx="288000" cy="3138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2</a:t>
            </a:r>
            <a:endParaRPr lang="en-GB" sz="20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6948264" y="4701029"/>
            <a:ext cx="288000" cy="3138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767735" y="3842040"/>
            <a:ext cx="288000" cy="3138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797770" y="3939902"/>
            <a:ext cx="288000" cy="3138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698" name="Rounded Rectangle 697"/>
          <p:cNvSpPr/>
          <p:nvPr/>
        </p:nvSpPr>
        <p:spPr>
          <a:xfrm>
            <a:off x="2114779" y="2799994"/>
            <a:ext cx="5093958" cy="9796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Large packet header space</a:t>
            </a:r>
          </a:p>
          <a:p>
            <a:pPr algn="ctr"/>
            <a:r>
              <a:rPr lang="en-GB" sz="3200" b="1" dirty="0"/>
              <a:t>as  path length increases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8100392" y="2859782"/>
            <a:ext cx="288000" cy="3138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  <a:p>
            <a:pPr algn="ctr"/>
            <a:r>
              <a:rPr lang="en-GB" sz="2000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242766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3474E-6 L -0.00069 -0.15365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76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847 -0.27645 L -0.66267 -0.27645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15365 L 0.06233 -0.39154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191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267 -0.27645 L -0.59965 -0.51434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1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795 -0.51434 L -0.59844 -0.51434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65 -0.51434 L -0.28472 -0.3184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97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844 -0.51434 L -0.28351 -0.3184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978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-0.39154 L 0.37726 -0.19562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97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66 -0.31842 L -0.28351 -0.31842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472 -0.31853 L 0.04618 -0.16435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770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51 -0.31853 L 0.04705 -0.16435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770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51 -0.31853 L 0.04722 -0.1643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770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6 -0.19549 L 0.70799 -0.04162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76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799 -0.04162 L 0.70799 -0.23743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0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18 -0.16435 L 0.04618 -0.3601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0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-0.16435 L 0.04722 -0.3601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0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-0.16435 L 0.04722 -0.3601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0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247 L -0.00295 -0.19334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799 -0.23743 L 0.41667 -0.0274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1048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18 -0.36016 L -0.24531 -0.1501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1048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-0.36016 L -0.2441 -0.15017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1048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-0.36016 L -0.2441 -0.1501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10484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19334 L -0.29427 0.01665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1048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2.72587E-6 L -0.29132 0.20752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10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8" grpId="1" animBg="1"/>
      <p:bldP spid="3" grpId="1"/>
      <p:bldP spid="637" grpId="0" animBg="1"/>
      <p:bldP spid="637" grpId="1" animBg="1"/>
      <p:bldP spid="637" grpId="2" animBg="1"/>
      <p:bldP spid="637" grpId="3" animBg="1"/>
      <p:bldP spid="637" grpId="4" animBg="1"/>
      <p:bldP spid="637" grpId="5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80" grpId="0" animBg="1"/>
      <p:bldP spid="80" grpId="1" animBg="1"/>
      <p:bldP spid="80" grpId="2" animBg="1"/>
      <p:bldP spid="80" grpId="3" animBg="1"/>
      <p:bldP spid="80" grpId="4" animBg="1"/>
      <p:bldP spid="81" grpId="0" animBg="1"/>
      <p:bldP spid="81" grpId="1" animBg="1"/>
      <p:bldP spid="81" grpId="2" animBg="1"/>
      <p:bldP spid="84" grpId="0" animBg="1"/>
      <p:bldP spid="698" grpId="0" animBg="1"/>
      <p:bldP spid="82" grpId="0" animBg="1"/>
      <p:bldP spid="8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</a:t>
            </a:r>
            <a:r>
              <a:rPr lang="en-GB" dirty="0"/>
              <a:t>packet trajectory tracing</a:t>
            </a:r>
          </a:p>
        </p:txBody>
      </p:sp>
      <p:cxnSp>
        <p:nvCxnSpPr>
          <p:cNvPr id="87" name="Straight Connector 86"/>
          <p:cNvCxnSpPr>
            <a:stCxn id="93" idx="0"/>
            <a:endCxn id="92" idx="2"/>
          </p:cNvCxnSpPr>
          <p:nvPr/>
        </p:nvCxnSpPr>
        <p:spPr>
          <a:xfrm flipV="1">
            <a:off x="2492360" y="3564528"/>
            <a:ext cx="1205403" cy="56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4" idx="0"/>
            <a:endCxn id="91" idx="2"/>
          </p:cNvCxnSpPr>
          <p:nvPr/>
        </p:nvCxnSpPr>
        <p:spPr>
          <a:xfrm flipH="1" flipV="1">
            <a:off x="2492360" y="3564531"/>
            <a:ext cx="1204475" cy="566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4" idx="0"/>
            <a:endCxn id="92" idx="2"/>
          </p:cNvCxnSpPr>
          <p:nvPr/>
        </p:nvCxnSpPr>
        <p:spPr>
          <a:xfrm flipV="1">
            <a:off x="3696835" y="3564528"/>
            <a:ext cx="928" cy="566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3" idx="0"/>
            <a:endCxn id="91" idx="2"/>
          </p:cNvCxnSpPr>
          <p:nvPr/>
        </p:nvCxnSpPr>
        <p:spPr>
          <a:xfrm flipV="1">
            <a:off x="2492360" y="3564531"/>
            <a:ext cx="0" cy="562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4" y="3310822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2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07" y="3310819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3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4" y="4126709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4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79" y="4131451"/>
            <a:ext cx="564512" cy="248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5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07" y="4512562"/>
            <a:ext cx="241537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96" name="Straight Connector 95"/>
          <p:cNvCxnSpPr>
            <a:stCxn id="95" idx="0"/>
            <a:endCxn id="93" idx="2"/>
          </p:cNvCxnSpPr>
          <p:nvPr/>
        </p:nvCxnSpPr>
        <p:spPr>
          <a:xfrm flipV="1">
            <a:off x="2320876" y="4380418"/>
            <a:ext cx="171484" cy="132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1" idx="0"/>
            <a:endCxn id="124" idx="2"/>
          </p:cNvCxnSpPr>
          <p:nvPr/>
        </p:nvCxnSpPr>
        <p:spPr>
          <a:xfrm flipV="1">
            <a:off x="2492360" y="2227999"/>
            <a:ext cx="709735" cy="108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19" idx="0"/>
            <a:endCxn id="124" idx="2"/>
          </p:cNvCxnSpPr>
          <p:nvPr/>
        </p:nvCxnSpPr>
        <p:spPr>
          <a:xfrm flipH="1" flipV="1">
            <a:off x="3202095" y="2227999"/>
            <a:ext cx="2519009" cy="105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3202096" y="2216724"/>
            <a:ext cx="282255" cy="14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24" idx="2"/>
          </p:cNvCxnSpPr>
          <p:nvPr/>
        </p:nvCxnSpPr>
        <p:spPr>
          <a:xfrm>
            <a:off x="3202095" y="2227999"/>
            <a:ext cx="282256" cy="59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0"/>
            <a:endCxn id="125" idx="2"/>
          </p:cNvCxnSpPr>
          <p:nvPr/>
        </p:nvCxnSpPr>
        <p:spPr>
          <a:xfrm flipV="1">
            <a:off x="2492360" y="2203915"/>
            <a:ext cx="2202769" cy="110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19" idx="0"/>
            <a:endCxn id="125" idx="2"/>
          </p:cNvCxnSpPr>
          <p:nvPr/>
        </p:nvCxnSpPr>
        <p:spPr>
          <a:xfrm flipH="1" flipV="1">
            <a:off x="4695129" y="2203915"/>
            <a:ext cx="1025975" cy="1074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25" idx="2"/>
          </p:cNvCxnSpPr>
          <p:nvPr/>
        </p:nvCxnSpPr>
        <p:spPr>
          <a:xfrm flipH="1" flipV="1">
            <a:off x="4695129" y="2203915"/>
            <a:ext cx="189931" cy="88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25" idx="2"/>
          </p:cNvCxnSpPr>
          <p:nvPr/>
        </p:nvCxnSpPr>
        <p:spPr>
          <a:xfrm flipH="1" flipV="1">
            <a:off x="4695129" y="2203915"/>
            <a:ext cx="226514" cy="12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2" idx="0"/>
            <a:endCxn id="126" idx="2"/>
          </p:cNvCxnSpPr>
          <p:nvPr/>
        </p:nvCxnSpPr>
        <p:spPr>
          <a:xfrm flipV="1">
            <a:off x="3697763" y="2228000"/>
            <a:ext cx="2545660" cy="1082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0" idx="0"/>
            <a:endCxn id="126" idx="2"/>
          </p:cNvCxnSpPr>
          <p:nvPr/>
        </p:nvCxnSpPr>
        <p:spPr>
          <a:xfrm flipH="1" flipV="1">
            <a:off x="6243423" y="2228000"/>
            <a:ext cx="564512" cy="1048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26" idx="2"/>
          </p:cNvCxnSpPr>
          <p:nvPr/>
        </p:nvCxnSpPr>
        <p:spPr>
          <a:xfrm flipH="1" flipV="1">
            <a:off x="6243423" y="2228000"/>
            <a:ext cx="191348" cy="122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26" idx="2"/>
          </p:cNvCxnSpPr>
          <p:nvPr/>
        </p:nvCxnSpPr>
        <p:spPr>
          <a:xfrm flipH="1" flipV="1">
            <a:off x="6243423" y="2228000"/>
            <a:ext cx="257764" cy="59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27" idx="2"/>
          </p:cNvCxnSpPr>
          <p:nvPr/>
        </p:nvCxnSpPr>
        <p:spPr>
          <a:xfrm flipV="1">
            <a:off x="3593744" y="2245160"/>
            <a:ext cx="4212905" cy="1099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20" idx="0"/>
            <a:endCxn id="127" idx="2"/>
          </p:cNvCxnSpPr>
          <p:nvPr/>
        </p:nvCxnSpPr>
        <p:spPr>
          <a:xfrm flipV="1">
            <a:off x="6807935" y="2245160"/>
            <a:ext cx="998714" cy="1031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27" idx="2"/>
          </p:cNvCxnSpPr>
          <p:nvPr/>
        </p:nvCxnSpPr>
        <p:spPr>
          <a:xfrm flipH="1" flipV="1">
            <a:off x="7806649" y="2245160"/>
            <a:ext cx="128247" cy="93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21" idx="0"/>
            <a:endCxn id="120" idx="2"/>
          </p:cNvCxnSpPr>
          <p:nvPr/>
        </p:nvCxnSpPr>
        <p:spPr>
          <a:xfrm flipV="1">
            <a:off x="5721104" y="3530558"/>
            <a:ext cx="1086831" cy="56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2" idx="0"/>
            <a:endCxn id="119" idx="2"/>
          </p:cNvCxnSpPr>
          <p:nvPr/>
        </p:nvCxnSpPr>
        <p:spPr>
          <a:xfrm flipH="1" flipV="1">
            <a:off x="5721104" y="3531788"/>
            <a:ext cx="1086831" cy="5603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22" idx="0"/>
            <a:endCxn id="120" idx="2"/>
          </p:cNvCxnSpPr>
          <p:nvPr/>
        </p:nvCxnSpPr>
        <p:spPr>
          <a:xfrm flipV="1">
            <a:off x="6807935" y="3530558"/>
            <a:ext cx="0" cy="561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21" idx="0"/>
            <a:endCxn id="119" idx="2"/>
          </p:cNvCxnSpPr>
          <p:nvPr/>
        </p:nvCxnSpPr>
        <p:spPr>
          <a:xfrm flipV="1">
            <a:off x="5721104" y="3531788"/>
            <a:ext cx="0" cy="560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78" y="4506651"/>
            <a:ext cx="241537" cy="3561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117" name="Straight Connector 116"/>
          <p:cNvCxnSpPr>
            <a:endCxn id="127" idx="2"/>
          </p:cNvCxnSpPr>
          <p:nvPr/>
        </p:nvCxnSpPr>
        <p:spPr>
          <a:xfrm flipH="1" flipV="1">
            <a:off x="7806649" y="2245160"/>
            <a:ext cx="187199" cy="4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808711" y="4515125"/>
            <a:ext cx="4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Dst</a:t>
            </a:r>
            <a:endParaRPr lang="en-GB" b="1" dirty="0"/>
          </a:p>
        </p:txBody>
      </p:sp>
      <p:pic>
        <p:nvPicPr>
          <p:cNvPr id="119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848" y="3278079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0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79" y="3276849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1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848" y="4092739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2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79" y="4092139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/>
          <p:cNvCxnSpPr>
            <a:stCxn id="116" idx="0"/>
            <a:endCxn id="121" idx="2"/>
          </p:cNvCxnSpPr>
          <p:nvPr/>
        </p:nvCxnSpPr>
        <p:spPr>
          <a:xfrm flipV="1">
            <a:off x="5455547" y="4346448"/>
            <a:ext cx="265557" cy="160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39" y="1974290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5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73" y="1950206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6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67" y="197429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93" y="199145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3" name="TextBox 132"/>
          <p:cNvSpPr txBox="1"/>
          <p:nvPr/>
        </p:nvSpPr>
        <p:spPr>
          <a:xfrm>
            <a:off x="1735072" y="4559781"/>
            <a:ext cx="5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Src</a:t>
            </a:r>
            <a:endParaRPr lang="en-GB" b="1" dirty="0"/>
          </a:p>
        </p:txBody>
      </p:sp>
      <p:sp>
        <p:nvSpPr>
          <p:cNvPr id="68" name="Rectangle 67"/>
          <p:cNvSpPr/>
          <p:nvPr/>
        </p:nvSpPr>
        <p:spPr>
          <a:xfrm>
            <a:off x="5334778" y="3216454"/>
            <a:ext cx="1897276" cy="123003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2164794" y="3242052"/>
            <a:ext cx="1860534" cy="119881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4" name="Group 233"/>
          <p:cNvGrpSpPr/>
          <p:nvPr/>
        </p:nvGrpSpPr>
        <p:grpSpPr>
          <a:xfrm>
            <a:off x="2492360" y="2227999"/>
            <a:ext cx="709735" cy="1898710"/>
            <a:chOff x="2051593" y="1380907"/>
            <a:chExt cx="709735" cy="1898710"/>
          </a:xfrm>
        </p:grpSpPr>
        <p:cxnSp>
          <p:nvCxnSpPr>
            <p:cNvPr id="135" name="Straight Connector 134"/>
            <p:cNvCxnSpPr>
              <a:stCxn id="93" idx="0"/>
              <a:endCxn id="91" idx="0"/>
            </p:cNvCxnSpPr>
            <p:nvPr/>
          </p:nvCxnSpPr>
          <p:spPr>
            <a:xfrm flipV="1">
              <a:off x="2051593" y="2463730"/>
              <a:ext cx="0" cy="815887"/>
            </a:xfrm>
            <a:prstGeom prst="line">
              <a:avLst/>
            </a:prstGeom>
            <a:ln w="444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91" idx="0"/>
              <a:endCxn id="124" idx="2"/>
            </p:cNvCxnSpPr>
            <p:nvPr/>
          </p:nvCxnSpPr>
          <p:spPr>
            <a:xfrm flipV="1">
              <a:off x="2051593" y="1380907"/>
              <a:ext cx="709735" cy="1082823"/>
            </a:xfrm>
            <a:prstGeom prst="line">
              <a:avLst/>
            </a:prstGeom>
            <a:ln w="444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/>
          <p:cNvSpPr txBox="1"/>
          <p:nvPr/>
        </p:nvSpPr>
        <p:spPr>
          <a:xfrm>
            <a:off x="1908706" y="2239797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Path id 1</a:t>
            </a:r>
            <a:endParaRPr lang="en-GB" sz="2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7581156" y="2300779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Path id 2</a:t>
            </a:r>
            <a:endParaRPr lang="en-GB" sz="20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529096" y="4506651"/>
            <a:ext cx="6559809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# Switch flow rules   ∝   # Paths that contain switch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654902" y="1396360"/>
            <a:ext cx="783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Idea 2: </a:t>
            </a:r>
            <a:r>
              <a:rPr lang="en-GB" sz="2800" dirty="0"/>
              <a:t>Maintain global path ID for each unique path </a:t>
            </a:r>
          </a:p>
        </p:txBody>
      </p:sp>
      <p:cxnSp>
        <p:nvCxnSpPr>
          <p:cNvPr id="132" name="Straight Connector 131"/>
          <p:cNvCxnSpPr>
            <a:stCxn id="122" idx="0"/>
            <a:endCxn id="120" idx="2"/>
          </p:cNvCxnSpPr>
          <p:nvPr/>
        </p:nvCxnSpPr>
        <p:spPr>
          <a:xfrm flipV="1">
            <a:off x="6807935" y="3530558"/>
            <a:ext cx="0" cy="561581"/>
          </a:xfrm>
          <a:prstGeom prst="line">
            <a:avLst/>
          </a:prstGeom>
          <a:ln w="444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21" idx="0"/>
          </p:cNvCxnSpPr>
          <p:nvPr/>
        </p:nvCxnSpPr>
        <p:spPr>
          <a:xfrm flipH="1" flipV="1">
            <a:off x="5700196" y="3403703"/>
            <a:ext cx="20908" cy="689036"/>
          </a:xfrm>
          <a:prstGeom prst="line">
            <a:avLst/>
          </a:prstGeom>
          <a:ln w="44450" cap="rnd">
            <a:solidFill>
              <a:srgbClr val="E48C0A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905013" y="2245160"/>
            <a:ext cx="901636" cy="1790219"/>
            <a:chOff x="6444208" y="2221692"/>
            <a:chExt cx="901636" cy="1790219"/>
          </a:xfrm>
        </p:grpSpPr>
        <p:cxnSp>
          <p:nvCxnSpPr>
            <p:cNvPr id="166" name="Straight Connector 165"/>
            <p:cNvCxnSpPr>
              <a:endCxn id="127" idx="2"/>
            </p:cNvCxnSpPr>
            <p:nvPr/>
          </p:nvCxnSpPr>
          <p:spPr>
            <a:xfrm flipV="1">
              <a:off x="6444208" y="2221692"/>
              <a:ext cx="901636" cy="947230"/>
            </a:xfrm>
            <a:prstGeom prst="line">
              <a:avLst/>
            </a:prstGeom>
            <a:ln w="44450" cap="rnd">
              <a:solidFill>
                <a:srgbClr val="E48C0A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6444208" y="3168922"/>
              <a:ext cx="1" cy="842989"/>
            </a:xfrm>
            <a:prstGeom prst="line">
              <a:avLst/>
            </a:prstGeom>
            <a:ln w="44450" cap="rnd">
              <a:solidFill>
                <a:srgbClr val="E48C0A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 flipH="1" flipV="1">
            <a:off x="5700196" y="3404933"/>
            <a:ext cx="1204818" cy="630447"/>
          </a:xfrm>
          <a:prstGeom prst="line">
            <a:avLst/>
          </a:prstGeom>
          <a:ln w="44450" cap="rnd">
            <a:solidFill>
              <a:srgbClr val="E48C0A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2492360" y="2245160"/>
            <a:ext cx="5314289" cy="1881549"/>
            <a:chOff x="2031555" y="2221692"/>
            <a:chExt cx="5314289" cy="1881549"/>
          </a:xfrm>
        </p:grpSpPr>
        <p:grpSp>
          <p:nvGrpSpPr>
            <p:cNvPr id="240" name="Group 239"/>
            <p:cNvGrpSpPr/>
            <p:nvPr/>
          </p:nvGrpSpPr>
          <p:grpSpPr>
            <a:xfrm>
              <a:off x="2031555" y="2221692"/>
              <a:ext cx="5314289" cy="1881549"/>
              <a:chOff x="1992546" y="1456440"/>
              <a:chExt cx="5314289" cy="1881549"/>
            </a:xfrm>
          </p:grpSpPr>
          <p:cxnSp>
            <p:nvCxnSpPr>
              <p:cNvPr id="143" name="Straight Connector 142"/>
              <p:cNvCxnSpPr>
                <a:stCxn id="93" idx="0"/>
                <a:endCxn id="92" idx="2"/>
              </p:cNvCxnSpPr>
              <p:nvPr/>
            </p:nvCxnSpPr>
            <p:spPr>
              <a:xfrm flipV="1">
                <a:off x="1992546" y="2775808"/>
                <a:ext cx="1205403" cy="562181"/>
              </a:xfrm>
              <a:prstGeom prst="line">
                <a:avLst/>
              </a:prstGeom>
              <a:ln w="44450" cap="rnd">
                <a:solidFill>
                  <a:srgbClr val="E48C0A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92" idx="0"/>
                <a:endCxn id="127" idx="2"/>
              </p:cNvCxnSpPr>
              <p:nvPr/>
            </p:nvCxnSpPr>
            <p:spPr>
              <a:xfrm flipV="1">
                <a:off x="3197949" y="1456440"/>
                <a:ext cx="4108886" cy="1065659"/>
              </a:xfrm>
              <a:prstGeom prst="line">
                <a:avLst/>
              </a:prstGeom>
              <a:ln w="44450" cap="rnd">
                <a:solidFill>
                  <a:srgbClr val="E48C0A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>
              <a:stCxn id="92" idx="2"/>
              <a:endCxn id="92" idx="0"/>
            </p:cNvCxnSpPr>
            <p:nvPr/>
          </p:nvCxnSpPr>
          <p:spPr>
            <a:xfrm flipV="1">
              <a:off x="3236958" y="3287351"/>
              <a:ext cx="0" cy="253709"/>
            </a:xfrm>
            <a:prstGeom prst="line">
              <a:avLst/>
            </a:prstGeom>
            <a:ln w="44450" cap="rnd">
              <a:solidFill>
                <a:srgbClr val="E48C0A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202095" y="2227999"/>
            <a:ext cx="3605840" cy="1864140"/>
            <a:chOff x="2749825" y="2213811"/>
            <a:chExt cx="3605840" cy="1864140"/>
          </a:xfrm>
        </p:grpSpPr>
        <p:cxnSp>
          <p:nvCxnSpPr>
            <p:cNvPr id="142" name="Straight Connector 141"/>
            <p:cNvCxnSpPr>
              <a:stCxn id="119" idx="0"/>
              <a:endCxn id="124" idx="2"/>
            </p:cNvCxnSpPr>
            <p:nvPr/>
          </p:nvCxnSpPr>
          <p:spPr>
            <a:xfrm flipH="1" flipV="1">
              <a:off x="2749825" y="2213811"/>
              <a:ext cx="2519009" cy="1050080"/>
            </a:xfrm>
            <a:prstGeom prst="line">
              <a:avLst/>
            </a:prstGeom>
            <a:ln w="444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0"/>
              <a:endCxn id="119" idx="2"/>
            </p:cNvCxnSpPr>
            <p:nvPr/>
          </p:nvCxnSpPr>
          <p:spPr>
            <a:xfrm flipH="1" flipV="1">
              <a:off x="5268834" y="3517600"/>
              <a:ext cx="1086831" cy="560351"/>
            </a:xfrm>
            <a:prstGeom prst="line">
              <a:avLst/>
            </a:prstGeom>
            <a:ln w="444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19" idx="2"/>
              <a:endCxn id="119" idx="0"/>
            </p:cNvCxnSpPr>
            <p:nvPr/>
          </p:nvCxnSpPr>
          <p:spPr>
            <a:xfrm flipV="1">
              <a:off x="5268834" y="3263891"/>
              <a:ext cx="0" cy="253709"/>
            </a:xfrm>
            <a:prstGeom prst="line">
              <a:avLst/>
            </a:prstGeom>
            <a:ln w="444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/>
          <p:cNvCxnSpPr>
            <a:stCxn id="121" idx="0"/>
            <a:endCxn id="120" idx="2"/>
          </p:cNvCxnSpPr>
          <p:nvPr/>
        </p:nvCxnSpPr>
        <p:spPr>
          <a:xfrm flipV="1">
            <a:off x="5721104" y="3530558"/>
            <a:ext cx="1086831" cy="562181"/>
          </a:xfrm>
          <a:prstGeom prst="line">
            <a:avLst/>
          </a:prstGeom>
          <a:ln w="444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ular Callout 140"/>
          <p:cNvSpPr/>
          <p:nvPr/>
        </p:nvSpPr>
        <p:spPr>
          <a:xfrm>
            <a:off x="2888585" y="3151915"/>
            <a:ext cx="2622698" cy="757285"/>
          </a:xfrm>
          <a:prstGeom prst="wedgeRoundRectCallout">
            <a:avLst>
              <a:gd name="adj1" fmla="val 56217"/>
              <a:gd name="adj2" fmla="val 950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Need one flow rule for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each unique path id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908706" y="2794754"/>
            <a:ext cx="6335702" cy="101659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# Paths in 48-ary fat-tree</a:t>
            </a:r>
          </a:p>
          <a:p>
            <a:pPr algn="ctr"/>
            <a:r>
              <a:rPr lang="en-GB" sz="2800" b="1" dirty="0" smtClean="0"/>
              <a:t>4 hops : 576	           6 hops: 1.3 million !!</a:t>
            </a:r>
            <a:endParaRPr lang="en-GB" sz="2800" b="1" dirty="0"/>
          </a:p>
        </p:txBody>
      </p:sp>
      <p:sp>
        <p:nvSpPr>
          <p:cNvPr id="75" name="Rectangle 74"/>
          <p:cNvSpPr/>
          <p:nvPr/>
        </p:nvSpPr>
        <p:spPr>
          <a:xfrm>
            <a:off x="584388" y="857752"/>
            <a:ext cx="8164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</a:rPr>
              <a:t>Challenge: Packets traversing </a:t>
            </a:r>
            <a:r>
              <a:rPr lang="en-GB" sz="2800" b="1" dirty="0">
                <a:solidFill>
                  <a:srgbClr val="C00000"/>
                </a:solidFill>
              </a:rPr>
              <a:t>non-shortest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5488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137" grpId="0"/>
      <p:bldP spid="144" grpId="0" animBg="1"/>
      <p:bldP spid="141" grpId="0" animBg="1"/>
      <p:bldP spid="1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987574"/>
            <a:ext cx="8352928" cy="2448272"/>
          </a:xfrm>
          <a:prstGeom prst="rect">
            <a:avLst/>
          </a:prstGeom>
          <a:ln w="50800" cap="rnd">
            <a:solidFill>
              <a:srgbClr val="006FC2"/>
            </a:solidFill>
            <a:prstDash val="dash"/>
            <a:beve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6542"/>
            <a:ext cx="8496944" cy="3821472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Naïve approach</a:t>
            </a:r>
          </a:p>
          <a:p>
            <a:pPr lvl="1"/>
            <a:r>
              <a:rPr lang="en-GB" sz="2800" dirty="0" smtClean="0"/>
              <a:t>Switches append ingress link ID into the packet header</a:t>
            </a:r>
          </a:p>
          <a:p>
            <a:pPr lvl="1"/>
            <a:r>
              <a:rPr lang="en-GB" sz="2800" dirty="0" smtClean="0">
                <a:solidFill>
                  <a:srgbClr val="FF0000"/>
                </a:solidFill>
              </a:rPr>
              <a:t>Large number of header bits</a:t>
            </a:r>
          </a:p>
          <a:p>
            <a:r>
              <a:rPr lang="en-GB" sz="3300" dirty="0" err="1"/>
              <a:t>PathletTracer</a:t>
            </a:r>
            <a:r>
              <a:rPr lang="en-GB" dirty="0"/>
              <a:t> </a:t>
            </a:r>
            <a:r>
              <a:rPr lang="en-GB" sz="1900" dirty="0">
                <a:latin typeface="Calibri" pitchFamily="34" charset="0"/>
                <a:cs typeface="Calibri" pitchFamily="34" charset="0"/>
              </a:rPr>
              <a:t>[HotSDN’14] </a:t>
            </a:r>
            <a:r>
              <a:rPr lang="en-GB" dirty="0"/>
              <a:t>and </a:t>
            </a:r>
            <a:r>
              <a:rPr lang="en-GB" sz="3300" dirty="0" err="1"/>
              <a:t>PathQuery</a:t>
            </a:r>
            <a:r>
              <a:rPr lang="en-GB" dirty="0"/>
              <a:t> </a:t>
            </a:r>
            <a:r>
              <a:rPr lang="en-GB" sz="1900" dirty="0">
                <a:latin typeface="Calibri" pitchFamily="34" charset="0"/>
                <a:cs typeface="Calibri" pitchFamily="34" charset="0"/>
              </a:rPr>
              <a:t>[HotSDN’14]</a:t>
            </a:r>
          </a:p>
          <a:p>
            <a:pPr lvl="1"/>
            <a:r>
              <a:rPr lang="en-GB" sz="2800" dirty="0"/>
              <a:t>Switches insert or update path information in packet header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</a:rPr>
              <a:t>Large number of switch flow rules</a:t>
            </a:r>
          </a:p>
          <a:p>
            <a:r>
              <a:rPr lang="en-GB" sz="3300" dirty="0" err="1" smtClean="0"/>
              <a:t>NetSight</a:t>
            </a:r>
            <a:r>
              <a:rPr lang="en-GB" sz="3600" dirty="0" smtClean="0"/>
              <a:t> </a:t>
            </a:r>
            <a:r>
              <a:rPr lang="en-GB" sz="1900" dirty="0">
                <a:latin typeface="Calibri" pitchFamily="34" charset="0"/>
                <a:cs typeface="Calibri" pitchFamily="34" charset="0"/>
              </a:rPr>
              <a:t>[NSDI’14]</a:t>
            </a:r>
          </a:p>
          <a:p>
            <a:pPr lvl="1"/>
            <a:r>
              <a:rPr lang="en-GB" sz="2800" dirty="0" smtClean="0"/>
              <a:t>Logs packet details at each hop</a:t>
            </a:r>
            <a:endParaRPr lang="en-GB" sz="2800" dirty="0"/>
          </a:p>
          <a:p>
            <a:pPr lvl="1"/>
            <a:r>
              <a:rPr lang="en-GB" sz="2800" dirty="0" smtClean="0">
                <a:solidFill>
                  <a:srgbClr val="FF0000"/>
                </a:solidFill>
              </a:rPr>
              <a:t>Need to collect large amount of data</a:t>
            </a:r>
            <a:endParaRPr lang="en-GB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3000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/>
          </a:p>
          <a:p>
            <a:pPr lvl="1"/>
            <a:endParaRPr lang="en-GB" dirty="0" smtClean="0"/>
          </a:p>
          <a:p>
            <a:pPr marL="914400" lvl="2" indent="0">
              <a:buNone/>
            </a:pPr>
            <a:endParaRPr lang="en-GB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2686642"/>
            <a:ext cx="5472608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Topology agnostic</a:t>
            </a:r>
            <a:endParaRPr lang="en-GB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259632" y="3867894"/>
            <a:ext cx="5472608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Handles wide range of queries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94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CherryPick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Exploits the structure in data </a:t>
            </a:r>
            <a:r>
              <a:rPr lang="en-GB" dirty="0" err="1" smtClean="0"/>
              <a:t>center</a:t>
            </a:r>
            <a:r>
              <a:rPr lang="en-GB" dirty="0" smtClean="0"/>
              <a:t> topologies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(e.g., fat-tree)</a:t>
            </a:r>
            <a:endParaRPr lang="en-GB" dirty="0"/>
          </a:p>
          <a:p>
            <a:r>
              <a:rPr lang="en-GB" dirty="0"/>
              <a:t>Observation: A </a:t>
            </a:r>
            <a:r>
              <a:rPr lang="en-GB" dirty="0" smtClean="0"/>
              <a:t>small subset of links </a:t>
            </a:r>
            <a:r>
              <a:rPr lang="en-GB" dirty="0"/>
              <a:t>sufficient to represent any end-to-end path	</a:t>
            </a:r>
            <a:endParaRPr lang="en-GB" dirty="0" smtClean="0"/>
          </a:p>
          <a:p>
            <a:r>
              <a:rPr lang="en-GB" dirty="0" smtClean="0"/>
              <a:t>Scalability:</a:t>
            </a:r>
            <a:endParaRPr lang="en-GB" dirty="0"/>
          </a:p>
          <a:p>
            <a:pPr lvl="1"/>
            <a:r>
              <a:rPr lang="en-GB" dirty="0"/>
              <a:t>Minimal number of flow rules irrespective to path length</a:t>
            </a:r>
          </a:p>
          <a:p>
            <a:pPr lvl="1"/>
            <a:r>
              <a:rPr lang="en-GB" dirty="0"/>
              <a:t>Packet header space requirement is close to state-of-the-art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sz="3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13058" y="41355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313058" y="4123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4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3" y="1489083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3" name="Rectangle 62"/>
          <p:cNvSpPr/>
          <p:nvPr/>
        </p:nvSpPr>
        <p:spPr>
          <a:xfrm>
            <a:off x="5160661" y="2718894"/>
            <a:ext cx="2147644" cy="13820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831586" y="2703841"/>
            <a:ext cx="2231281" cy="13820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579296" cy="857250"/>
          </a:xfrm>
        </p:spPr>
        <p:txBody>
          <a:bodyPr>
            <a:noAutofit/>
          </a:bodyPr>
          <a:lstStyle/>
          <a:p>
            <a:r>
              <a:rPr lang="en-GB" dirty="0" smtClean="0"/>
              <a:t>Selectively picking links</a:t>
            </a:r>
            <a:endParaRPr lang="en-GB" dirty="0"/>
          </a:p>
        </p:txBody>
      </p:sp>
      <p:cxnSp>
        <p:nvCxnSpPr>
          <p:cNvPr id="112" name="Straight Connector 111"/>
          <p:cNvCxnSpPr>
            <a:stCxn id="118" idx="0"/>
            <a:endCxn id="117" idx="2"/>
          </p:cNvCxnSpPr>
          <p:nvPr/>
        </p:nvCxnSpPr>
        <p:spPr>
          <a:xfrm flipV="1">
            <a:off x="2142354" y="2997596"/>
            <a:ext cx="1606285" cy="784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9" idx="0"/>
            <a:endCxn id="116" idx="2"/>
          </p:cNvCxnSpPr>
          <p:nvPr/>
        </p:nvCxnSpPr>
        <p:spPr>
          <a:xfrm flipH="1" flipV="1">
            <a:off x="2142354" y="3079324"/>
            <a:ext cx="1606285" cy="67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9" idx="0"/>
            <a:endCxn id="117" idx="2"/>
          </p:cNvCxnSpPr>
          <p:nvPr/>
        </p:nvCxnSpPr>
        <p:spPr>
          <a:xfrm flipV="1">
            <a:off x="3748639" y="2997596"/>
            <a:ext cx="0" cy="760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8" idx="0"/>
            <a:endCxn id="116" idx="2"/>
          </p:cNvCxnSpPr>
          <p:nvPr/>
        </p:nvCxnSpPr>
        <p:spPr>
          <a:xfrm flipV="1">
            <a:off x="2142354" y="3079324"/>
            <a:ext cx="0" cy="702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98" y="2825615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83" y="2743887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8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98" y="3782163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9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83" y="3757953"/>
            <a:ext cx="564512" cy="251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0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01" y="4168016"/>
            <a:ext cx="241537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121" name="Straight Connector 120"/>
          <p:cNvCxnSpPr>
            <a:stCxn id="120" idx="0"/>
            <a:endCxn id="118" idx="2"/>
          </p:cNvCxnSpPr>
          <p:nvPr/>
        </p:nvCxnSpPr>
        <p:spPr>
          <a:xfrm flipV="1">
            <a:off x="1970870" y="4035872"/>
            <a:ext cx="171484" cy="132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6" idx="0"/>
            <a:endCxn id="179" idx="2"/>
          </p:cNvCxnSpPr>
          <p:nvPr/>
        </p:nvCxnSpPr>
        <p:spPr>
          <a:xfrm flipV="1">
            <a:off x="2142354" y="1742792"/>
            <a:ext cx="709735" cy="108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74" idx="0"/>
            <a:endCxn id="179" idx="2"/>
          </p:cNvCxnSpPr>
          <p:nvPr/>
        </p:nvCxnSpPr>
        <p:spPr>
          <a:xfrm flipH="1" flipV="1">
            <a:off x="2852089" y="1742792"/>
            <a:ext cx="2624742" cy="107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2852090" y="1731517"/>
            <a:ext cx="282255" cy="14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9" idx="2"/>
          </p:cNvCxnSpPr>
          <p:nvPr/>
        </p:nvCxnSpPr>
        <p:spPr>
          <a:xfrm>
            <a:off x="2852089" y="1742792"/>
            <a:ext cx="282256" cy="59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6" idx="0"/>
            <a:endCxn id="180" idx="2"/>
          </p:cNvCxnSpPr>
          <p:nvPr/>
        </p:nvCxnSpPr>
        <p:spPr>
          <a:xfrm flipV="1">
            <a:off x="2142354" y="1718708"/>
            <a:ext cx="2202769" cy="110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74" idx="0"/>
            <a:endCxn id="180" idx="2"/>
          </p:cNvCxnSpPr>
          <p:nvPr/>
        </p:nvCxnSpPr>
        <p:spPr>
          <a:xfrm flipH="1" flipV="1">
            <a:off x="4345123" y="1718708"/>
            <a:ext cx="1131708" cy="1098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80" idx="2"/>
          </p:cNvCxnSpPr>
          <p:nvPr/>
        </p:nvCxnSpPr>
        <p:spPr>
          <a:xfrm flipH="1" flipV="1">
            <a:off x="4345123" y="1718708"/>
            <a:ext cx="226514" cy="88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80" idx="2"/>
          </p:cNvCxnSpPr>
          <p:nvPr/>
        </p:nvCxnSpPr>
        <p:spPr>
          <a:xfrm flipH="1" flipV="1">
            <a:off x="4345123" y="1718708"/>
            <a:ext cx="226514" cy="12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7" idx="0"/>
            <a:endCxn id="181" idx="2"/>
          </p:cNvCxnSpPr>
          <p:nvPr/>
        </p:nvCxnSpPr>
        <p:spPr>
          <a:xfrm flipV="1">
            <a:off x="3748639" y="1742793"/>
            <a:ext cx="2144778" cy="1001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75" idx="0"/>
            <a:endCxn id="181" idx="2"/>
          </p:cNvCxnSpPr>
          <p:nvPr/>
        </p:nvCxnSpPr>
        <p:spPr>
          <a:xfrm flipH="1" flipV="1">
            <a:off x="5893417" y="1742793"/>
            <a:ext cx="1116735" cy="1001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81" idx="2"/>
          </p:cNvCxnSpPr>
          <p:nvPr/>
        </p:nvCxnSpPr>
        <p:spPr>
          <a:xfrm flipH="1" flipV="1">
            <a:off x="5893417" y="1742793"/>
            <a:ext cx="191348" cy="122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81" idx="2"/>
          </p:cNvCxnSpPr>
          <p:nvPr/>
        </p:nvCxnSpPr>
        <p:spPr>
          <a:xfrm flipH="1" flipV="1">
            <a:off x="5893417" y="1742793"/>
            <a:ext cx="257764" cy="59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17" idx="0"/>
            <a:endCxn id="182" idx="2"/>
          </p:cNvCxnSpPr>
          <p:nvPr/>
        </p:nvCxnSpPr>
        <p:spPr>
          <a:xfrm flipV="1">
            <a:off x="3748639" y="1759953"/>
            <a:ext cx="3708004" cy="983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75" idx="0"/>
            <a:endCxn id="182" idx="2"/>
          </p:cNvCxnSpPr>
          <p:nvPr/>
        </p:nvCxnSpPr>
        <p:spPr>
          <a:xfrm flipV="1">
            <a:off x="7010152" y="1759953"/>
            <a:ext cx="446491" cy="983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82" idx="2"/>
          </p:cNvCxnSpPr>
          <p:nvPr/>
        </p:nvCxnSpPr>
        <p:spPr>
          <a:xfrm flipH="1" flipV="1">
            <a:off x="7456643" y="1759953"/>
            <a:ext cx="128247" cy="93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76" idx="0"/>
            <a:endCxn id="175" idx="2"/>
          </p:cNvCxnSpPr>
          <p:nvPr/>
        </p:nvCxnSpPr>
        <p:spPr>
          <a:xfrm flipV="1">
            <a:off x="5476831" y="2997596"/>
            <a:ext cx="1533321" cy="77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77" idx="0"/>
            <a:endCxn id="174" idx="2"/>
          </p:cNvCxnSpPr>
          <p:nvPr/>
        </p:nvCxnSpPr>
        <p:spPr>
          <a:xfrm flipH="1" flipV="1">
            <a:off x="5476831" y="3070747"/>
            <a:ext cx="1533321" cy="698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77" idx="0"/>
            <a:endCxn id="175" idx="2"/>
          </p:cNvCxnSpPr>
          <p:nvPr/>
        </p:nvCxnSpPr>
        <p:spPr>
          <a:xfrm flipV="1">
            <a:off x="7010152" y="2997596"/>
            <a:ext cx="0" cy="77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76" idx="0"/>
            <a:endCxn id="174" idx="2"/>
          </p:cNvCxnSpPr>
          <p:nvPr/>
        </p:nvCxnSpPr>
        <p:spPr>
          <a:xfrm flipV="1">
            <a:off x="5476831" y="3070747"/>
            <a:ext cx="0" cy="698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75" y="4178850"/>
            <a:ext cx="241537" cy="3561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172" name="Straight Connector 171"/>
          <p:cNvCxnSpPr>
            <a:endCxn id="182" idx="2"/>
          </p:cNvCxnSpPr>
          <p:nvPr/>
        </p:nvCxnSpPr>
        <p:spPr>
          <a:xfrm flipH="1" flipV="1">
            <a:off x="7456643" y="1759953"/>
            <a:ext cx="187199" cy="4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661293" y="4163254"/>
            <a:ext cx="4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Dst</a:t>
            </a:r>
            <a:endParaRPr lang="en-GB" b="1" dirty="0"/>
          </a:p>
        </p:txBody>
      </p:sp>
      <p:pic>
        <p:nvPicPr>
          <p:cNvPr id="174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75" y="2817038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5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96" y="2743887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6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75" y="376927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96" y="376927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78" name="Straight Connector 177"/>
          <p:cNvCxnSpPr>
            <a:stCxn id="171" idx="0"/>
            <a:endCxn id="176" idx="2"/>
          </p:cNvCxnSpPr>
          <p:nvPr/>
        </p:nvCxnSpPr>
        <p:spPr>
          <a:xfrm flipV="1">
            <a:off x="5315344" y="4022980"/>
            <a:ext cx="161487" cy="155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67" y="1464999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1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61" y="1489084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2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87" y="1506244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3" name="TextBox 182"/>
          <p:cNvSpPr txBox="1"/>
          <p:nvPr/>
        </p:nvSpPr>
        <p:spPr>
          <a:xfrm>
            <a:off x="1350968" y="4170840"/>
            <a:ext cx="5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Src</a:t>
            </a:r>
            <a:endParaRPr lang="en-GB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142354" y="1742792"/>
            <a:ext cx="709735" cy="2039371"/>
            <a:chOff x="2142354" y="1742792"/>
            <a:chExt cx="709735" cy="2039371"/>
          </a:xfrm>
        </p:grpSpPr>
        <p:cxnSp>
          <p:nvCxnSpPr>
            <p:cNvPr id="9" name="Straight Connector 8"/>
            <p:cNvCxnSpPr>
              <a:stCxn id="118" idx="0"/>
              <a:endCxn id="116" idx="0"/>
            </p:cNvCxnSpPr>
            <p:nvPr/>
          </p:nvCxnSpPr>
          <p:spPr>
            <a:xfrm flipV="1">
              <a:off x="2142354" y="2825615"/>
              <a:ext cx="0" cy="95654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116" idx="0"/>
              <a:endCxn id="179" idx="2"/>
            </p:cNvCxnSpPr>
            <p:nvPr/>
          </p:nvCxnSpPr>
          <p:spPr>
            <a:xfrm flipV="1">
              <a:off x="2142354" y="1742792"/>
              <a:ext cx="709735" cy="108282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Connector 228"/>
          <p:cNvCxnSpPr>
            <a:stCxn id="116" idx="0"/>
            <a:endCxn id="179" idx="2"/>
          </p:cNvCxnSpPr>
          <p:nvPr/>
        </p:nvCxnSpPr>
        <p:spPr>
          <a:xfrm flipV="1">
            <a:off x="2142354" y="1742792"/>
            <a:ext cx="709735" cy="108282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52089" y="1742792"/>
            <a:ext cx="2624742" cy="2015161"/>
            <a:chOff x="2852089" y="1742792"/>
            <a:chExt cx="2624742" cy="2015161"/>
          </a:xfrm>
        </p:grpSpPr>
        <p:cxnSp>
          <p:nvCxnSpPr>
            <p:cNvPr id="230" name="Straight Connector 229"/>
            <p:cNvCxnSpPr>
              <a:stCxn id="174" idx="0"/>
              <a:endCxn id="179" idx="2"/>
            </p:cNvCxnSpPr>
            <p:nvPr/>
          </p:nvCxnSpPr>
          <p:spPr>
            <a:xfrm flipH="1" flipV="1">
              <a:off x="2852089" y="1742792"/>
              <a:ext cx="2624742" cy="1074246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5476831" y="2805720"/>
              <a:ext cx="0" cy="952233"/>
            </a:xfrm>
            <a:prstGeom prst="line">
              <a:avLst/>
            </a:prstGeom>
            <a:ln w="5080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ounded Rectangular Callout 227"/>
          <p:cNvSpPr/>
          <p:nvPr/>
        </p:nvSpPr>
        <p:spPr>
          <a:xfrm>
            <a:off x="1936356" y="922542"/>
            <a:ext cx="1920502" cy="444083"/>
          </a:xfrm>
          <a:prstGeom prst="wedgeRoundRectCallout">
            <a:avLst>
              <a:gd name="adj1" fmla="val -4981"/>
              <a:gd name="adj2" fmla="val 1064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Pick ingress link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1" name="Right Arrow 360"/>
          <p:cNvSpPr/>
          <p:nvPr/>
        </p:nvSpPr>
        <p:spPr>
          <a:xfrm>
            <a:off x="1445946" y="1548912"/>
            <a:ext cx="323838" cy="16979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TextBox 361"/>
          <p:cNvSpPr txBox="1"/>
          <p:nvPr/>
        </p:nvSpPr>
        <p:spPr>
          <a:xfrm>
            <a:off x="624944" y="1366398"/>
            <a:ext cx="76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dk1"/>
                </a:solidFill>
              </a:rPr>
              <a:t>Core</a:t>
            </a:r>
          </a:p>
        </p:txBody>
      </p:sp>
      <p:sp>
        <p:nvSpPr>
          <p:cNvPr id="363" name="Right Arrow 362"/>
          <p:cNvSpPr/>
          <p:nvPr/>
        </p:nvSpPr>
        <p:spPr>
          <a:xfrm>
            <a:off x="1366430" y="2914903"/>
            <a:ext cx="375055" cy="16979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TextBox 363"/>
          <p:cNvSpPr txBox="1"/>
          <p:nvPr/>
        </p:nvSpPr>
        <p:spPr>
          <a:xfrm>
            <a:off x="604940" y="2749360"/>
            <a:ext cx="65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solidFill>
                  <a:schemeClr val="dk1"/>
                </a:solidFill>
              </a:rPr>
              <a:t>Agg</a:t>
            </a:r>
            <a:endParaRPr lang="en-GB" sz="2400" dirty="0">
              <a:solidFill>
                <a:schemeClr val="dk1"/>
              </a:solidFill>
            </a:endParaRPr>
          </a:p>
        </p:txBody>
      </p:sp>
      <p:sp>
        <p:nvSpPr>
          <p:cNvPr id="365" name="Right Arrow 364"/>
          <p:cNvSpPr/>
          <p:nvPr/>
        </p:nvSpPr>
        <p:spPr>
          <a:xfrm>
            <a:off x="1288467" y="3844869"/>
            <a:ext cx="375055" cy="16979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TextBox 365"/>
          <p:cNvSpPr txBox="1"/>
          <p:nvPr/>
        </p:nvSpPr>
        <p:spPr>
          <a:xfrm>
            <a:off x="604940" y="3718664"/>
            <a:ext cx="636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solidFill>
                  <a:schemeClr val="dk1"/>
                </a:solidFill>
              </a:rPr>
              <a:t>ToR</a:t>
            </a:r>
            <a:endParaRPr lang="en-GB" sz="2400" dirty="0">
              <a:solidFill>
                <a:schemeClr val="dk1"/>
              </a:solidFill>
            </a:endParaRPr>
          </a:p>
        </p:txBody>
      </p:sp>
      <p:sp>
        <p:nvSpPr>
          <p:cNvPr id="127" name="Rounded Rectangular Callout 126"/>
          <p:cNvSpPr/>
          <p:nvPr/>
        </p:nvSpPr>
        <p:spPr>
          <a:xfrm>
            <a:off x="4345123" y="1384257"/>
            <a:ext cx="2834453" cy="668901"/>
          </a:xfrm>
          <a:prstGeom prst="wedgeRoundRectCallout">
            <a:avLst>
              <a:gd name="adj1" fmla="val -30395"/>
              <a:gd name="adj2" fmla="val 1098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Only one shortest path from Core to </a:t>
            </a:r>
            <a:r>
              <a:rPr lang="en-US" sz="2000" dirty="0" err="1" smtClean="0">
                <a:solidFill>
                  <a:schemeClr val="tx1"/>
                </a:solidFill>
              </a:rPr>
              <a:t>Dst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2699792" y="1802353"/>
            <a:ext cx="2665939" cy="1955600"/>
          </a:xfrm>
          <a:custGeom>
            <a:avLst/>
            <a:gdLst>
              <a:gd name="connsiteX0" fmla="*/ 2597727 w 2605726"/>
              <a:gd name="connsiteY0" fmla="*/ 2119746 h 2119746"/>
              <a:gd name="connsiteX1" fmla="*/ 2597727 w 2605726"/>
              <a:gd name="connsiteY1" fmla="*/ 1378527 h 2119746"/>
              <a:gd name="connsiteX2" fmla="*/ 2514600 w 2605726"/>
              <a:gd name="connsiteY2" fmla="*/ 1136073 h 2119746"/>
              <a:gd name="connsiteX3" fmla="*/ 1967345 w 2605726"/>
              <a:gd name="connsiteY3" fmla="*/ 858982 h 2119746"/>
              <a:gd name="connsiteX4" fmla="*/ 0 w 2605726"/>
              <a:gd name="connsiteY4" fmla="*/ 0 h 2119746"/>
              <a:gd name="connsiteX5" fmla="*/ 0 w 2605726"/>
              <a:gd name="connsiteY5" fmla="*/ 0 h 211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5726" h="2119746">
                <a:moveTo>
                  <a:pt x="2597727" y="2119746"/>
                </a:moveTo>
                <a:cubicBezTo>
                  <a:pt x="2604654" y="1831109"/>
                  <a:pt x="2611582" y="1542472"/>
                  <a:pt x="2597727" y="1378527"/>
                </a:cubicBezTo>
                <a:cubicBezTo>
                  <a:pt x="2583872" y="1214581"/>
                  <a:pt x="2619664" y="1222664"/>
                  <a:pt x="2514600" y="1136073"/>
                </a:cubicBezTo>
                <a:cubicBezTo>
                  <a:pt x="2409536" y="1049482"/>
                  <a:pt x="2386445" y="1048327"/>
                  <a:pt x="1967345" y="858982"/>
                </a:cubicBezTo>
                <a:cubicBezTo>
                  <a:pt x="1548245" y="66963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cap="rnd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 53"/>
          <p:cNvSpPr/>
          <p:nvPr/>
        </p:nvSpPr>
        <p:spPr>
          <a:xfrm>
            <a:off x="5380711" y="3844869"/>
            <a:ext cx="221930" cy="64148"/>
          </a:xfrm>
          <a:custGeom>
            <a:avLst/>
            <a:gdLst>
              <a:gd name="connsiteX0" fmla="*/ 0 w 249382"/>
              <a:gd name="connsiteY0" fmla="*/ 27710 h 83128"/>
              <a:gd name="connsiteX1" fmla="*/ 0 w 249382"/>
              <a:gd name="connsiteY1" fmla="*/ 27710 h 83128"/>
              <a:gd name="connsiteX2" fmla="*/ 69273 w 249382"/>
              <a:gd name="connsiteY2" fmla="*/ 62346 h 83128"/>
              <a:gd name="connsiteX3" fmla="*/ 110836 w 249382"/>
              <a:gd name="connsiteY3" fmla="*/ 83128 h 83128"/>
              <a:gd name="connsiteX4" fmla="*/ 193964 w 249382"/>
              <a:gd name="connsiteY4" fmla="*/ 76200 h 83128"/>
              <a:gd name="connsiteX5" fmla="*/ 214746 w 249382"/>
              <a:gd name="connsiteY5" fmla="*/ 55419 h 83128"/>
              <a:gd name="connsiteX6" fmla="*/ 249382 w 249382"/>
              <a:gd name="connsiteY6" fmla="*/ 0 h 83128"/>
              <a:gd name="connsiteX7" fmla="*/ 249382 w 249382"/>
              <a:gd name="connsiteY7" fmla="*/ 0 h 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382" h="83128">
                <a:moveTo>
                  <a:pt x="0" y="27710"/>
                </a:moveTo>
                <a:lnTo>
                  <a:pt x="0" y="27710"/>
                </a:lnTo>
                <a:cubicBezTo>
                  <a:pt x="23091" y="39255"/>
                  <a:pt x="46542" y="50107"/>
                  <a:pt x="69273" y="62346"/>
                </a:cubicBezTo>
                <a:cubicBezTo>
                  <a:pt x="112919" y="85847"/>
                  <a:pt x="67433" y="68658"/>
                  <a:pt x="110836" y="83128"/>
                </a:cubicBezTo>
                <a:cubicBezTo>
                  <a:pt x="138545" y="80819"/>
                  <a:pt x="167097" y="83364"/>
                  <a:pt x="193964" y="76200"/>
                </a:cubicBezTo>
                <a:cubicBezTo>
                  <a:pt x="203430" y="73676"/>
                  <a:pt x="208732" y="63152"/>
                  <a:pt x="214746" y="55419"/>
                </a:cubicBezTo>
                <a:cubicBezTo>
                  <a:pt x="236148" y="27903"/>
                  <a:pt x="237853" y="23060"/>
                  <a:pt x="249382" y="0"/>
                </a:cubicBezTo>
                <a:lnTo>
                  <a:pt x="249382" y="0"/>
                </a:lnTo>
              </a:path>
            </a:pathLst>
          </a:custGeom>
          <a:ln cap="rnd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734412" y="3334308"/>
            <a:ext cx="1483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User packet</a:t>
            </a:r>
            <a:endParaRPr lang="en-GB" sz="20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3001870" y="2586205"/>
            <a:ext cx="3082895" cy="461665"/>
          </a:xfrm>
          <a:prstGeom prst="rect">
            <a:avLst/>
          </a:prstGeom>
          <a:solidFill>
            <a:srgbClr val="008C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b="1" dirty="0" smtClean="0"/>
              <a:t>All 4 hops: Pick 1 link</a:t>
            </a:r>
            <a:endParaRPr lang="en-GB" sz="2400" b="1" dirty="0"/>
          </a:p>
        </p:txBody>
      </p:sp>
      <p:sp>
        <p:nvSpPr>
          <p:cNvPr id="143" name="Freeform 142"/>
          <p:cNvSpPr/>
          <p:nvPr/>
        </p:nvSpPr>
        <p:spPr>
          <a:xfrm>
            <a:off x="3001870" y="1633810"/>
            <a:ext cx="2612531" cy="2135461"/>
          </a:xfrm>
          <a:custGeom>
            <a:avLst/>
            <a:gdLst>
              <a:gd name="connsiteX0" fmla="*/ 2597727 w 2605726"/>
              <a:gd name="connsiteY0" fmla="*/ 2119746 h 2119746"/>
              <a:gd name="connsiteX1" fmla="*/ 2597727 w 2605726"/>
              <a:gd name="connsiteY1" fmla="*/ 1378527 h 2119746"/>
              <a:gd name="connsiteX2" fmla="*/ 2514600 w 2605726"/>
              <a:gd name="connsiteY2" fmla="*/ 1136073 h 2119746"/>
              <a:gd name="connsiteX3" fmla="*/ 1967345 w 2605726"/>
              <a:gd name="connsiteY3" fmla="*/ 858982 h 2119746"/>
              <a:gd name="connsiteX4" fmla="*/ 0 w 2605726"/>
              <a:gd name="connsiteY4" fmla="*/ 0 h 2119746"/>
              <a:gd name="connsiteX5" fmla="*/ 0 w 2605726"/>
              <a:gd name="connsiteY5" fmla="*/ 0 h 211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5726" h="2119746">
                <a:moveTo>
                  <a:pt x="2597727" y="2119746"/>
                </a:moveTo>
                <a:cubicBezTo>
                  <a:pt x="2604654" y="1831109"/>
                  <a:pt x="2611582" y="1542472"/>
                  <a:pt x="2597727" y="1378527"/>
                </a:cubicBezTo>
                <a:cubicBezTo>
                  <a:pt x="2583872" y="1214581"/>
                  <a:pt x="2619664" y="1222664"/>
                  <a:pt x="2514600" y="1136073"/>
                </a:cubicBezTo>
                <a:cubicBezTo>
                  <a:pt x="2409536" y="1049482"/>
                  <a:pt x="2386445" y="1048327"/>
                  <a:pt x="1967345" y="858982"/>
                </a:cubicBezTo>
                <a:cubicBezTo>
                  <a:pt x="1548245" y="66963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cap="rnd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Freeform 194"/>
          <p:cNvSpPr/>
          <p:nvPr/>
        </p:nvSpPr>
        <p:spPr>
          <a:xfrm rot="9799512">
            <a:off x="2618674" y="1560757"/>
            <a:ext cx="312429" cy="146105"/>
          </a:xfrm>
          <a:custGeom>
            <a:avLst/>
            <a:gdLst>
              <a:gd name="connsiteX0" fmla="*/ 0 w 249382"/>
              <a:gd name="connsiteY0" fmla="*/ 27710 h 83128"/>
              <a:gd name="connsiteX1" fmla="*/ 0 w 249382"/>
              <a:gd name="connsiteY1" fmla="*/ 27710 h 83128"/>
              <a:gd name="connsiteX2" fmla="*/ 69273 w 249382"/>
              <a:gd name="connsiteY2" fmla="*/ 62346 h 83128"/>
              <a:gd name="connsiteX3" fmla="*/ 110836 w 249382"/>
              <a:gd name="connsiteY3" fmla="*/ 83128 h 83128"/>
              <a:gd name="connsiteX4" fmla="*/ 193964 w 249382"/>
              <a:gd name="connsiteY4" fmla="*/ 76200 h 83128"/>
              <a:gd name="connsiteX5" fmla="*/ 214746 w 249382"/>
              <a:gd name="connsiteY5" fmla="*/ 55419 h 83128"/>
              <a:gd name="connsiteX6" fmla="*/ 249382 w 249382"/>
              <a:gd name="connsiteY6" fmla="*/ 0 h 83128"/>
              <a:gd name="connsiteX7" fmla="*/ 249382 w 249382"/>
              <a:gd name="connsiteY7" fmla="*/ 0 h 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382" h="83128">
                <a:moveTo>
                  <a:pt x="0" y="27710"/>
                </a:moveTo>
                <a:lnTo>
                  <a:pt x="0" y="27710"/>
                </a:lnTo>
                <a:cubicBezTo>
                  <a:pt x="23091" y="39255"/>
                  <a:pt x="46542" y="50107"/>
                  <a:pt x="69273" y="62346"/>
                </a:cubicBezTo>
                <a:cubicBezTo>
                  <a:pt x="112919" y="85847"/>
                  <a:pt x="67433" y="68658"/>
                  <a:pt x="110836" y="83128"/>
                </a:cubicBezTo>
                <a:cubicBezTo>
                  <a:pt x="138545" y="80819"/>
                  <a:pt x="167097" y="83364"/>
                  <a:pt x="193964" y="76200"/>
                </a:cubicBezTo>
                <a:cubicBezTo>
                  <a:pt x="203430" y="73676"/>
                  <a:pt x="208732" y="63152"/>
                  <a:pt x="214746" y="55419"/>
                </a:cubicBezTo>
                <a:cubicBezTo>
                  <a:pt x="236148" y="27903"/>
                  <a:pt x="237853" y="23060"/>
                  <a:pt x="249382" y="0"/>
                </a:cubicBezTo>
                <a:lnTo>
                  <a:pt x="249382" y="0"/>
                </a:lnTo>
              </a:path>
            </a:pathLst>
          </a:custGeom>
          <a:ln cap="rnd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/>
          <p:cNvSpPr/>
          <p:nvPr/>
        </p:nvSpPr>
        <p:spPr>
          <a:xfrm>
            <a:off x="1039814" y="3769271"/>
            <a:ext cx="1016798" cy="3165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/>
          <p:cNvSpPr/>
          <p:nvPr/>
        </p:nvSpPr>
        <p:spPr>
          <a:xfrm>
            <a:off x="4548023" y="995246"/>
            <a:ext cx="430007" cy="2525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4478332" y="9225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id-1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981443" y="1590864"/>
            <a:ext cx="76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dk1"/>
                </a:solidFill>
              </a:rPr>
              <a:t>Core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634786" y="2255406"/>
            <a:ext cx="65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solidFill>
                  <a:schemeClr val="dk1"/>
                </a:solidFill>
              </a:rPr>
              <a:t>Agg</a:t>
            </a:r>
            <a:endParaRPr lang="en-GB" sz="2400" dirty="0">
              <a:solidFill>
                <a:schemeClr val="dk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52954" y="86103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4 hops</a:t>
            </a:r>
            <a:endParaRPr lang="en-GB" sz="2800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26109" y="1788356"/>
            <a:ext cx="1650833" cy="518765"/>
          </a:xfrm>
          <a:prstGeom prst="wedgeRoundRectCallout">
            <a:avLst>
              <a:gd name="adj1" fmla="val 85631"/>
              <a:gd name="adj2" fmla="val 47812"/>
              <a:gd name="adj3" fmla="val 16667"/>
            </a:avLst>
          </a:prstGeom>
          <a:solidFill>
            <a:srgbClr val="008C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Picked link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9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8759E-6 L 0.00347 -0.14449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722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14436 L 0.05504 -0.4454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50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7 0.09994 L -0.32014 0.0999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7 0.10272 L -0.32014 0.10272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4 -0.4454 L 0.37795 -0.20759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1187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14 0.09994 L 0.00295 0.3377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1187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14 0.10272 L 0.00295 0.3405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95 -0.20759 L 0.37795 0.0024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7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33775 L 0.00278 0.54781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7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34053 L 0.00278 0.5502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2" animBg="1"/>
      <p:bldP spid="228" grpId="3" animBg="1"/>
      <p:bldP spid="361" grpId="0" animBg="1"/>
      <p:bldP spid="362" grpId="0"/>
      <p:bldP spid="363" grpId="0" animBg="1"/>
      <p:bldP spid="364" grpId="0"/>
      <p:bldP spid="365" grpId="0" animBg="1"/>
      <p:bldP spid="366" grpId="0"/>
      <p:bldP spid="127" grpId="1" animBg="1"/>
      <p:bldP spid="127" grpId="2" animBg="1"/>
      <p:bldP spid="48" grpId="0" animBg="1"/>
      <p:bldP spid="48" grpId="1" animBg="1"/>
      <p:bldP spid="54" grpId="0" animBg="1"/>
      <p:bldP spid="54" grpId="1" animBg="1"/>
      <p:bldP spid="64" grpId="1"/>
      <p:bldP spid="64" grpId="2"/>
      <p:bldP spid="236" grpId="0" animBg="1"/>
      <p:bldP spid="143" grpId="0" animBg="1"/>
      <p:bldP spid="143" grpId="1" animBg="1"/>
      <p:bldP spid="195" grpId="0" animBg="1"/>
      <p:bldP spid="195" grpId="1" animBg="1"/>
      <p:bldP spid="226" grpId="0" animBg="1"/>
      <p:bldP spid="226" grpId="1" animBg="1"/>
      <p:bldP spid="226" grpId="2" animBg="1"/>
      <p:bldP spid="226" grpId="3" animBg="1"/>
      <p:bldP spid="226" grpId="4" animBg="1"/>
      <p:bldP spid="233" grpId="0" animBg="1"/>
      <p:bldP spid="233" grpId="1" animBg="1"/>
      <p:bldP spid="233" grpId="2" animBg="1"/>
      <p:bldP spid="233" grpId="3" animBg="1"/>
      <p:bldP spid="234" grpId="0"/>
      <p:bldP spid="234" grpId="1"/>
      <p:bldP spid="234" grpId="2"/>
      <p:bldP spid="234" grpId="3"/>
      <p:bldP spid="202" grpId="0"/>
      <p:bldP spid="202" grpId="1"/>
      <p:bldP spid="202" grpId="3"/>
      <p:bldP spid="203" grpId="0"/>
      <p:bldP spid="203" grpId="1"/>
      <p:bldP spid="203" grpId="3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163666" y="2720291"/>
            <a:ext cx="2170502" cy="136697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831977" y="2720291"/>
            <a:ext cx="2244738" cy="136697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579296" cy="857250"/>
          </a:xfrm>
        </p:spPr>
        <p:txBody>
          <a:bodyPr>
            <a:noAutofit/>
          </a:bodyPr>
          <a:lstStyle/>
          <a:p>
            <a:r>
              <a:rPr lang="en-GB" dirty="0" smtClean="0"/>
              <a:t>Selectively picking links</a:t>
            </a:r>
            <a:endParaRPr lang="en-GB" dirty="0"/>
          </a:p>
        </p:txBody>
      </p:sp>
      <p:cxnSp>
        <p:nvCxnSpPr>
          <p:cNvPr id="112" name="Straight Connector 111"/>
          <p:cNvCxnSpPr>
            <a:stCxn id="118" idx="0"/>
            <a:endCxn id="117" idx="2"/>
          </p:cNvCxnSpPr>
          <p:nvPr/>
        </p:nvCxnSpPr>
        <p:spPr>
          <a:xfrm flipV="1">
            <a:off x="2156202" y="2998996"/>
            <a:ext cx="1606285" cy="784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9" idx="0"/>
            <a:endCxn id="116" idx="2"/>
          </p:cNvCxnSpPr>
          <p:nvPr/>
        </p:nvCxnSpPr>
        <p:spPr>
          <a:xfrm flipH="1" flipV="1">
            <a:off x="2156202" y="3080724"/>
            <a:ext cx="1606285" cy="67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9" idx="0"/>
            <a:endCxn id="117" idx="2"/>
          </p:cNvCxnSpPr>
          <p:nvPr/>
        </p:nvCxnSpPr>
        <p:spPr>
          <a:xfrm flipV="1">
            <a:off x="3762487" y="2998996"/>
            <a:ext cx="0" cy="760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8" idx="0"/>
            <a:endCxn id="116" idx="2"/>
          </p:cNvCxnSpPr>
          <p:nvPr/>
        </p:nvCxnSpPr>
        <p:spPr>
          <a:xfrm flipV="1">
            <a:off x="2156202" y="3080724"/>
            <a:ext cx="0" cy="702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6" y="2827015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31" y="2745287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8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6" y="3783563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9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31" y="3759353"/>
            <a:ext cx="564512" cy="251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0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49" y="4169416"/>
            <a:ext cx="241537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121" name="Straight Connector 120"/>
          <p:cNvCxnSpPr>
            <a:stCxn id="120" idx="0"/>
            <a:endCxn id="118" idx="2"/>
          </p:cNvCxnSpPr>
          <p:nvPr/>
        </p:nvCxnSpPr>
        <p:spPr>
          <a:xfrm flipV="1">
            <a:off x="1984718" y="4037272"/>
            <a:ext cx="171484" cy="132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6" idx="0"/>
            <a:endCxn id="179" idx="2"/>
          </p:cNvCxnSpPr>
          <p:nvPr/>
        </p:nvCxnSpPr>
        <p:spPr>
          <a:xfrm flipV="1">
            <a:off x="2156202" y="1744192"/>
            <a:ext cx="709735" cy="108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74" idx="0"/>
            <a:endCxn id="179" idx="2"/>
          </p:cNvCxnSpPr>
          <p:nvPr/>
        </p:nvCxnSpPr>
        <p:spPr>
          <a:xfrm flipH="1" flipV="1">
            <a:off x="2865937" y="1744192"/>
            <a:ext cx="2624742" cy="107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2865938" y="1732917"/>
            <a:ext cx="282255" cy="14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9" idx="2"/>
          </p:cNvCxnSpPr>
          <p:nvPr/>
        </p:nvCxnSpPr>
        <p:spPr>
          <a:xfrm>
            <a:off x="2865937" y="1744192"/>
            <a:ext cx="282256" cy="59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6" idx="0"/>
            <a:endCxn id="180" idx="2"/>
          </p:cNvCxnSpPr>
          <p:nvPr/>
        </p:nvCxnSpPr>
        <p:spPr>
          <a:xfrm flipV="1">
            <a:off x="2156202" y="1720108"/>
            <a:ext cx="2202769" cy="110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74" idx="0"/>
            <a:endCxn id="180" idx="2"/>
          </p:cNvCxnSpPr>
          <p:nvPr/>
        </p:nvCxnSpPr>
        <p:spPr>
          <a:xfrm flipH="1" flipV="1">
            <a:off x="4358971" y="1720108"/>
            <a:ext cx="1131708" cy="1098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80" idx="2"/>
          </p:cNvCxnSpPr>
          <p:nvPr/>
        </p:nvCxnSpPr>
        <p:spPr>
          <a:xfrm flipH="1" flipV="1">
            <a:off x="4358971" y="1720108"/>
            <a:ext cx="226514" cy="88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80" idx="2"/>
          </p:cNvCxnSpPr>
          <p:nvPr/>
        </p:nvCxnSpPr>
        <p:spPr>
          <a:xfrm flipH="1" flipV="1">
            <a:off x="4358971" y="1720108"/>
            <a:ext cx="226514" cy="12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7" idx="0"/>
            <a:endCxn id="181" idx="2"/>
          </p:cNvCxnSpPr>
          <p:nvPr/>
        </p:nvCxnSpPr>
        <p:spPr>
          <a:xfrm flipV="1">
            <a:off x="3762487" y="1744193"/>
            <a:ext cx="2144778" cy="1001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75" idx="0"/>
            <a:endCxn id="181" idx="2"/>
          </p:cNvCxnSpPr>
          <p:nvPr/>
        </p:nvCxnSpPr>
        <p:spPr>
          <a:xfrm flipH="1" flipV="1">
            <a:off x="5907265" y="1744193"/>
            <a:ext cx="1116735" cy="1001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81" idx="2"/>
          </p:cNvCxnSpPr>
          <p:nvPr/>
        </p:nvCxnSpPr>
        <p:spPr>
          <a:xfrm flipH="1" flipV="1">
            <a:off x="5907265" y="1744193"/>
            <a:ext cx="191348" cy="122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81" idx="2"/>
          </p:cNvCxnSpPr>
          <p:nvPr/>
        </p:nvCxnSpPr>
        <p:spPr>
          <a:xfrm flipH="1" flipV="1">
            <a:off x="5907265" y="1744193"/>
            <a:ext cx="257764" cy="59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17" idx="0"/>
            <a:endCxn id="182" idx="2"/>
          </p:cNvCxnSpPr>
          <p:nvPr/>
        </p:nvCxnSpPr>
        <p:spPr>
          <a:xfrm flipV="1">
            <a:off x="3762487" y="1761353"/>
            <a:ext cx="3708004" cy="983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75" idx="0"/>
            <a:endCxn id="182" idx="2"/>
          </p:cNvCxnSpPr>
          <p:nvPr/>
        </p:nvCxnSpPr>
        <p:spPr>
          <a:xfrm flipV="1">
            <a:off x="7024000" y="1761353"/>
            <a:ext cx="446491" cy="983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82" idx="2"/>
          </p:cNvCxnSpPr>
          <p:nvPr/>
        </p:nvCxnSpPr>
        <p:spPr>
          <a:xfrm flipH="1" flipV="1">
            <a:off x="7470491" y="1761353"/>
            <a:ext cx="128247" cy="93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76" idx="0"/>
            <a:endCxn id="175" idx="2"/>
          </p:cNvCxnSpPr>
          <p:nvPr/>
        </p:nvCxnSpPr>
        <p:spPr>
          <a:xfrm flipV="1">
            <a:off x="5490679" y="2998996"/>
            <a:ext cx="1533321" cy="77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77" idx="0"/>
            <a:endCxn id="174" idx="2"/>
          </p:cNvCxnSpPr>
          <p:nvPr/>
        </p:nvCxnSpPr>
        <p:spPr>
          <a:xfrm flipH="1" flipV="1">
            <a:off x="5490679" y="3072147"/>
            <a:ext cx="1533321" cy="698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77" idx="0"/>
            <a:endCxn id="175" idx="2"/>
          </p:cNvCxnSpPr>
          <p:nvPr/>
        </p:nvCxnSpPr>
        <p:spPr>
          <a:xfrm flipV="1">
            <a:off x="7024000" y="2998996"/>
            <a:ext cx="0" cy="77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76" idx="0"/>
            <a:endCxn id="174" idx="2"/>
          </p:cNvCxnSpPr>
          <p:nvPr/>
        </p:nvCxnSpPr>
        <p:spPr>
          <a:xfrm flipV="1">
            <a:off x="5490679" y="3072147"/>
            <a:ext cx="0" cy="698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4" descr="Z:\home\praveen\Documents\Phd\academic_dev_slides\2nd-Year\sosr-15\source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23" y="4180250"/>
            <a:ext cx="241537" cy="3561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</p:pic>
      <p:cxnSp>
        <p:nvCxnSpPr>
          <p:cNvPr id="172" name="Straight Connector 171"/>
          <p:cNvCxnSpPr>
            <a:endCxn id="182" idx="2"/>
          </p:cNvCxnSpPr>
          <p:nvPr/>
        </p:nvCxnSpPr>
        <p:spPr>
          <a:xfrm flipH="1" flipV="1">
            <a:off x="7470491" y="1761353"/>
            <a:ext cx="187199" cy="4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675141" y="4164654"/>
            <a:ext cx="4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Dst</a:t>
            </a:r>
            <a:endParaRPr lang="en-GB" b="1" dirty="0"/>
          </a:p>
        </p:txBody>
      </p:sp>
      <p:pic>
        <p:nvPicPr>
          <p:cNvPr id="174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23" y="2818438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5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44" y="2745287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6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23" y="377067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7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44" y="3770671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78" name="Straight Connector 177"/>
          <p:cNvCxnSpPr>
            <a:stCxn id="171" idx="0"/>
            <a:endCxn id="176" idx="2"/>
          </p:cNvCxnSpPr>
          <p:nvPr/>
        </p:nvCxnSpPr>
        <p:spPr>
          <a:xfrm flipV="1">
            <a:off x="5329192" y="4024380"/>
            <a:ext cx="161487" cy="155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81" y="1490483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0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15" y="1466399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1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009" y="1490484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2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35" y="1507644"/>
            <a:ext cx="564512" cy="253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3" name="TextBox 182"/>
          <p:cNvSpPr txBox="1"/>
          <p:nvPr/>
        </p:nvSpPr>
        <p:spPr>
          <a:xfrm>
            <a:off x="1364816" y="4172240"/>
            <a:ext cx="5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Src</a:t>
            </a:r>
            <a:endParaRPr lang="en-GB" b="1" dirty="0"/>
          </a:p>
        </p:txBody>
      </p:sp>
      <p:sp>
        <p:nvSpPr>
          <p:cNvPr id="226" name="Rectangle 225"/>
          <p:cNvSpPr/>
          <p:nvPr/>
        </p:nvSpPr>
        <p:spPr>
          <a:xfrm>
            <a:off x="1053662" y="3767327"/>
            <a:ext cx="1016798" cy="3165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2156202" y="1744192"/>
            <a:ext cx="709735" cy="2039371"/>
            <a:chOff x="2156202" y="1744192"/>
            <a:chExt cx="709735" cy="2039371"/>
          </a:xfrm>
        </p:grpSpPr>
        <p:cxnSp>
          <p:nvCxnSpPr>
            <p:cNvPr id="9" name="Straight Connector 8"/>
            <p:cNvCxnSpPr>
              <a:stCxn id="118" idx="0"/>
              <a:endCxn id="116" idx="0"/>
            </p:cNvCxnSpPr>
            <p:nvPr/>
          </p:nvCxnSpPr>
          <p:spPr>
            <a:xfrm flipV="1">
              <a:off x="2156202" y="2827015"/>
              <a:ext cx="0" cy="95654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116" idx="0"/>
              <a:endCxn id="179" idx="2"/>
            </p:cNvCxnSpPr>
            <p:nvPr/>
          </p:nvCxnSpPr>
          <p:spPr>
            <a:xfrm flipV="1">
              <a:off x="2156202" y="1744192"/>
              <a:ext cx="709735" cy="108282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Connector 228"/>
          <p:cNvCxnSpPr>
            <a:stCxn id="116" idx="0"/>
            <a:endCxn id="179" idx="2"/>
          </p:cNvCxnSpPr>
          <p:nvPr/>
        </p:nvCxnSpPr>
        <p:spPr>
          <a:xfrm flipV="1">
            <a:off x="2156202" y="1744192"/>
            <a:ext cx="709735" cy="108282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865937" y="1744192"/>
            <a:ext cx="4158063" cy="2026479"/>
            <a:chOff x="2865937" y="1744192"/>
            <a:chExt cx="4158063" cy="2026479"/>
          </a:xfrm>
        </p:grpSpPr>
        <p:cxnSp>
          <p:nvCxnSpPr>
            <p:cNvPr id="230" name="Straight Connector 229"/>
            <p:cNvCxnSpPr>
              <a:stCxn id="174" idx="0"/>
              <a:endCxn id="179" idx="2"/>
            </p:cNvCxnSpPr>
            <p:nvPr/>
          </p:nvCxnSpPr>
          <p:spPr>
            <a:xfrm flipH="1" flipV="1">
              <a:off x="2865937" y="1744192"/>
              <a:ext cx="2624742" cy="1074246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77" idx="0"/>
              <a:endCxn id="174" idx="2"/>
            </p:cNvCxnSpPr>
            <p:nvPr/>
          </p:nvCxnSpPr>
          <p:spPr>
            <a:xfrm flipH="1" flipV="1">
              <a:off x="5490679" y="3072147"/>
              <a:ext cx="1533321" cy="69852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ctangle 232"/>
          <p:cNvSpPr/>
          <p:nvPr/>
        </p:nvSpPr>
        <p:spPr>
          <a:xfrm>
            <a:off x="4561871" y="996646"/>
            <a:ext cx="430007" cy="2525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4492180" y="9382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id-1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177" idx="0"/>
            <a:endCxn id="175" idx="2"/>
          </p:cNvCxnSpPr>
          <p:nvPr/>
        </p:nvCxnSpPr>
        <p:spPr>
          <a:xfrm flipV="1">
            <a:off x="7024000" y="2998996"/>
            <a:ext cx="0" cy="7716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76" idx="0"/>
            <a:endCxn id="175" idx="2"/>
          </p:cNvCxnSpPr>
          <p:nvPr/>
        </p:nvCxnSpPr>
        <p:spPr>
          <a:xfrm flipV="1">
            <a:off x="5490679" y="2998996"/>
            <a:ext cx="1533321" cy="771675"/>
          </a:xfrm>
          <a:prstGeom prst="line">
            <a:avLst/>
          </a:prstGeom>
          <a:ln w="508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175675" y="2371335"/>
            <a:ext cx="430007" cy="2525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121671" y="229741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id-2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stCxn id="177" idx="0"/>
            <a:endCxn id="175" idx="2"/>
          </p:cNvCxnSpPr>
          <p:nvPr/>
        </p:nvCxnSpPr>
        <p:spPr>
          <a:xfrm flipV="1">
            <a:off x="7024000" y="2998996"/>
            <a:ext cx="0" cy="771675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ular Callout 73"/>
          <p:cNvSpPr/>
          <p:nvPr/>
        </p:nvSpPr>
        <p:spPr>
          <a:xfrm>
            <a:off x="7149185" y="2044685"/>
            <a:ext cx="1920502" cy="400110"/>
          </a:xfrm>
          <a:prstGeom prst="wedgeRoundRectCallout">
            <a:avLst>
              <a:gd name="adj1" fmla="val -55895"/>
              <a:gd name="adj2" fmla="val 14961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Pick ingress link</a:t>
            </a:r>
          </a:p>
        </p:txBody>
      </p:sp>
      <p:sp>
        <p:nvSpPr>
          <p:cNvPr id="93" name="Rounded Rectangular Callout 92"/>
          <p:cNvSpPr/>
          <p:nvPr/>
        </p:nvSpPr>
        <p:spPr>
          <a:xfrm>
            <a:off x="4189547" y="1300047"/>
            <a:ext cx="2834453" cy="668901"/>
          </a:xfrm>
          <a:prstGeom prst="wedgeRoundRectCallout">
            <a:avLst>
              <a:gd name="adj1" fmla="val -32694"/>
              <a:gd name="adj2" fmla="val 1017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Only one shortest path between selected links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63281" y="4659982"/>
            <a:ext cx="40575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For more details, please refer to our paper</a:t>
            </a:r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1544078" y="1454717"/>
            <a:ext cx="1016798" cy="3165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1643116" y="1497514"/>
            <a:ext cx="430007" cy="2525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1586815" y="1428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id-1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3" name="Freeform 242"/>
          <p:cNvSpPr/>
          <p:nvPr/>
        </p:nvSpPr>
        <p:spPr>
          <a:xfrm>
            <a:off x="2668242" y="1791033"/>
            <a:ext cx="4323799" cy="2093989"/>
          </a:xfrm>
          <a:custGeom>
            <a:avLst/>
            <a:gdLst>
              <a:gd name="connsiteX0" fmla="*/ 4211782 w 4211782"/>
              <a:gd name="connsiteY0" fmla="*/ 2043545 h 2043545"/>
              <a:gd name="connsiteX1" fmla="*/ 2847109 w 4211782"/>
              <a:gd name="connsiteY1" fmla="*/ 1447800 h 2043545"/>
              <a:gd name="connsiteX2" fmla="*/ 2618509 w 4211782"/>
              <a:gd name="connsiteY2" fmla="*/ 1288472 h 2043545"/>
              <a:gd name="connsiteX3" fmla="*/ 2611582 w 4211782"/>
              <a:gd name="connsiteY3" fmla="*/ 1136072 h 2043545"/>
              <a:gd name="connsiteX4" fmla="*/ 2590800 w 4211782"/>
              <a:gd name="connsiteY4" fmla="*/ 1046018 h 2043545"/>
              <a:gd name="connsiteX5" fmla="*/ 2092037 w 4211782"/>
              <a:gd name="connsiteY5" fmla="*/ 831272 h 2043545"/>
              <a:gd name="connsiteX6" fmla="*/ 0 w 4211782"/>
              <a:gd name="connsiteY6" fmla="*/ 0 h 2043545"/>
              <a:gd name="connsiteX7" fmla="*/ 0 w 4211782"/>
              <a:gd name="connsiteY7" fmla="*/ 0 h 20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11782" h="2043545">
                <a:moveTo>
                  <a:pt x="4211782" y="2043545"/>
                </a:moveTo>
                <a:lnTo>
                  <a:pt x="2847109" y="1447800"/>
                </a:lnTo>
                <a:cubicBezTo>
                  <a:pt x="2581564" y="1321955"/>
                  <a:pt x="2657763" y="1340427"/>
                  <a:pt x="2618509" y="1288472"/>
                </a:cubicBezTo>
                <a:cubicBezTo>
                  <a:pt x="2579254" y="1236517"/>
                  <a:pt x="2616200" y="1176481"/>
                  <a:pt x="2611582" y="1136072"/>
                </a:cubicBezTo>
                <a:cubicBezTo>
                  <a:pt x="2606964" y="1095663"/>
                  <a:pt x="2677391" y="1096818"/>
                  <a:pt x="2590800" y="1046018"/>
                </a:cubicBezTo>
                <a:cubicBezTo>
                  <a:pt x="2504209" y="995218"/>
                  <a:pt x="2092037" y="831272"/>
                  <a:pt x="2092037" y="831272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cap="rnd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Freeform 126"/>
          <p:cNvSpPr/>
          <p:nvPr/>
        </p:nvSpPr>
        <p:spPr>
          <a:xfrm>
            <a:off x="2771800" y="1572413"/>
            <a:ext cx="4488971" cy="2109829"/>
          </a:xfrm>
          <a:custGeom>
            <a:avLst/>
            <a:gdLst>
              <a:gd name="connsiteX0" fmla="*/ 4211782 w 4211782"/>
              <a:gd name="connsiteY0" fmla="*/ 2043545 h 2043545"/>
              <a:gd name="connsiteX1" fmla="*/ 2847109 w 4211782"/>
              <a:gd name="connsiteY1" fmla="*/ 1447800 h 2043545"/>
              <a:gd name="connsiteX2" fmla="*/ 2618509 w 4211782"/>
              <a:gd name="connsiteY2" fmla="*/ 1288472 h 2043545"/>
              <a:gd name="connsiteX3" fmla="*/ 2611582 w 4211782"/>
              <a:gd name="connsiteY3" fmla="*/ 1136072 h 2043545"/>
              <a:gd name="connsiteX4" fmla="*/ 2590800 w 4211782"/>
              <a:gd name="connsiteY4" fmla="*/ 1046018 h 2043545"/>
              <a:gd name="connsiteX5" fmla="*/ 2092037 w 4211782"/>
              <a:gd name="connsiteY5" fmla="*/ 831272 h 2043545"/>
              <a:gd name="connsiteX6" fmla="*/ 0 w 4211782"/>
              <a:gd name="connsiteY6" fmla="*/ 0 h 2043545"/>
              <a:gd name="connsiteX7" fmla="*/ 0 w 4211782"/>
              <a:gd name="connsiteY7" fmla="*/ 0 h 20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11782" h="2043545">
                <a:moveTo>
                  <a:pt x="4211782" y="2043545"/>
                </a:moveTo>
                <a:lnTo>
                  <a:pt x="2847109" y="1447800"/>
                </a:lnTo>
                <a:cubicBezTo>
                  <a:pt x="2581564" y="1321955"/>
                  <a:pt x="2657763" y="1340427"/>
                  <a:pt x="2618509" y="1288472"/>
                </a:cubicBezTo>
                <a:cubicBezTo>
                  <a:pt x="2579254" y="1236517"/>
                  <a:pt x="2616200" y="1176481"/>
                  <a:pt x="2611582" y="1136072"/>
                </a:cubicBezTo>
                <a:cubicBezTo>
                  <a:pt x="2606964" y="1095663"/>
                  <a:pt x="2677391" y="1096818"/>
                  <a:pt x="2590800" y="1046018"/>
                </a:cubicBezTo>
                <a:cubicBezTo>
                  <a:pt x="2504209" y="995218"/>
                  <a:pt x="2092037" y="831272"/>
                  <a:pt x="2092037" y="831272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cap="rnd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Freeform 247"/>
          <p:cNvSpPr/>
          <p:nvPr/>
        </p:nvSpPr>
        <p:spPr>
          <a:xfrm>
            <a:off x="7092280" y="3759353"/>
            <a:ext cx="264945" cy="180549"/>
          </a:xfrm>
          <a:custGeom>
            <a:avLst/>
            <a:gdLst>
              <a:gd name="connsiteX0" fmla="*/ 200891 w 222596"/>
              <a:gd name="connsiteY0" fmla="*/ 0 h 242455"/>
              <a:gd name="connsiteX1" fmla="*/ 200891 w 222596"/>
              <a:gd name="connsiteY1" fmla="*/ 0 h 242455"/>
              <a:gd name="connsiteX2" fmla="*/ 221673 w 222596"/>
              <a:gd name="connsiteY2" fmla="*/ 55418 h 242455"/>
              <a:gd name="connsiteX3" fmla="*/ 214746 w 222596"/>
              <a:gd name="connsiteY3" fmla="*/ 152400 h 242455"/>
              <a:gd name="connsiteX4" fmla="*/ 200891 w 222596"/>
              <a:gd name="connsiteY4" fmla="*/ 180109 h 242455"/>
              <a:gd name="connsiteX5" fmla="*/ 166255 w 222596"/>
              <a:gd name="connsiteY5" fmla="*/ 214745 h 242455"/>
              <a:gd name="connsiteX6" fmla="*/ 145473 w 222596"/>
              <a:gd name="connsiteY6" fmla="*/ 221673 h 242455"/>
              <a:gd name="connsiteX7" fmla="*/ 83128 w 222596"/>
              <a:gd name="connsiteY7" fmla="*/ 242455 h 242455"/>
              <a:gd name="connsiteX8" fmla="*/ 6928 w 222596"/>
              <a:gd name="connsiteY8" fmla="*/ 214745 h 242455"/>
              <a:gd name="connsiteX9" fmla="*/ 0 w 222596"/>
              <a:gd name="connsiteY9" fmla="*/ 207818 h 242455"/>
              <a:gd name="connsiteX10" fmla="*/ 0 w 222596"/>
              <a:gd name="connsiteY10" fmla="*/ 207818 h 24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596" h="242455">
                <a:moveTo>
                  <a:pt x="200891" y="0"/>
                </a:moveTo>
                <a:lnTo>
                  <a:pt x="200891" y="0"/>
                </a:lnTo>
                <a:cubicBezTo>
                  <a:pt x="207818" y="18473"/>
                  <a:pt x="219887" y="35770"/>
                  <a:pt x="221673" y="55418"/>
                </a:cubicBezTo>
                <a:cubicBezTo>
                  <a:pt x="224607" y="87695"/>
                  <a:pt x="220074" y="120431"/>
                  <a:pt x="214746" y="152400"/>
                </a:cubicBezTo>
                <a:cubicBezTo>
                  <a:pt x="213048" y="162586"/>
                  <a:pt x="206014" y="171143"/>
                  <a:pt x="200891" y="180109"/>
                </a:cubicBezTo>
                <a:cubicBezTo>
                  <a:pt x="189806" y="199507"/>
                  <a:pt x="186577" y="204584"/>
                  <a:pt x="166255" y="214745"/>
                </a:cubicBezTo>
                <a:cubicBezTo>
                  <a:pt x="159724" y="218011"/>
                  <a:pt x="152185" y="218797"/>
                  <a:pt x="145473" y="221673"/>
                </a:cubicBezTo>
                <a:cubicBezTo>
                  <a:pt x="95285" y="243182"/>
                  <a:pt x="141512" y="230777"/>
                  <a:pt x="83128" y="242455"/>
                </a:cubicBezTo>
                <a:cubicBezTo>
                  <a:pt x="17985" y="234311"/>
                  <a:pt x="40875" y="248692"/>
                  <a:pt x="6928" y="214745"/>
                </a:cubicBezTo>
                <a:lnTo>
                  <a:pt x="0" y="207818"/>
                </a:lnTo>
                <a:lnTo>
                  <a:pt x="0" y="207818"/>
                </a:lnTo>
              </a:path>
            </a:pathLst>
          </a:custGeom>
          <a:ln cap="rnd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Freeform 249"/>
          <p:cNvSpPr/>
          <p:nvPr/>
        </p:nvSpPr>
        <p:spPr>
          <a:xfrm>
            <a:off x="2618818" y="1572413"/>
            <a:ext cx="98848" cy="204427"/>
          </a:xfrm>
          <a:custGeom>
            <a:avLst/>
            <a:gdLst>
              <a:gd name="connsiteX0" fmla="*/ 14150 w 215041"/>
              <a:gd name="connsiteY0" fmla="*/ 214745 h 214745"/>
              <a:gd name="connsiteX1" fmla="*/ 21077 w 215041"/>
              <a:gd name="connsiteY1" fmla="*/ 62345 h 214745"/>
              <a:gd name="connsiteX2" fmla="*/ 215041 w 215041"/>
              <a:gd name="connsiteY2" fmla="*/ 0 h 214745"/>
              <a:gd name="connsiteX3" fmla="*/ 215041 w 215041"/>
              <a:gd name="connsiteY3" fmla="*/ 0 h 21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041" h="214745">
                <a:moveTo>
                  <a:pt x="14150" y="214745"/>
                </a:moveTo>
                <a:cubicBezTo>
                  <a:pt x="872" y="156440"/>
                  <a:pt x="-12405" y="98136"/>
                  <a:pt x="21077" y="62345"/>
                </a:cubicBezTo>
                <a:cubicBezTo>
                  <a:pt x="54559" y="26554"/>
                  <a:pt x="215041" y="0"/>
                  <a:pt x="215041" y="0"/>
                </a:cubicBezTo>
                <a:lnTo>
                  <a:pt x="215041" y="0"/>
                </a:lnTo>
              </a:path>
            </a:pathLst>
          </a:custGeom>
          <a:ln cap="rnd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Box 235"/>
          <p:cNvSpPr txBox="1"/>
          <p:nvPr/>
        </p:nvSpPr>
        <p:spPr>
          <a:xfrm>
            <a:off x="2949410" y="2610482"/>
            <a:ext cx="3203121" cy="461665"/>
          </a:xfrm>
          <a:prstGeom prst="rect">
            <a:avLst/>
          </a:prstGeom>
          <a:solidFill>
            <a:srgbClr val="008C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b="1" dirty="0" smtClean="0"/>
              <a:t>All 6 hops: Pick 2 links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78048" y="260843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Agg</a:t>
            </a:r>
            <a:endParaRPr lang="en-GB" dirty="0"/>
          </a:p>
        </p:txBody>
      </p:sp>
      <p:sp>
        <p:nvSpPr>
          <p:cNvPr id="129" name="TextBox 128"/>
          <p:cNvSpPr txBox="1"/>
          <p:nvPr/>
        </p:nvSpPr>
        <p:spPr>
          <a:xfrm>
            <a:off x="7306256" y="3626915"/>
            <a:ext cx="70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ToR</a:t>
            </a:r>
            <a:endParaRPr lang="en-GB" dirty="0"/>
          </a:p>
        </p:txBody>
      </p:sp>
      <p:sp>
        <p:nvSpPr>
          <p:cNvPr id="130" name="TextBox 129"/>
          <p:cNvSpPr txBox="1"/>
          <p:nvPr/>
        </p:nvSpPr>
        <p:spPr>
          <a:xfrm>
            <a:off x="452954" y="86103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6</a:t>
            </a:r>
            <a:r>
              <a:rPr lang="en-GB" sz="2800" b="1" dirty="0" smtClean="0"/>
              <a:t> hops</a:t>
            </a:r>
            <a:endParaRPr lang="en-GB" sz="2800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96653" y="1945871"/>
            <a:ext cx="1435324" cy="402387"/>
          </a:xfrm>
          <a:prstGeom prst="wedgeRoundRectCallout">
            <a:avLst>
              <a:gd name="adj1" fmla="val 90668"/>
              <a:gd name="adj2" fmla="val 71834"/>
              <a:gd name="adj3" fmla="val 16667"/>
            </a:avLst>
          </a:prstGeom>
          <a:solidFill>
            <a:srgbClr val="008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Picked link</a:t>
            </a:r>
            <a:endParaRPr lang="en-GB" dirty="0"/>
          </a:p>
        </p:txBody>
      </p:sp>
      <p:sp>
        <p:nvSpPr>
          <p:cNvPr id="81" name="Rounded Rectangular Callout 80"/>
          <p:cNvSpPr/>
          <p:nvPr/>
        </p:nvSpPr>
        <p:spPr>
          <a:xfrm>
            <a:off x="7598738" y="3104095"/>
            <a:ext cx="1435324" cy="402387"/>
          </a:xfrm>
          <a:prstGeom prst="wedgeRoundRectCallout">
            <a:avLst>
              <a:gd name="adj1" fmla="val -89835"/>
              <a:gd name="adj2" fmla="val 44781"/>
              <a:gd name="adj3" fmla="val 16667"/>
            </a:avLst>
          </a:prstGeom>
          <a:solidFill>
            <a:srgbClr val="008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Picked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3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4 -0.44612 L 0.36337 -0.1657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1401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83 0.09972 L -0.01371 0.3797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1398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84 0.09972 L -0.01372 0.37974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13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65 -0.16579 L 0.55052 -0.01204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768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71 0.38005 L 0.17534 0.53411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768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6 0.38005 L 0.17534 0.53411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7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44 -0.00371 L 0.54844 -0.2139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2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34 0.54214 L 0.17534 0.33189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2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34 0.54214 L 0.17534 0.33189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2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44 0.06453 L -0.16685 0.06453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48 0.06761 L -0.16789 0.06761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44 -0.21396 L 0.35156 -0.0318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910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7 0.33189 L -0.02361 0.5140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910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34 0.33189 L -0.02153 0.51404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9108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85 0.06453 L -0.36389 0.24669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61" y="9108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89 0.06761 L -0.36476 0.24977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2" animBg="1"/>
      <p:bldP spid="226" grpId="3" animBg="1"/>
      <p:bldP spid="226" grpId="4" animBg="1"/>
      <p:bldP spid="226" grpId="5" animBg="1"/>
      <p:bldP spid="226" grpId="6" animBg="1"/>
      <p:bldP spid="233" grpId="2" animBg="1"/>
      <p:bldP spid="233" grpId="3" animBg="1"/>
      <p:bldP spid="233" grpId="4" animBg="1"/>
      <p:bldP spid="233" grpId="5" animBg="1"/>
      <p:bldP spid="233" grpId="6" animBg="1"/>
      <p:bldP spid="234" grpId="2"/>
      <p:bldP spid="234" grpId="3"/>
      <p:bldP spid="234" grpId="4"/>
      <p:bldP spid="234" grpId="5"/>
      <p:bldP spid="234" grpId="6"/>
      <p:bldP spid="68" grpId="0" animBg="1"/>
      <p:bldP spid="68" grpId="1" animBg="1"/>
      <p:bldP spid="68" grpId="2" animBg="1"/>
      <p:bldP spid="69" grpId="0"/>
      <p:bldP spid="69" grpId="1"/>
      <p:bldP spid="69" grpId="2"/>
      <p:bldP spid="74" grpId="2" animBg="1"/>
      <p:bldP spid="74" grpId="3" animBg="1"/>
      <p:bldP spid="93" grpId="1" animBg="1"/>
      <p:bldP spid="93" grpId="2" animBg="1"/>
      <p:bldP spid="25" grpId="0" animBg="1"/>
      <p:bldP spid="108" grpId="0" animBg="1"/>
      <p:bldP spid="108" grpId="2" animBg="1"/>
      <p:bldP spid="109" grpId="0" animBg="1"/>
      <p:bldP spid="109" grpId="2" animBg="1"/>
      <p:bldP spid="110" grpId="0"/>
      <p:bldP spid="110" grpId="2"/>
      <p:bldP spid="243" grpId="0" animBg="1"/>
      <p:bldP spid="243" grpId="1" animBg="1"/>
      <p:bldP spid="127" grpId="0" animBg="1"/>
      <p:bldP spid="127" grpId="1" animBg="1"/>
      <p:bldP spid="248" grpId="0" animBg="1"/>
      <p:bldP spid="248" grpId="1" animBg="1"/>
      <p:bldP spid="250" grpId="0" animBg="1"/>
      <p:bldP spid="250" grpId="1" animBg="1"/>
      <p:bldP spid="236" grpId="0" animBg="1"/>
      <p:bldP spid="32" grpId="0"/>
      <p:bldP spid="32" grpId="1"/>
      <p:bldP spid="129" grpId="0"/>
      <p:bldP spid="129" grpId="1"/>
      <p:bldP spid="11" grpId="0" animBg="1"/>
      <p:bldP spid="11" grpId="1" animBg="1"/>
      <p:bldP spid="81" grpId="0" animBg="1"/>
      <p:bldP spid="8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34455</TotalTime>
  <Words>1838</Words>
  <Application>Microsoft Office PowerPoint</Application>
  <PresentationFormat>On-screen Show (16:9)</PresentationFormat>
  <Paragraphs>292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CherryPick: Tracing Packet Trajectory in Software-Defined Datacenter Networks</vt:lpstr>
      <vt:lpstr>Debugging datacenter networks</vt:lpstr>
      <vt:lpstr>Packet trajectory tracing</vt:lpstr>
      <vt:lpstr>Enabling packet trajectory tracing</vt:lpstr>
      <vt:lpstr>Enabling packet trajectory tracing</vt:lpstr>
      <vt:lpstr>Existing approaches</vt:lpstr>
      <vt:lpstr>CherryPick overview</vt:lpstr>
      <vt:lpstr>Selectively picking links</vt:lpstr>
      <vt:lpstr>Selectively picking links</vt:lpstr>
      <vt:lpstr>Evaluation results for 48-ary fat-tree</vt:lpstr>
      <vt:lpstr>Conclusion</vt:lpstr>
      <vt:lpstr>Thank You </vt:lpstr>
      <vt:lpstr>Backup-slides</vt:lpstr>
      <vt:lpstr>Selectively picking a minimum number of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rupa</cp:lastModifiedBy>
  <cp:revision>1180</cp:revision>
  <cp:lastPrinted>2015-06-11T15:04:06Z</cp:lastPrinted>
  <dcterms:created xsi:type="dcterms:W3CDTF">2015-05-15T17:28:36Z</dcterms:created>
  <dcterms:modified xsi:type="dcterms:W3CDTF">2015-09-22T10:41:52Z</dcterms:modified>
</cp:coreProperties>
</file>