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57" r:id="rId3"/>
    <p:sldId id="365" r:id="rId4"/>
    <p:sldId id="358" r:id="rId5"/>
    <p:sldId id="360" r:id="rId6"/>
    <p:sldId id="361" r:id="rId7"/>
    <p:sldId id="366" r:id="rId8"/>
    <p:sldId id="359" r:id="rId9"/>
    <p:sldId id="3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26" autoAdjust="0"/>
  </p:normalViewPr>
  <p:slideViewPr>
    <p:cSldViewPr snapToGrid="0">
      <p:cViewPr>
        <p:scale>
          <a:sx n="75" d="100"/>
          <a:sy n="75" d="100"/>
        </p:scale>
        <p:origin x="28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41C8-E7B8-406A-A41A-0BFF45D8CC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1496D-1796-440E-B409-F18B29211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9FFF1D-D530-468C-BDAF-DC1BEFB23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0D96-58F5-49DD-BBE0-90998B00D04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45" y="243205"/>
            <a:ext cx="6186170" cy="1102360"/>
          </a:xfrm>
        </p:spPr>
        <p:txBody>
          <a:bodyPr/>
          <a:p>
            <a:r>
              <a:rPr lang="zh-CN" altLang="en-US" sz="3200" dirty="0" smtClean="0"/>
              <a:t>六</a:t>
            </a:r>
            <a:r>
              <a:rPr lang="en-US" altLang="zh-CN" sz="3200" dirty="0" smtClean="0"/>
              <a:t>. uORB -- 1. </a:t>
            </a:r>
            <a:r>
              <a:rPr lang="zh-CN" altLang="en-US" sz="3200" dirty="0" smtClean="0"/>
              <a:t>通信机制 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345565"/>
            <a:ext cx="5800090" cy="22942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42975" y="3920807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6070"/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为实现飞控架构的灵活性，避免对底层实现细节的依赖，在</a:t>
            </a:r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PX4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中，并不鼓励开发者在自定义飞控程序中直接使用</a:t>
            </a:r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Mavlink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，而是鼓励开发者使用一种名为</a:t>
            </a:r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uORB((Micro Object Request Broker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，微对象请求代理</a:t>
            </a:r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的消息机制。</a:t>
            </a:r>
            <a:endParaRPr lang="zh-CN" altLang="en-US" sz="1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5112385"/>
            <a:ext cx="6353175" cy="14909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45" y="243205"/>
            <a:ext cx="6186170" cy="1102360"/>
          </a:xfrm>
        </p:spPr>
        <p:txBody>
          <a:bodyPr/>
          <a:p>
            <a:r>
              <a:rPr lang="zh-CN" altLang="en-US" sz="3200" dirty="0" smtClean="0"/>
              <a:t>六</a:t>
            </a:r>
            <a:r>
              <a:rPr lang="en-US" altLang="zh-CN" sz="3200" dirty="0" smtClean="0"/>
              <a:t>. uORB -- 2. </a:t>
            </a:r>
            <a:r>
              <a:rPr lang="zh-CN" altLang="en-US" sz="3200" dirty="0" smtClean="0"/>
              <a:t>系统地位 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pic>
        <p:nvPicPr>
          <p:cNvPr id="3" name="图片 -2147482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1345565"/>
            <a:ext cx="6600190" cy="4878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45" y="243205"/>
            <a:ext cx="6186170" cy="1102360"/>
          </a:xfrm>
        </p:spPr>
        <p:txBody>
          <a:bodyPr/>
          <a:p>
            <a:r>
              <a:rPr lang="zh-CN" altLang="en-US" sz="3200" dirty="0" smtClean="0"/>
              <a:t>六</a:t>
            </a:r>
            <a:r>
              <a:rPr lang="en-US" altLang="zh-CN" sz="3200" dirty="0" smtClean="0"/>
              <a:t>. uORB</a:t>
            </a:r>
            <a:r>
              <a:rPr lang="zh-CN" altLang="en-US" sz="3200" dirty="0" smtClean="0"/>
              <a:t> 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pic>
        <p:nvPicPr>
          <p:cNvPr id="4" name="图片 3" descr="20160611101706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1254760"/>
            <a:ext cx="10058400" cy="52241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45" y="243205"/>
            <a:ext cx="6186170" cy="1102360"/>
          </a:xfrm>
        </p:spPr>
        <p:txBody>
          <a:bodyPr/>
          <a:p>
            <a:r>
              <a:rPr lang="zh-CN" altLang="en-US" sz="3200" dirty="0" smtClean="0"/>
              <a:t>六</a:t>
            </a:r>
            <a:r>
              <a:rPr lang="en-US" altLang="zh-CN" sz="3200" dirty="0" smtClean="0"/>
              <a:t>. uORB -- 3. </a:t>
            </a:r>
            <a:r>
              <a:rPr lang="zh-CN" altLang="en-US" sz="3200" dirty="0" smtClean="0"/>
              <a:t>通信模型 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pic>
        <p:nvPicPr>
          <p:cNvPr id="3" name="图片 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455" y="4058920"/>
            <a:ext cx="6701155" cy="2613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1228090"/>
            <a:ext cx="5942965" cy="18669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880" y="114300"/>
            <a:ext cx="6186170" cy="1102360"/>
          </a:xfrm>
        </p:spPr>
        <p:txBody>
          <a:bodyPr/>
          <a:p>
            <a:r>
              <a:rPr lang="zh-CN" altLang="en-US" sz="3200" dirty="0" smtClean="0"/>
              <a:t>六</a:t>
            </a:r>
            <a:r>
              <a:rPr lang="en-US" altLang="zh-CN" sz="3200" dirty="0" smtClean="0"/>
              <a:t>. uORB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-- 4. </a:t>
            </a:r>
            <a:r>
              <a:rPr lang="zh-CN" altLang="en-US" sz="3200" dirty="0" smtClean="0"/>
              <a:t>函数调用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4" name="左大括号 3"/>
          <p:cNvSpPr/>
          <p:nvPr/>
        </p:nvSpPr>
        <p:spPr>
          <a:xfrm>
            <a:off x="2312035" y="1704975"/>
            <a:ext cx="1240790" cy="331343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52825" y="1476375"/>
            <a:ext cx="152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发布消息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52825" y="4759325"/>
            <a:ext cx="2167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订阅使用消息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4697730" y="882650"/>
            <a:ext cx="807085" cy="15538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00700" y="728980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orb_advertise    公告，注册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00700" y="2145030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orb_</a:t>
            </a:r>
            <a:r>
              <a:rPr lang="en-US" altLang="zh-CN"/>
              <a:t>publish</a:t>
            </a:r>
            <a:r>
              <a:rPr lang="zh-CN" altLang="en-US"/>
              <a:t>    发布消息</a:t>
            </a:r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5082540" y="4081780"/>
            <a:ext cx="807085" cy="251714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85510" y="3928110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orb_subscribe    订阅，关注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85510" y="5156200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 poll </a:t>
            </a:r>
            <a:r>
              <a:rPr lang="en-US"/>
              <a:t>/ check</a:t>
            </a:r>
            <a:r>
              <a:rPr lang="zh-CN" altLang="en-US"/>
              <a:t>  检查更新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85510" y="6332220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orb_</a:t>
            </a:r>
            <a:r>
              <a:rPr lang="en-US" altLang="zh-CN"/>
              <a:t>copy</a:t>
            </a:r>
            <a:r>
              <a:rPr lang="zh-CN" altLang="en-US"/>
              <a:t>    拷贝数据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105390" y="5299075"/>
            <a:ext cx="225298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handle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880" y="114300"/>
            <a:ext cx="6186170" cy="1102360"/>
          </a:xfrm>
        </p:spPr>
        <p:txBody>
          <a:bodyPr/>
          <a:p>
            <a:r>
              <a:rPr lang="zh-CN" altLang="en-US" sz="3200" dirty="0" smtClean="0"/>
              <a:t>六</a:t>
            </a:r>
            <a:r>
              <a:rPr lang="en-US" altLang="zh-CN" sz="3200" dirty="0" smtClean="0"/>
              <a:t>. uORB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-- 4. </a:t>
            </a:r>
            <a:r>
              <a:rPr lang="zh-CN" altLang="en-US" sz="3200" dirty="0" smtClean="0"/>
              <a:t>函数调用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4" name="左大括号 3"/>
          <p:cNvSpPr/>
          <p:nvPr/>
        </p:nvSpPr>
        <p:spPr>
          <a:xfrm>
            <a:off x="437515" y="1844040"/>
            <a:ext cx="1240790" cy="249618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78305" y="1615440"/>
            <a:ext cx="152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发布消息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8305" y="4160520"/>
            <a:ext cx="2167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订阅使用消息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2823210" y="1021715"/>
            <a:ext cx="807085" cy="15538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26180" y="868045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orb_advertise    公告，注册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26180" y="1981200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orb_</a:t>
            </a:r>
            <a:r>
              <a:rPr lang="en-US" altLang="zh-CN"/>
              <a:t>publish</a:t>
            </a:r>
            <a:r>
              <a:rPr lang="zh-CN" altLang="en-US"/>
              <a:t>    发布消息</a:t>
            </a:r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3208020" y="3482975"/>
            <a:ext cx="807085" cy="286575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10990" y="3329305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orb_subscribe    订阅，关注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10990" y="4419600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 poll </a:t>
            </a:r>
            <a:r>
              <a:rPr lang="en-US"/>
              <a:t>/ check</a:t>
            </a:r>
            <a:r>
              <a:rPr lang="zh-CN" altLang="en-US"/>
              <a:t>  检查更新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10990" y="5733415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orb_</a:t>
            </a:r>
            <a:r>
              <a:rPr lang="en-US" altLang="zh-CN"/>
              <a:t>copy</a:t>
            </a:r>
            <a:r>
              <a:rPr lang="zh-CN" altLang="en-US"/>
              <a:t>    拷贝数据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8780" y="3697605"/>
            <a:ext cx="5847715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80" y="4787900"/>
            <a:ext cx="6457315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80" y="5207000"/>
            <a:ext cx="4695190" cy="409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780" y="6163945"/>
            <a:ext cx="7952105" cy="371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780" y="1405890"/>
            <a:ext cx="6857365" cy="438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780" y="2432685"/>
            <a:ext cx="7590790" cy="4667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45" y="243205"/>
            <a:ext cx="6186170" cy="1102360"/>
          </a:xfrm>
        </p:spPr>
        <p:txBody>
          <a:bodyPr/>
          <a:p>
            <a:r>
              <a:rPr lang="zh-CN" altLang="en-US" sz="3200" dirty="0" smtClean="0"/>
              <a:t>六</a:t>
            </a:r>
            <a:r>
              <a:rPr lang="en-US" altLang="zh-CN" sz="3200" dirty="0" smtClean="0"/>
              <a:t>. uORB -- 5.</a:t>
            </a:r>
            <a:r>
              <a:rPr lang="zh-CN" altLang="en-US" sz="3200" dirty="0" smtClean="0"/>
              <a:t>实践操作</a:t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45" y="243205"/>
            <a:ext cx="6186170" cy="1102360"/>
          </a:xfrm>
        </p:spPr>
        <p:txBody>
          <a:bodyPr/>
          <a:p>
            <a:r>
              <a:rPr lang="zh-CN" altLang="en-US" sz="3200" dirty="0" smtClean="0"/>
              <a:t>六</a:t>
            </a:r>
            <a:r>
              <a:rPr lang="en-US" altLang="zh-CN" sz="3200" dirty="0" smtClean="0"/>
              <a:t>. uORB -- 6.</a:t>
            </a:r>
            <a:r>
              <a:rPr lang="zh-CN" altLang="en-US" sz="3200" dirty="0" smtClean="0"/>
              <a:t>复习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80745" y="1532890"/>
            <a:ext cx="38531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uROB</a:t>
            </a:r>
            <a:r>
              <a:rPr lang="zh-CN" altLang="en-US">
                <a:latin typeface="Times New Roman" panose="02020603050405020304" charset="0"/>
              </a:rPr>
              <a:t>的创建：</a:t>
            </a:r>
            <a:endParaRPr lang="zh-CN" altLang="en-US">
              <a:latin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</a:rPr>
              <a:t>、为什么要学习</a:t>
            </a:r>
            <a:r>
              <a:rPr lang="en-US" altLang="zh-CN">
                <a:latin typeface="Times New Roman" panose="02020603050405020304" charset="0"/>
              </a:rPr>
              <a:t>uORB</a:t>
            </a:r>
            <a:r>
              <a:rPr lang="zh-CN" altLang="en-US">
                <a:latin typeface="Times New Roman" panose="02020603050405020304" charset="0"/>
              </a:rPr>
              <a:t>的消息的创建</a:t>
            </a:r>
            <a:endParaRPr lang="zh-CN" altLang="en-US">
              <a:latin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2</a:t>
            </a:r>
            <a:r>
              <a:rPr lang="zh-CN" altLang="en-US">
                <a:latin typeface="Times New Roman" panose="02020603050405020304" charset="0"/>
              </a:rPr>
              <a:t>、如何实践</a:t>
            </a:r>
            <a:r>
              <a:rPr lang="en-US" altLang="zh-CN">
                <a:latin typeface="Times New Roman" panose="02020603050405020304" charset="0"/>
              </a:rPr>
              <a:t>uORB</a:t>
            </a:r>
            <a:r>
              <a:rPr lang="zh-CN" altLang="zh-CN">
                <a:latin typeface="Times New Roman" panose="02020603050405020304" charset="0"/>
              </a:rPr>
              <a:t>消息的创建</a:t>
            </a:r>
            <a:endParaRPr lang="zh-CN" altLang="zh-CN">
              <a:latin typeface="Times New Roman" panose="02020603050405020304" charset="0"/>
            </a:endParaRPr>
          </a:p>
          <a:p>
            <a:endParaRPr lang="zh-CN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3</a:t>
            </a:r>
            <a:r>
              <a:rPr lang="zh-CN" altLang="en-US">
                <a:latin typeface="Times New Roman" panose="02020603050405020304" charset="0"/>
              </a:rPr>
              <a:t>、从创建过程能学到些什么</a:t>
            </a:r>
            <a:endParaRPr lang="zh-CN" altLang="en-US">
              <a:latin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</a:rPr>
              <a:t>、先创建自己的</a:t>
            </a:r>
            <a:r>
              <a:rPr lang="en-US" altLang="zh-CN">
                <a:latin typeface="Times New Roman" panose="02020603050405020304" charset="0"/>
              </a:rPr>
              <a:t>msg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2</a:t>
            </a:r>
            <a:r>
              <a:rPr lang="zh-CN" altLang="en-US">
                <a:latin typeface="Times New Roman" panose="02020603050405020304" charset="0"/>
              </a:rPr>
              <a:t>、</a:t>
            </a:r>
            <a:r>
              <a:rPr lang="en-US" altLang="zh-CN">
                <a:latin typeface="Times New Roman" panose="02020603050405020304" charset="0"/>
              </a:rPr>
              <a:t>cmakelists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3</a:t>
            </a:r>
            <a:r>
              <a:rPr lang="zh-CN" altLang="en-US">
                <a:latin typeface="Times New Roman" panose="02020603050405020304" charset="0"/>
              </a:rPr>
              <a:t>、</a:t>
            </a:r>
            <a:r>
              <a:rPr lang="en-US" altLang="zh-CN">
                <a:latin typeface="Times New Roman" panose="02020603050405020304" charset="0"/>
              </a:rPr>
              <a:t>.h  _s  age</a:t>
            </a:r>
            <a:endParaRPr lang="en-US" altLang="zh-CN">
              <a:latin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5" name="图片 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6260" y="1396365"/>
            <a:ext cx="4625340" cy="1804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854950" y="3601720"/>
            <a:ext cx="2506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uORB</a:t>
            </a:r>
            <a:r>
              <a:rPr lang="zh-CN" altLang="en-US"/>
              <a:t>（通信机制）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topic</a:t>
            </a:r>
            <a:r>
              <a:rPr lang="zh-CN" altLang="en-US"/>
              <a:t>（消息主题）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msg</a:t>
            </a:r>
            <a:r>
              <a:rPr lang="zh-CN" altLang="en-US"/>
              <a:t>（消息结构体）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616</Words>
  <Application>WPS 演示</Application>
  <PresentationFormat>宽屏</PresentationFormat>
  <Paragraphs>74</Paragraphs>
  <Slides>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Wingdings 3</vt:lpstr>
      <vt:lpstr>Arial</vt:lpstr>
      <vt:lpstr>Century Gothic</vt:lpstr>
      <vt:lpstr>微软雅黑</vt:lpstr>
      <vt:lpstr>Arial Unicode MS</vt:lpstr>
      <vt:lpstr>Calibri</vt:lpstr>
      <vt:lpstr>Times New Roman</vt:lpstr>
      <vt:lpstr>离子</vt:lpstr>
      <vt:lpstr>六. uORB -- 1. 通信机制  </vt:lpstr>
      <vt:lpstr>六. uORB -- 2. 系统地位  </vt:lpstr>
      <vt:lpstr>六. uORB  </vt:lpstr>
      <vt:lpstr>六. uORB -- 3. 通信模型  </vt:lpstr>
      <vt:lpstr>六. uORB -- 4. 函数调用 </vt:lpstr>
      <vt:lpstr>六. uORB -- 4. 函数调用 </vt:lpstr>
      <vt:lpstr>六. uORB -- 5.实践操作 </vt:lpstr>
      <vt:lpstr>六. uORB -- 5.实践操作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VTOL原理与源码</dc:title>
  <dc:creator>PEAK-Hasee</dc:creator>
  <cp:lastModifiedBy>Pandadigi</cp:lastModifiedBy>
  <cp:revision>515</cp:revision>
  <dcterms:created xsi:type="dcterms:W3CDTF">2017-09-17T12:33:00Z</dcterms:created>
  <dcterms:modified xsi:type="dcterms:W3CDTF">2018-05-12T05:53:12Z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