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257" r:id="rId4"/>
    <p:sldId id="269" r:id="rId5"/>
    <p:sldId id="263" r:id="rId6"/>
    <p:sldId id="311" r:id="rId7"/>
    <p:sldId id="264" r:id="rId8"/>
    <p:sldId id="287" r:id="rId9"/>
    <p:sldId id="265" r:id="rId10"/>
    <p:sldId id="270" r:id="rId11"/>
    <p:sldId id="271" r:id="rId12"/>
    <p:sldId id="272" r:id="rId13"/>
    <p:sldId id="313" r:id="rId14"/>
    <p:sldId id="314" r:id="rId15"/>
    <p:sldId id="315" r:id="rId16"/>
    <p:sldId id="283" r:id="rId17"/>
    <p:sldId id="286" r:id="rId18"/>
    <p:sldId id="278" r:id="rId19"/>
    <p:sldId id="316" r:id="rId20"/>
    <p:sldId id="279" r:id="rId21"/>
    <p:sldId id="303" r:id="rId22"/>
    <p:sldId id="280" r:id="rId23"/>
    <p:sldId id="289" r:id="rId24"/>
    <p:sldId id="290" r:id="rId25"/>
    <p:sldId id="292" r:id="rId26"/>
    <p:sldId id="293" r:id="rId27"/>
    <p:sldId id="317" r:id="rId28"/>
    <p:sldId id="26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image" Target="../media/image9.GI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9.png"/><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47395" y="720090"/>
            <a:ext cx="5774055" cy="3723005"/>
          </a:xfrm>
          <a:prstGeom prst="rect">
            <a:avLst/>
          </a:prstGeom>
          <a:noFill/>
        </p:spPr>
        <p:txBody>
          <a:bodyPr wrap="square" rtlCol="0" anchor="t">
            <a:spAutoFit/>
          </a:bodyPr>
          <a:p>
            <a:pPr indent="0" fontAlgn="auto">
              <a:lnSpc>
                <a:spcPct val="150000"/>
              </a:lnSpc>
            </a:pPr>
            <a:r>
              <a:rPr lang="zh-CN" altLang="en-US" sz="2400">
                <a:latin typeface="+mn-ea"/>
              </a:rPr>
              <a:t>姿态解算相关基础介绍：</a:t>
            </a:r>
            <a:endParaRPr lang="zh-CN" altLang="en-US" sz="2400">
              <a:latin typeface="+mn-ea"/>
            </a:endParaRPr>
          </a:p>
          <a:p>
            <a:pPr indent="0" fontAlgn="auto">
              <a:lnSpc>
                <a:spcPct val="150000"/>
              </a:lnSpc>
            </a:pPr>
            <a:endParaRPr lang="zh-CN" altLang="en-US" sz="2000">
              <a:latin typeface="+mn-ea"/>
            </a:endParaRPr>
          </a:p>
          <a:p>
            <a:pPr marL="342900" indent="0" fontAlgn="auto">
              <a:lnSpc>
                <a:spcPct val="100000"/>
              </a:lnSpc>
              <a:buFont typeface="Wingdings" panose="05000000000000000000" charset="0"/>
              <a:buChar char=""/>
            </a:pPr>
            <a:r>
              <a:rPr lang="zh-CN" altLang="en-US" sz="2000">
                <a:latin typeface="+mn-ea"/>
              </a:rPr>
              <a:t>1、传感器介绍</a:t>
            </a:r>
            <a:endParaRPr lang="zh-CN" altLang="en-US" sz="2000">
              <a:latin typeface="+mn-ea"/>
            </a:endParaRPr>
          </a:p>
          <a:p>
            <a:pPr marL="342900" indent="0" fontAlgn="auto">
              <a:lnSpc>
                <a:spcPct val="100000"/>
              </a:lnSpc>
              <a:buFont typeface="Wingdings" panose="05000000000000000000" charset="0"/>
              <a:buChar char=""/>
            </a:pPr>
            <a:endParaRPr lang="zh-CN" altLang="en-US" sz="2000">
              <a:latin typeface="+mn-ea"/>
            </a:endParaRPr>
          </a:p>
          <a:p>
            <a:pPr marL="342900" indent="0" fontAlgn="auto">
              <a:lnSpc>
                <a:spcPct val="100000"/>
              </a:lnSpc>
              <a:buFont typeface="Wingdings" panose="05000000000000000000" charset="0"/>
              <a:buChar char=""/>
            </a:pPr>
            <a:r>
              <a:rPr lang="zh-CN" altLang="en-US" sz="2000">
                <a:latin typeface="+mn-ea"/>
              </a:rPr>
              <a:t>2、姿态的三种表示方法</a:t>
            </a:r>
            <a:endParaRPr lang="zh-CN" altLang="en-US" sz="2000">
              <a:latin typeface="+mn-ea"/>
            </a:endParaRPr>
          </a:p>
          <a:p>
            <a:pPr indent="0" fontAlgn="auto">
              <a:lnSpc>
                <a:spcPct val="100000"/>
              </a:lnSpc>
            </a:pPr>
            <a:endParaRPr lang="zh-CN" altLang="en-US" sz="2000">
              <a:latin typeface="+mn-ea"/>
            </a:endParaRPr>
          </a:p>
          <a:p>
            <a:pPr marL="342900" indent="0" fontAlgn="auto">
              <a:lnSpc>
                <a:spcPct val="100000"/>
              </a:lnSpc>
              <a:buFont typeface="Wingdings" panose="05000000000000000000" charset="0"/>
              <a:buChar char=""/>
            </a:pPr>
            <a:r>
              <a:rPr lang="zh-CN" altLang="en-US" sz="2000">
                <a:latin typeface="+mn-ea"/>
              </a:rPr>
              <a:t>3、重规范化问题</a:t>
            </a:r>
            <a:endParaRPr lang="zh-CN" altLang="en-US" sz="2000">
              <a:latin typeface="+mn-ea"/>
            </a:endParaRPr>
          </a:p>
          <a:p>
            <a:pPr indent="0" fontAlgn="auto">
              <a:lnSpc>
                <a:spcPct val="100000"/>
              </a:lnSpc>
            </a:pPr>
            <a:endParaRPr lang="zh-CN" altLang="en-US" sz="2000">
              <a:latin typeface="+mn-ea"/>
            </a:endParaRPr>
          </a:p>
          <a:p>
            <a:pPr marL="342900" indent="0" fontAlgn="auto">
              <a:lnSpc>
                <a:spcPct val="100000"/>
              </a:lnSpc>
              <a:buFont typeface="Wingdings" panose="05000000000000000000" charset="0"/>
              <a:buChar char=""/>
            </a:pPr>
            <a:r>
              <a:rPr lang="zh-CN" altLang="en-US" sz="2000">
                <a:latin typeface="+mn-ea"/>
              </a:rPr>
              <a:t>4、向量的基础运算</a:t>
            </a:r>
            <a:endParaRPr lang="zh-CN" altLang="en-US" sz="2000">
              <a:latin typeface="+mn-ea"/>
            </a:endParaRPr>
          </a:p>
          <a:p>
            <a:pPr indent="0" fontAlgn="auto">
              <a:lnSpc>
                <a:spcPct val="150000"/>
              </a:lnSpc>
            </a:pPr>
            <a:endParaRPr lang="zh-CN" altLang="en-US" sz="2000">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42932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、姿态的三种表示：欧拉角</a:t>
            </a:r>
            <a:endParaRPr lang="en-US" altLang="zh-CN" sz="2400">
              <a:latin typeface="+mn-ea"/>
              <a:sym typeface="+mn-ea"/>
            </a:endParaRPr>
          </a:p>
        </p:txBody>
      </p:sp>
      <p:sp>
        <p:nvSpPr>
          <p:cNvPr id="22530" name="内容占位符 2"/>
          <p:cNvSpPr>
            <a:spLocks noGrp="1"/>
          </p:cNvSpPr>
          <p:nvPr>
            <p:ph idx="1"/>
          </p:nvPr>
        </p:nvSpPr>
        <p:spPr>
          <a:xfrm>
            <a:off x="782320" y="1035685"/>
            <a:ext cx="7945120" cy="2296795"/>
          </a:xfrm>
        </p:spPr>
        <p:txBody>
          <a:bodyPr wrap="square" lIns="91440" tIns="45720" rIns="91440" bIns="45720" anchor="t">
            <a:normAutofit/>
          </a:bodyPr>
          <a:p>
            <a:pPr marL="0" indent="0" algn="l" fontAlgn="auto">
              <a:lnSpc>
                <a:spcPct val="150000"/>
              </a:lnSpc>
              <a:buNone/>
            </a:pPr>
            <a:r>
              <a:rPr lang="zh-CN" altLang="en-US" sz="2000" dirty="0">
                <a:latin typeface="+mn-ea"/>
              </a:rPr>
              <a:t>欧拉角：通过依次绕不同坐标轴的三次连续转动来实现一个坐标系到另一个坐标系的转换。</a:t>
            </a:r>
            <a:endParaRPr lang="zh-CN" altLang="en-US" sz="2000" dirty="0">
              <a:latin typeface="+mn-ea"/>
            </a:endParaRPr>
          </a:p>
          <a:p>
            <a:pPr marL="0" indent="0" algn="l" fontAlgn="auto">
              <a:lnSpc>
                <a:spcPct val="150000"/>
              </a:lnSpc>
              <a:buNone/>
            </a:pPr>
            <a:endParaRPr lang="zh-CN" altLang="en-US" sz="2000" dirty="0">
              <a:latin typeface="+mn-ea"/>
            </a:endParaRPr>
          </a:p>
          <a:p>
            <a:pPr marL="0" indent="0" algn="l" fontAlgn="auto">
              <a:lnSpc>
                <a:spcPct val="150000"/>
              </a:lnSpc>
              <a:buNone/>
            </a:pPr>
            <a:r>
              <a:rPr lang="en-US" altLang="zh-CN" sz="2000" dirty="0">
                <a:latin typeface="+mn-ea"/>
                <a:sym typeface="+mn-ea"/>
              </a:rPr>
              <a:t> </a:t>
            </a:r>
            <a:r>
              <a:rPr lang="zh-CN" altLang="en-US" sz="2000" dirty="0">
                <a:latin typeface="+mn-ea"/>
                <a:sym typeface="+mn-ea"/>
              </a:rPr>
              <a:t>                  </a:t>
            </a:r>
            <a:endParaRPr lang="zh-CN" altLang="en-US" sz="2000" dirty="0">
              <a:latin typeface="+mn-ea"/>
            </a:endParaRPr>
          </a:p>
          <a:p>
            <a:pPr marL="0" indent="0" algn="l" fontAlgn="auto">
              <a:lnSpc>
                <a:spcPct val="150000"/>
              </a:lnSpc>
              <a:buNone/>
            </a:pPr>
            <a:endParaRPr lang="zh-CN" altLang="zh-CN" sz="2000" dirty="0">
              <a:latin typeface="+mn-ea"/>
            </a:endParaRPr>
          </a:p>
        </p:txBody>
      </p:sp>
      <p:pic>
        <p:nvPicPr>
          <p:cNvPr id="7" name="图片 6" descr="79f0f736afc37931dd1daa16e2c4b74543a91193"/>
          <p:cNvPicPr>
            <a:picLocks noChangeAspect="1"/>
          </p:cNvPicPr>
          <p:nvPr/>
        </p:nvPicPr>
        <p:blipFill>
          <a:blip r:embed="rId1"/>
          <a:stretch>
            <a:fillRect/>
          </a:stretch>
        </p:blipFill>
        <p:spPr>
          <a:xfrm>
            <a:off x="4531360" y="3510915"/>
            <a:ext cx="2095500" cy="1685925"/>
          </a:xfrm>
          <a:prstGeom prst="rect">
            <a:avLst/>
          </a:prstGeom>
        </p:spPr>
      </p:pic>
      <p:pic>
        <p:nvPicPr>
          <p:cNvPr id="3" name="图片 2" descr="b3b7d0a20cf431ad9b846f064236acaf2edd98be"/>
          <p:cNvPicPr>
            <a:picLocks noChangeAspect="1"/>
          </p:cNvPicPr>
          <p:nvPr/>
        </p:nvPicPr>
        <p:blipFill>
          <a:blip r:embed="rId2"/>
          <a:stretch>
            <a:fillRect/>
          </a:stretch>
        </p:blipFill>
        <p:spPr>
          <a:xfrm>
            <a:off x="690245" y="3529965"/>
            <a:ext cx="2095500" cy="1676400"/>
          </a:xfrm>
          <a:prstGeom prst="rect">
            <a:avLst/>
          </a:prstGeom>
        </p:spPr>
      </p:pic>
      <p:pic>
        <p:nvPicPr>
          <p:cNvPr id="9" name="图片 8" descr="18d8bc3eb13533fa0e6fbc11a1d3fd1f41345b37"/>
          <p:cNvPicPr>
            <a:picLocks noChangeAspect="1"/>
          </p:cNvPicPr>
          <p:nvPr/>
        </p:nvPicPr>
        <p:blipFill>
          <a:blip r:embed="rId3"/>
          <a:stretch>
            <a:fillRect/>
          </a:stretch>
        </p:blipFill>
        <p:spPr>
          <a:xfrm>
            <a:off x="9269095" y="3510915"/>
            <a:ext cx="2095500" cy="1695450"/>
          </a:xfrm>
          <a:prstGeom prst="rect">
            <a:avLst/>
          </a:prstGeom>
        </p:spPr>
      </p:pic>
      <p:sp>
        <p:nvSpPr>
          <p:cNvPr id="5" name="文本框 4"/>
          <p:cNvSpPr txBox="1"/>
          <p:nvPr/>
        </p:nvSpPr>
        <p:spPr>
          <a:xfrm>
            <a:off x="9768205" y="3244850"/>
            <a:ext cx="1097280" cy="368300"/>
          </a:xfrm>
          <a:prstGeom prst="rect">
            <a:avLst/>
          </a:prstGeom>
          <a:noFill/>
        </p:spPr>
        <p:txBody>
          <a:bodyPr wrap="none" rtlCol="0" anchor="t">
            <a:spAutoFit/>
          </a:bodyPr>
          <a:p>
            <a:r>
              <a:rPr lang="en-US" altLang="zh-CN" dirty="0">
                <a:latin typeface="+mn-ea"/>
                <a:sym typeface="+mn-ea"/>
              </a:rPr>
              <a:t>roll</a:t>
            </a:r>
            <a:r>
              <a:rPr lang="zh-CN" altLang="en-US" dirty="0">
                <a:latin typeface="+mn-ea"/>
                <a:sym typeface="+mn-ea"/>
              </a:rPr>
              <a:t>横滚</a:t>
            </a:r>
            <a:endParaRPr lang="zh-CN" altLang="en-US"/>
          </a:p>
        </p:txBody>
      </p:sp>
      <p:sp>
        <p:nvSpPr>
          <p:cNvPr id="6" name="文本框 5"/>
          <p:cNvSpPr txBox="1"/>
          <p:nvPr/>
        </p:nvSpPr>
        <p:spPr>
          <a:xfrm>
            <a:off x="5153660" y="3244850"/>
            <a:ext cx="1211580" cy="368300"/>
          </a:xfrm>
          <a:prstGeom prst="rect">
            <a:avLst/>
          </a:prstGeom>
          <a:noFill/>
        </p:spPr>
        <p:txBody>
          <a:bodyPr wrap="none" rtlCol="0" anchor="t">
            <a:spAutoFit/>
          </a:bodyPr>
          <a:p>
            <a:r>
              <a:rPr lang="en-US" altLang="zh-CN" dirty="0">
                <a:latin typeface="+mn-ea"/>
                <a:sym typeface="+mn-ea"/>
              </a:rPr>
              <a:t>pitch</a:t>
            </a:r>
            <a:r>
              <a:rPr lang="zh-CN" altLang="en-US" dirty="0">
                <a:latin typeface="+mn-ea"/>
                <a:sym typeface="+mn-ea"/>
              </a:rPr>
              <a:t>俯仰</a:t>
            </a:r>
            <a:endParaRPr lang="zh-CN" altLang="en-US"/>
          </a:p>
        </p:txBody>
      </p:sp>
      <p:sp>
        <p:nvSpPr>
          <p:cNvPr id="10" name="文本框 9"/>
          <p:cNvSpPr txBox="1"/>
          <p:nvPr/>
        </p:nvSpPr>
        <p:spPr>
          <a:xfrm>
            <a:off x="1273810" y="3142615"/>
            <a:ext cx="1325880" cy="368300"/>
          </a:xfrm>
          <a:prstGeom prst="rect">
            <a:avLst/>
          </a:prstGeom>
          <a:noFill/>
        </p:spPr>
        <p:txBody>
          <a:bodyPr wrap="none" rtlCol="0" anchor="t">
            <a:spAutoFit/>
          </a:bodyPr>
          <a:p>
            <a:r>
              <a:rPr lang="en-US" altLang="zh-CN" dirty="0">
                <a:latin typeface="+mn-ea"/>
                <a:sym typeface="+mn-ea"/>
              </a:rPr>
              <a:t> yaw</a:t>
            </a:r>
            <a:r>
              <a:rPr lang="zh-CN" altLang="en-US" dirty="0">
                <a:latin typeface="+mn-ea"/>
                <a:sym typeface="+mn-ea"/>
              </a:rPr>
              <a:t>偏航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42932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、姿态的三种表示：欧拉角</a:t>
            </a:r>
            <a:endParaRPr lang="en-US" altLang="zh-CN" sz="2400">
              <a:latin typeface="+mn-ea"/>
              <a:sym typeface="+mn-ea"/>
            </a:endParaRPr>
          </a:p>
        </p:txBody>
      </p:sp>
      <p:pic>
        <p:nvPicPr>
          <p:cNvPr id="4" name="图片 3"/>
          <p:cNvPicPr>
            <a:picLocks noChangeAspect="1"/>
          </p:cNvPicPr>
          <p:nvPr/>
        </p:nvPicPr>
        <p:blipFill>
          <a:blip r:embed="rId1"/>
          <a:stretch>
            <a:fillRect/>
          </a:stretch>
        </p:blipFill>
        <p:spPr>
          <a:xfrm>
            <a:off x="868680" y="1362710"/>
            <a:ext cx="10285730" cy="1485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08305" y="1457960"/>
            <a:ext cx="4998085" cy="3737610"/>
          </a:xfrm>
          <a:prstGeom prst="rect">
            <a:avLst/>
          </a:prstGeom>
        </p:spPr>
      </p:pic>
      <p:pic>
        <p:nvPicPr>
          <p:cNvPr id="5" name="图片 4"/>
          <p:cNvPicPr>
            <a:picLocks noChangeAspect="1"/>
          </p:cNvPicPr>
          <p:nvPr/>
        </p:nvPicPr>
        <p:blipFill>
          <a:blip r:embed="rId2"/>
          <a:stretch>
            <a:fillRect/>
          </a:stretch>
        </p:blipFill>
        <p:spPr>
          <a:xfrm>
            <a:off x="5406390" y="2038350"/>
            <a:ext cx="6030595" cy="887730"/>
          </a:xfrm>
          <a:prstGeom prst="rect">
            <a:avLst/>
          </a:prstGeom>
        </p:spPr>
      </p:pic>
      <p:pic>
        <p:nvPicPr>
          <p:cNvPr id="6" name="图片 5"/>
          <p:cNvPicPr>
            <a:picLocks noChangeAspect="1"/>
          </p:cNvPicPr>
          <p:nvPr/>
        </p:nvPicPr>
        <p:blipFill>
          <a:blip r:embed="rId3"/>
          <a:stretch>
            <a:fillRect/>
          </a:stretch>
        </p:blipFill>
        <p:spPr>
          <a:xfrm>
            <a:off x="5490210" y="2940050"/>
            <a:ext cx="6268720" cy="773430"/>
          </a:xfrm>
          <a:prstGeom prst="rect">
            <a:avLst/>
          </a:prstGeom>
        </p:spPr>
      </p:pic>
      <p:sp>
        <p:nvSpPr>
          <p:cNvPr id="2" name="文本框 1"/>
          <p:cNvSpPr txBox="1"/>
          <p:nvPr/>
        </p:nvSpPr>
        <p:spPr>
          <a:xfrm>
            <a:off x="375285" y="377825"/>
            <a:ext cx="45980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、姿态的三种表示：旋转矩阵</a:t>
            </a:r>
            <a:endParaRPr lang="en-US" altLang="zh-CN" sz="2400">
              <a:latin typeface="+mn-ea"/>
              <a:sym typeface="+mn-ea"/>
            </a:endParaRPr>
          </a:p>
        </p:txBody>
      </p:sp>
      <p:pic>
        <p:nvPicPr>
          <p:cNvPr id="3" name="图片 2"/>
          <p:cNvPicPr>
            <a:picLocks noChangeAspect="1"/>
          </p:cNvPicPr>
          <p:nvPr/>
        </p:nvPicPr>
        <p:blipFill>
          <a:blip r:embed="rId4"/>
          <a:stretch>
            <a:fillRect/>
          </a:stretch>
        </p:blipFill>
        <p:spPr>
          <a:xfrm>
            <a:off x="5595620" y="4760595"/>
            <a:ext cx="3504565" cy="1181100"/>
          </a:xfrm>
          <a:prstGeom prst="rect">
            <a:avLst/>
          </a:prstGeom>
        </p:spPr>
      </p:pic>
      <p:sp>
        <p:nvSpPr>
          <p:cNvPr id="7" name="文本框 6"/>
          <p:cNvSpPr txBox="1"/>
          <p:nvPr/>
        </p:nvSpPr>
        <p:spPr>
          <a:xfrm>
            <a:off x="6577330" y="6007100"/>
            <a:ext cx="4222115" cy="368300"/>
          </a:xfrm>
          <a:prstGeom prst="rect">
            <a:avLst/>
          </a:prstGeom>
          <a:noFill/>
        </p:spPr>
        <p:txBody>
          <a:bodyPr wrap="square" rtlCol="0">
            <a:spAutoFit/>
          </a:bodyPr>
          <a:p>
            <a:r>
              <a:rPr lang="zh-CN" altLang="en-US"/>
              <a:t>方向余弦矩阵，为什么是方向余弦</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11835" y="1574800"/>
            <a:ext cx="4261485" cy="2188845"/>
          </a:xfrm>
          <a:prstGeom prst="rect">
            <a:avLst/>
          </a:prstGeom>
        </p:spPr>
      </p:pic>
      <p:pic>
        <p:nvPicPr>
          <p:cNvPr id="5" name="图片 4"/>
          <p:cNvPicPr>
            <a:picLocks noChangeAspect="1"/>
          </p:cNvPicPr>
          <p:nvPr/>
        </p:nvPicPr>
        <p:blipFill>
          <a:blip r:embed="rId2"/>
          <a:stretch>
            <a:fillRect/>
          </a:stretch>
        </p:blipFill>
        <p:spPr>
          <a:xfrm>
            <a:off x="6165850" y="3553460"/>
            <a:ext cx="5817870" cy="2675890"/>
          </a:xfrm>
          <a:prstGeom prst="rect">
            <a:avLst/>
          </a:prstGeom>
        </p:spPr>
      </p:pic>
      <p:sp>
        <p:nvSpPr>
          <p:cNvPr id="2" name="文本框 1"/>
          <p:cNvSpPr txBox="1"/>
          <p:nvPr/>
        </p:nvSpPr>
        <p:spPr>
          <a:xfrm>
            <a:off x="375285" y="377825"/>
            <a:ext cx="45980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、姿态的三种表示：旋转矩阵</a:t>
            </a:r>
            <a:endParaRPr lang="en-US" altLang="zh-CN" sz="2400">
              <a:latin typeface="+mn-ea"/>
              <a:sym typeface="+mn-ea"/>
            </a:endParaRPr>
          </a:p>
        </p:txBody>
      </p:sp>
      <p:sp>
        <p:nvSpPr>
          <p:cNvPr id="3" name="文本框 2"/>
          <p:cNvSpPr txBox="1"/>
          <p:nvPr/>
        </p:nvSpPr>
        <p:spPr>
          <a:xfrm>
            <a:off x="1207770" y="1206500"/>
            <a:ext cx="2510155" cy="368300"/>
          </a:xfrm>
          <a:prstGeom prst="rect">
            <a:avLst/>
          </a:prstGeom>
          <a:noFill/>
        </p:spPr>
        <p:txBody>
          <a:bodyPr wrap="square" rtlCol="0">
            <a:spAutoFit/>
          </a:bodyPr>
          <a:p>
            <a:r>
              <a:rPr lang="zh-CN" altLang="en-US"/>
              <a:t>变基还是变坐标？</a:t>
            </a:r>
            <a:endParaRPr lang="zh-CN" altLang="en-US"/>
          </a:p>
        </p:txBody>
      </p:sp>
      <p:sp>
        <p:nvSpPr>
          <p:cNvPr id="6" name="文本框 5"/>
          <p:cNvSpPr txBox="1"/>
          <p:nvPr/>
        </p:nvSpPr>
        <p:spPr>
          <a:xfrm>
            <a:off x="6689725" y="2887980"/>
            <a:ext cx="3161030" cy="368300"/>
          </a:xfrm>
          <a:prstGeom prst="rect">
            <a:avLst/>
          </a:prstGeom>
          <a:noFill/>
        </p:spPr>
        <p:txBody>
          <a:bodyPr wrap="square" rtlCol="0">
            <a:spAutoFit/>
          </a:bodyPr>
          <a:p>
            <a:r>
              <a:rPr lang="zh-CN" altLang="en-US"/>
              <a:t>拓展到三维后：</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0445" y="1115695"/>
            <a:ext cx="6641465" cy="2743835"/>
          </a:xfrm>
          <a:prstGeom prst="rect">
            <a:avLst/>
          </a:prstGeom>
        </p:spPr>
      </p:pic>
      <p:sp>
        <p:nvSpPr>
          <p:cNvPr id="2" name="文本框 1"/>
          <p:cNvSpPr txBox="1"/>
          <p:nvPr/>
        </p:nvSpPr>
        <p:spPr>
          <a:xfrm>
            <a:off x="375285" y="377825"/>
            <a:ext cx="45980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、姿态的三种表示：旋转矩阵</a:t>
            </a:r>
            <a:endParaRPr lang="en-US" altLang="zh-CN" sz="2400">
              <a:latin typeface="+mn-ea"/>
              <a:sym typeface="+mn-ea"/>
            </a:endParaRPr>
          </a:p>
        </p:txBody>
      </p:sp>
      <p:pic>
        <p:nvPicPr>
          <p:cNvPr id="6" name="图片 5"/>
          <p:cNvPicPr>
            <a:picLocks noChangeAspect="1"/>
          </p:cNvPicPr>
          <p:nvPr/>
        </p:nvPicPr>
        <p:blipFill>
          <a:blip r:embed="rId2"/>
          <a:stretch>
            <a:fillRect/>
          </a:stretch>
        </p:blipFill>
        <p:spPr>
          <a:xfrm>
            <a:off x="1231265" y="4457700"/>
            <a:ext cx="5254625" cy="20770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45980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、姿态的三种表示：旋转矩阵</a:t>
            </a:r>
            <a:endParaRPr lang="en-US" altLang="zh-CN" sz="2400">
              <a:latin typeface="+mn-ea"/>
              <a:sym typeface="+mn-ea"/>
            </a:endParaRPr>
          </a:p>
        </p:txBody>
      </p:sp>
      <p:pic>
        <p:nvPicPr>
          <p:cNvPr id="4" name="图片 3" descr="图片3"/>
          <p:cNvPicPr>
            <a:picLocks noChangeAspect="1"/>
          </p:cNvPicPr>
          <p:nvPr/>
        </p:nvPicPr>
        <p:blipFill>
          <a:blip r:embed="rId1"/>
          <a:stretch>
            <a:fillRect/>
          </a:stretch>
        </p:blipFill>
        <p:spPr>
          <a:xfrm>
            <a:off x="955040" y="998855"/>
            <a:ext cx="6647815" cy="30949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42932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、姿态的三种表示：四元数</a:t>
            </a:r>
            <a:endParaRPr lang="en-US" altLang="zh-CN" sz="2400">
              <a:latin typeface="+mn-ea"/>
              <a:sym typeface="+mn-ea"/>
            </a:endParaRPr>
          </a:p>
        </p:txBody>
      </p:sp>
      <p:pic>
        <p:nvPicPr>
          <p:cNvPr id="3" name="图片 2"/>
          <p:cNvPicPr>
            <a:picLocks noChangeAspect="1"/>
          </p:cNvPicPr>
          <p:nvPr/>
        </p:nvPicPr>
        <p:blipFill>
          <a:blip r:embed="rId1"/>
          <a:stretch>
            <a:fillRect/>
          </a:stretch>
        </p:blipFill>
        <p:spPr>
          <a:xfrm>
            <a:off x="965835" y="973455"/>
            <a:ext cx="6658610" cy="57715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082675" y="1234440"/>
            <a:ext cx="5393055" cy="2942590"/>
          </a:xfrm>
          <a:prstGeom prst="rect">
            <a:avLst/>
          </a:prstGeom>
        </p:spPr>
      </p:pic>
      <p:pic>
        <p:nvPicPr>
          <p:cNvPr id="5" name="图片 4"/>
          <p:cNvPicPr>
            <a:picLocks noChangeAspect="1"/>
          </p:cNvPicPr>
          <p:nvPr/>
        </p:nvPicPr>
        <p:blipFill>
          <a:blip r:embed="rId2"/>
          <a:stretch>
            <a:fillRect/>
          </a:stretch>
        </p:blipFill>
        <p:spPr>
          <a:xfrm>
            <a:off x="7192010" y="2615565"/>
            <a:ext cx="4384675" cy="3325495"/>
          </a:xfrm>
          <a:prstGeom prst="rect">
            <a:avLst/>
          </a:prstGeom>
        </p:spPr>
      </p:pic>
      <p:sp>
        <p:nvSpPr>
          <p:cNvPr id="6" name="文本框 5"/>
          <p:cNvSpPr txBox="1"/>
          <p:nvPr/>
        </p:nvSpPr>
        <p:spPr>
          <a:xfrm>
            <a:off x="9491345" y="5575300"/>
            <a:ext cx="2085340" cy="365760"/>
          </a:xfrm>
          <a:prstGeom prst="rect">
            <a:avLst/>
          </a:prstGeom>
          <a:noFill/>
        </p:spPr>
        <p:txBody>
          <a:bodyPr wrap="square" rtlCol="0">
            <a:spAutoFit/>
          </a:bodyPr>
          <a:p>
            <a:r>
              <a:rPr lang="zh-CN" altLang="en-US"/>
              <a:t>两维旋转示意</a:t>
            </a:r>
            <a:endParaRPr lang="zh-CN" altLang="en-US"/>
          </a:p>
        </p:txBody>
      </p:sp>
      <p:sp>
        <p:nvSpPr>
          <p:cNvPr id="7" name="文本框 6"/>
          <p:cNvSpPr txBox="1"/>
          <p:nvPr/>
        </p:nvSpPr>
        <p:spPr>
          <a:xfrm>
            <a:off x="375285" y="377825"/>
            <a:ext cx="42932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、姿态的三种表示：四元数</a:t>
            </a:r>
            <a:endParaRPr lang="en-US" altLang="zh-CN" sz="2400">
              <a:latin typeface="+mn-ea"/>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13105" y="713105"/>
            <a:ext cx="5428615" cy="1514475"/>
          </a:xfrm>
          <a:prstGeom prst="rect">
            <a:avLst/>
          </a:prstGeom>
        </p:spPr>
      </p:pic>
      <p:pic>
        <p:nvPicPr>
          <p:cNvPr id="5" name="图片 4"/>
          <p:cNvPicPr>
            <a:picLocks noChangeAspect="1"/>
          </p:cNvPicPr>
          <p:nvPr/>
        </p:nvPicPr>
        <p:blipFill>
          <a:blip r:embed="rId2"/>
          <a:stretch>
            <a:fillRect/>
          </a:stretch>
        </p:blipFill>
        <p:spPr>
          <a:xfrm>
            <a:off x="897255" y="2439035"/>
            <a:ext cx="4818380" cy="4007485"/>
          </a:xfrm>
          <a:prstGeom prst="rect">
            <a:avLst/>
          </a:prstGeom>
        </p:spPr>
      </p:pic>
      <p:pic>
        <p:nvPicPr>
          <p:cNvPr id="6" name="图片 5"/>
          <p:cNvPicPr>
            <a:picLocks noChangeAspect="1"/>
          </p:cNvPicPr>
          <p:nvPr/>
        </p:nvPicPr>
        <p:blipFill>
          <a:blip r:embed="rId3"/>
          <a:stretch>
            <a:fillRect/>
          </a:stretch>
        </p:blipFill>
        <p:spPr>
          <a:xfrm>
            <a:off x="7288530" y="3545205"/>
            <a:ext cx="3180715" cy="2266950"/>
          </a:xfrm>
          <a:prstGeom prst="rect">
            <a:avLst/>
          </a:prstGeom>
        </p:spPr>
      </p:pic>
      <p:sp>
        <p:nvSpPr>
          <p:cNvPr id="7" name="文本框 6"/>
          <p:cNvSpPr txBox="1"/>
          <p:nvPr/>
        </p:nvSpPr>
        <p:spPr>
          <a:xfrm>
            <a:off x="375285" y="377825"/>
            <a:ext cx="42932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、姿态的三种表示：四元数</a:t>
            </a:r>
            <a:endParaRPr lang="en-US" altLang="zh-CN" sz="2400">
              <a:latin typeface="+mn-ea"/>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30740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a:t>
            </a:r>
            <a:endParaRPr lang="en-US" altLang="zh-CN" sz="2400">
              <a:latin typeface="+mn-ea"/>
              <a:sym typeface="+mn-ea"/>
            </a:endParaRPr>
          </a:p>
        </p:txBody>
      </p:sp>
      <p:pic>
        <p:nvPicPr>
          <p:cNvPr id="3" name="图片 2"/>
          <p:cNvPicPr>
            <a:picLocks noChangeAspect="1"/>
          </p:cNvPicPr>
          <p:nvPr/>
        </p:nvPicPr>
        <p:blipFill>
          <a:blip r:embed="rId1"/>
          <a:stretch>
            <a:fillRect/>
          </a:stretch>
        </p:blipFill>
        <p:spPr>
          <a:xfrm>
            <a:off x="655955" y="1163320"/>
            <a:ext cx="6028690" cy="3018790"/>
          </a:xfrm>
          <a:prstGeom prst="rect">
            <a:avLst/>
          </a:prstGeom>
        </p:spPr>
      </p:pic>
      <p:pic>
        <p:nvPicPr>
          <p:cNvPr id="4" name="图片 3"/>
          <p:cNvPicPr>
            <a:picLocks noChangeAspect="1"/>
          </p:cNvPicPr>
          <p:nvPr/>
        </p:nvPicPr>
        <p:blipFill>
          <a:blip r:embed="rId2"/>
          <a:stretch>
            <a:fillRect/>
          </a:stretch>
        </p:blipFill>
        <p:spPr>
          <a:xfrm>
            <a:off x="7299960" y="1258570"/>
            <a:ext cx="4417060" cy="2357120"/>
          </a:xfrm>
          <a:prstGeom prst="rect">
            <a:avLst/>
          </a:prstGeom>
        </p:spPr>
      </p:pic>
      <p:pic>
        <p:nvPicPr>
          <p:cNvPr id="5" name="图片 4"/>
          <p:cNvPicPr>
            <a:picLocks noChangeAspect="1"/>
          </p:cNvPicPr>
          <p:nvPr/>
        </p:nvPicPr>
        <p:blipFill>
          <a:blip r:embed="rId3"/>
          <a:stretch>
            <a:fillRect/>
          </a:stretch>
        </p:blipFill>
        <p:spPr>
          <a:xfrm>
            <a:off x="8901430" y="4095750"/>
            <a:ext cx="2495550" cy="2047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3836035" cy="460375"/>
          </a:xfrm>
          <a:prstGeom prst="rect">
            <a:avLst/>
          </a:prstGeom>
          <a:noFill/>
        </p:spPr>
        <p:txBody>
          <a:bodyPr wrap="none" rtlCol="0" anchor="t">
            <a:spAutoFit/>
          </a:bodyPr>
          <a:p>
            <a:pPr marL="285750" indent="-285750">
              <a:buFont typeface="Wingdings" panose="05000000000000000000" charset="0"/>
              <a:buChar char=""/>
            </a:pPr>
            <a:r>
              <a:rPr lang="zh-CN" altLang="en-US" sz="2400">
                <a:latin typeface="+mn-ea"/>
                <a:sym typeface="+mn-ea"/>
              </a:rPr>
              <a:t>1、传感器介绍：</a:t>
            </a:r>
            <a:r>
              <a:rPr lang="en-US" altLang="zh-CN" sz="2400">
                <a:latin typeface="+mn-ea"/>
                <a:sym typeface="+mn-ea"/>
              </a:rPr>
              <a:t>IMU</a:t>
            </a:r>
            <a:r>
              <a:rPr lang="zh-CN" altLang="en-US" sz="2400">
                <a:latin typeface="+mn-ea"/>
                <a:sym typeface="+mn-ea"/>
              </a:rPr>
              <a:t>单元</a:t>
            </a:r>
            <a:endParaRPr lang="zh-CN" altLang="en-US" sz="2400">
              <a:latin typeface="+mn-ea"/>
              <a:sym typeface="+mn-ea"/>
            </a:endParaRPr>
          </a:p>
        </p:txBody>
      </p:sp>
      <p:sp>
        <p:nvSpPr>
          <p:cNvPr id="6" name="文本框 5"/>
          <p:cNvSpPr txBox="1"/>
          <p:nvPr/>
        </p:nvSpPr>
        <p:spPr>
          <a:xfrm>
            <a:off x="986155" y="1101725"/>
            <a:ext cx="4106545" cy="1938020"/>
          </a:xfrm>
          <a:prstGeom prst="rect">
            <a:avLst/>
          </a:prstGeom>
          <a:noFill/>
        </p:spPr>
        <p:txBody>
          <a:bodyPr wrap="square" rtlCol="0">
            <a:spAutoFit/>
          </a:bodyPr>
          <a:p>
            <a:pPr marL="285750" indent="-285750">
              <a:buFont typeface="Wingdings" panose="05000000000000000000" charset="0"/>
              <a:buChar char=""/>
            </a:pPr>
            <a:r>
              <a:rPr lang="en-US" altLang="zh-CN" sz="2000"/>
              <a:t>1</a:t>
            </a:r>
            <a:r>
              <a:rPr lang="zh-CN" altLang="en-US" sz="2000"/>
              <a:t>、加速度计</a:t>
            </a:r>
            <a:endParaRPr lang="zh-CN" altLang="en-US" sz="2000"/>
          </a:p>
          <a:p>
            <a:pPr marL="285750" indent="-285750">
              <a:buFont typeface="Wingdings" panose="05000000000000000000" charset="0"/>
              <a:buChar char=""/>
            </a:pPr>
            <a:endParaRPr lang="zh-CN" altLang="en-US" sz="2000"/>
          </a:p>
          <a:p>
            <a:pPr marL="285750" indent="-285750">
              <a:buFont typeface="Wingdings" panose="05000000000000000000" charset="0"/>
              <a:buChar char=""/>
            </a:pPr>
            <a:r>
              <a:rPr lang="en-US" altLang="zh-CN" sz="2000"/>
              <a:t>2</a:t>
            </a:r>
            <a:r>
              <a:rPr lang="zh-CN" altLang="en-US" sz="2000"/>
              <a:t>、陀螺仪</a:t>
            </a:r>
            <a:endParaRPr lang="zh-CN" altLang="en-US" sz="2000"/>
          </a:p>
          <a:p>
            <a:pPr marL="285750" indent="-285750">
              <a:buFont typeface="Wingdings" panose="05000000000000000000" charset="0"/>
              <a:buChar char=""/>
            </a:pPr>
            <a:endParaRPr lang="zh-CN" altLang="en-US" sz="2000"/>
          </a:p>
          <a:p>
            <a:pPr marL="285750" indent="-285750">
              <a:buFont typeface="Wingdings" panose="05000000000000000000" charset="0"/>
              <a:buChar char=""/>
            </a:pPr>
            <a:r>
              <a:rPr lang="en-US" altLang="zh-CN" sz="2000"/>
              <a:t>3</a:t>
            </a:r>
            <a:r>
              <a:rPr lang="zh-CN" altLang="en-US" sz="2000"/>
              <a:t>、磁力计</a:t>
            </a:r>
            <a:endParaRPr lang="zh-CN" altLang="en-US" sz="2000"/>
          </a:p>
          <a:p>
            <a:pPr marL="285750" indent="-285750">
              <a:buFont typeface="Wingdings" panose="05000000000000000000" charset="0"/>
              <a:buChar char=""/>
            </a:pPr>
            <a:endParaRPr lang="zh-CN"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292860" y="996315"/>
            <a:ext cx="7084695" cy="4351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21596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3</a:t>
            </a:r>
            <a:r>
              <a:rPr lang="zh-CN" altLang="en-US" sz="2400">
                <a:latin typeface="+mn-ea"/>
                <a:sym typeface="+mn-ea"/>
              </a:rPr>
              <a:t>、重规范化</a:t>
            </a:r>
            <a:endParaRPr lang="en-US" altLang="zh-CN" sz="2400">
              <a:latin typeface="+mn-ea"/>
              <a:sym typeface="+mn-ea"/>
            </a:endParaRPr>
          </a:p>
        </p:txBody>
      </p:sp>
      <p:sp>
        <p:nvSpPr>
          <p:cNvPr id="3" name="文本框 2"/>
          <p:cNvSpPr txBox="1"/>
          <p:nvPr/>
        </p:nvSpPr>
        <p:spPr>
          <a:xfrm>
            <a:off x="656590" y="1167765"/>
            <a:ext cx="8074025" cy="4523105"/>
          </a:xfrm>
          <a:prstGeom prst="rect">
            <a:avLst/>
          </a:prstGeom>
          <a:noFill/>
        </p:spPr>
        <p:txBody>
          <a:bodyPr wrap="square" rtlCol="0" anchor="t">
            <a:spAutoFit/>
          </a:bodyPr>
          <a:p>
            <a:pPr marL="285750" indent="0" fontAlgn="auto">
              <a:lnSpc>
                <a:spcPct val="200000"/>
              </a:lnSpc>
              <a:buFont typeface="Wingdings" panose="05000000000000000000" charset="0"/>
              <a:buChar char=""/>
            </a:pPr>
            <a:r>
              <a:rPr lang="zh-CN" altLang="en-US"/>
              <a:t>会引入两类数值误差：</a:t>
            </a:r>
            <a:endParaRPr lang="zh-CN" altLang="en-US"/>
          </a:p>
          <a:p>
            <a:pPr indent="0" fontAlgn="auto">
              <a:lnSpc>
                <a:spcPct val="200000"/>
              </a:lnSpc>
            </a:pPr>
            <a:r>
              <a:rPr lang="zh-CN" altLang="en-US"/>
              <a:t>1. 积分误差。数值积分采用有限时间步长和具有有限采样率的数据。根据所使用的数值积分方法，对采样的数据做特定的假设。我们所使用的方法假设在每个时间步长内旋转速度恒定不变。这将引入正比于旋转加速度的误差。</a:t>
            </a:r>
            <a:endParaRPr lang="zh-CN" altLang="en-US"/>
          </a:p>
          <a:p>
            <a:pPr indent="0" fontAlgn="auto">
              <a:lnSpc>
                <a:spcPct val="200000"/>
              </a:lnSpc>
            </a:pPr>
            <a:endParaRPr lang="zh-CN" altLang="en-US"/>
          </a:p>
          <a:p>
            <a:pPr indent="0" fontAlgn="auto">
              <a:lnSpc>
                <a:spcPct val="200000"/>
              </a:lnSpc>
            </a:pPr>
            <a:r>
              <a:rPr lang="zh-CN" altLang="en-US"/>
              <a:t>2. 量化误差。无论使用哪种方法表示量值，这些表达都是有限的，所以会存在量化误差。从模数转换开始，到执行任何无法保留计算结果所有位数的计算，量化误差都将不断累积。</a:t>
            </a:r>
            <a:endParaRPr lang="zh-CN" altLang="en-US"/>
          </a:p>
        </p:txBody>
      </p:sp>
      <p:pic>
        <p:nvPicPr>
          <p:cNvPr id="4" name="图片 3"/>
          <p:cNvPicPr>
            <a:picLocks noChangeAspect="1"/>
          </p:cNvPicPr>
          <p:nvPr/>
        </p:nvPicPr>
        <p:blipFill>
          <a:blip r:embed="rId1"/>
          <a:stretch>
            <a:fillRect/>
          </a:stretch>
        </p:blipFill>
        <p:spPr>
          <a:xfrm>
            <a:off x="8822055" y="4012565"/>
            <a:ext cx="3256915" cy="24752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852805" y="976630"/>
            <a:ext cx="4053205" cy="2483485"/>
          </a:xfrm>
          <a:prstGeom prst="rect">
            <a:avLst/>
          </a:prstGeom>
        </p:spPr>
      </p:pic>
      <p:sp>
        <p:nvSpPr>
          <p:cNvPr id="4" name="文本框 3"/>
          <p:cNvSpPr txBox="1"/>
          <p:nvPr/>
        </p:nvSpPr>
        <p:spPr>
          <a:xfrm>
            <a:off x="852805" y="3567430"/>
            <a:ext cx="4912995" cy="922020"/>
          </a:xfrm>
          <a:prstGeom prst="rect">
            <a:avLst/>
          </a:prstGeom>
          <a:noFill/>
        </p:spPr>
        <p:txBody>
          <a:bodyPr wrap="square" rtlCol="0" anchor="t">
            <a:spAutoFit/>
          </a:bodyPr>
          <a:p>
            <a:r>
              <a:rPr lang="zh-CN" altLang="en-US"/>
              <a:t>把误差均分给X轴与Y轴，并近似地将X轴与Y轴分别向相反的方向转动，在此X轴与Y轴互相</a:t>
            </a:r>
            <a:endParaRPr lang="zh-CN" altLang="en-US"/>
          </a:p>
          <a:p>
            <a:r>
              <a:rPr lang="zh-CN" altLang="en-US"/>
              <a:t>修正，具体操作如下：</a:t>
            </a:r>
            <a:endParaRPr lang="zh-CN" altLang="en-US"/>
          </a:p>
        </p:txBody>
      </p:sp>
      <p:pic>
        <p:nvPicPr>
          <p:cNvPr id="5" name="图片 4"/>
          <p:cNvPicPr>
            <a:picLocks noChangeAspect="1"/>
          </p:cNvPicPr>
          <p:nvPr/>
        </p:nvPicPr>
        <p:blipFill>
          <a:blip r:embed="rId2"/>
          <a:stretch>
            <a:fillRect/>
          </a:stretch>
        </p:blipFill>
        <p:spPr>
          <a:xfrm>
            <a:off x="6727190" y="121920"/>
            <a:ext cx="4580890" cy="2875915"/>
          </a:xfrm>
          <a:prstGeom prst="rect">
            <a:avLst/>
          </a:prstGeom>
        </p:spPr>
      </p:pic>
      <p:sp>
        <p:nvSpPr>
          <p:cNvPr id="6" name="文本框 5"/>
          <p:cNvSpPr txBox="1"/>
          <p:nvPr/>
        </p:nvSpPr>
        <p:spPr>
          <a:xfrm>
            <a:off x="6941185" y="3413760"/>
            <a:ext cx="4366895" cy="1198880"/>
          </a:xfrm>
          <a:prstGeom prst="rect">
            <a:avLst/>
          </a:prstGeom>
          <a:noFill/>
        </p:spPr>
        <p:txBody>
          <a:bodyPr wrap="square" rtlCol="0" anchor="t">
            <a:spAutoFit/>
          </a:bodyPr>
          <a:p>
            <a:r>
              <a:rPr lang="zh-CN" altLang="en-US"/>
              <a:t>下一步是调整方向余弦矩阵的Z轴，使得它与X轴和Y轴均正交。这里我们采用的方法是简单地重新计算Z轴，使其等于X轴与Y轴的外积。</a:t>
            </a:r>
            <a:endParaRPr lang="zh-CN" altLang="en-US"/>
          </a:p>
        </p:txBody>
      </p:sp>
      <p:pic>
        <p:nvPicPr>
          <p:cNvPr id="7" name="图片 6"/>
          <p:cNvPicPr>
            <a:picLocks noChangeAspect="1"/>
          </p:cNvPicPr>
          <p:nvPr/>
        </p:nvPicPr>
        <p:blipFill>
          <a:blip r:embed="rId3"/>
          <a:stretch>
            <a:fillRect/>
          </a:stretch>
        </p:blipFill>
        <p:spPr>
          <a:xfrm>
            <a:off x="6817360" y="4708525"/>
            <a:ext cx="5304790" cy="1647825"/>
          </a:xfrm>
          <a:prstGeom prst="rect">
            <a:avLst/>
          </a:prstGeom>
        </p:spPr>
      </p:pic>
      <p:sp>
        <p:nvSpPr>
          <p:cNvPr id="8" name="文本框 7"/>
          <p:cNvSpPr txBox="1"/>
          <p:nvPr/>
        </p:nvSpPr>
        <p:spPr>
          <a:xfrm>
            <a:off x="375285" y="377825"/>
            <a:ext cx="21596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3</a:t>
            </a:r>
            <a:r>
              <a:rPr lang="zh-CN" altLang="en-US" sz="2400">
                <a:latin typeface="+mn-ea"/>
                <a:sym typeface="+mn-ea"/>
              </a:rPr>
              <a:t>、重规范化</a:t>
            </a:r>
            <a:endParaRPr lang="en-US" altLang="zh-CN" sz="2400">
              <a:latin typeface="+mn-ea"/>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149985" y="1036320"/>
            <a:ext cx="9896475" cy="1337945"/>
          </a:xfrm>
          <a:prstGeom prst="rect">
            <a:avLst/>
          </a:prstGeom>
          <a:noFill/>
        </p:spPr>
        <p:txBody>
          <a:bodyPr wrap="square" rtlCol="0" anchor="t">
            <a:spAutoFit/>
          </a:bodyPr>
          <a:p>
            <a:pPr fontAlgn="auto">
              <a:lnSpc>
                <a:spcPct val="150000"/>
              </a:lnSpc>
            </a:pPr>
            <a:r>
              <a:rPr lang="zh-CN" altLang="en-US"/>
              <a:t>最后一步是调整方向余弦矩阵每一行的大小使其等于1。一种方法是对每一行的每个元素，除以该行元素平方和的二次方根。然而，有一种更容易的方法是，鉴于每一行的大小不会与1相差太远，可以采用泰勒展开。计算方法如下所示：</a:t>
            </a:r>
            <a:endParaRPr lang="zh-CN" altLang="en-US"/>
          </a:p>
        </p:txBody>
      </p:sp>
      <p:pic>
        <p:nvPicPr>
          <p:cNvPr id="4" name="图片 3"/>
          <p:cNvPicPr>
            <a:picLocks noChangeAspect="1"/>
          </p:cNvPicPr>
          <p:nvPr/>
        </p:nvPicPr>
        <p:blipFill>
          <a:blip r:embed="rId1"/>
          <a:stretch>
            <a:fillRect/>
          </a:stretch>
        </p:blipFill>
        <p:spPr>
          <a:xfrm>
            <a:off x="1149985" y="2428875"/>
            <a:ext cx="4923790" cy="2314575"/>
          </a:xfrm>
          <a:prstGeom prst="rect">
            <a:avLst/>
          </a:prstGeom>
        </p:spPr>
      </p:pic>
      <p:sp>
        <p:nvSpPr>
          <p:cNvPr id="5" name="文本框 4"/>
          <p:cNvSpPr txBox="1"/>
          <p:nvPr/>
        </p:nvSpPr>
        <p:spPr>
          <a:xfrm>
            <a:off x="1173480" y="5023485"/>
            <a:ext cx="9872980" cy="645160"/>
          </a:xfrm>
          <a:prstGeom prst="rect">
            <a:avLst/>
          </a:prstGeom>
          <a:noFill/>
        </p:spPr>
        <p:txBody>
          <a:bodyPr wrap="square" rtlCol="0" anchor="t">
            <a:spAutoFit/>
          </a:bodyPr>
          <a:p>
            <a:r>
              <a:rPr lang="zh-CN" altLang="en-US"/>
              <a:t>采用此种方法进行归一化的好处是，既没有采用更多的乘法和加法，同时也完全移除了除法</a:t>
            </a:r>
            <a:endParaRPr lang="zh-CN" altLang="en-US"/>
          </a:p>
          <a:p>
            <a:r>
              <a:rPr lang="zh-CN" altLang="en-US"/>
              <a:t>与平方根运算。在每一步积分都执行上述重规范化操作，执行周期为0.02s。</a:t>
            </a:r>
            <a:endParaRPr lang="zh-CN" altLang="en-US"/>
          </a:p>
        </p:txBody>
      </p:sp>
      <p:sp>
        <p:nvSpPr>
          <p:cNvPr id="6" name="文本框 5"/>
          <p:cNvSpPr txBox="1"/>
          <p:nvPr/>
        </p:nvSpPr>
        <p:spPr>
          <a:xfrm>
            <a:off x="375285" y="377825"/>
            <a:ext cx="21596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3</a:t>
            </a:r>
            <a:r>
              <a:rPr lang="zh-CN" altLang="en-US" sz="2400">
                <a:latin typeface="+mn-ea"/>
                <a:sym typeface="+mn-ea"/>
              </a:rPr>
              <a:t>、重规范化</a:t>
            </a:r>
            <a:endParaRPr lang="en-US" altLang="zh-CN" sz="2400">
              <a:latin typeface="+mn-ea"/>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21596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4</a:t>
            </a:r>
            <a:r>
              <a:rPr lang="zh-CN" altLang="en-US" sz="2400">
                <a:latin typeface="+mn-ea"/>
                <a:sym typeface="+mn-ea"/>
              </a:rPr>
              <a:t>、向量运算</a:t>
            </a:r>
            <a:endParaRPr lang="en-US" altLang="zh-CN" sz="2400">
              <a:latin typeface="+mn-ea"/>
              <a:sym typeface="+mn-ea"/>
            </a:endParaRPr>
          </a:p>
        </p:txBody>
      </p:sp>
      <p:pic>
        <p:nvPicPr>
          <p:cNvPr id="3" name="图片 2"/>
          <p:cNvPicPr>
            <a:picLocks noChangeAspect="1"/>
          </p:cNvPicPr>
          <p:nvPr/>
        </p:nvPicPr>
        <p:blipFill>
          <a:blip r:embed="rId1"/>
          <a:stretch>
            <a:fillRect/>
          </a:stretch>
        </p:blipFill>
        <p:spPr>
          <a:xfrm>
            <a:off x="517525" y="931545"/>
            <a:ext cx="10190480" cy="35236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图片2"/>
          <p:cNvPicPr>
            <a:picLocks noChangeAspect="1"/>
          </p:cNvPicPr>
          <p:nvPr/>
        </p:nvPicPr>
        <p:blipFill>
          <a:blip r:embed="rId1"/>
          <a:stretch>
            <a:fillRect/>
          </a:stretch>
        </p:blipFill>
        <p:spPr>
          <a:xfrm>
            <a:off x="967105" y="1271905"/>
            <a:ext cx="7179310" cy="4916170"/>
          </a:xfrm>
          <a:prstGeom prst="rect">
            <a:avLst/>
          </a:prstGeom>
        </p:spPr>
      </p:pic>
      <p:pic>
        <p:nvPicPr>
          <p:cNvPr id="5" name="图片 4"/>
          <p:cNvPicPr>
            <a:picLocks noChangeAspect="1"/>
          </p:cNvPicPr>
          <p:nvPr/>
        </p:nvPicPr>
        <p:blipFill>
          <a:blip r:embed="rId2"/>
          <a:stretch>
            <a:fillRect/>
          </a:stretch>
        </p:blipFill>
        <p:spPr>
          <a:xfrm>
            <a:off x="7841615" y="1789430"/>
            <a:ext cx="2228850" cy="1000125"/>
          </a:xfrm>
          <a:prstGeom prst="rect">
            <a:avLst/>
          </a:prstGeom>
        </p:spPr>
      </p:pic>
      <p:sp>
        <p:nvSpPr>
          <p:cNvPr id="6" name="文本框 5"/>
          <p:cNvSpPr txBox="1"/>
          <p:nvPr/>
        </p:nvSpPr>
        <p:spPr>
          <a:xfrm>
            <a:off x="375285" y="377825"/>
            <a:ext cx="21596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4</a:t>
            </a:r>
            <a:r>
              <a:rPr lang="zh-CN" altLang="en-US" sz="2400">
                <a:latin typeface="+mn-ea"/>
                <a:sym typeface="+mn-ea"/>
              </a:rPr>
              <a:t>、向量运算</a:t>
            </a:r>
            <a:endParaRPr lang="en-US" altLang="zh-CN" sz="2400">
              <a:latin typeface="+mn-ea"/>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32510" y="1339215"/>
            <a:ext cx="5774055" cy="3723005"/>
          </a:xfrm>
          <a:prstGeom prst="rect">
            <a:avLst/>
          </a:prstGeom>
          <a:noFill/>
        </p:spPr>
        <p:txBody>
          <a:bodyPr wrap="square" rtlCol="0" anchor="t">
            <a:spAutoFit/>
          </a:bodyPr>
          <a:p>
            <a:pPr indent="0" fontAlgn="auto">
              <a:lnSpc>
                <a:spcPct val="150000"/>
              </a:lnSpc>
            </a:pPr>
            <a:r>
              <a:rPr lang="zh-CN" altLang="en-US" sz="2400">
                <a:latin typeface="+mn-ea"/>
              </a:rPr>
              <a:t>姿态解算相关基础介绍：</a:t>
            </a:r>
            <a:endParaRPr lang="zh-CN" altLang="en-US" sz="2400">
              <a:latin typeface="+mn-ea"/>
            </a:endParaRPr>
          </a:p>
          <a:p>
            <a:pPr indent="0" fontAlgn="auto">
              <a:lnSpc>
                <a:spcPct val="150000"/>
              </a:lnSpc>
            </a:pPr>
            <a:endParaRPr lang="zh-CN" altLang="en-US" sz="2000">
              <a:latin typeface="+mn-ea"/>
            </a:endParaRPr>
          </a:p>
          <a:p>
            <a:pPr marL="342900" indent="0" fontAlgn="auto">
              <a:lnSpc>
                <a:spcPct val="100000"/>
              </a:lnSpc>
              <a:buFont typeface="Wingdings" panose="05000000000000000000" charset="0"/>
              <a:buChar char=""/>
            </a:pPr>
            <a:r>
              <a:rPr lang="zh-CN" altLang="en-US" sz="2000">
                <a:latin typeface="+mn-ea"/>
              </a:rPr>
              <a:t>1、传感器介绍</a:t>
            </a:r>
            <a:endParaRPr lang="zh-CN" altLang="en-US" sz="2000">
              <a:latin typeface="+mn-ea"/>
            </a:endParaRPr>
          </a:p>
          <a:p>
            <a:pPr marL="342900" indent="0" fontAlgn="auto">
              <a:lnSpc>
                <a:spcPct val="100000"/>
              </a:lnSpc>
              <a:buFont typeface="Wingdings" panose="05000000000000000000" charset="0"/>
              <a:buChar char=""/>
            </a:pPr>
            <a:endParaRPr lang="zh-CN" altLang="en-US" sz="2000">
              <a:latin typeface="+mn-ea"/>
            </a:endParaRPr>
          </a:p>
          <a:p>
            <a:pPr marL="342900" indent="0" fontAlgn="auto">
              <a:lnSpc>
                <a:spcPct val="100000"/>
              </a:lnSpc>
              <a:buFont typeface="Wingdings" panose="05000000000000000000" charset="0"/>
              <a:buChar char=""/>
            </a:pPr>
            <a:r>
              <a:rPr lang="zh-CN" altLang="en-US" sz="2000">
                <a:latin typeface="+mn-ea"/>
              </a:rPr>
              <a:t>2、姿态的三种表示方法</a:t>
            </a:r>
            <a:endParaRPr lang="zh-CN" altLang="en-US" sz="2000">
              <a:latin typeface="+mn-ea"/>
            </a:endParaRPr>
          </a:p>
          <a:p>
            <a:pPr indent="0" fontAlgn="auto">
              <a:lnSpc>
                <a:spcPct val="100000"/>
              </a:lnSpc>
            </a:pPr>
            <a:endParaRPr lang="zh-CN" altLang="en-US" sz="2000">
              <a:latin typeface="+mn-ea"/>
            </a:endParaRPr>
          </a:p>
          <a:p>
            <a:pPr marL="342900" indent="0" fontAlgn="auto">
              <a:lnSpc>
                <a:spcPct val="100000"/>
              </a:lnSpc>
              <a:buFont typeface="Wingdings" panose="05000000000000000000" charset="0"/>
              <a:buChar char=""/>
            </a:pPr>
            <a:r>
              <a:rPr lang="zh-CN" altLang="en-US" sz="2000">
                <a:latin typeface="+mn-ea"/>
              </a:rPr>
              <a:t>3、重规范化问题</a:t>
            </a:r>
            <a:endParaRPr lang="zh-CN" altLang="en-US" sz="2000">
              <a:latin typeface="+mn-ea"/>
            </a:endParaRPr>
          </a:p>
          <a:p>
            <a:pPr indent="0" fontAlgn="auto">
              <a:lnSpc>
                <a:spcPct val="100000"/>
              </a:lnSpc>
            </a:pPr>
            <a:endParaRPr lang="zh-CN" altLang="en-US" sz="2000">
              <a:latin typeface="+mn-ea"/>
            </a:endParaRPr>
          </a:p>
          <a:p>
            <a:pPr marL="342900" indent="0" fontAlgn="auto">
              <a:lnSpc>
                <a:spcPct val="100000"/>
              </a:lnSpc>
              <a:buFont typeface="Wingdings" panose="05000000000000000000" charset="0"/>
              <a:buChar char=""/>
            </a:pPr>
            <a:r>
              <a:rPr lang="zh-CN" altLang="en-US" sz="2000">
                <a:latin typeface="+mn-ea"/>
              </a:rPr>
              <a:t>4、向量的基础运算</a:t>
            </a:r>
            <a:endParaRPr lang="zh-CN" altLang="en-US" sz="2000">
              <a:latin typeface="+mn-ea"/>
            </a:endParaRPr>
          </a:p>
          <a:p>
            <a:pPr indent="0" fontAlgn="auto">
              <a:lnSpc>
                <a:spcPct val="150000"/>
              </a:lnSpc>
            </a:pPr>
            <a:endParaRPr lang="zh-CN" altLang="en-US" sz="2000">
              <a:latin typeface="+mn-ea"/>
            </a:endParaRPr>
          </a:p>
        </p:txBody>
      </p:sp>
      <p:sp>
        <p:nvSpPr>
          <p:cNvPr id="6" name="文本框 5"/>
          <p:cNvSpPr txBox="1"/>
          <p:nvPr/>
        </p:nvSpPr>
        <p:spPr>
          <a:xfrm>
            <a:off x="375285" y="377825"/>
            <a:ext cx="1092835" cy="460375"/>
          </a:xfrm>
          <a:prstGeom prst="rect">
            <a:avLst/>
          </a:prstGeom>
          <a:noFill/>
        </p:spPr>
        <p:txBody>
          <a:bodyPr wrap="none" rtlCol="0" anchor="t">
            <a:spAutoFit/>
          </a:bodyPr>
          <a:p>
            <a:pPr marL="285750" indent="-285750">
              <a:buFont typeface="Wingdings" panose="05000000000000000000" charset="0"/>
              <a:buChar char=""/>
            </a:pPr>
            <a:r>
              <a:rPr lang="zh-CN" altLang="en-US" sz="2400">
                <a:latin typeface="+mn-ea"/>
                <a:sym typeface="+mn-ea"/>
              </a:rPr>
              <a:t>小结</a:t>
            </a:r>
            <a:endParaRPr lang="zh-CN" altLang="en-US" sz="2400">
              <a:latin typeface="+mn-ea"/>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38655" y="786130"/>
            <a:ext cx="8314055" cy="5285740"/>
          </a:xfrm>
          <a:prstGeom prst="rect">
            <a:avLst/>
          </a:prstGeom>
        </p:spPr>
      </p:pic>
      <p:sp>
        <p:nvSpPr>
          <p:cNvPr id="6" name="文本框 5"/>
          <p:cNvSpPr txBox="1"/>
          <p:nvPr/>
        </p:nvSpPr>
        <p:spPr>
          <a:xfrm>
            <a:off x="375285" y="377825"/>
            <a:ext cx="1092835" cy="460375"/>
          </a:xfrm>
          <a:prstGeom prst="rect">
            <a:avLst/>
          </a:prstGeom>
          <a:noFill/>
        </p:spPr>
        <p:txBody>
          <a:bodyPr wrap="none" rtlCol="0" anchor="t">
            <a:spAutoFit/>
          </a:bodyPr>
          <a:p>
            <a:pPr marL="285750" indent="-285750">
              <a:buFont typeface="Wingdings" panose="05000000000000000000" charset="0"/>
              <a:buChar char=""/>
            </a:pPr>
            <a:r>
              <a:rPr lang="zh-CN" altLang="en-US" sz="2400">
                <a:latin typeface="+mn-ea"/>
                <a:sym typeface="+mn-ea"/>
              </a:rPr>
              <a:t>小结</a:t>
            </a:r>
            <a:endParaRPr lang="zh-CN" altLang="en-US" sz="2400">
              <a:latin typeface="+mn-ea"/>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3988435" cy="460375"/>
          </a:xfrm>
          <a:prstGeom prst="rect">
            <a:avLst/>
          </a:prstGeom>
          <a:noFill/>
        </p:spPr>
        <p:txBody>
          <a:bodyPr wrap="none" rtlCol="0" anchor="t">
            <a:spAutoFit/>
          </a:bodyPr>
          <a:p>
            <a:pPr marL="285750" indent="-285750">
              <a:buFont typeface="Wingdings" panose="05000000000000000000" charset="0"/>
              <a:buChar char=""/>
            </a:pPr>
            <a:r>
              <a:rPr lang="zh-CN" altLang="en-US" sz="2400">
                <a:latin typeface="+mn-ea"/>
                <a:sym typeface="+mn-ea"/>
              </a:rPr>
              <a:t>1、传感器介绍：加速度计</a:t>
            </a:r>
            <a:endParaRPr lang="en-US" altLang="zh-CN" sz="2400">
              <a:latin typeface="+mn-ea"/>
              <a:sym typeface="+mn-ea"/>
            </a:endParaRPr>
          </a:p>
        </p:txBody>
      </p:sp>
      <p:pic>
        <p:nvPicPr>
          <p:cNvPr id="3" name="图片 2" descr="111"/>
          <p:cNvPicPr>
            <a:picLocks noChangeAspect="1"/>
          </p:cNvPicPr>
          <p:nvPr/>
        </p:nvPicPr>
        <p:blipFill>
          <a:blip r:embed="rId1"/>
          <a:stretch>
            <a:fillRect/>
          </a:stretch>
        </p:blipFill>
        <p:spPr>
          <a:xfrm>
            <a:off x="986155" y="1500505"/>
            <a:ext cx="7821295" cy="3020060"/>
          </a:xfrm>
          <a:prstGeom prst="rect">
            <a:avLst/>
          </a:prstGeom>
        </p:spPr>
      </p:pic>
      <p:sp>
        <p:nvSpPr>
          <p:cNvPr id="4" name="文本框 3"/>
          <p:cNvSpPr txBox="1"/>
          <p:nvPr/>
        </p:nvSpPr>
        <p:spPr>
          <a:xfrm>
            <a:off x="986155" y="1101725"/>
            <a:ext cx="4106545" cy="398780"/>
          </a:xfrm>
          <a:prstGeom prst="rect">
            <a:avLst/>
          </a:prstGeom>
          <a:noFill/>
        </p:spPr>
        <p:txBody>
          <a:bodyPr wrap="square" rtlCol="0">
            <a:spAutoFit/>
          </a:bodyPr>
          <a:p>
            <a:pPr marL="285750" indent="-285750">
              <a:buFont typeface="Wingdings" panose="05000000000000000000" charset="0"/>
              <a:buChar char=""/>
            </a:pPr>
            <a:r>
              <a:rPr lang="en-US" altLang="zh-CN" sz="2000"/>
              <a:t>1</a:t>
            </a:r>
            <a:r>
              <a:rPr lang="zh-CN" altLang="en-US" sz="2000"/>
              <a:t>、比力</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3988435" cy="460375"/>
          </a:xfrm>
          <a:prstGeom prst="rect">
            <a:avLst/>
          </a:prstGeom>
          <a:noFill/>
        </p:spPr>
        <p:txBody>
          <a:bodyPr wrap="none" rtlCol="0" anchor="t">
            <a:spAutoFit/>
          </a:bodyPr>
          <a:p>
            <a:pPr marL="285750" indent="-285750">
              <a:buFont typeface="Wingdings" panose="05000000000000000000" charset="0"/>
              <a:buChar char=""/>
            </a:pPr>
            <a:r>
              <a:rPr lang="zh-CN" altLang="en-US" sz="2400">
                <a:latin typeface="+mn-ea"/>
                <a:sym typeface="+mn-ea"/>
              </a:rPr>
              <a:t>1、传感器介绍：加速度计</a:t>
            </a:r>
            <a:endParaRPr lang="en-US" altLang="zh-CN" sz="2400">
              <a:latin typeface="+mn-ea"/>
              <a:sym typeface="+mn-ea"/>
            </a:endParaRPr>
          </a:p>
        </p:txBody>
      </p:sp>
      <p:pic>
        <p:nvPicPr>
          <p:cNvPr id="6" name="图片 5" descr="2"/>
          <p:cNvPicPr>
            <a:picLocks noChangeAspect="1"/>
          </p:cNvPicPr>
          <p:nvPr/>
        </p:nvPicPr>
        <p:blipFill>
          <a:blip r:embed="rId1"/>
          <a:stretch>
            <a:fillRect/>
          </a:stretch>
        </p:blipFill>
        <p:spPr>
          <a:xfrm>
            <a:off x="918210" y="2104390"/>
            <a:ext cx="3801110" cy="2648585"/>
          </a:xfrm>
          <a:prstGeom prst="rect">
            <a:avLst/>
          </a:prstGeom>
        </p:spPr>
      </p:pic>
      <p:sp>
        <p:nvSpPr>
          <p:cNvPr id="7" name="文本框 6"/>
          <p:cNvSpPr txBox="1"/>
          <p:nvPr/>
        </p:nvSpPr>
        <p:spPr>
          <a:xfrm>
            <a:off x="918210" y="1574800"/>
            <a:ext cx="4199890" cy="368300"/>
          </a:xfrm>
          <a:prstGeom prst="rect">
            <a:avLst/>
          </a:prstGeom>
          <a:noFill/>
        </p:spPr>
        <p:txBody>
          <a:bodyPr wrap="square" rtlCol="0">
            <a:spAutoFit/>
          </a:bodyPr>
          <a:p>
            <a:pPr marL="285750" indent="-285750">
              <a:buFont typeface="Wingdings" panose="05000000000000000000" charset="0"/>
              <a:buChar char=""/>
            </a:pPr>
            <a:r>
              <a:rPr lang="en-US" altLang="zh-CN"/>
              <a:t>2</a:t>
            </a:r>
            <a:r>
              <a:rPr lang="zh-CN" altLang="en-US"/>
              <a:t>、加速度计测量角度没有积累误差</a:t>
            </a:r>
            <a:endParaRPr lang="zh-CN" altLang="en-US"/>
          </a:p>
        </p:txBody>
      </p:sp>
      <p:sp>
        <p:nvSpPr>
          <p:cNvPr id="8" name="文本框 7"/>
          <p:cNvSpPr txBox="1"/>
          <p:nvPr/>
        </p:nvSpPr>
        <p:spPr>
          <a:xfrm>
            <a:off x="918210" y="5177155"/>
            <a:ext cx="5500370" cy="1014730"/>
          </a:xfrm>
          <a:prstGeom prst="rect">
            <a:avLst/>
          </a:prstGeom>
          <a:noFill/>
        </p:spPr>
        <p:txBody>
          <a:bodyPr wrap="square" rtlCol="0" anchor="t">
            <a:spAutoFit/>
          </a:bodyPr>
          <a:p>
            <a:pPr marL="342900" indent="-342900">
              <a:buFont typeface="Wingdings" panose="05000000000000000000" charset="0"/>
              <a:buChar char=""/>
            </a:pPr>
            <a:r>
              <a:rPr lang="en-US" altLang="zh-CN" sz="2000"/>
              <a:t>3</a:t>
            </a:r>
            <a:r>
              <a:rPr lang="zh-CN" altLang="en-US" sz="2000"/>
              <a:t>、低频特性比价好，容易受高频振动的影响</a:t>
            </a:r>
            <a:endParaRPr lang="zh-CN" altLang="en-US" sz="2000"/>
          </a:p>
          <a:p>
            <a:pPr marL="342900" indent="-342900">
              <a:buFont typeface="Wingdings" panose="05000000000000000000" charset="0"/>
              <a:buChar char=""/>
            </a:pPr>
            <a:endParaRPr lang="zh-CN" altLang="en-US" sz="2000"/>
          </a:p>
          <a:p>
            <a:pPr marL="342900" indent="-342900">
              <a:buFont typeface="Wingdings" panose="05000000000000000000" charset="0"/>
              <a:buChar char=""/>
            </a:pPr>
            <a:r>
              <a:rPr lang="en-US" altLang="zh-CN" sz="2000"/>
              <a:t>4</a:t>
            </a:r>
            <a:r>
              <a:rPr lang="zh-CN" altLang="en-US" sz="2000"/>
              <a:t>、brief：加速度测量物体所受的加速度</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70255" y="1104900"/>
            <a:ext cx="10209530" cy="46475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3683635" cy="460375"/>
          </a:xfrm>
          <a:prstGeom prst="rect">
            <a:avLst/>
          </a:prstGeom>
          <a:noFill/>
        </p:spPr>
        <p:txBody>
          <a:bodyPr wrap="none" rtlCol="0" anchor="t">
            <a:spAutoFit/>
          </a:bodyPr>
          <a:p>
            <a:pPr marL="285750" indent="-285750">
              <a:buFont typeface="Wingdings" panose="05000000000000000000" charset="0"/>
              <a:buChar char=""/>
            </a:pPr>
            <a:r>
              <a:rPr lang="zh-CN" altLang="en-US" sz="2400">
                <a:latin typeface="+mn-ea"/>
                <a:sym typeface="+mn-ea"/>
              </a:rPr>
              <a:t>1、传感器介绍：陀螺仪</a:t>
            </a:r>
            <a:endParaRPr lang="en-US" altLang="zh-CN" sz="2400">
              <a:latin typeface="+mn-ea"/>
              <a:sym typeface="+mn-ea"/>
            </a:endParaRPr>
          </a:p>
        </p:txBody>
      </p:sp>
      <p:sp>
        <p:nvSpPr>
          <p:cNvPr id="7" name="文本框 6"/>
          <p:cNvSpPr txBox="1"/>
          <p:nvPr/>
        </p:nvSpPr>
        <p:spPr>
          <a:xfrm>
            <a:off x="918210" y="1313180"/>
            <a:ext cx="3790315" cy="368300"/>
          </a:xfrm>
          <a:prstGeom prst="rect">
            <a:avLst/>
          </a:prstGeom>
          <a:noFill/>
        </p:spPr>
        <p:txBody>
          <a:bodyPr wrap="square" rtlCol="0">
            <a:spAutoFit/>
          </a:bodyPr>
          <a:p>
            <a:pPr marL="285750" indent="-285750">
              <a:buFont typeface="Wingdings" panose="05000000000000000000" charset="0"/>
              <a:buChar char=""/>
            </a:pPr>
            <a:r>
              <a:rPr lang="en-US" altLang="zh-CN"/>
              <a:t>1</a:t>
            </a:r>
            <a:r>
              <a:rPr lang="zh-CN" altLang="en-US"/>
              <a:t>、科里奥利力</a:t>
            </a:r>
            <a:endParaRPr lang="zh-CN" altLang="en-US"/>
          </a:p>
        </p:txBody>
      </p:sp>
      <p:pic>
        <p:nvPicPr>
          <p:cNvPr id="3" name="图片 2" descr="3"/>
          <p:cNvPicPr>
            <a:picLocks noChangeAspect="1"/>
          </p:cNvPicPr>
          <p:nvPr/>
        </p:nvPicPr>
        <p:blipFill>
          <a:blip r:embed="rId1"/>
          <a:stretch>
            <a:fillRect/>
          </a:stretch>
        </p:blipFill>
        <p:spPr>
          <a:xfrm>
            <a:off x="1050290" y="1876425"/>
            <a:ext cx="2467610" cy="3105785"/>
          </a:xfrm>
          <a:prstGeom prst="rect">
            <a:avLst/>
          </a:prstGeom>
        </p:spPr>
      </p:pic>
      <p:pic>
        <p:nvPicPr>
          <p:cNvPr id="4" name="图片 3" descr="4"/>
          <p:cNvPicPr>
            <a:picLocks noChangeAspect="1"/>
          </p:cNvPicPr>
          <p:nvPr/>
        </p:nvPicPr>
        <p:blipFill>
          <a:blip r:embed="rId2"/>
          <a:stretch>
            <a:fillRect/>
          </a:stretch>
        </p:blipFill>
        <p:spPr>
          <a:xfrm>
            <a:off x="6035675" y="1739265"/>
            <a:ext cx="3543935" cy="2143125"/>
          </a:xfrm>
          <a:prstGeom prst="rect">
            <a:avLst/>
          </a:prstGeom>
        </p:spPr>
      </p:pic>
      <p:sp>
        <p:nvSpPr>
          <p:cNvPr id="8" name="文本框 7"/>
          <p:cNvSpPr txBox="1"/>
          <p:nvPr/>
        </p:nvSpPr>
        <p:spPr>
          <a:xfrm>
            <a:off x="6035675" y="4263390"/>
            <a:ext cx="3790315" cy="1476375"/>
          </a:xfrm>
          <a:prstGeom prst="rect">
            <a:avLst/>
          </a:prstGeom>
          <a:noFill/>
        </p:spPr>
        <p:txBody>
          <a:bodyPr wrap="square" rtlCol="0">
            <a:spAutoFit/>
          </a:bodyPr>
          <a:p>
            <a:pPr marL="285750" indent="-285750">
              <a:buFont typeface="Wingdings" panose="05000000000000000000" charset="0"/>
              <a:buChar char=""/>
            </a:pPr>
            <a:r>
              <a:rPr lang="en-US" altLang="zh-CN"/>
              <a:t>3</a:t>
            </a:r>
            <a:r>
              <a:rPr lang="zh-CN" altLang="en-US"/>
              <a:t>、加速度是否影响角速度的测量？</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r>
              <a:rPr lang="en-US" altLang="zh-CN"/>
              <a:t>4</a:t>
            </a:r>
            <a:r>
              <a:rPr lang="zh-CN" altLang="en-US"/>
              <a:t>、高频特性比较好</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r>
              <a:rPr lang="en-US" altLang="zh-CN"/>
              <a:t>5</a:t>
            </a:r>
            <a:r>
              <a:rPr lang="zh-CN" altLang="en-US"/>
              <a:t>、</a:t>
            </a:r>
            <a:r>
              <a:rPr lang="en-US" altLang="zh-CN"/>
              <a:t>brief</a:t>
            </a:r>
            <a:r>
              <a:rPr lang="zh-CN" altLang="en-US"/>
              <a:t>：测量角速度</a:t>
            </a:r>
            <a:endParaRPr lang="zh-CN" altLang="en-US"/>
          </a:p>
        </p:txBody>
      </p:sp>
      <p:sp>
        <p:nvSpPr>
          <p:cNvPr id="9" name="文本框 8"/>
          <p:cNvSpPr txBox="1"/>
          <p:nvPr/>
        </p:nvSpPr>
        <p:spPr>
          <a:xfrm>
            <a:off x="5912485" y="1303020"/>
            <a:ext cx="3790315" cy="368300"/>
          </a:xfrm>
          <a:prstGeom prst="rect">
            <a:avLst/>
          </a:prstGeom>
          <a:noFill/>
        </p:spPr>
        <p:txBody>
          <a:bodyPr wrap="square" rtlCol="0">
            <a:spAutoFit/>
          </a:bodyPr>
          <a:p>
            <a:pPr marL="285750" indent="-285750">
              <a:buFont typeface="Wingdings" panose="05000000000000000000" charset="0"/>
              <a:buChar char=""/>
            </a:pPr>
            <a:r>
              <a:rPr lang="en-US" altLang="zh-CN"/>
              <a:t>2</a:t>
            </a:r>
            <a:r>
              <a:rPr lang="zh-CN" altLang="en-US"/>
              <a:t>、测量角速度？</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3683635" cy="460375"/>
          </a:xfrm>
          <a:prstGeom prst="rect">
            <a:avLst/>
          </a:prstGeom>
          <a:noFill/>
        </p:spPr>
        <p:txBody>
          <a:bodyPr wrap="none" rtlCol="0" anchor="t">
            <a:spAutoFit/>
          </a:bodyPr>
          <a:p>
            <a:pPr marL="285750" indent="-285750">
              <a:buFont typeface="Wingdings" panose="05000000000000000000" charset="0"/>
              <a:buChar char=""/>
            </a:pPr>
            <a:r>
              <a:rPr lang="zh-CN" altLang="en-US" sz="2400">
                <a:latin typeface="+mn-ea"/>
                <a:sym typeface="+mn-ea"/>
              </a:rPr>
              <a:t>1、传感器介绍：磁力计</a:t>
            </a:r>
            <a:endParaRPr lang="en-US" altLang="zh-CN" sz="2400">
              <a:latin typeface="+mn-ea"/>
              <a:sym typeface="+mn-ea"/>
            </a:endParaRPr>
          </a:p>
        </p:txBody>
      </p:sp>
      <p:sp>
        <p:nvSpPr>
          <p:cNvPr id="7" name="文本框 6"/>
          <p:cNvSpPr txBox="1"/>
          <p:nvPr/>
        </p:nvSpPr>
        <p:spPr>
          <a:xfrm>
            <a:off x="918210" y="1313180"/>
            <a:ext cx="5554980" cy="368300"/>
          </a:xfrm>
          <a:prstGeom prst="rect">
            <a:avLst/>
          </a:prstGeom>
          <a:noFill/>
        </p:spPr>
        <p:txBody>
          <a:bodyPr wrap="square" rtlCol="0">
            <a:spAutoFit/>
          </a:bodyPr>
          <a:p>
            <a:pPr marL="285750" indent="-285750">
              <a:buFont typeface="Wingdings" panose="05000000000000000000" charset="0"/>
              <a:buChar char=""/>
            </a:pPr>
            <a:r>
              <a:rPr lang="en-US" altLang="zh-CN"/>
              <a:t>1</a:t>
            </a:r>
            <a:r>
              <a:rPr lang="zh-CN" altLang="en-US"/>
              <a:t>、磁场的变化会导致磁阻传感器电阻值发生变化。</a:t>
            </a:r>
            <a:endParaRPr lang="zh-CN" altLang="en-US"/>
          </a:p>
        </p:txBody>
      </p:sp>
      <p:pic>
        <p:nvPicPr>
          <p:cNvPr id="5" name="图片 4" descr="5"/>
          <p:cNvPicPr>
            <a:picLocks noChangeAspect="1"/>
          </p:cNvPicPr>
          <p:nvPr/>
        </p:nvPicPr>
        <p:blipFill>
          <a:blip r:embed="rId1"/>
          <a:stretch>
            <a:fillRect/>
          </a:stretch>
        </p:blipFill>
        <p:spPr>
          <a:xfrm>
            <a:off x="1201420" y="2113280"/>
            <a:ext cx="3591560" cy="2315210"/>
          </a:xfrm>
          <a:prstGeom prst="rect">
            <a:avLst/>
          </a:prstGeom>
        </p:spPr>
      </p:pic>
      <p:sp>
        <p:nvSpPr>
          <p:cNvPr id="6" name="文本框 5"/>
          <p:cNvSpPr txBox="1"/>
          <p:nvPr/>
        </p:nvSpPr>
        <p:spPr>
          <a:xfrm>
            <a:off x="1201420" y="4842510"/>
            <a:ext cx="5554980" cy="922020"/>
          </a:xfrm>
          <a:prstGeom prst="rect">
            <a:avLst/>
          </a:prstGeom>
          <a:noFill/>
        </p:spPr>
        <p:txBody>
          <a:bodyPr wrap="square" rtlCol="0">
            <a:spAutoFit/>
          </a:bodyPr>
          <a:p>
            <a:pPr marL="285750" indent="-285750">
              <a:buFont typeface="Wingdings" panose="05000000000000000000" charset="0"/>
              <a:buChar char=""/>
            </a:pPr>
            <a:r>
              <a:rPr lang="en-US" altLang="zh-CN"/>
              <a:t>2</a:t>
            </a:r>
            <a:r>
              <a:rPr lang="zh-CN" altLang="en-US"/>
              <a:t>、很容易受到干扰。</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33788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a:t>
            </a:r>
            <a:endParaRPr lang="en-US" altLang="zh-CN" sz="2400">
              <a:latin typeface="+mn-ea"/>
              <a:sym typeface="+mn-ea"/>
            </a:endParaRPr>
          </a:p>
        </p:txBody>
      </p:sp>
      <p:sp>
        <p:nvSpPr>
          <p:cNvPr id="8" name="文本框 7"/>
          <p:cNvSpPr txBox="1"/>
          <p:nvPr/>
        </p:nvSpPr>
        <p:spPr>
          <a:xfrm>
            <a:off x="986155" y="1101725"/>
            <a:ext cx="4106545" cy="2245360"/>
          </a:xfrm>
          <a:prstGeom prst="rect">
            <a:avLst/>
          </a:prstGeom>
          <a:noFill/>
        </p:spPr>
        <p:txBody>
          <a:bodyPr wrap="square" rtlCol="0">
            <a:spAutoFit/>
          </a:bodyPr>
          <a:p>
            <a:pPr marL="285750" indent="-285750">
              <a:buFont typeface="Wingdings" panose="05000000000000000000" charset="0"/>
              <a:buChar char=""/>
            </a:pPr>
            <a:r>
              <a:rPr lang="en-US" altLang="zh-CN" sz="2000"/>
              <a:t>1</a:t>
            </a:r>
            <a:r>
              <a:rPr lang="zh-CN" altLang="en-US" sz="2000"/>
              <a:t>、坐标系</a:t>
            </a:r>
            <a:endParaRPr lang="zh-CN" altLang="en-US" sz="2000"/>
          </a:p>
          <a:p>
            <a:pPr marL="285750" indent="-285750">
              <a:buFont typeface="Wingdings" panose="05000000000000000000" charset="0"/>
              <a:buChar char=""/>
            </a:pPr>
            <a:endParaRPr lang="en-US" altLang="zh-CN" sz="2000"/>
          </a:p>
          <a:p>
            <a:pPr marL="285750" indent="-285750">
              <a:buFont typeface="Wingdings" panose="05000000000000000000" charset="0"/>
              <a:buChar char=""/>
            </a:pPr>
            <a:r>
              <a:rPr lang="en-US" altLang="zh-CN" sz="2000"/>
              <a:t>2</a:t>
            </a:r>
            <a:r>
              <a:rPr lang="zh-CN" altLang="en-US" sz="2000"/>
              <a:t>、欧拉角</a:t>
            </a:r>
            <a:endParaRPr lang="zh-CN" altLang="en-US" sz="2000"/>
          </a:p>
          <a:p>
            <a:pPr marL="285750" indent="-285750">
              <a:buFont typeface="Wingdings" panose="05000000000000000000" charset="0"/>
              <a:buChar char=""/>
            </a:pPr>
            <a:endParaRPr lang="zh-CN" altLang="en-US" sz="2000"/>
          </a:p>
          <a:p>
            <a:pPr marL="285750" indent="-285750">
              <a:buFont typeface="Wingdings" panose="05000000000000000000" charset="0"/>
              <a:buChar char=""/>
            </a:pPr>
            <a:r>
              <a:rPr lang="en-US" altLang="zh-CN" sz="2000"/>
              <a:t>3</a:t>
            </a:r>
            <a:r>
              <a:rPr lang="zh-CN" altLang="en-US" sz="2000"/>
              <a:t>、旋转矩阵</a:t>
            </a:r>
            <a:endParaRPr lang="zh-CN" altLang="en-US" sz="2000"/>
          </a:p>
          <a:p>
            <a:pPr marL="285750" indent="-285750">
              <a:buFont typeface="Wingdings" panose="05000000000000000000" charset="0"/>
              <a:buChar char=""/>
            </a:pPr>
            <a:endParaRPr lang="zh-CN" altLang="en-US" sz="2000"/>
          </a:p>
          <a:p>
            <a:pPr marL="285750" indent="-285750">
              <a:buFont typeface="Wingdings" panose="05000000000000000000" charset="0"/>
              <a:buChar char=""/>
            </a:pPr>
            <a:r>
              <a:rPr lang="en-US" altLang="zh-CN" sz="2000"/>
              <a:t>4</a:t>
            </a:r>
            <a:r>
              <a:rPr lang="zh-CN" altLang="en-US" sz="2000"/>
              <a:t>、四元数</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5285" y="377825"/>
            <a:ext cx="4293235" cy="460375"/>
          </a:xfrm>
          <a:prstGeom prst="rect">
            <a:avLst/>
          </a:prstGeom>
          <a:noFill/>
        </p:spPr>
        <p:txBody>
          <a:bodyPr wrap="none" rtlCol="0" anchor="t">
            <a:spAutoFit/>
          </a:bodyPr>
          <a:p>
            <a:pPr marL="285750" indent="-285750">
              <a:buFont typeface="Wingdings" panose="05000000000000000000" charset="0"/>
              <a:buChar char=""/>
            </a:pPr>
            <a:r>
              <a:rPr lang="en-US" altLang="zh-CN" sz="2400">
                <a:latin typeface="+mn-ea"/>
                <a:sym typeface="+mn-ea"/>
              </a:rPr>
              <a:t>2</a:t>
            </a:r>
            <a:r>
              <a:rPr lang="zh-CN" altLang="en-US" sz="2400">
                <a:latin typeface="+mn-ea"/>
                <a:sym typeface="+mn-ea"/>
              </a:rPr>
              <a:t>、姿态的三种表示：坐标系</a:t>
            </a:r>
            <a:endParaRPr lang="en-US" altLang="zh-CN" sz="2400">
              <a:latin typeface="+mn-ea"/>
              <a:sym typeface="+mn-ea"/>
            </a:endParaRPr>
          </a:p>
        </p:txBody>
      </p:sp>
      <p:pic>
        <p:nvPicPr>
          <p:cNvPr id="3" name="图片 2" descr="6"/>
          <p:cNvPicPr>
            <a:picLocks noChangeAspect="1"/>
          </p:cNvPicPr>
          <p:nvPr/>
        </p:nvPicPr>
        <p:blipFill>
          <a:blip r:embed="rId1"/>
          <a:stretch>
            <a:fillRect/>
          </a:stretch>
        </p:blipFill>
        <p:spPr>
          <a:xfrm>
            <a:off x="7852410" y="3835400"/>
            <a:ext cx="3787775" cy="2421890"/>
          </a:xfrm>
          <a:prstGeom prst="rect">
            <a:avLst/>
          </a:prstGeom>
        </p:spPr>
      </p:pic>
      <p:sp>
        <p:nvSpPr>
          <p:cNvPr id="4" name="文本框 3"/>
          <p:cNvSpPr txBox="1"/>
          <p:nvPr/>
        </p:nvSpPr>
        <p:spPr>
          <a:xfrm>
            <a:off x="954405" y="1427480"/>
            <a:ext cx="6121400" cy="3415030"/>
          </a:xfrm>
          <a:prstGeom prst="rect">
            <a:avLst/>
          </a:prstGeom>
          <a:noFill/>
        </p:spPr>
        <p:txBody>
          <a:bodyPr wrap="square" rtlCol="0">
            <a:spAutoFit/>
          </a:bodyPr>
          <a:p>
            <a:r>
              <a:rPr lang="zh-CN" altLang="en-US"/>
              <a:t>地理坐标系</a:t>
            </a:r>
            <a:r>
              <a:rPr lang="en-US" altLang="zh-CN"/>
              <a:t>Earth Frame:</a:t>
            </a:r>
            <a:endParaRPr lang="en-US" altLang="zh-CN"/>
          </a:p>
          <a:p>
            <a:endParaRPr lang="en-US" altLang="zh-CN"/>
          </a:p>
          <a:p>
            <a:r>
              <a:rPr lang="zh-CN" altLang="zh-CN"/>
              <a:t>用于研究飞行器相对地面的运行情况，确定机体空间位置，</a:t>
            </a:r>
            <a:endParaRPr lang="zh-CN" altLang="zh-CN"/>
          </a:p>
          <a:p>
            <a:endParaRPr lang="zh-CN" altLang="zh-CN"/>
          </a:p>
          <a:p>
            <a:r>
              <a:rPr lang="zh-CN" altLang="zh-CN"/>
              <a:t>忽略地球曲率，把地球表面想象成一个平面，</a:t>
            </a:r>
            <a:endParaRPr lang="zh-CN" altLang="zh-CN"/>
          </a:p>
          <a:p>
            <a:endParaRPr lang="zh-CN" altLang="zh-CN"/>
          </a:p>
          <a:p>
            <a:r>
              <a:rPr lang="zh-CN" altLang="zh-CN"/>
              <a:t>以多旋翼起飞点为位置原点，</a:t>
            </a:r>
            <a:r>
              <a:rPr lang="en-US" altLang="zh-CN"/>
              <a:t>NED</a:t>
            </a:r>
            <a:r>
              <a:rPr lang="zh-CN" altLang="en-US"/>
              <a:t>。</a:t>
            </a:r>
            <a:endParaRPr lang="zh-CN" altLang="en-US"/>
          </a:p>
          <a:p>
            <a:endParaRPr lang="zh-CN" altLang="en-US"/>
          </a:p>
          <a:p>
            <a:endParaRPr lang="zh-CN" altLang="en-US"/>
          </a:p>
          <a:p>
            <a:r>
              <a:rPr lang="zh-CN" altLang="en-US"/>
              <a:t>机体坐标系</a:t>
            </a:r>
            <a:r>
              <a:rPr lang="en-US" altLang="zh-CN"/>
              <a:t>Body frame:</a:t>
            </a:r>
            <a:endParaRPr lang="en-US" altLang="zh-CN"/>
          </a:p>
          <a:p>
            <a:endParaRPr lang="zh-CN" altLang="zh-CN"/>
          </a:p>
          <a:p>
            <a:r>
              <a:rPr lang="zh-CN" altLang="zh-CN"/>
              <a:t>与机体固联，原点在飞机重心上，三轴：前右下</a:t>
            </a:r>
            <a:endParaRPr lang="zh-CN" altLang="zh-CN"/>
          </a:p>
        </p:txBody>
      </p:sp>
      <p:pic>
        <p:nvPicPr>
          <p:cNvPr id="67" name="图片 6"/>
          <p:cNvPicPr>
            <a:picLocks noChangeAspect="1"/>
          </p:cNvPicPr>
          <p:nvPr/>
        </p:nvPicPr>
        <p:blipFill>
          <a:blip r:embed="rId2"/>
          <a:stretch>
            <a:fillRect/>
          </a:stretch>
        </p:blipFill>
        <p:spPr>
          <a:xfrm>
            <a:off x="7687945" y="838200"/>
            <a:ext cx="2402840" cy="1520190"/>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1241</Words>
  <Application>WPS 演示</Application>
  <PresentationFormat>宽屏</PresentationFormat>
  <Paragraphs>156</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Times New Roman</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根爷18362773781</dc:creator>
  <cp:lastModifiedBy>Pandadigi</cp:lastModifiedBy>
  <cp:revision>23</cp:revision>
  <dcterms:created xsi:type="dcterms:W3CDTF">2015-05-05T08:02:00Z</dcterms:created>
  <dcterms:modified xsi:type="dcterms:W3CDTF">2017-09-21T11:25:38Z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