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51" r:id="rId3"/>
    <p:sldId id="256" r:id="rId4"/>
    <p:sldId id="285" r:id="rId5"/>
    <p:sldId id="329" r:id="rId6"/>
    <p:sldId id="330" r:id="rId7"/>
    <p:sldId id="331" r:id="rId8"/>
    <p:sldId id="332" r:id="rId9"/>
    <p:sldId id="258" r:id="rId10"/>
    <p:sldId id="324" r:id="rId11"/>
    <p:sldId id="325" r:id="rId12"/>
    <p:sldId id="284" r:id="rId13"/>
    <p:sldId id="259" r:id="rId15"/>
    <p:sldId id="301" r:id="rId16"/>
    <p:sldId id="260" r:id="rId17"/>
    <p:sldId id="261" r:id="rId18"/>
    <p:sldId id="262" r:id="rId19"/>
    <p:sldId id="263" r:id="rId20"/>
    <p:sldId id="264" r:id="rId21"/>
    <p:sldId id="347" r:id="rId22"/>
    <p:sldId id="265" r:id="rId23"/>
    <p:sldId id="26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这也很重要，互补滤波就是在短时间内采用陀螺仪得到的角度做为最优值，定时对加速度采样来的加速度值进行取平均值来校正陀螺仪的得到的角度。短时间内用陀螺仪比较准确，以它为主；长时间用加速度计比较准确，这时候加大它的比重，这就是互补了，不过加速度计要滤掉高频信号，陀螺仪要滤掉低频信号，互补滤波器就是根据传感器特性不同，通过不同的滤波器（高通或低通，互补的），然后再相加得到整个频带的信号。例如，加速度计测加速度值，其动态响应较慢，在高频时信号不可用，所以可通过低通滤波器抑制高频干扰；陀螺仪响应快，积分后可测倾角，不过由于零点漂移等，在低频段信号不好，通过高通滤波器可抑制低频干扰。将两者结合，就将陀螺仪和加速度计的优点融合起来，得到在高频和低频都较好的信号，互补滤波需要选择切换的频率点，即高通和低通的频率。</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9.emf"/><Relationship Id="rId1"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GIF"/><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GIF"/></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02310" y="808355"/>
            <a:ext cx="2127250" cy="2584450"/>
          </a:xfrm>
          <a:prstGeom prst="rect">
            <a:avLst/>
          </a:prstGeom>
          <a:noFill/>
        </p:spPr>
        <p:txBody>
          <a:bodyPr wrap="none" rtlCol="0">
            <a:spAutoFit/>
          </a:bodyPr>
          <a:p>
            <a:r>
              <a:rPr lang="zh-CN" altLang="en-US"/>
              <a:t>讲述内容：</a:t>
            </a:r>
            <a:endParaRPr lang="zh-CN" altLang="en-US"/>
          </a:p>
          <a:p>
            <a:endParaRPr lang="zh-CN" altLang="en-US"/>
          </a:p>
          <a:p>
            <a:r>
              <a:rPr lang="en-US" altLang="zh-CN"/>
              <a:t>1</a:t>
            </a:r>
            <a:r>
              <a:rPr lang="zh-CN" altLang="en-US"/>
              <a:t>、姿态解算的理解</a:t>
            </a:r>
            <a:endParaRPr lang="zh-CN" altLang="en-US"/>
          </a:p>
          <a:p>
            <a:endParaRPr lang="zh-CN" altLang="en-US"/>
          </a:p>
          <a:p>
            <a:r>
              <a:rPr lang="en-US" altLang="zh-CN"/>
              <a:t>2</a:t>
            </a:r>
            <a:r>
              <a:rPr lang="zh-CN" altLang="en-US"/>
              <a:t>、姿态的表示</a:t>
            </a:r>
            <a:endParaRPr lang="zh-CN" altLang="en-US"/>
          </a:p>
          <a:p>
            <a:endParaRPr lang="zh-CN" altLang="en-US"/>
          </a:p>
          <a:p>
            <a:r>
              <a:rPr lang="en-US" altLang="zh-CN"/>
              <a:t>3</a:t>
            </a:r>
            <a:r>
              <a:rPr lang="zh-CN" altLang="en-US"/>
              <a:t>、姿态解算的过程</a:t>
            </a:r>
            <a:endParaRPr lang="zh-CN" altLang="en-US"/>
          </a:p>
          <a:p>
            <a:endParaRPr lang="zh-CN" altLang="en-US"/>
          </a:p>
          <a:p>
            <a:r>
              <a:rPr lang="en-US" altLang="zh-CN"/>
              <a:t>4</a:t>
            </a:r>
            <a:r>
              <a:rPr lang="zh-CN" altLang="en-US"/>
              <a:t>、源码的理解</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10185" y="2575560"/>
            <a:ext cx="3023235" cy="1706880"/>
          </a:xfrm>
          <a:prstGeom prst="rect">
            <a:avLst/>
          </a:prstGeom>
        </p:spPr>
      </p:pic>
      <p:sp>
        <p:nvSpPr>
          <p:cNvPr id="5" name="文本框 4"/>
          <p:cNvSpPr txBox="1"/>
          <p:nvPr/>
        </p:nvSpPr>
        <p:spPr>
          <a:xfrm>
            <a:off x="4518660" y="3230880"/>
            <a:ext cx="4393565" cy="396240"/>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rPr>
              <a:t>加速度计：输出机体三维加速度</a:t>
            </a:r>
            <a:endParaRPr lang="zh-CN" altLang="en-US" sz="200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2"/>
          <a:stretch>
            <a:fillRect/>
          </a:stretch>
        </p:blipFill>
        <p:spPr>
          <a:xfrm>
            <a:off x="669290" y="31115"/>
            <a:ext cx="2677160" cy="1989455"/>
          </a:xfrm>
          <a:prstGeom prst="rect">
            <a:avLst/>
          </a:prstGeom>
        </p:spPr>
      </p:pic>
      <p:sp>
        <p:nvSpPr>
          <p:cNvPr id="7" name="文本框 6"/>
          <p:cNvSpPr txBox="1"/>
          <p:nvPr/>
        </p:nvSpPr>
        <p:spPr>
          <a:xfrm>
            <a:off x="4518660" y="827405"/>
            <a:ext cx="4393565" cy="396240"/>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rPr>
              <a:t>陀螺仪测量角速度，具有高动态特性</a:t>
            </a:r>
            <a:endParaRPr lang="zh-CN" altLang="en-US" sz="200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3"/>
          <a:stretch>
            <a:fillRect/>
          </a:stretch>
        </p:blipFill>
        <p:spPr>
          <a:xfrm>
            <a:off x="1234440" y="4744720"/>
            <a:ext cx="2983230" cy="1951355"/>
          </a:xfrm>
          <a:prstGeom prst="rect">
            <a:avLst/>
          </a:prstGeom>
        </p:spPr>
      </p:pic>
      <p:sp>
        <p:nvSpPr>
          <p:cNvPr id="9" name="文本框 8"/>
          <p:cNvSpPr txBox="1"/>
          <p:nvPr/>
        </p:nvSpPr>
        <p:spPr>
          <a:xfrm>
            <a:off x="4916805" y="5840730"/>
            <a:ext cx="4393565" cy="396240"/>
          </a:xfrm>
          <a:prstGeom prst="rect">
            <a:avLst/>
          </a:prstGeom>
          <a:noFill/>
        </p:spPr>
        <p:txBody>
          <a:bodyPr wrap="square" rtlCol="0">
            <a:spAutoFit/>
          </a:bodyPr>
          <a:p>
            <a:r>
              <a:rPr lang="zh-CN" altLang="en-US" sz="2000">
                <a:latin typeface="楷体" panose="02010609060101010101" pitchFamily="49" charset="-122"/>
                <a:ea typeface="楷体" panose="02010609060101010101" pitchFamily="49" charset="-122"/>
              </a:rPr>
              <a:t>磁力计：输出磁航向，求偏航</a:t>
            </a:r>
            <a:endParaRPr lang="zh-CN" altLang="en-US" sz="2000">
              <a:latin typeface="楷体" panose="02010609060101010101" pitchFamily="49" charset="-122"/>
              <a:ea typeface="楷体" panose="02010609060101010101" pitchFamily="49" charset="-122"/>
            </a:endParaRPr>
          </a:p>
        </p:txBody>
      </p:sp>
      <p:pic>
        <p:nvPicPr>
          <p:cNvPr id="11" name="图片 10"/>
          <p:cNvPicPr>
            <a:picLocks noChangeAspect="1"/>
          </p:cNvPicPr>
          <p:nvPr/>
        </p:nvPicPr>
        <p:blipFill>
          <a:blip r:embed="rId4"/>
          <a:stretch>
            <a:fillRect/>
          </a:stretch>
        </p:blipFill>
        <p:spPr>
          <a:xfrm>
            <a:off x="8912225" y="3091815"/>
            <a:ext cx="2171065" cy="1467485"/>
          </a:xfrm>
          <a:prstGeom prst="rect">
            <a:avLst/>
          </a:prstGeom>
        </p:spPr>
      </p:pic>
      <p:pic>
        <p:nvPicPr>
          <p:cNvPr id="12" name="图片 11"/>
          <p:cNvPicPr>
            <a:picLocks noChangeAspect="1"/>
          </p:cNvPicPr>
          <p:nvPr/>
        </p:nvPicPr>
        <p:blipFill>
          <a:blip r:embed="rId5"/>
          <a:stretch>
            <a:fillRect/>
          </a:stretch>
        </p:blipFill>
        <p:spPr>
          <a:xfrm>
            <a:off x="8985250" y="5610860"/>
            <a:ext cx="2674620" cy="8559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6" name="内容占位符 3"/>
          <p:cNvGraphicFramePr>
            <a:graphicFrameLocks noGrp="1" noChangeAspect="1"/>
          </p:cNvGraphicFramePr>
          <p:nvPr/>
        </p:nvGraphicFramePr>
        <p:xfrm>
          <a:off x="1306195" y="943610"/>
          <a:ext cx="7035800" cy="4588510"/>
        </p:xfrm>
        <a:graphic>
          <a:graphicData uri="http://schemas.openxmlformats.org/presentationml/2006/ole">
            <mc:AlternateContent xmlns:mc="http://schemas.openxmlformats.org/markup-compatibility/2006">
              <mc:Choice xmlns:v="urn:schemas-microsoft-com:vml" Requires="v">
                <p:oleObj spid="_x0000_s3076" name="" r:id="rId1" imgW="5605145" imgH="3623945" progId="Visio.Drawing.11">
                  <p:embed/>
                </p:oleObj>
              </mc:Choice>
              <mc:Fallback>
                <p:oleObj name="" r:id="rId1" imgW="5605145" imgH="3623945" progId="Visio.Drawing.11">
                  <p:embed/>
                  <p:pic>
                    <p:nvPicPr>
                      <p:cNvPr id="0" name="图片 3075"/>
                      <p:cNvPicPr/>
                      <p:nvPr/>
                    </p:nvPicPr>
                    <p:blipFill>
                      <a:blip r:embed="rId2"/>
                      <a:stretch>
                        <a:fillRect/>
                      </a:stretch>
                    </p:blipFill>
                    <p:spPr>
                      <a:xfrm>
                        <a:off x="1306195" y="943610"/>
                        <a:ext cx="7035800" cy="4588510"/>
                      </a:xfrm>
                      <a:prstGeom prst="rect">
                        <a:avLst/>
                      </a:prstGeom>
                      <a:noFill/>
                      <a:ln w="38100">
                        <a:miter/>
                      </a:ln>
                    </p:spPr>
                  </p:pic>
                </p:oleObj>
              </mc:Fallback>
            </mc:AlternateContent>
          </a:graphicData>
        </a:graphic>
      </p:graphicFrame>
      <p:sp>
        <p:nvSpPr>
          <p:cNvPr id="2" name="文本框 1"/>
          <p:cNvSpPr txBox="1"/>
          <p:nvPr/>
        </p:nvSpPr>
        <p:spPr>
          <a:xfrm>
            <a:off x="8648700" y="-2188845"/>
            <a:ext cx="2991485" cy="368300"/>
          </a:xfrm>
          <a:prstGeom prst="rect">
            <a:avLst/>
          </a:prstGeom>
          <a:noFill/>
        </p:spPr>
        <p:txBody>
          <a:bodyPr wrap="square" rtlCol="0" anchor="t">
            <a:spAutoFit/>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92760" y="391160"/>
            <a:ext cx="11649710" cy="1737360"/>
          </a:xfrm>
          <a:prstGeom prst="rect">
            <a:avLst/>
          </a:prstGeom>
          <a:noFill/>
        </p:spPr>
        <p:txBody>
          <a:bodyPr wrap="square" rtlCol="0">
            <a:spAutoFit/>
          </a:bodyPr>
          <a:p>
            <a:r>
              <a:rPr lang="zh-CN" altLang="en-US"/>
              <a:t>姿态解算整体框图：</a:t>
            </a:r>
            <a:endParaRPr lang="zh-CN" altLang="en-US"/>
          </a:p>
          <a:p>
            <a:endParaRPr lang="zh-CN" altLang="en-US"/>
          </a:p>
          <a:p>
            <a:endParaRPr lang="zh-CN" altLang="en-US"/>
          </a:p>
          <a:p>
            <a:endParaRPr lang="zh-CN" altLang="en-US"/>
          </a:p>
          <a:p>
            <a:endParaRPr lang="zh-CN" altLang="en-US"/>
          </a:p>
          <a:p>
            <a:endParaRPr lang="zh-CN" altLang="en-US"/>
          </a:p>
        </p:txBody>
      </p:sp>
      <p:pic>
        <p:nvPicPr>
          <p:cNvPr id="3" name="图片 2" descr="图片1"/>
          <p:cNvPicPr>
            <a:picLocks noChangeAspect="1"/>
          </p:cNvPicPr>
          <p:nvPr/>
        </p:nvPicPr>
        <p:blipFill>
          <a:blip r:embed="rId1"/>
          <a:stretch>
            <a:fillRect/>
          </a:stretch>
        </p:blipFill>
        <p:spPr>
          <a:xfrm>
            <a:off x="554355" y="1659255"/>
            <a:ext cx="6937375" cy="30200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96595" y="337820"/>
            <a:ext cx="7374890" cy="5620385"/>
          </a:xfrm>
          <a:prstGeom prst="rect">
            <a:avLst/>
          </a:prstGeom>
        </p:spPr>
      </p:pic>
      <p:pic>
        <p:nvPicPr>
          <p:cNvPr id="6" name="图片 5"/>
          <p:cNvPicPr>
            <a:picLocks noChangeAspect="1"/>
          </p:cNvPicPr>
          <p:nvPr/>
        </p:nvPicPr>
        <p:blipFill>
          <a:blip r:embed="rId2"/>
          <a:stretch>
            <a:fillRect/>
          </a:stretch>
        </p:blipFill>
        <p:spPr>
          <a:xfrm>
            <a:off x="8921750" y="4517390"/>
            <a:ext cx="2567305" cy="1755775"/>
          </a:xfrm>
          <a:prstGeom prst="rect">
            <a:avLst/>
          </a:prstGeom>
        </p:spPr>
      </p:pic>
      <p:pic>
        <p:nvPicPr>
          <p:cNvPr id="7" name="图片 6"/>
          <p:cNvPicPr>
            <a:picLocks noChangeAspect="1"/>
          </p:cNvPicPr>
          <p:nvPr/>
        </p:nvPicPr>
        <p:blipFill>
          <a:blip r:embed="rId3"/>
          <a:stretch>
            <a:fillRect/>
          </a:stretch>
        </p:blipFill>
        <p:spPr>
          <a:xfrm>
            <a:off x="9079230" y="6273165"/>
            <a:ext cx="2409825" cy="352425"/>
          </a:xfrm>
          <a:prstGeom prst="rect">
            <a:avLst/>
          </a:prstGeom>
        </p:spPr>
      </p:pic>
      <p:sp>
        <p:nvSpPr>
          <p:cNvPr id="2" name="文本框 1"/>
          <p:cNvSpPr txBox="1"/>
          <p:nvPr/>
        </p:nvSpPr>
        <p:spPr>
          <a:xfrm>
            <a:off x="7104380" y="4879340"/>
            <a:ext cx="2540000" cy="365760"/>
          </a:xfrm>
          <a:prstGeom prst="rect">
            <a:avLst/>
          </a:prstGeom>
          <a:noFill/>
        </p:spPr>
        <p:txBody>
          <a:bodyPr wrap="square" rtlCol="0" anchor="t">
            <a:spAutoFit/>
          </a:bodyPr>
          <a:p>
            <a:r>
              <a:rPr lang="zh-CN" altLang="en-US"/>
              <a:t>龙格库塔</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0665" y="241300"/>
            <a:ext cx="11649710" cy="1739900"/>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p:txBody>
      </p:sp>
      <p:pic>
        <p:nvPicPr>
          <p:cNvPr id="14" name="图片 14"/>
          <p:cNvPicPr>
            <a:picLocks noChangeAspect="1"/>
          </p:cNvPicPr>
          <p:nvPr/>
        </p:nvPicPr>
        <p:blipFill>
          <a:blip r:embed="rId1"/>
          <a:stretch>
            <a:fillRect/>
          </a:stretch>
        </p:blipFill>
        <p:spPr>
          <a:xfrm>
            <a:off x="1405890" y="721995"/>
            <a:ext cx="7322185" cy="495744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0665" y="241300"/>
            <a:ext cx="11649710" cy="1739900"/>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p:txBody>
      </p:sp>
      <p:pic>
        <p:nvPicPr>
          <p:cNvPr id="15" name="图片 15"/>
          <p:cNvPicPr>
            <a:picLocks noChangeAspect="1"/>
          </p:cNvPicPr>
          <p:nvPr/>
        </p:nvPicPr>
        <p:blipFill>
          <a:blip r:embed="rId1"/>
          <a:stretch>
            <a:fillRect/>
          </a:stretch>
        </p:blipFill>
        <p:spPr>
          <a:xfrm>
            <a:off x="1247140" y="935355"/>
            <a:ext cx="6937375" cy="464756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0665" y="241300"/>
            <a:ext cx="11649710" cy="1739900"/>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p:txBody>
      </p:sp>
      <p:pic>
        <p:nvPicPr>
          <p:cNvPr id="17" name="图片 17"/>
          <p:cNvPicPr>
            <a:picLocks noChangeAspect="1"/>
          </p:cNvPicPr>
          <p:nvPr/>
        </p:nvPicPr>
        <p:blipFill>
          <a:blip r:embed="rId1"/>
          <a:stretch>
            <a:fillRect/>
          </a:stretch>
        </p:blipFill>
        <p:spPr>
          <a:xfrm>
            <a:off x="1137920" y="819785"/>
            <a:ext cx="7228840" cy="545909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0665" y="241300"/>
            <a:ext cx="11649710" cy="1739900"/>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p:txBody>
      </p:sp>
      <p:pic>
        <p:nvPicPr>
          <p:cNvPr id="18" name="图片 18"/>
          <p:cNvPicPr>
            <a:picLocks noChangeAspect="1"/>
          </p:cNvPicPr>
          <p:nvPr/>
        </p:nvPicPr>
        <p:blipFill>
          <a:blip r:embed="rId1"/>
          <a:stretch>
            <a:fillRect/>
          </a:stretch>
        </p:blipFill>
        <p:spPr>
          <a:xfrm>
            <a:off x="1122045" y="1016635"/>
            <a:ext cx="6441440" cy="443738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0665" y="241300"/>
            <a:ext cx="11649710" cy="1739900"/>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p:txBody>
      </p:sp>
      <p:pic>
        <p:nvPicPr>
          <p:cNvPr id="19" name="图片 19"/>
          <p:cNvPicPr>
            <a:picLocks noChangeAspect="1"/>
          </p:cNvPicPr>
          <p:nvPr/>
        </p:nvPicPr>
        <p:blipFill>
          <a:blip r:embed="rId1"/>
          <a:stretch>
            <a:fillRect/>
          </a:stretch>
        </p:blipFill>
        <p:spPr>
          <a:xfrm>
            <a:off x="849630" y="852170"/>
            <a:ext cx="6093460" cy="4231640"/>
          </a:xfrm>
          <a:prstGeom prst="rect">
            <a:avLst/>
          </a:prstGeom>
          <a:noFill/>
          <a:ln w="9525">
            <a:noFill/>
          </a:ln>
        </p:spPr>
      </p:pic>
      <p:pic>
        <p:nvPicPr>
          <p:cNvPr id="2" name="图片 1"/>
          <p:cNvPicPr>
            <a:picLocks noChangeAspect="1"/>
          </p:cNvPicPr>
          <p:nvPr/>
        </p:nvPicPr>
        <p:blipFill>
          <a:blip r:embed="rId2"/>
          <a:stretch>
            <a:fillRect/>
          </a:stretch>
        </p:blipFill>
        <p:spPr>
          <a:xfrm>
            <a:off x="5700395" y="852170"/>
            <a:ext cx="2484120" cy="19596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38200" y="1346200"/>
            <a:ext cx="6600825" cy="2705100"/>
          </a:xfrm>
          <a:prstGeom prst="rect">
            <a:avLst/>
          </a:prstGeom>
        </p:spPr>
      </p:pic>
      <p:pic>
        <p:nvPicPr>
          <p:cNvPr id="5" name="图片 4"/>
          <p:cNvPicPr>
            <a:picLocks noChangeAspect="1"/>
          </p:cNvPicPr>
          <p:nvPr/>
        </p:nvPicPr>
        <p:blipFill>
          <a:blip r:embed="rId2"/>
          <a:stretch>
            <a:fillRect/>
          </a:stretch>
        </p:blipFill>
        <p:spPr>
          <a:xfrm>
            <a:off x="838200" y="4551045"/>
            <a:ext cx="6571615" cy="109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3875" y="314325"/>
            <a:ext cx="11269345" cy="5791200"/>
          </a:xfrm>
          <a:prstGeom prst="rect">
            <a:avLst/>
          </a:prstGeom>
          <a:noFill/>
        </p:spPr>
        <p:txBody>
          <a:bodyPr wrap="square" rtlCol="0">
            <a:spAutoFit/>
          </a:bodyPr>
          <a:p>
            <a:pPr>
              <a:lnSpc>
                <a:spcPct val="130000"/>
              </a:lnSpc>
            </a:pPr>
            <a:r>
              <a:rPr lang="zh-CN" altLang="en-US">
                <a:sym typeface="+mn-ea"/>
              </a:rPr>
              <a:t>一、示意：</a:t>
            </a:r>
            <a:br>
              <a:rPr lang="zh-CN" altLang="en-US">
                <a:sym typeface="+mn-ea"/>
              </a:rPr>
            </a:br>
            <a:endParaRPr lang="zh-CN" altLang="en-US">
              <a:sym typeface="+mn-ea"/>
            </a:endParaRPr>
          </a:p>
          <a:p>
            <a:pPr>
              <a:lnSpc>
                <a:spcPct val="130000"/>
              </a:lnSpc>
            </a:pPr>
            <a:r>
              <a:rPr lang="zh-CN" altLang="en-US">
                <a:sym typeface="+mn-ea"/>
              </a:rPr>
              <a:t>机体好似一条船，地理就是那地图，姿态就是航向（船头在地图上的方位），重力和地磁是地图上的灯塔，陀螺/积分公式是舵手，加计和电子罗盘是瞭望手。</a:t>
            </a:r>
            <a:endParaRPr lang="zh-CN" altLang="en-US">
              <a:sym typeface="+mn-ea"/>
            </a:endParaRPr>
          </a:p>
          <a:p>
            <a:pPr>
              <a:lnSpc>
                <a:spcPct val="130000"/>
              </a:lnSpc>
            </a:pPr>
            <a:br>
              <a:rPr lang="zh-CN" altLang="en-US">
                <a:sym typeface="+mn-ea"/>
              </a:rPr>
            </a:br>
            <a:r>
              <a:rPr lang="zh-CN" altLang="en-US">
                <a:sym typeface="+mn-ea"/>
              </a:rPr>
              <a:t>舵手负责估计和把稳航向，他相信自己，本来船向北开的，就一定会一直往北开，觉得转了90度弯，那就会往东开。当然如果舵手很牛逼，也许能估计很准确，维持很长时间。不过只信任舵手，肯定会迷路，所以一般都有地图和瞭望手来观察误差。</a:t>
            </a:r>
            <a:br>
              <a:rPr lang="zh-CN" altLang="en-US">
                <a:sym typeface="+mn-ea"/>
              </a:rPr>
            </a:br>
            <a:endParaRPr lang="zh-CN" altLang="en-US">
              <a:sym typeface="+mn-ea"/>
            </a:endParaRPr>
          </a:p>
          <a:p>
            <a:pPr>
              <a:lnSpc>
                <a:spcPct val="130000"/>
              </a:lnSpc>
            </a:pPr>
            <a:r>
              <a:rPr lang="zh-CN" altLang="en-US">
                <a:sym typeface="+mn-ea"/>
              </a:rPr>
              <a:t>瞭望手根据地图灯塔方位和船的当前航向，算出灯塔理论上应该在船的X方位。然而看到实际灯塔在船的Y方位，那肯定船的当前航向有偏差了，偏差就是ERR=X-Y。</a:t>
            </a:r>
            <a:br>
              <a:rPr lang="zh-CN" altLang="en-US">
                <a:sym typeface="+mn-ea"/>
              </a:rPr>
            </a:br>
            <a:endParaRPr lang="zh-CN" altLang="en-US">
              <a:sym typeface="+mn-ea"/>
            </a:endParaRPr>
          </a:p>
          <a:p>
            <a:pPr>
              <a:lnSpc>
                <a:spcPct val="130000"/>
              </a:lnSpc>
            </a:pPr>
            <a:r>
              <a:rPr lang="zh-CN" altLang="en-US">
                <a:sym typeface="+mn-ea"/>
              </a:rPr>
              <a:t>舵手收到瞭望手给的ERR报告，觉得可靠，那就听个90%*ERR，觉得天气不好、地图误差大，那就听个10%*ERR，根据这个来纠正估算航向。。</a:t>
            </a:r>
            <a:endParaRPr lang="zh-CN" altLang="en-US"/>
          </a:p>
          <a:p>
            <a:pPr>
              <a:lnSpc>
                <a:spcPct val="130000"/>
              </a:lnSpc>
            </a:pPr>
            <a:endParaRPr lang="zh-CN" altLang="en-US"/>
          </a:p>
          <a:p>
            <a:pPr>
              <a:lnSpc>
                <a:spcPct val="130000"/>
              </a:lnSpc>
            </a:pPr>
            <a:r>
              <a:rPr lang="en-US" altLang="zh-CN"/>
              <a:t>IMU  acc   mag    gyro</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0665" y="241300"/>
            <a:ext cx="11649710" cy="1739900"/>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p:txBody>
      </p:sp>
      <p:pic>
        <p:nvPicPr>
          <p:cNvPr id="2" name="图片 1"/>
          <p:cNvPicPr>
            <a:picLocks noChangeAspect="1"/>
          </p:cNvPicPr>
          <p:nvPr/>
        </p:nvPicPr>
        <p:blipFill>
          <a:blip r:embed="rId1"/>
          <a:stretch>
            <a:fillRect/>
          </a:stretch>
        </p:blipFill>
        <p:spPr>
          <a:xfrm>
            <a:off x="-327660" y="-61595"/>
            <a:ext cx="12847320" cy="6981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0665" y="241300"/>
            <a:ext cx="11649710" cy="1739900"/>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p:txBody>
      </p:sp>
      <p:graphicFrame>
        <p:nvGraphicFramePr>
          <p:cNvPr id="2" name="Picture 1"/>
          <p:cNvGraphicFramePr>
            <a:graphicFrameLocks noChangeAspect="1"/>
          </p:cNvGraphicFramePr>
          <p:nvPr/>
        </p:nvGraphicFramePr>
        <p:xfrm>
          <a:off x="1254125" y="447675"/>
          <a:ext cx="7479665" cy="4605655"/>
        </p:xfrm>
        <a:graphic>
          <a:graphicData uri="http://schemas.openxmlformats.org/presentationml/2006/ole">
            <mc:AlternateContent xmlns:mc="http://schemas.openxmlformats.org/markup-compatibility/2006">
              <mc:Choice xmlns:v="urn:schemas-microsoft-com:vml" Requires="v">
                <p:oleObj spid="_x0000_s3076" name="" r:id="rId1" imgW="9791700" imgH="6032500" progId="Visio.Drawing.11">
                  <p:embed/>
                </p:oleObj>
              </mc:Choice>
              <mc:Fallback>
                <p:oleObj name="" r:id="rId1" imgW="9791700" imgH="6032500" progId="Visio.Drawing.11">
                  <p:embed/>
                  <p:pic>
                    <p:nvPicPr>
                      <p:cNvPr id="0" name="图片 3075"/>
                      <p:cNvPicPr/>
                      <p:nvPr/>
                    </p:nvPicPr>
                    <p:blipFill>
                      <a:blip r:embed="rId2"/>
                      <a:stretch>
                        <a:fillRect/>
                      </a:stretch>
                    </p:blipFill>
                    <p:spPr>
                      <a:xfrm>
                        <a:off x="1254125" y="447675"/>
                        <a:ext cx="7479665" cy="4605655"/>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2"/>
          <p:cNvSpPr>
            <a:spLocks noGrp="1"/>
          </p:cNvSpPr>
          <p:nvPr>
            <p:ph idx="1"/>
          </p:nvPr>
        </p:nvSpPr>
        <p:spPr>
          <a:xfrm>
            <a:off x="728980" y="868680"/>
            <a:ext cx="7945120" cy="5120640"/>
          </a:xfrm>
        </p:spPr>
        <p:txBody>
          <a:bodyPr wrap="square" lIns="91440" tIns="45720" rIns="91440" bIns="45720" anchor="t">
            <a:normAutofit lnSpcReduction="10000"/>
          </a:bodyPr>
          <a:p>
            <a:pPr marL="0" indent="0">
              <a:buNone/>
            </a:pPr>
            <a:r>
              <a:rPr lang="zh-CN"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欧拉角：通过依次绕不同坐标轴的三次连续转动来实现，一个坐标系到另一个坐标系的转换。</a:t>
            </a:r>
            <a:endParaRPr lang="zh-CN" altLang="en-US" sz="2400" dirty="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roll</a:t>
            </a:r>
            <a:r>
              <a:rPr lang="zh-CN" altLang="en-US" sz="2400" dirty="0">
                <a:latin typeface="楷体" panose="02010609060101010101" pitchFamily="49" charset="-122"/>
                <a:ea typeface="楷体" panose="02010609060101010101" pitchFamily="49" charset="-122"/>
              </a:rPr>
              <a:t>横滚 </a:t>
            </a:r>
            <a:r>
              <a:rPr lang="en-US" altLang="zh-CN" sz="2400" dirty="0">
                <a:latin typeface="楷体" panose="02010609060101010101" pitchFamily="49" charset="-122"/>
                <a:ea typeface="楷体" panose="02010609060101010101" pitchFamily="49" charset="-122"/>
              </a:rPr>
              <a:t>pitch</a:t>
            </a:r>
            <a:r>
              <a:rPr lang="zh-CN" altLang="en-US" sz="2400" dirty="0">
                <a:latin typeface="楷体" panose="02010609060101010101" pitchFamily="49" charset="-122"/>
                <a:ea typeface="楷体" panose="02010609060101010101" pitchFamily="49" charset="-122"/>
              </a:rPr>
              <a:t>俯仰 </a:t>
            </a:r>
            <a:r>
              <a:rPr lang="en-US" altLang="zh-CN" sz="2400" dirty="0">
                <a:latin typeface="楷体" panose="02010609060101010101" pitchFamily="49" charset="-122"/>
                <a:ea typeface="楷体" panose="02010609060101010101" pitchFamily="49" charset="-122"/>
              </a:rPr>
              <a:t>yaw</a:t>
            </a:r>
            <a:r>
              <a:rPr lang="zh-CN" altLang="en-US" sz="2400" dirty="0">
                <a:latin typeface="楷体" panose="02010609060101010101" pitchFamily="49" charset="-122"/>
                <a:ea typeface="楷体" panose="02010609060101010101" pitchFamily="49" charset="-122"/>
              </a:rPr>
              <a:t>偏航</a:t>
            </a:r>
            <a:endParaRPr lang="zh-CN" altLang="en-US" sz="2400" dirty="0">
              <a:latin typeface="楷体" panose="02010609060101010101" pitchFamily="49" charset="-122"/>
              <a:ea typeface="楷体" panose="02010609060101010101" pitchFamily="49" charset="-122"/>
            </a:endParaRPr>
          </a:p>
          <a:p>
            <a:pPr marL="0" indent="0">
              <a:buNone/>
            </a:pPr>
            <a:endParaRPr lang="zh-CN" altLang="zh-CN" sz="2400" dirty="0">
              <a:latin typeface="楷体" panose="02010609060101010101" pitchFamily="49" charset="-122"/>
              <a:ea typeface="楷体" panose="02010609060101010101" pitchFamily="49" charset="-122"/>
            </a:endParaRPr>
          </a:p>
        </p:txBody>
      </p:sp>
      <p:sp>
        <p:nvSpPr>
          <p:cNvPr id="3" name="文本框 2"/>
          <p:cNvSpPr txBox="1"/>
          <p:nvPr/>
        </p:nvSpPr>
        <p:spPr>
          <a:xfrm>
            <a:off x="728980" y="252730"/>
            <a:ext cx="2371725" cy="365760"/>
          </a:xfrm>
          <a:prstGeom prst="rect">
            <a:avLst/>
          </a:prstGeom>
          <a:noFill/>
        </p:spPr>
        <p:txBody>
          <a:bodyPr wrap="square" rtlCol="0">
            <a:spAutoFit/>
          </a:bodyPr>
          <a:p>
            <a:r>
              <a:rPr lang="zh-CN" altLang="en-US"/>
              <a:t>二、姿态的表示：</a:t>
            </a:r>
            <a:endParaRPr lang="en-US" altLang="zh-CN"/>
          </a:p>
        </p:txBody>
      </p:sp>
      <p:pic>
        <p:nvPicPr>
          <p:cNvPr id="4" name="图片 3" descr="20160913093951531"/>
          <p:cNvPicPr>
            <a:picLocks noChangeAspect="1"/>
          </p:cNvPicPr>
          <p:nvPr/>
        </p:nvPicPr>
        <p:blipFill>
          <a:blip r:embed="rId1"/>
          <a:stretch>
            <a:fillRect/>
          </a:stretch>
        </p:blipFill>
        <p:spPr>
          <a:xfrm>
            <a:off x="728980" y="2212975"/>
            <a:ext cx="7704455" cy="2806065"/>
          </a:xfrm>
          <a:prstGeom prst="rect">
            <a:avLst/>
          </a:prstGeom>
        </p:spPr>
      </p:pic>
      <p:pic>
        <p:nvPicPr>
          <p:cNvPr id="7" name="图片 6" descr="79f0f736afc37931dd1daa16e2c4b74543a91193"/>
          <p:cNvPicPr>
            <a:picLocks noChangeAspect="1"/>
          </p:cNvPicPr>
          <p:nvPr/>
        </p:nvPicPr>
        <p:blipFill>
          <a:blip r:embed="rId2"/>
          <a:stretch>
            <a:fillRect/>
          </a:stretch>
        </p:blipFill>
        <p:spPr>
          <a:xfrm>
            <a:off x="3533140" y="5116830"/>
            <a:ext cx="2095500" cy="1685925"/>
          </a:xfrm>
          <a:prstGeom prst="rect">
            <a:avLst/>
          </a:prstGeom>
        </p:spPr>
      </p:pic>
      <p:pic>
        <p:nvPicPr>
          <p:cNvPr id="8" name="图片 7" descr="b3b7d0a20cf431ad9b846f064236acaf2edd98be"/>
          <p:cNvPicPr>
            <a:picLocks noChangeAspect="1"/>
          </p:cNvPicPr>
          <p:nvPr/>
        </p:nvPicPr>
        <p:blipFill>
          <a:blip r:embed="rId3"/>
          <a:stretch>
            <a:fillRect/>
          </a:stretch>
        </p:blipFill>
        <p:spPr>
          <a:xfrm>
            <a:off x="1005205" y="5126355"/>
            <a:ext cx="2095500" cy="1676400"/>
          </a:xfrm>
          <a:prstGeom prst="rect">
            <a:avLst/>
          </a:prstGeom>
        </p:spPr>
      </p:pic>
      <p:pic>
        <p:nvPicPr>
          <p:cNvPr id="9" name="图片 8" descr="18d8bc3eb13533fa0e6fbc11a1d3fd1f41345b37"/>
          <p:cNvPicPr>
            <a:picLocks noChangeAspect="1"/>
          </p:cNvPicPr>
          <p:nvPr/>
        </p:nvPicPr>
        <p:blipFill>
          <a:blip r:embed="rId4"/>
          <a:stretch>
            <a:fillRect/>
          </a:stretch>
        </p:blipFill>
        <p:spPr>
          <a:xfrm>
            <a:off x="5939790" y="5126355"/>
            <a:ext cx="2095500" cy="16954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2"/>
          <p:cNvSpPr>
            <a:spLocks noGrp="1"/>
          </p:cNvSpPr>
          <p:nvPr>
            <p:ph idx="1"/>
          </p:nvPr>
        </p:nvSpPr>
        <p:spPr>
          <a:xfrm>
            <a:off x="728980" y="868680"/>
            <a:ext cx="7945120" cy="5120640"/>
          </a:xfrm>
        </p:spPr>
        <p:txBody>
          <a:bodyPr wrap="square" lIns="91440" tIns="45720" rIns="91440" bIns="45720" anchor="t">
            <a:normAutofit lnSpcReduction="10000"/>
          </a:bodyPr>
          <a:p>
            <a:pPr marL="0" indent="0">
              <a:buNone/>
            </a:pPr>
            <a:r>
              <a:rPr lang="zh-CN"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四元数：从一个坐标系到另一个坐标系的变换可以通过绕参考坐标系中二个矢量</a:t>
            </a:r>
            <a:r>
              <a:rPr lang="zh-CN"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转动轴与转动角度</a:t>
            </a:r>
            <a:r>
              <a:rPr lang="zh-CN"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的单次转动来实现。</a:t>
            </a:r>
            <a:endParaRPr lang="zh-CN" altLang="en-US" sz="2400" dirty="0">
              <a:latin typeface="楷体" panose="02010609060101010101" pitchFamily="49" charset="-122"/>
              <a:ea typeface="楷体" panose="02010609060101010101" pitchFamily="49" charset="-122"/>
            </a:endParaRPr>
          </a:p>
          <a:p>
            <a:pPr marL="0" indent="0">
              <a:buNone/>
            </a:pPr>
            <a:endParaRPr lang="zh-CN" altLang="en-US" sz="2400" dirty="0">
              <a:latin typeface="楷体" panose="02010609060101010101" pitchFamily="49" charset="-122"/>
              <a:ea typeface="楷体" panose="02010609060101010101" pitchFamily="49" charset="-122"/>
            </a:endParaRPr>
          </a:p>
          <a:p>
            <a:pPr marL="0" indent="0">
              <a:buNone/>
            </a:pPr>
            <a:endParaRPr lang="zh-CN" altLang="zh-CN" sz="2400" dirty="0">
              <a:latin typeface="楷体" panose="02010609060101010101" pitchFamily="49" charset="-122"/>
              <a:ea typeface="楷体" panose="02010609060101010101" pitchFamily="49" charset="-122"/>
            </a:endParaRPr>
          </a:p>
          <a:p>
            <a:pPr marL="0" indent="0">
              <a:buNone/>
            </a:pPr>
            <a:endParaRPr lang="zh-CN" altLang="en-US" sz="2400" dirty="0">
              <a:latin typeface="楷体" panose="02010609060101010101" pitchFamily="49" charset="-122"/>
              <a:ea typeface="楷体" panose="02010609060101010101" pitchFamily="49" charset="-122"/>
            </a:endParaRPr>
          </a:p>
          <a:p>
            <a:pPr marL="0" indent="0">
              <a:buNone/>
            </a:pPr>
            <a:endParaRPr lang="zh-CN" altLang="zh-CN" sz="2400" dirty="0">
              <a:latin typeface="楷体" panose="02010609060101010101" pitchFamily="49" charset="-122"/>
              <a:ea typeface="楷体" panose="02010609060101010101" pitchFamily="49" charset="-122"/>
            </a:endParaRPr>
          </a:p>
        </p:txBody>
      </p:sp>
      <p:sp>
        <p:nvSpPr>
          <p:cNvPr id="3" name="文本框 2"/>
          <p:cNvSpPr txBox="1"/>
          <p:nvPr/>
        </p:nvSpPr>
        <p:spPr>
          <a:xfrm>
            <a:off x="728980" y="252730"/>
            <a:ext cx="2371725" cy="365760"/>
          </a:xfrm>
          <a:prstGeom prst="rect">
            <a:avLst/>
          </a:prstGeom>
          <a:noFill/>
        </p:spPr>
        <p:txBody>
          <a:bodyPr wrap="square" rtlCol="0">
            <a:spAutoFit/>
          </a:bodyPr>
          <a:p>
            <a:r>
              <a:rPr lang="zh-CN" altLang="en-US"/>
              <a:t>姿态的表示</a:t>
            </a:r>
            <a:endParaRPr lang="zh-CN" altLang="en-US"/>
          </a:p>
        </p:txBody>
      </p:sp>
      <p:pic>
        <p:nvPicPr>
          <p:cNvPr id="5" name="图片 4"/>
          <p:cNvPicPr>
            <a:picLocks noChangeAspect="1"/>
          </p:cNvPicPr>
          <p:nvPr/>
        </p:nvPicPr>
        <p:blipFill>
          <a:blip r:embed="rId1"/>
          <a:stretch>
            <a:fillRect/>
          </a:stretch>
        </p:blipFill>
        <p:spPr>
          <a:xfrm>
            <a:off x="6375400" y="2615565"/>
            <a:ext cx="5201285" cy="3944620"/>
          </a:xfrm>
          <a:prstGeom prst="rect">
            <a:avLst/>
          </a:prstGeom>
        </p:spPr>
      </p:pic>
      <p:sp>
        <p:nvSpPr>
          <p:cNvPr id="6" name="文本框 5"/>
          <p:cNvSpPr txBox="1"/>
          <p:nvPr/>
        </p:nvSpPr>
        <p:spPr>
          <a:xfrm>
            <a:off x="9714230" y="6194425"/>
            <a:ext cx="2085340" cy="365760"/>
          </a:xfrm>
          <a:prstGeom prst="rect">
            <a:avLst/>
          </a:prstGeom>
          <a:noFill/>
        </p:spPr>
        <p:txBody>
          <a:bodyPr wrap="square" rtlCol="0">
            <a:spAutoFit/>
          </a:bodyPr>
          <a:p>
            <a:r>
              <a:rPr lang="zh-CN" altLang="en-US"/>
              <a:t>两维旋转示意</a:t>
            </a:r>
            <a:endParaRPr lang="zh-CN" altLang="en-US"/>
          </a:p>
        </p:txBody>
      </p:sp>
      <p:pic>
        <p:nvPicPr>
          <p:cNvPr id="8" name="图片 7"/>
          <p:cNvPicPr>
            <a:picLocks noChangeAspect="1"/>
          </p:cNvPicPr>
          <p:nvPr/>
        </p:nvPicPr>
        <p:blipFill>
          <a:blip r:embed="rId2"/>
          <a:stretch>
            <a:fillRect/>
          </a:stretch>
        </p:blipFill>
        <p:spPr>
          <a:xfrm>
            <a:off x="994410" y="2615565"/>
            <a:ext cx="4123690" cy="3848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2"/>
          <p:cNvSpPr>
            <a:spLocks noGrp="1"/>
          </p:cNvSpPr>
          <p:nvPr>
            <p:ph idx="1"/>
          </p:nvPr>
        </p:nvSpPr>
        <p:spPr>
          <a:xfrm>
            <a:off x="728980" y="868680"/>
            <a:ext cx="7945120" cy="5120640"/>
          </a:xfrm>
        </p:spPr>
        <p:txBody>
          <a:bodyPr wrap="square" lIns="91440" tIns="45720" rIns="91440" bIns="45720" anchor="t">
            <a:normAutofit lnSpcReduction="10000"/>
          </a:bodyPr>
          <a:p>
            <a:pPr marL="0" indent="0">
              <a:buNone/>
            </a:pPr>
            <a:r>
              <a:rPr lang="zh-CN"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方向余弦矩阵：方向余弦矩阵是一个</a:t>
            </a:r>
            <a:r>
              <a:rPr lang="zh-CN"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阶矩阵，矩阵的列表示载体坐标系中的每个方向单位矢量在参考坐标系中的投影。</a:t>
            </a:r>
            <a:endParaRPr lang="zh-CN" altLang="en-US" sz="2400" dirty="0">
              <a:latin typeface="楷体" panose="02010609060101010101" pitchFamily="49" charset="-122"/>
              <a:ea typeface="楷体" panose="02010609060101010101" pitchFamily="49" charset="-122"/>
            </a:endParaRPr>
          </a:p>
          <a:p>
            <a:pPr marL="0" indent="0">
              <a:buNone/>
            </a:pPr>
            <a:endParaRPr lang="zh-CN" altLang="zh-CN" sz="2400" dirty="0">
              <a:latin typeface="楷体" panose="02010609060101010101" pitchFamily="49" charset="-122"/>
              <a:ea typeface="楷体" panose="02010609060101010101" pitchFamily="49" charset="-122"/>
            </a:endParaRPr>
          </a:p>
        </p:txBody>
      </p:sp>
      <p:sp>
        <p:nvSpPr>
          <p:cNvPr id="3" name="文本框 2"/>
          <p:cNvSpPr txBox="1"/>
          <p:nvPr/>
        </p:nvSpPr>
        <p:spPr>
          <a:xfrm>
            <a:off x="728980" y="252730"/>
            <a:ext cx="2371725" cy="365760"/>
          </a:xfrm>
          <a:prstGeom prst="rect">
            <a:avLst/>
          </a:prstGeom>
          <a:noFill/>
        </p:spPr>
        <p:txBody>
          <a:bodyPr wrap="square" rtlCol="0">
            <a:spAutoFit/>
          </a:bodyPr>
          <a:p>
            <a:r>
              <a:rPr lang="zh-CN" altLang="en-US"/>
              <a:t>姿态的表示</a:t>
            </a:r>
            <a:endParaRPr lang="zh-CN" altLang="en-US"/>
          </a:p>
        </p:txBody>
      </p:sp>
      <p:pic>
        <p:nvPicPr>
          <p:cNvPr id="28" name="图片 13" descr="This is the rendered form of the equation. You can not edit this directly. Right click will give you the option to save the image, and in most browsers you can drag the image onto your desktop or another program."/>
          <p:cNvPicPr>
            <a:picLocks noChangeAspect="1"/>
          </p:cNvPicPr>
          <p:nvPr/>
        </p:nvPicPr>
        <p:blipFill>
          <a:blip r:embed="rId1"/>
          <a:stretch>
            <a:fillRect/>
          </a:stretch>
        </p:blipFill>
        <p:spPr>
          <a:xfrm>
            <a:off x="929005" y="2099628"/>
            <a:ext cx="5543550" cy="638175"/>
          </a:xfrm>
          <a:prstGeom prst="rect">
            <a:avLst/>
          </a:prstGeom>
          <a:noFill/>
          <a:ln w="9525">
            <a:noFill/>
          </a:ln>
        </p:spPr>
      </p:pic>
      <p:sp>
        <p:nvSpPr>
          <p:cNvPr id="105" name="文本框 104"/>
          <p:cNvSpPr txBox="1"/>
          <p:nvPr/>
        </p:nvSpPr>
        <p:spPr>
          <a:xfrm>
            <a:off x="944880" y="3579177"/>
            <a:ext cx="5080000" cy="304800"/>
          </a:xfrm>
          <a:prstGeom prst="rect">
            <a:avLst/>
          </a:prstGeom>
          <a:noFill/>
          <a:ln w="9525">
            <a:noFill/>
          </a:ln>
        </p:spPr>
        <p:txBody>
          <a:bodyPr>
            <a:spAutoFit/>
          </a:bodyPr>
          <a:p>
            <a:pPr marL="0" indent="0" algn="l"/>
            <a:r>
              <a:rPr lang="zh-CN" altLang="en-US" sz="1400" b="0" u="none">
                <a:solidFill>
                  <a:srgbClr val="555555"/>
                </a:solidFill>
                <a:highlight>
                  <a:srgbClr val="FFFFFF"/>
                </a:highlight>
                <a:latin typeface="仿宋" panose="02010609060101010101" charset="-122"/>
                <a:ea typeface="仿宋" panose="02010609060101010101" charset="-122"/>
                <a:cs typeface="仿宋" panose="02010609060101010101" charset="-122"/>
              </a:rPr>
              <a:t>即为</a:t>
            </a:r>
            <a:endParaRPr lang="zh-CN" altLang="en-US"/>
          </a:p>
        </p:txBody>
      </p:sp>
      <p:pic>
        <p:nvPicPr>
          <p:cNvPr id="8" name="图片 7"/>
          <p:cNvPicPr/>
          <p:nvPr/>
        </p:nvPicPr>
        <p:blipFill>
          <a:blip r:embed="rId2"/>
          <a:stretch>
            <a:fillRect/>
          </a:stretch>
        </p:blipFill>
        <p:spPr>
          <a:xfrm>
            <a:off x="944880" y="3883977"/>
            <a:ext cx="1295400" cy="638175"/>
          </a:xfrm>
          <a:prstGeom prst="rect">
            <a:avLst/>
          </a:prstGeom>
          <a:noFill/>
          <a:ln w="9525">
            <a:noFill/>
          </a:ln>
        </p:spPr>
      </p:pic>
      <p:pic>
        <p:nvPicPr>
          <p:cNvPr id="9" name="图片 8"/>
          <p:cNvPicPr/>
          <p:nvPr/>
        </p:nvPicPr>
        <p:blipFill>
          <a:blip r:embed="rId3"/>
          <a:stretch>
            <a:fillRect/>
          </a:stretch>
        </p:blipFill>
        <p:spPr>
          <a:xfrm>
            <a:off x="3027045" y="4103052"/>
            <a:ext cx="209550" cy="200025"/>
          </a:xfrm>
          <a:prstGeom prst="rect">
            <a:avLst/>
          </a:prstGeom>
          <a:noFill/>
          <a:ln w="9525">
            <a:noFill/>
          </a:ln>
        </p:spPr>
      </p:pic>
      <p:sp>
        <p:nvSpPr>
          <p:cNvPr id="107" name="文本框 106"/>
          <p:cNvSpPr txBox="1"/>
          <p:nvPr/>
        </p:nvSpPr>
        <p:spPr>
          <a:xfrm>
            <a:off x="3236595" y="4039552"/>
            <a:ext cx="5080000" cy="532765"/>
          </a:xfrm>
          <a:prstGeom prst="rect">
            <a:avLst/>
          </a:prstGeom>
          <a:noFill/>
          <a:ln w="9525">
            <a:noFill/>
          </a:ln>
        </p:spPr>
        <p:txBody>
          <a:bodyPr>
            <a:spAutoFit/>
          </a:bodyPr>
          <a:p>
            <a:pPr marL="0" indent="0" algn="l"/>
            <a:r>
              <a:rPr lang="zh-CN" altLang="en-US" sz="1400" b="0" u="none">
                <a:solidFill>
                  <a:srgbClr val="555555"/>
                </a:solidFill>
                <a:highlight>
                  <a:srgbClr val="FFFFFF"/>
                </a:highlight>
                <a:latin typeface="仿宋" panose="02010609060101010101" charset="-122"/>
                <a:ea typeface="仿宋" panose="02010609060101010101" charset="-122"/>
                <a:cs typeface="仿宋" panose="02010609060101010101" charset="-122"/>
              </a:rPr>
              <a:t>即为坐标系</a:t>
            </a:r>
            <a:r>
              <a:rPr lang="en-US" altLang="zh-CN" sz="1400" b="0" u="none">
                <a:solidFill>
                  <a:srgbClr val="555555"/>
                </a:solidFill>
                <a:highlight>
                  <a:srgbClr val="FFFFFF"/>
                </a:highlight>
                <a:latin typeface="仿宋" panose="02010609060101010101" charset="-122"/>
                <a:ea typeface="仿宋" panose="02010609060101010101" charset="-122"/>
                <a:cs typeface="仿宋" panose="02010609060101010101" charset="-122"/>
              </a:rPr>
              <a:t>n</a:t>
            </a:r>
            <a:r>
              <a:rPr lang="zh-CN" altLang="en-US" sz="1400" b="0" u="none">
                <a:solidFill>
                  <a:srgbClr val="555555"/>
                </a:solidFill>
                <a:highlight>
                  <a:srgbClr val="FFFFFF"/>
                </a:highlight>
                <a:latin typeface="仿宋" panose="02010609060101010101" charset="-122"/>
                <a:ea typeface="仿宋" panose="02010609060101010101" charset="-122"/>
                <a:cs typeface="仿宋" panose="02010609060101010101" charset="-122"/>
              </a:rPr>
              <a:t>到坐标系</a:t>
            </a:r>
            <a:r>
              <a:rPr lang="en-US" altLang="zh-CN" sz="1400" b="0" u="none">
                <a:solidFill>
                  <a:srgbClr val="555555"/>
                </a:solidFill>
                <a:highlight>
                  <a:srgbClr val="FFFFFF"/>
                </a:highlight>
                <a:latin typeface="微软雅黑" panose="020B0503020204020204" charset="-122"/>
                <a:ea typeface="微软雅黑" panose="020B0503020204020204" charset="-122"/>
                <a:cs typeface="微软雅黑" panose="020B0503020204020204" charset="-122"/>
              </a:rPr>
              <a:t>b</a:t>
            </a:r>
            <a:r>
              <a:rPr lang="zh-CN" altLang="en-US" sz="1400" b="0" u="none">
                <a:solidFill>
                  <a:srgbClr val="555555"/>
                </a:solidFill>
                <a:highlight>
                  <a:srgbClr val="FFFFFF"/>
                </a:highlight>
                <a:latin typeface="仿宋" panose="02010609060101010101" charset="-122"/>
                <a:ea typeface="仿宋" panose="02010609060101010101" charset="-122"/>
                <a:cs typeface="仿宋" panose="02010609060101010101" charset="-122"/>
              </a:rPr>
              <a:t>的变换矩阵，我们平常定义的欧拉角形式的方向余弦矩阵为</a:t>
            </a:r>
            <a:endParaRPr lang="zh-CN" altLang="en-US"/>
          </a:p>
        </p:txBody>
      </p:sp>
      <p:pic>
        <p:nvPicPr>
          <p:cNvPr id="10" name="图片 9"/>
          <p:cNvPicPr/>
          <p:nvPr/>
        </p:nvPicPr>
        <p:blipFill>
          <a:blip r:embed="rId4"/>
          <a:stretch>
            <a:fillRect/>
          </a:stretch>
        </p:blipFill>
        <p:spPr>
          <a:xfrm>
            <a:off x="929005" y="5050473"/>
            <a:ext cx="304800" cy="304800"/>
          </a:xfrm>
          <a:prstGeom prst="rect">
            <a:avLst/>
          </a:prstGeom>
          <a:noFill/>
          <a:ln w="9525">
            <a:noFill/>
          </a:ln>
        </p:spPr>
      </p:pic>
      <p:sp>
        <p:nvSpPr>
          <p:cNvPr id="108" name="文本框 107"/>
          <p:cNvSpPr txBox="1"/>
          <p:nvPr/>
        </p:nvSpPr>
        <p:spPr>
          <a:xfrm>
            <a:off x="929005" y="5355273"/>
            <a:ext cx="5080000" cy="304800"/>
          </a:xfrm>
          <a:prstGeom prst="rect">
            <a:avLst/>
          </a:prstGeom>
          <a:noFill/>
          <a:ln w="9525">
            <a:noFill/>
          </a:ln>
        </p:spPr>
        <p:txBody>
          <a:bodyPr>
            <a:spAutoFit/>
          </a:bodyPr>
          <a:p>
            <a:pPr marL="0" indent="0" algn="l"/>
            <a:r>
              <a:rPr lang="zh-CN" altLang="en-US" sz="1400" b="0" u="none">
                <a:solidFill>
                  <a:srgbClr val="555555"/>
                </a:solidFill>
                <a:highlight>
                  <a:srgbClr val="FFFFFF"/>
                </a:highlight>
                <a:latin typeface="仿宋" panose="02010609060101010101" charset="-122"/>
                <a:ea typeface="仿宋" panose="02010609060101010101" charset="-122"/>
                <a:cs typeface="仿宋" panose="02010609060101010101" charset="-122"/>
              </a:rPr>
              <a:t>，</a:t>
            </a:r>
            <a:endParaRPr lang="zh-CN" altLang="en-US"/>
          </a:p>
        </p:txBody>
      </p:sp>
      <p:pic>
        <p:nvPicPr>
          <p:cNvPr id="11" name="图片 10"/>
          <p:cNvPicPr/>
          <p:nvPr/>
        </p:nvPicPr>
        <p:blipFill>
          <a:blip r:embed="rId5"/>
          <a:stretch>
            <a:fillRect/>
          </a:stretch>
        </p:blipFill>
        <p:spPr>
          <a:xfrm>
            <a:off x="5110480" y="4314508"/>
            <a:ext cx="914400" cy="257175"/>
          </a:xfrm>
          <a:prstGeom prst="rect">
            <a:avLst/>
          </a:prstGeom>
          <a:noFill/>
          <a:ln w="9525">
            <a:noFill/>
          </a:ln>
        </p:spPr>
      </p:pic>
      <p:pic>
        <p:nvPicPr>
          <p:cNvPr id="109" name="图片 108"/>
          <p:cNvPicPr/>
          <p:nvPr/>
        </p:nvPicPr>
        <p:blipFill>
          <a:blip r:embed="rId6"/>
          <a:stretch>
            <a:fillRect/>
          </a:stretch>
        </p:blipFill>
        <p:spPr>
          <a:xfrm>
            <a:off x="728980" y="5355590"/>
            <a:ext cx="6936105" cy="106553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2"/>
          <p:cNvSpPr>
            <a:spLocks noGrp="1"/>
          </p:cNvSpPr>
          <p:nvPr>
            <p:ph idx="1"/>
          </p:nvPr>
        </p:nvSpPr>
        <p:spPr>
          <a:xfrm>
            <a:off x="728980" y="868680"/>
            <a:ext cx="7945120" cy="5120640"/>
          </a:xfrm>
        </p:spPr>
        <p:txBody>
          <a:bodyPr wrap="square" lIns="91440" tIns="45720" rIns="91440" bIns="45720" anchor="t">
            <a:normAutofit lnSpcReduction="10000"/>
          </a:bodyPr>
          <a:p>
            <a:pPr marL="0" indent="0">
              <a:buNone/>
            </a:pPr>
            <a:r>
              <a:rPr lang="zh-CN"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欧拉角：通过依次绕不同坐标轴的三次连续转动来实现，一个坐标系到另一个坐标系的转换。</a:t>
            </a:r>
            <a:endParaRPr lang="zh-CN" altLang="en-US" sz="2400" dirty="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roll</a:t>
            </a:r>
            <a:r>
              <a:rPr lang="zh-CN" altLang="en-US" sz="2400" dirty="0">
                <a:latin typeface="楷体" panose="02010609060101010101" pitchFamily="49" charset="-122"/>
                <a:ea typeface="楷体" panose="02010609060101010101" pitchFamily="49" charset="-122"/>
              </a:rPr>
              <a:t>横滚 </a:t>
            </a:r>
            <a:r>
              <a:rPr lang="en-US" altLang="zh-CN" sz="2400" dirty="0">
                <a:latin typeface="楷体" panose="02010609060101010101" pitchFamily="49" charset="-122"/>
                <a:ea typeface="楷体" panose="02010609060101010101" pitchFamily="49" charset="-122"/>
              </a:rPr>
              <a:t>pitch</a:t>
            </a:r>
            <a:r>
              <a:rPr lang="zh-CN" altLang="en-US" sz="2400" dirty="0">
                <a:latin typeface="楷体" panose="02010609060101010101" pitchFamily="49" charset="-122"/>
                <a:ea typeface="楷体" panose="02010609060101010101" pitchFamily="49" charset="-122"/>
              </a:rPr>
              <a:t>俯仰 </a:t>
            </a:r>
            <a:r>
              <a:rPr lang="en-US" altLang="zh-CN" sz="2400" dirty="0">
                <a:latin typeface="楷体" panose="02010609060101010101" pitchFamily="49" charset="-122"/>
                <a:ea typeface="楷体" panose="02010609060101010101" pitchFamily="49" charset="-122"/>
              </a:rPr>
              <a:t>yaw</a:t>
            </a:r>
            <a:r>
              <a:rPr lang="zh-CN" altLang="en-US" sz="2400" dirty="0">
                <a:latin typeface="楷体" panose="02010609060101010101" pitchFamily="49" charset="-122"/>
                <a:ea typeface="楷体" panose="02010609060101010101" pitchFamily="49" charset="-122"/>
              </a:rPr>
              <a:t>偏航</a:t>
            </a:r>
            <a:endParaRPr lang="zh-CN" altLang="en-US" sz="2400" dirty="0">
              <a:latin typeface="楷体" panose="02010609060101010101" pitchFamily="49" charset="-122"/>
              <a:ea typeface="楷体" panose="02010609060101010101" pitchFamily="49" charset="-122"/>
            </a:endParaRPr>
          </a:p>
          <a:p>
            <a:pPr marL="0" indent="0">
              <a:buNone/>
            </a:pPr>
            <a:endParaRPr lang="zh-CN" altLang="zh-CN" sz="2400" dirty="0">
              <a:latin typeface="楷体" panose="02010609060101010101" pitchFamily="49" charset="-122"/>
              <a:ea typeface="楷体" panose="02010609060101010101" pitchFamily="49" charset="-122"/>
            </a:endParaRPr>
          </a:p>
          <a:p>
            <a:pPr marL="0" indent="0">
              <a:buNone/>
            </a:pPr>
            <a:r>
              <a:rPr lang="zh-CN"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四元数：从一个坐标系到另一个坐标系的变换可以通过绕参考坐标系中二个矢量</a:t>
            </a:r>
            <a:r>
              <a:rPr lang="zh-CN"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转动轴与转动角度</a:t>
            </a:r>
            <a:r>
              <a:rPr lang="zh-CN"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的单次转动来实现。</a:t>
            </a:r>
            <a:r>
              <a:rPr lang="en-US" altLang="zh-CN" sz="2400" dirty="0">
                <a:latin typeface="楷体" panose="02010609060101010101" pitchFamily="49" charset="-122"/>
                <a:ea typeface="楷体" panose="02010609060101010101" pitchFamily="49" charset="-122"/>
              </a:rPr>
              <a:t>q=q0+q1i+q2j+q3k</a:t>
            </a:r>
            <a:endParaRPr lang="zh-CN" altLang="en-US" sz="2400" dirty="0">
              <a:latin typeface="楷体" panose="02010609060101010101" pitchFamily="49" charset="-122"/>
              <a:ea typeface="楷体" panose="02010609060101010101" pitchFamily="49" charset="-122"/>
            </a:endParaRPr>
          </a:p>
          <a:p>
            <a:pPr marL="0" indent="0">
              <a:buNone/>
            </a:pPr>
            <a:endParaRPr lang="zh-CN" altLang="zh-CN" sz="2400" dirty="0">
              <a:latin typeface="楷体" panose="02010609060101010101" pitchFamily="49" charset="-122"/>
              <a:ea typeface="楷体" panose="02010609060101010101" pitchFamily="49" charset="-122"/>
            </a:endParaRPr>
          </a:p>
          <a:p>
            <a:pPr marL="0" indent="0">
              <a:buNone/>
            </a:pPr>
            <a:endParaRPr lang="zh-CN" altLang="zh-CN" sz="2400" dirty="0">
              <a:latin typeface="楷体" panose="02010609060101010101" pitchFamily="49" charset="-122"/>
              <a:ea typeface="楷体" panose="02010609060101010101" pitchFamily="49" charset="-122"/>
            </a:endParaRPr>
          </a:p>
          <a:p>
            <a:pPr marL="0" indent="0">
              <a:buNone/>
            </a:pPr>
            <a:endParaRPr lang="zh-CN" altLang="zh-CN" sz="2400" dirty="0">
              <a:latin typeface="楷体" panose="02010609060101010101" pitchFamily="49" charset="-122"/>
              <a:ea typeface="楷体" panose="02010609060101010101" pitchFamily="49" charset="-122"/>
            </a:endParaRPr>
          </a:p>
          <a:p>
            <a:pPr marL="0" indent="0">
              <a:buNone/>
            </a:pPr>
            <a:r>
              <a:rPr lang="zh-CN"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方向余弦矩阵：方向余弦矩阵是一个</a:t>
            </a:r>
            <a:r>
              <a:rPr lang="zh-CN"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阶矩阵，矩阵的列表示载体坐标系中的每个方向单位矢量在参考坐标系中的投影。</a:t>
            </a:r>
            <a:endParaRPr lang="zh-CN" altLang="en-US" sz="2400" dirty="0">
              <a:latin typeface="楷体" panose="02010609060101010101" pitchFamily="49" charset="-122"/>
              <a:ea typeface="楷体" panose="02010609060101010101" pitchFamily="49" charset="-122"/>
            </a:endParaRPr>
          </a:p>
          <a:p>
            <a:pPr marL="0" indent="0">
              <a:buNone/>
            </a:pPr>
            <a:endParaRPr lang="zh-CN" altLang="zh-CN" sz="2400" dirty="0">
              <a:latin typeface="楷体" panose="02010609060101010101" pitchFamily="49" charset="-122"/>
              <a:ea typeface="楷体" panose="02010609060101010101" pitchFamily="49" charset="-122"/>
            </a:endParaRPr>
          </a:p>
        </p:txBody>
      </p:sp>
      <p:sp>
        <p:nvSpPr>
          <p:cNvPr id="3" name="文本框 2"/>
          <p:cNvSpPr txBox="1"/>
          <p:nvPr/>
        </p:nvSpPr>
        <p:spPr>
          <a:xfrm>
            <a:off x="728980" y="252730"/>
            <a:ext cx="2371725" cy="365760"/>
          </a:xfrm>
          <a:prstGeom prst="rect">
            <a:avLst/>
          </a:prstGeom>
          <a:noFill/>
        </p:spPr>
        <p:txBody>
          <a:bodyPr wrap="square" rtlCol="0">
            <a:spAutoFit/>
          </a:bodyPr>
          <a:p>
            <a:r>
              <a:rPr lang="zh-CN" altLang="en-US"/>
              <a:t>姿态的表示</a:t>
            </a:r>
            <a:endParaRPr lang="zh-CN" altLang="en-US"/>
          </a:p>
        </p:txBody>
      </p:sp>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图片 3" descr="1"/>
          <p:cNvPicPr>
            <a:picLocks noChangeAspect="1"/>
          </p:cNvPicPr>
          <p:nvPr/>
        </p:nvPicPr>
        <p:blipFill>
          <a:blip r:embed="rId1"/>
          <a:stretch>
            <a:fillRect/>
          </a:stretch>
        </p:blipFill>
        <p:spPr>
          <a:xfrm>
            <a:off x="513715" y="275273"/>
            <a:ext cx="7123113" cy="1754187"/>
          </a:xfrm>
          <a:prstGeom prst="rect">
            <a:avLst/>
          </a:prstGeom>
          <a:noFill/>
          <a:ln w="9525">
            <a:noFill/>
          </a:ln>
        </p:spPr>
      </p:pic>
      <p:pic>
        <p:nvPicPr>
          <p:cNvPr id="23555" name="图片 4" descr="2"/>
          <p:cNvPicPr>
            <a:picLocks noChangeAspect="1"/>
          </p:cNvPicPr>
          <p:nvPr/>
        </p:nvPicPr>
        <p:blipFill>
          <a:blip r:embed="rId2"/>
          <a:stretch>
            <a:fillRect/>
          </a:stretch>
        </p:blipFill>
        <p:spPr>
          <a:xfrm>
            <a:off x="406400" y="2168525"/>
            <a:ext cx="4598988" cy="2159000"/>
          </a:xfrm>
          <a:prstGeom prst="rect">
            <a:avLst/>
          </a:prstGeom>
          <a:noFill/>
          <a:ln w="9525">
            <a:noFill/>
          </a:ln>
        </p:spPr>
      </p:pic>
      <p:sp>
        <p:nvSpPr>
          <p:cNvPr id="2" name="文本框 1"/>
          <p:cNvSpPr txBox="1"/>
          <p:nvPr/>
        </p:nvSpPr>
        <p:spPr>
          <a:xfrm>
            <a:off x="949960" y="6088380"/>
            <a:ext cx="8622665" cy="368300"/>
          </a:xfrm>
          <a:prstGeom prst="rect">
            <a:avLst/>
          </a:prstGeom>
          <a:noFill/>
        </p:spPr>
        <p:txBody>
          <a:bodyPr wrap="square" rtlCol="0">
            <a:spAutoFit/>
          </a:bodyPr>
          <a:p>
            <a:r>
              <a:rPr lang="en-US" altLang="zh-CN"/>
              <a:t>Body=C earth</a:t>
            </a:r>
            <a:endParaRPr lang="en-US" altLang="zh-CN"/>
          </a:p>
        </p:txBody>
      </p:sp>
      <p:pic>
        <p:nvPicPr>
          <p:cNvPr id="56" name="图片 55" descr="IMG_256"/>
          <p:cNvPicPr>
            <a:picLocks noChangeAspect="1"/>
          </p:cNvPicPr>
          <p:nvPr/>
        </p:nvPicPr>
        <p:blipFill>
          <a:blip r:embed="rId3"/>
          <a:stretch>
            <a:fillRect/>
          </a:stretch>
        </p:blipFill>
        <p:spPr>
          <a:xfrm>
            <a:off x="726440" y="4739640"/>
            <a:ext cx="5203825" cy="9372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0665" y="241300"/>
            <a:ext cx="11649710" cy="1739900"/>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p:txBody>
      </p:sp>
      <p:sp>
        <p:nvSpPr>
          <p:cNvPr id="6" name="文本框 5"/>
          <p:cNvSpPr txBox="1"/>
          <p:nvPr/>
        </p:nvSpPr>
        <p:spPr>
          <a:xfrm>
            <a:off x="683260" y="241300"/>
            <a:ext cx="6703695" cy="365760"/>
          </a:xfrm>
          <a:prstGeom prst="rect">
            <a:avLst/>
          </a:prstGeom>
          <a:noFill/>
        </p:spPr>
        <p:txBody>
          <a:bodyPr wrap="square" rtlCol="0">
            <a:spAutoFit/>
          </a:bodyPr>
          <a:p>
            <a:r>
              <a:rPr lang="zh-CN" altLang="en-US"/>
              <a:t>姿态的表示方法：</a:t>
            </a:r>
            <a:endParaRPr lang="zh-CN" altLang="en-US"/>
          </a:p>
        </p:txBody>
      </p:sp>
      <p:pic>
        <p:nvPicPr>
          <p:cNvPr id="2" name="图片 1"/>
          <p:cNvPicPr>
            <a:picLocks noChangeAspect="1"/>
          </p:cNvPicPr>
          <p:nvPr/>
        </p:nvPicPr>
        <p:blipFill>
          <a:blip r:embed="rId1"/>
          <a:stretch>
            <a:fillRect/>
          </a:stretch>
        </p:blipFill>
        <p:spPr>
          <a:xfrm>
            <a:off x="683260" y="607060"/>
            <a:ext cx="9551035" cy="5816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0160913084831885"/>
          <p:cNvPicPr>
            <a:picLocks noChangeAspect="1"/>
          </p:cNvPicPr>
          <p:nvPr/>
        </p:nvPicPr>
        <p:blipFill>
          <a:blip r:embed="rId1"/>
          <a:stretch>
            <a:fillRect/>
          </a:stretch>
        </p:blipFill>
        <p:spPr>
          <a:xfrm>
            <a:off x="15875" y="73660"/>
            <a:ext cx="4564380" cy="3274060"/>
          </a:xfrm>
          <a:prstGeom prst="rect">
            <a:avLst/>
          </a:prstGeom>
        </p:spPr>
      </p:pic>
      <p:pic>
        <p:nvPicPr>
          <p:cNvPr id="5" name="图片 4"/>
          <p:cNvPicPr>
            <a:picLocks noChangeAspect="1"/>
          </p:cNvPicPr>
          <p:nvPr/>
        </p:nvPicPr>
        <p:blipFill>
          <a:blip r:embed="rId2"/>
          <a:stretch>
            <a:fillRect/>
          </a:stretch>
        </p:blipFill>
        <p:spPr>
          <a:xfrm>
            <a:off x="4580255" y="2339340"/>
            <a:ext cx="7462520" cy="453517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Words>
  <Application>WPS 演示</Application>
  <PresentationFormat>宽屏</PresentationFormat>
  <Paragraphs>124</Paragraphs>
  <Slides>21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5" baseType="lpstr">
      <vt:lpstr>Arial</vt:lpstr>
      <vt:lpstr>宋体</vt:lpstr>
      <vt:lpstr>Wingdings</vt:lpstr>
      <vt:lpstr>Wingdings</vt:lpstr>
      <vt:lpstr>楷体</vt:lpstr>
      <vt:lpstr>仿宋</vt:lpstr>
      <vt:lpstr>微软雅黑</vt:lpstr>
      <vt:lpstr>Arial Unicode MS</vt:lpstr>
      <vt:lpstr>Calibri Light</vt:lpstr>
      <vt:lpstr>Calibri</vt:lpstr>
      <vt:lpstr>Office 主题</vt:lpstr>
      <vt:lpstr>Equation.KSEE3</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Pandadigi</cp:lastModifiedBy>
  <cp:revision>54</cp:revision>
  <dcterms:created xsi:type="dcterms:W3CDTF">2015-05-05T08:02:00Z</dcterms:created>
  <dcterms:modified xsi:type="dcterms:W3CDTF">2017-09-21T11:25:54Z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