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332" r:id="rId4"/>
    <p:sldId id="344" r:id="rId5"/>
    <p:sldId id="285" r:id="rId6"/>
    <p:sldId id="286" r:id="rId7"/>
    <p:sldId id="258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7-18T11:5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1479 831,'1'0,"-1"1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7-18T11:5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165 865,'2'0,"2"0,2 0,-2 0,5 0,-2 0,1 0,1 0,-4 0,2 0,-3 0,2 0,-3 0,0 0,0 0,-1 0,2 0,1 0,-1 0,3 0,-3 0,0 0,2 0,-2 0,0 0,-1 0,1 0,2 0,-2 0,2 0,-2 0,1 0,4 0,-4 0,-1 0,2 0,-3 0,0 0,-2 0,2 0,0 0,-2 0,1 0,-1 0,2 0,-2 0,1 0,-1 0,2 0,-1 0,0 0,-1 0,0 0,0 0,0 0,0 0,0 0,0 0,0 0,0 0,0 0,0 0,0 0,0 0,2 0,-2 0,0 0,0 0,0 0,0 0,0 0,0 0,-1 1,1-1,0 0,0 0,1 0,0 0,-1 0,1 0,1 0,0 0,0 0,0 0,1 0,-2 0,1 0,0 0,0 0,-1 0,0-1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0350" y="367665"/>
            <a:ext cx="710565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位置</a:t>
            </a:r>
            <a:r>
              <a:rPr lang="en-US" altLang="zh-CN" sz="2000"/>
              <a:t>/</a:t>
            </a:r>
            <a:r>
              <a:rPr lang="zh-CN" altLang="en-US" sz="2000"/>
              <a:t>高度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速度</a:t>
            </a:r>
            <a:r>
              <a:rPr lang="en-US" altLang="zh-CN" sz="2000"/>
              <a:t>/</a:t>
            </a:r>
            <a:r>
              <a:rPr lang="zh-CN" altLang="en-US" sz="2000"/>
              <a:t>爬升率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setpoint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bool _reset_pos_sp; //重置设定值 将当前值位置设为期望值</a:t>
            </a:r>
            <a:endParaRPr lang="zh-CN" altLang="en-US" sz="2000"/>
          </a:p>
          <a:p>
            <a:r>
              <a:rPr lang="zh-CN" altLang="en-US" sz="2000"/>
              <a:t>bool _reset_alt_sp;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bool _pos_hold_engaged;</a:t>
            </a:r>
            <a:r>
              <a:rPr lang="en-US" altLang="zh-CN" sz="2000"/>
              <a:t>//</a:t>
            </a:r>
            <a:r>
              <a:rPr lang="zh-CN" altLang="en-US" sz="2000"/>
              <a:t>位置保持使能</a:t>
            </a:r>
            <a:endParaRPr lang="zh-CN" altLang="en-US" sz="2000"/>
          </a:p>
          <a:p>
            <a:r>
              <a:rPr lang="zh-CN" altLang="en-US" sz="2000"/>
              <a:t>bool _alt_hold_engaged;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bool _run_pos_control;</a:t>
            </a:r>
            <a:r>
              <a:rPr lang="en-US" altLang="zh-CN" sz="2000"/>
              <a:t>//</a:t>
            </a:r>
            <a:r>
              <a:rPr lang="zh-CN" altLang="en-US" sz="2000"/>
              <a:t>运行位置控制器</a:t>
            </a:r>
            <a:endParaRPr lang="zh-CN" altLang="en-US" sz="2000"/>
          </a:p>
          <a:p>
            <a:r>
              <a:rPr lang="zh-CN" altLang="en-US" sz="2000"/>
              <a:t>bool _run_alt_control;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	bool reset_int_z = true;</a:t>
            </a:r>
            <a:endParaRPr lang="zh-CN" altLang="en-US" sz="2000"/>
          </a:p>
          <a:p>
            <a:r>
              <a:rPr lang="zh-CN" altLang="en-US" sz="2000"/>
              <a:t>	bool reset_int_z_manual = false;</a:t>
            </a:r>
            <a:endParaRPr lang="zh-CN" altLang="en-US" sz="2000"/>
          </a:p>
          <a:p>
            <a:r>
              <a:rPr lang="zh-CN" altLang="en-US" sz="2000"/>
              <a:t>	bool reset_int_xy = true;</a:t>
            </a:r>
            <a:endParaRPr lang="zh-CN" altLang="en-US" sz="2000"/>
          </a:p>
          <a:p>
            <a:r>
              <a:rPr lang="zh-CN" altLang="en-US" sz="2000"/>
              <a:t>	bool reset_yaw_sp = true;</a:t>
            </a:r>
            <a:endParaRPr lang="zh-CN" altLang="en-US" sz="2000"/>
          </a:p>
          <a:p>
            <a:r>
              <a:rPr lang="zh-CN" altLang="en-US" sz="2000"/>
              <a:t>	bool was_armed = false;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24"/>
          <p:cNvGraphicFramePr/>
          <p:nvPr/>
        </p:nvGraphicFramePr>
        <p:xfrm>
          <a:off x="1485265" y="1017270"/>
          <a:ext cx="8760460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902700" imgH="2705100" progId="Visio.Drawing.15">
                  <p:embed/>
                </p:oleObj>
              </mc:Choice>
              <mc:Fallback>
                <p:oleObj name="" r:id="rId1" imgW="8902700" imgH="2705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5265" y="1017270"/>
                        <a:ext cx="8760460" cy="3824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-2147482621"/>
          <p:cNvGraphicFramePr/>
          <p:nvPr/>
        </p:nvGraphicFramePr>
        <p:xfrm>
          <a:off x="1444625" y="471805"/>
          <a:ext cx="6437630" cy="336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68100" imgH="5969000" progId="Visio.Drawing.15">
                  <p:embed/>
                </p:oleObj>
              </mc:Choice>
              <mc:Fallback>
                <p:oleObj name="" r:id="rId1" imgW="11468100" imgH="59690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4625" y="471805"/>
                        <a:ext cx="6437630" cy="336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931545"/>
            <a:ext cx="8166735" cy="285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090" y="227330"/>
            <a:ext cx="1192212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串级</a:t>
            </a:r>
            <a:r>
              <a:rPr lang="en-US" altLang="zh-CN"/>
              <a:t>PID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、外环</a:t>
            </a:r>
            <a:r>
              <a:rPr lang="en-US" altLang="zh-CN"/>
              <a:t>PID 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、内环</a:t>
            </a:r>
            <a:r>
              <a:rPr lang="en-US" altLang="zh-CN"/>
              <a:t>PID;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          (</a:t>
            </a:r>
            <a:r>
              <a:rPr lang="zh-CN" altLang="zh-CN"/>
              <a:t>门限处理，积分处理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0" y="4490085"/>
            <a:ext cx="6096000" cy="49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5151120"/>
            <a:ext cx="11687175" cy="912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5" name="墨迹 64"/>
              <p14:cNvContentPartPr/>
              <p14:nvPr/>
            </p14:nvContentPartPr>
            <p14:xfrm>
              <a:off x="11269980" y="6332220"/>
              <a:ext cx="7620" cy="762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"/>
            </p:blipFill>
            <p:spPr>
              <a:xfrm>
                <a:off x="11269980" y="6332220"/>
                <a:ext cx="7620" cy="7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2" name="墨迹 71"/>
              <p14:cNvContentPartPr/>
              <p14:nvPr/>
            </p14:nvContentPartPr>
            <p14:xfrm>
              <a:off x="1257300" y="6591300"/>
              <a:ext cx="2095500" cy="762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7"/>
            </p:blipFill>
            <p:spPr>
              <a:xfrm>
                <a:off x="1257300" y="6591300"/>
                <a:ext cx="2095500" cy="76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1064260"/>
            <a:ext cx="6892290" cy="1499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2785110"/>
            <a:ext cx="3910330" cy="1531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4917440"/>
            <a:ext cx="10459085" cy="16929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59840" y="429260"/>
            <a:ext cx="870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、从推力向量求 姿态期望值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10665" y="4549140"/>
            <a:ext cx="870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、发布期望姿态，给姿态控制使用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9" t="17085" r="3925" b="21595"/>
          <a:stretch>
            <a:fillRect/>
          </a:stretch>
        </p:blipFill>
        <p:spPr>
          <a:xfrm>
            <a:off x="951865" y="491490"/>
            <a:ext cx="8782050" cy="576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60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Pandadigi</cp:lastModifiedBy>
  <cp:revision>25</cp:revision>
  <dcterms:created xsi:type="dcterms:W3CDTF">2015-05-05T08:02:00Z</dcterms:created>
  <dcterms:modified xsi:type="dcterms:W3CDTF">2018-05-12T05:41:48Z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