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7680" y="181610"/>
            <a:ext cx="9047480" cy="6495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9555" y="347980"/>
            <a:ext cx="92919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/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effectLst/>
                <a:latin typeface="Times New Roman" panose="02020603050405020304" charset="0"/>
                <a:ea typeface="楷体" panose="02010609060101010101" charset="-122"/>
              </a:rPr>
              <a:t>、系统地位</a:t>
            </a:r>
            <a:endParaRPr lang="zh-CN" altLang="en-US" sz="3200" b="1">
              <a:effectLst/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1170" y="428625"/>
            <a:ext cx="929195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commander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楷体" panose="02010609060101010101" charset="-122"/>
              </a:rPr>
              <a:t>：决策层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楷体" panose="02010609060101010101" charset="-122"/>
            </a:endParaRPr>
          </a:p>
          <a:p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>
                <a:latin typeface="Times New Roman" panose="02020603050405020304" charset="0"/>
                <a:ea typeface="楷体" panose="02010609060101010101" charset="-122"/>
              </a:rPr>
              <a:t>传感器的校准</a:t>
            </a:r>
            <a:endParaRPr lang="zh-CN" altLang="en-US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>
                <a:latin typeface="Times New Roman" panose="02020603050405020304" charset="0"/>
                <a:ea typeface="楷体" panose="02010609060101010101" charset="-122"/>
              </a:rPr>
              <a:t>飞行前的检查</a:t>
            </a: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>
                <a:latin typeface="Times New Roman" panose="02020603050405020304" charset="0"/>
                <a:ea typeface="楷体" panose="02010609060101010101" charset="-122"/>
              </a:rPr>
              <a:t>解锁状态的切换</a:t>
            </a:r>
            <a:endParaRPr lang="zh-CN" altLang="en-US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>
                <a:latin typeface="Times New Roman" panose="02020603050405020304" charset="0"/>
                <a:ea typeface="楷体" panose="02010609060101010101" charset="-122"/>
              </a:rPr>
              <a:t>飞行模式的切换</a:t>
            </a:r>
            <a:endParaRPr lang="zh-CN" altLang="en-US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8580" y="367030"/>
            <a:ext cx="2571115" cy="6123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1170" y="428625"/>
            <a:ext cx="9291955" cy="7970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ea typeface="楷体" panose="02010609060101010101" charset="-122"/>
              </a:rPr>
              <a:t>3</a:t>
            </a:r>
            <a:r>
              <a:rPr lang="zh-CN" altLang="en-US" sz="3200" b="1">
                <a:latin typeface="Times New Roman" panose="02020603050405020304" charset="0"/>
                <a:ea typeface="楷体" panose="02010609060101010101" charset="-122"/>
              </a:rPr>
              <a:t>、</a:t>
            </a:r>
            <a:r>
              <a:rPr lang="en-US" altLang="zh-CN" sz="3200" b="1">
                <a:latin typeface="Times New Roman" panose="02020603050405020304" charset="0"/>
                <a:ea typeface="楷体" panose="02010609060101010101" charset="-122"/>
              </a:rPr>
              <a:t>topic</a:t>
            </a:r>
            <a:endParaRPr lang="en-US" altLang="zh-CN" sz="3200" b="1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vehicle_command.msg</a:t>
            </a: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vehicle_status.msg</a:t>
            </a: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status_flags </a:t>
            </a:r>
            <a:r>
              <a:rPr lang="zh-CN" altLang="en-US" sz="3200">
                <a:latin typeface="Times New Roman" panose="02020603050405020304" charset="0"/>
                <a:ea typeface="楷体" panose="02010609060101010101" charset="-122"/>
              </a:rPr>
              <a:t>（</a:t>
            </a:r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state_machine_helper.h</a:t>
            </a:r>
            <a:r>
              <a:rPr lang="zh-CN" altLang="en-US" sz="3200">
                <a:latin typeface="Times New Roman" panose="02020603050405020304" charset="0"/>
                <a:ea typeface="楷体" panose="02010609060101010101" charset="-122"/>
              </a:rPr>
              <a:t>）</a:t>
            </a:r>
            <a:endParaRPr lang="zh-CN" altLang="en-US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circuit_breaker_params.c </a:t>
            </a:r>
            <a:r>
              <a:rPr lang="zh-CN" altLang="en-US" sz="3200">
                <a:latin typeface="Times New Roman" panose="02020603050405020304" charset="0"/>
                <a:ea typeface="楷体" panose="02010609060101010101" charset="-122"/>
              </a:rPr>
              <a:t>（</a:t>
            </a:r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module/systemlib</a:t>
            </a:r>
            <a:r>
              <a:rPr lang="zh-CN" altLang="en-US" sz="3200">
                <a:latin typeface="Times New Roman" panose="02020603050405020304" charset="0"/>
                <a:ea typeface="楷体" panose="02010609060101010101" charset="-122"/>
              </a:rPr>
              <a:t>）</a:t>
            </a:r>
            <a:endParaRPr lang="zh-CN" altLang="en-US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1170" y="428625"/>
            <a:ext cx="92919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ea typeface="楷体" panose="02010609060101010101" charset="-122"/>
              </a:rPr>
              <a:t>4</a:t>
            </a:r>
            <a:r>
              <a:rPr lang="zh-CN" altLang="en-US" sz="3200" b="1">
                <a:latin typeface="Times New Roman" panose="02020603050405020304" charset="0"/>
                <a:ea typeface="楷体" panose="02010609060101010101" charset="-122"/>
              </a:rPr>
              <a:t>、流程介绍</a:t>
            </a:r>
            <a:endParaRPr lang="en-US" altLang="zh-CN" sz="3200" b="1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indent="0">
              <a:buFont typeface="+mj-ea"/>
              <a:buNone/>
            </a:pPr>
            <a:endParaRPr lang="zh-CN" altLang="en-US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3" name="图片 2" descr="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77825"/>
            <a:ext cx="5389245" cy="6101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9105" y="428625"/>
            <a:ext cx="1104582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Times New Roman" panose="02020603050405020304" charset="0"/>
                <a:ea typeface="楷体" panose="02010609060101010101" charset="-122"/>
              </a:rPr>
              <a:t>5</a:t>
            </a:r>
            <a:r>
              <a:rPr lang="zh-CN" altLang="en-US" sz="3200" b="1">
                <a:latin typeface="Times New Roman" panose="02020603050405020304" charset="0"/>
                <a:ea typeface="楷体" panose="02010609060101010101" charset="-122"/>
              </a:rPr>
              <a:t>、关键函数先接触</a:t>
            </a:r>
            <a:endParaRPr lang="zh-CN" altLang="en-US" sz="3200" b="1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transition_result_t </a:t>
            </a:r>
            <a:r>
              <a:rPr lang="en-US" altLang="zh-CN" sz="3200">
                <a:solidFill>
                  <a:schemeClr val="bg1">
                    <a:lumMod val="65000"/>
                  </a:schemeClr>
                </a:solidFill>
                <a:latin typeface="Times New Roman" panose="02020603050405020304" charset="0"/>
                <a:ea typeface="楷体" panose="02010609060101010101" charset="-122"/>
              </a:rPr>
              <a:t> </a:t>
            </a:r>
            <a:r>
              <a:rPr lang="en-US" altLang="zh-CN" sz="3200" u="sng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set_main_state_rc</a:t>
            </a:r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(</a:t>
            </a: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					struct vehicle_status_s *status_local)</a:t>
            </a: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en-US" altLang="zh-CN" sz="3200">
                <a:latin typeface="Times New Roman" panose="02020603050405020304" charset="0"/>
                <a:ea typeface="楷体" panose="02010609060101010101" charset="-122"/>
                <a:sym typeface="+mn-ea"/>
              </a:rPr>
              <a:t>//就是对遥控器模式的切换的处理,这是期望的模式,但是不一定能切过去</a:t>
            </a: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en-US" altLang="zh-CN" sz="3200">
                <a:latin typeface="Times New Roman" panose="02020603050405020304" charset="0"/>
                <a:ea typeface="楷体" panose="02010609060101010101" charset="-122"/>
                <a:sym typeface="+mn-ea"/>
              </a:rPr>
              <a:t>//其中模式能不能切换过去靠函数判断</a:t>
            </a:r>
            <a:endParaRPr lang="en-US" altLang="zh-CN" sz="32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3370" y="73025"/>
            <a:ext cx="1189672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4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transition_result_t  </a:t>
            </a:r>
            <a:r>
              <a:rPr sz="2400" b="1" u="sng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main_state_transition</a:t>
            </a:r>
            <a:r>
              <a:rPr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(</a:t>
            </a:r>
            <a:endParaRPr sz="24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				</a:t>
            </a:r>
            <a:r>
              <a:rPr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struct vehicle_status_s *status, </a:t>
            </a:r>
            <a:endParaRPr sz="24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				</a:t>
            </a:r>
            <a:r>
              <a:rPr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main_state_t new_main_state, </a:t>
            </a:r>
            <a:r>
              <a:rPr lang="en-US"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‘</a:t>
            </a:r>
            <a:endParaRPr lang="en-US" sz="24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				</a:t>
            </a:r>
            <a:r>
              <a:rPr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uint8_t &amp;main_state_prev,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	</a:t>
            </a:r>
            <a:r>
              <a:rPr lang="en-US"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			</a:t>
            </a:r>
            <a:r>
              <a:rPr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status_flags_s *status_flags, </a:t>
            </a:r>
            <a:endParaRPr sz="24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				</a:t>
            </a:r>
            <a:r>
              <a:rPr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struct commander_state_s *internal_state)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//第一个参数vehicle_status,里面包含飞机的nav_state arming_state 是否垂起  是否故障等,可见表示飞机的整体状态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//第二个参数new_main_state 新的main状态,代表遥控器切换的新的飞行模式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//第三个参数main_state_prev 就是目前飞机实际飞行的模式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//第四个参数status_flags 表示系统当前各个部件的条件情况,如位置数据是否有效 Circuit_breaker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//第五个参数internal_state 其实好像还是遥控器切换的飞行模式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24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24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24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240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9105" y="428625"/>
            <a:ext cx="1104582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+mj-ea"/>
              <a:buAutoNum type="circleNumDbPlain" startAt="3"/>
            </a:pPr>
            <a:r>
              <a:rPr sz="2400">
                <a:latin typeface="Times New Roman" panose="02020603050405020304" charset="0"/>
                <a:ea typeface="楷体" panose="02010609060101010101" charset="-122"/>
              </a:rPr>
              <a:t>bool  </a:t>
            </a:r>
            <a:r>
              <a:rPr sz="2400" b="1" u="sng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set_nav_state</a:t>
            </a:r>
            <a:r>
              <a:rPr sz="2400">
                <a:latin typeface="Times New Roman" panose="02020603050405020304" charset="0"/>
                <a:ea typeface="楷体" panose="02010609060101010101" charset="-122"/>
              </a:rPr>
              <a:t>(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pPr indent="0">
              <a:buFont typeface="+mj-ea"/>
              <a:buNone/>
            </a:pPr>
            <a:r>
              <a:rPr lang="en-US" sz="2400">
                <a:latin typeface="Times New Roman" panose="02020603050405020304" charset="0"/>
                <a:ea typeface="楷体" panose="02010609060101010101" charset="-122"/>
              </a:rPr>
              <a:t>				</a:t>
            </a:r>
            <a:r>
              <a:rPr sz="2400">
                <a:latin typeface="Times New Roman" panose="02020603050405020304" charset="0"/>
                <a:ea typeface="楷体" panose="02010609060101010101" charset="-122"/>
              </a:rPr>
              <a:t>&amp;status,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 &amp;internal_state,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&amp;mavlink_log_pub,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 (datalink_loss_enabled &gt; 0),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 _mission_result.finished,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_mission_result.stay_in_failsafe,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 &amp;status_flags,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 land_detector.landed,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(rc_loss_enabled &gt; 0),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 offboard_loss_act,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sz="2400">
                <a:latin typeface="Times New Roman" panose="02020603050405020304" charset="0"/>
                <a:ea typeface="楷体" panose="02010609060101010101" charset="-122"/>
              </a:rPr>
              <a:t>				 offboard_loss_rc_act);</a:t>
            </a:r>
            <a:endParaRPr sz="24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24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24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24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24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240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9105" y="428625"/>
            <a:ext cx="110458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 b="1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 startAt="4"/>
            </a:pPr>
            <a:r>
              <a:rPr lang="en-US" altLang="zh-CN" sz="3200">
                <a:latin typeface="Times New Roman" panose="02020603050405020304" charset="0"/>
                <a:ea typeface="楷体" panose="02010609060101010101" charset="-122"/>
              </a:rPr>
              <a:t>void set_control_mode()</a:t>
            </a:r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9105" y="428625"/>
            <a:ext cx="1104582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Times New Roman" panose="02020603050405020304" charset="0"/>
                <a:ea typeface="楷体" panose="02010609060101010101" charset="-122"/>
              </a:rPr>
              <a:t>6</a:t>
            </a:r>
            <a:r>
              <a:rPr lang="zh-CN" altLang="en-US" sz="3200" b="1">
                <a:latin typeface="Times New Roman" panose="02020603050405020304" charset="0"/>
                <a:ea typeface="楷体" panose="02010609060101010101" charset="-122"/>
              </a:rPr>
              <a:t>、解读源码</a:t>
            </a:r>
            <a:endParaRPr lang="zh-CN" altLang="en-US" sz="3200" b="1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>
                <a:latin typeface="Times New Roman" panose="02020603050405020304" charset="0"/>
                <a:ea typeface="楷体" panose="02010609060101010101" charset="-122"/>
                <a:sym typeface="+mn-ea"/>
              </a:rPr>
              <a:t>指令试一试</a:t>
            </a:r>
            <a:endParaRPr lang="zh-CN" altLang="en-US" sz="32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32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32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>
                <a:latin typeface="Times New Roman" panose="02020603050405020304" charset="0"/>
                <a:ea typeface="楷体" panose="02010609060101010101" charset="-122"/>
                <a:sym typeface="+mn-ea"/>
              </a:rPr>
              <a:t>源码过程</a:t>
            </a:r>
            <a:endParaRPr lang="zh-CN" altLang="en-US" sz="32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32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32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>
                <a:latin typeface="Times New Roman" panose="02020603050405020304" charset="0"/>
                <a:ea typeface="楷体" panose="02010609060101010101" charset="-122"/>
                <a:sym typeface="+mn-ea"/>
              </a:rPr>
              <a:t>简化总结</a:t>
            </a:r>
            <a:endParaRPr lang="zh-CN" altLang="en-US" sz="320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  <a:p>
            <a:endParaRPr lang="en-US" altLang="zh-CN" sz="320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演示</Application>
  <PresentationFormat>宽屏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楷体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Miracle</dc:creator>
  <cp:lastModifiedBy>Pandadigi</cp:lastModifiedBy>
  <cp:revision>27</cp:revision>
  <dcterms:created xsi:type="dcterms:W3CDTF">2015-05-05T08:02:00Z</dcterms:created>
  <dcterms:modified xsi:type="dcterms:W3CDTF">2017-07-28T13:52:55Z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