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77" r:id="rId4"/>
    <p:sldId id="278" r:id="rId5"/>
    <p:sldId id="257" r:id="rId6"/>
    <p:sldId id="271" r:id="rId8"/>
    <p:sldId id="258" r:id="rId9"/>
    <p:sldId id="259" r:id="rId10"/>
    <p:sldId id="279" r:id="rId11"/>
    <p:sldId id="260" r:id="rId12"/>
    <p:sldId id="261" r:id="rId13"/>
    <p:sldId id="262" r:id="rId14"/>
    <p:sldId id="265" r:id="rId15"/>
    <p:sldId id="266" r:id="rId16"/>
    <p:sldId id="269" r:id="rId17"/>
    <p:sldId id="280" r:id="rId18"/>
    <p:sldId id="283" r:id="rId19"/>
    <p:sldId id="272" r:id="rId20"/>
    <p:sldId id="273" r:id="rId21"/>
    <p:sldId id="270" r:id="rId22"/>
    <p:sldId id="289" r:id="rId23"/>
    <p:sldId id="281" r:id="rId24"/>
    <p:sldId id="308" r:id="rId25"/>
    <p:sldId id="307" r:id="rId26"/>
    <p:sldId id="282" r:id="rId27"/>
    <p:sldId id="267" r:id="rId28"/>
    <p:sldId id="286" r:id="rId29"/>
    <p:sldId id="284" r:id="rId30"/>
    <p:sldId id="285" r:id="rId31"/>
    <p:sldId id="275" r:id="rId32"/>
    <p:sldId id="309" r:id="rId33"/>
    <p:sldId id="287"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79765" autoAdjust="0"/>
  </p:normalViewPr>
  <p:slideViewPr>
    <p:cSldViewPr snapToGrid="0">
      <p:cViewPr varScale="1">
        <p:scale>
          <a:sx n="59" d="100"/>
          <a:sy n="59" d="100"/>
        </p:scale>
        <p:origin x="11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65FE-9397-4F46-8F73-CA00F0D6F57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8647F7-5AD5-41D2-A78F-0CC868AEF1B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以下表格中，</a:t>
            </a:r>
            <a:r>
              <a:rPr lang="en-US" altLang="zh-CN" sz="1200" b="0" i="0" kern="1200" dirty="0" smtClean="0">
                <a:solidFill>
                  <a:schemeClr val="tx1"/>
                </a:solidFill>
                <a:effectLst/>
                <a:latin typeface="+mn-lt"/>
                <a:ea typeface="+mn-ea"/>
                <a:cs typeface="+mn-cs"/>
              </a:rPr>
              <a:t>SEQ</a:t>
            </a:r>
            <a:r>
              <a:rPr lang="zh-CN" altLang="en-US" sz="1200" b="0" i="0" kern="1200" dirty="0" smtClean="0">
                <a:solidFill>
                  <a:schemeClr val="tx1"/>
                </a:solidFill>
                <a:effectLst/>
                <a:latin typeface="+mn-lt"/>
                <a:ea typeface="+mn-ea"/>
                <a:cs typeface="+mn-cs"/>
              </a:rPr>
              <a:t>为计算得出，数值不固定，故用</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代替，</a:t>
            </a:r>
            <a:r>
              <a:rPr lang="en-US" altLang="zh-CN" sz="1200" b="0" i="0" kern="1200" dirty="0" smtClean="0">
                <a:solidFill>
                  <a:schemeClr val="tx1"/>
                </a:solidFill>
                <a:effectLst/>
                <a:latin typeface="+mn-lt"/>
                <a:ea typeface="+mn-ea"/>
                <a:cs typeface="+mn-cs"/>
              </a:rPr>
              <a:t>SYS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COMP</a:t>
            </a:r>
            <a:r>
              <a:rPr lang="zh-CN" altLang="en-US" sz="1200" b="0" i="0" kern="1200" dirty="0" smtClean="0">
                <a:solidFill>
                  <a:schemeClr val="tx1"/>
                </a:solidFill>
                <a:effectLst/>
                <a:latin typeface="+mn-lt"/>
                <a:ea typeface="+mn-ea"/>
                <a:cs typeface="+mn-cs"/>
              </a:rPr>
              <a:t>两项为笔者使用的</a:t>
            </a:r>
            <a:r>
              <a:rPr lang="en-US" altLang="zh-CN" sz="1200" b="0" i="0" kern="1200" dirty="0" smtClean="0">
                <a:solidFill>
                  <a:schemeClr val="tx1"/>
                </a:solidFill>
                <a:effectLst/>
                <a:latin typeface="+mn-lt"/>
                <a:ea typeface="+mn-ea"/>
                <a:cs typeface="+mn-cs"/>
              </a:rPr>
              <a:t>Mission Planner</a:t>
            </a:r>
            <a:r>
              <a:rPr lang="zh-CN" altLang="en-US" sz="1200" b="0" i="0" kern="1200" dirty="0" smtClean="0">
                <a:solidFill>
                  <a:schemeClr val="tx1"/>
                </a:solidFill>
                <a:effectLst/>
                <a:latin typeface="+mn-lt"/>
                <a:ea typeface="+mn-ea"/>
                <a:cs typeface="+mn-cs"/>
              </a:rPr>
              <a:t>地面站设定的系统</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和组件</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MSG</a:t>
            </a:r>
            <a:r>
              <a:rPr lang="zh-CN" altLang="en-US" sz="1200" b="0" i="0" kern="1200" dirty="0" smtClean="0">
                <a:solidFill>
                  <a:schemeClr val="tx1"/>
                </a:solidFill>
                <a:effectLst/>
                <a:latin typeface="+mn-lt"/>
                <a:ea typeface="+mn-ea"/>
                <a:cs typeface="+mn-cs"/>
              </a:rPr>
              <a:t>项</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代表</a:t>
            </a:r>
            <a:r>
              <a:rPr lang="en-US" altLang="zh-CN" sz="1200" b="0" i="0" kern="1200" dirty="0" smtClean="0">
                <a:solidFill>
                  <a:schemeClr val="tx1"/>
                </a:solidFill>
                <a:effectLst/>
                <a:latin typeface="+mn-lt"/>
                <a:ea typeface="+mn-ea"/>
                <a:cs typeface="+mn-cs"/>
              </a:rPr>
              <a:t>HEARTBEAT</a:t>
            </a:r>
            <a:r>
              <a:rPr lang="zh-CN" altLang="en-US" sz="1200" b="0" i="0" kern="1200" dirty="0" smtClean="0">
                <a:solidFill>
                  <a:schemeClr val="tx1"/>
                </a:solidFill>
                <a:effectLst/>
                <a:latin typeface="+mn-lt"/>
                <a:ea typeface="+mn-ea"/>
                <a:cs typeface="+mn-cs"/>
              </a:rPr>
              <a:t>消息的</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PAYLOAD</a:t>
            </a:r>
            <a:r>
              <a:rPr lang="zh-CN" altLang="en-US" sz="1200" b="0" i="0" kern="1200" dirty="0" smtClean="0">
                <a:solidFill>
                  <a:schemeClr val="tx1"/>
                </a:solidFill>
                <a:effectLst/>
                <a:latin typeface="+mn-lt"/>
                <a:ea typeface="+mn-ea"/>
                <a:cs typeface="+mn-cs"/>
              </a:rPr>
              <a:t>内存储详细信息，下一章节再介绍，最后的</a:t>
            </a:r>
            <a:r>
              <a:rPr lang="en-US" altLang="zh-CN" sz="1200" b="0" i="0" kern="1200" dirty="0" smtClean="0">
                <a:solidFill>
                  <a:schemeClr val="tx1"/>
                </a:solidFill>
                <a:effectLst/>
                <a:latin typeface="+mn-lt"/>
                <a:ea typeface="+mn-ea"/>
                <a:cs typeface="+mn-cs"/>
              </a:rPr>
              <a:t>CKA CKB</a:t>
            </a:r>
            <a:r>
              <a:rPr lang="zh-CN" altLang="en-US" sz="1200" b="0" i="0" kern="1200" dirty="0" smtClean="0">
                <a:solidFill>
                  <a:schemeClr val="tx1"/>
                </a:solidFill>
                <a:effectLst/>
                <a:latin typeface="+mn-lt"/>
                <a:ea typeface="+mn-ea"/>
                <a:cs typeface="+mn-cs"/>
              </a:rPr>
              <a:t>为封包后计算得出，以</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代替。</a:t>
            </a:r>
            <a:endParaRPr lang="zh-CN" altLang="en-US" dirty="0"/>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因为我们在使用基于这套飞控开发的过程中，会有很多自定义的数据要求，比如我们添加一个新的传感器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在飞控中添加一个自定义传感器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我们会把新的传感器数据发送回来和地面站交互，这时候就会涉及到自定义一个</a:t>
            </a:r>
            <a:r>
              <a:rPr lang="en-US" altLang="zh-CN" sz="1200" b="0" i="0" kern="1200" dirty="0"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的消息包，自定义消息包的数据，发送给地面站来解析显示。</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a:t>
            </a:r>
            <a:r>
              <a:rPr lang="en-US" altLang="zh-CN" sz="1200" b="0" i="0" kern="1200" dirty="0"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这套系统，有对应的工具，来自动生成</a:t>
            </a:r>
            <a:r>
              <a:rPr lang="en-US" altLang="zh-CN" sz="1200" b="0" i="0" kern="1200" dirty="0"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的库函数，只要约定好消息包的结构体，</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我们就可以用相应的</a:t>
            </a:r>
            <a:r>
              <a:rPr lang="en-US" altLang="zh-CN" sz="1200" b="0" i="0" kern="1200" dirty="0"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工具，来生成</a:t>
            </a:r>
            <a:r>
              <a:rPr lang="en-US" altLang="zh-CN" sz="1200" b="0" i="0" kern="1200" dirty="0"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库的头文件和功能接口函数。</a:t>
            </a:r>
            <a:endParaRPr lang="zh-CN" altLang="en-US" dirty="0"/>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APM,amtrixpilot</a:t>
            </a:r>
            <a:r>
              <a:rPr lang="zh-CN" altLang="en-US" dirty="0" smtClean="0"/>
              <a:t>这类文件夹里是各个飞控自己定义的</a:t>
            </a:r>
            <a:r>
              <a:rPr lang="en-US" altLang="zh-CN" dirty="0" err="1" smtClean="0"/>
              <a:t>mavlink</a:t>
            </a:r>
            <a:r>
              <a:rPr lang="zh-CN" altLang="en-US" dirty="0" smtClean="0"/>
              <a:t>消息类型，</a:t>
            </a:r>
            <a:endParaRPr lang="en-US" altLang="zh-CN" dirty="0" smtClean="0"/>
          </a:p>
          <a:p>
            <a:r>
              <a:rPr lang="zh-CN" altLang="en-US" dirty="0" smtClean="0"/>
              <a:t>原始的</a:t>
            </a:r>
            <a:r>
              <a:rPr lang="en-US" altLang="zh-CN" dirty="0" err="1" smtClean="0"/>
              <a:t>mavlink</a:t>
            </a:r>
            <a:r>
              <a:rPr lang="zh-CN" altLang="en-US" dirty="0" smtClean="0"/>
              <a:t>消息放在</a:t>
            </a:r>
            <a:r>
              <a:rPr lang="en-US" altLang="zh-CN" dirty="0" smtClean="0"/>
              <a:t>common</a:t>
            </a:r>
            <a:r>
              <a:rPr lang="zh-CN" altLang="en-US" dirty="0" smtClean="0"/>
              <a:t>文件夹里（大部分消息都在</a:t>
            </a:r>
            <a:r>
              <a:rPr lang="en-US" altLang="zh-CN" dirty="0" smtClean="0"/>
              <a:t>common</a:t>
            </a:r>
            <a:r>
              <a:rPr lang="zh-CN" altLang="en-US" dirty="0" smtClean="0"/>
              <a:t>文件夹中）。</a:t>
            </a:r>
            <a:endParaRPr lang="en-US" altLang="zh-CN" dirty="0" smtClean="0"/>
          </a:p>
          <a:p>
            <a:r>
              <a:rPr lang="en-US" altLang="zh-CN" dirty="0" err="1" smtClean="0"/>
              <a:t>Checksum.h</a:t>
            </a:r>
            <a:r>
              <a:rPr lang="zh-CN" altLang="en-US" dirty="0" smtClean="0"/>
              <a:t>中存放的是计算校验码的代码。</a:t>
            </a:r>
            <a:endParaRPr lang="en-US" altLang="zh-CN" dirty="0" smtClean="0"/>
          </a:p>
          <a:p>
            <a:r>
              <a:rPr lang="en-US" altLang="zh-CN" dirty="0" err="1" smtClean="0"/>
              <a:t>Mavlink_helper.h</a:t>
            </a:r>
            <a:r>
              <a:rPr lang="zh-CN" altLang="en-US" dirty="0" smtClean="0"/>
              <a:t>里面是将各个消息包补充完整</a:t>
            </a:r>
            <a:r>
              <a:rPr lang="en-US" altLang="zh-CN" dirty="0" smtClean="0"/>
              <a:t>(</a:t>
            </a:r>
            <a:r>
              <a:rPr lang="zh-CN" altLang="en-US" dirty="0" smtClean="0"/>
              <a:t>调用</a:t>
            </a:r>
            <a:r>
              <a:rPr lang="en-US" altLang="zh-CN" dirty="0" err="1" smtClean="0"/>
              <a:t>checksum.h</a:t>
            </a:r>
            <a:r>
              <a:rPr lang="zh-CN" altLang="en-US" dirty="0" smtClean="0"/>
              <a:t>中的函数计算检验码并补上消息帧的头，比如</a:t>
            </a:r>
            <a:r>
              <a:rPr lang="en-US" altLang="zh-CN" dirty="0" err="1" smtClean="0"/>
              <a:t>sysid</a:t>
            </a:r>
            <a:r>
              <a:rPr lang="zh-CN" altLang="en-US" dirty="0" smtClean="0"/>
              <a:t>和</a:t>
            </a:r>
            <a:r>
              <a:rPr lang="en-US" altLang="zh-CN" dirty="0" err="1" smtClean="0"/>
              <a:t>compid</a:t>
            </a:r>
            <a:r>
              <a:rPr lang="zh-CN" altLang="en-US" dirty="0" smtClean="0"/>
              <a:t>等</a:t>
            </a:r>
            <a:r>
              <a:rPr lang="en-US" altLang="zh-CN" dirty="0" smtClean="0"/>
              <a:t>)</a:t>
            </a:r>
            <a:r>
              <a:rPr lang="zh-CN" altLang="en-US" dirty="0" smtClean="0"/>
              <a:t>成为</a:t>
            </a:r>
            <a:r>
              <a:rPr lang="en-US" altLang="zh-CN" dirty="0" err="1" smtClean="0"/>
              <a:t>mavlink</a:t>
            </a:r>
            <a:r>
              <a:rPr lang="zh-CN" altLang="en-US" dirty="0" smtClean="0"/>
              <a:t>消息帧再发送。以及逐字解包函数。最主要的功能集中在这两个文件中。</a:t>
            </a:r>
            <a:endParaRPr lang="en-US" altLang="zh-CN" dirty="0" smtClean="0"/>
          </a:p>
          <a:p>
            <a:r>
              <a:rPr lang="en-US" altLang="zh-CN" dirty="0" err="1" smtClean="0"/>
              <a:t>Mavlink_conversions.h</a:t>
            </a:r>
            <a:r>
              <a:rPr lang="zh-CN" altLang="en-US" dirty="0" smtClean="0"/>
              <a:t>里面是</a:t>
            </a:r>
            <a:r>
              <a:rPr lang="en-US" altLang="zh-CN" dirty="0" err="1" smtClean="0"/>
              <a:t>dcm</a:t>
            </a:r>
            <a:r>
              <a:rPr lang="en-US" altLang="zh-CN" dirty="0" smtClean="0"/>
              <a:t>,</a:t>
            </a:r>
            <a:r>
              <a:rPr lang="zh-CN" altLang="en-US" dirty="0" smtClean="0"/>
              <a:t>欧拉角，四元数三种姿态表示方法之间的转换代码</a:t>
            </a:r>
            <a:endParaRPr lang="zh-CN" altLang="en-US" dirty="0"/>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err="1"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消息以</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格式定义，然后转换为</a:t>
            </a:r>
            <a:r>
              <a:rPr lang="en-US" altLang="zh-CN" sz="1200" b="0" i="0" kern="1200" dirty="0" smtClean="0">
                <a:solidFill>
                  <a:schemeClr val="tx1"/>
                </a:solidFill>
                <a:effectLst/>
                <a:latin typeface="+mn-lt"/>
                <a:ea typeface="+mn-ea"/>
                <a:cs typeface="+mn-cs"/>
              </a:rPr>
              <a:t>C / C ++</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Python</a:t>
            </a:r>
            <a:r>
              <a:rPr lang="zh-CN" altLang="en-US" sz="1200" b="0" i="0" kern="1200" dirty="0" smtClean="0">
                <a:solidFill>
                  <a:schemeClr val="tx1"/>
                </a:solidFill>
                <a:effectLst/>
                <a:latin typeface="+mn-lt"/>
                <a:ea typeface="+mn-ea"/>
                <a:cs typeface="+mn-cs"/>
              </a:rPr>
              <a:t>代码（存在多个生成器）。</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effectLst/>
                <a:latin typeface="+mn-lt"/>
                <a:ea typeface="+mn-ea"/>
                <a:cs typeface="+mn-cs"/>
              </a:rPr>
              <a:t>Common.xml</a:t>
            </a:r>
            <a:r>
              <a:rPr lang="zh-CN" altLang="en-US" sz="1200" b="0" i="0" kern="1200" dirty="0" smtClean="0">
                <a:solidFill>
                  <a:schemeClr val="tx1"/>
                </a:solidFill>
                <a:effectLst/>
                <a:latin typeface="+mn-lt"/>
                <a:ea typeface="+mn-ea"/>
                <a:cs typeface="+mn-cs"/>
              </a:rPr>
              <a:t>中包含了一般飞控的所有消息。</a:t>
            </a:r>
            <a:r>
              <a:rPr lang="zh-CN" altLang="en-US" dirty="0" smtClean="0"/>
              <a:t>这里自定义</a:t>
            </a:r>
            <a:r>
              <a:rPr lang="en-US" altLang="zh-CN" dirty="0" smtClean="0"/>
              <a:t>166</a:t>
            </a:r>
            <a:r>
              <a:rPr lang="zh-CN" altLang="en-US" dirty="0" smtClean="0"/>
              <a:t>号</a:t>
            </a:r>
            <a:r>
              <a:rPr lang="en-US" altLang="zh-CN" dirty="0" smtClean="0"/>
              <a:t>MSG</a:t>
            </a:r>
            <a:r>
              <a:rPr lang="en-US" altLang="zh-CN" baseline="0" dirty="0" smtClean="0"/>
              <a:t>   150-229 </a:t>
            </a:r>
            <a:r>
              <a:rPr lang="zh-CN" altLang="en-US" baseline="0" dirty="0" smtClean="0"/>
              <a:t>为用户自定义消息</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smtClean="0">
                <a:solidFill>
                  <a:schemeClr val="tx1"/>
                </a:solidFill>
                <a:effectLst/>
                <a:latin typeface="+mn-lt"/>
                <a:ea typeface="+mn-ea"/>
                <a:cs typeface="+mn-cs"/>
              </a:rPr>
              <a:t>这个</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文件定义了</a:t>
            </a:r>
            <a:r>
              <a:rPr lang="en-US" altLang="zh-CN" sz="1200" b="0" i="0" kern="1200" dirty="0" err="1"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消息</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号，消息结构体数据类型，上面是一个系统自定义</a:t>
            </a:r>
            <a:r>
              <a:rPr lang="en-US" altLang="zh-CN" sz="1200" b="0" i="0" kern="1200" dirty="0" smtClean="0">
                <a:solidFill>
                  <a:schemeClr val="tx1"/>
                </a:solidFill>
                <a:effectLst/>
                <a:latin typeface="+mn-lt"/>
                <a:ea typeface="+mn-ea"/>
                <a:cs typeface="+mn-cs"/>
              </a:rPr>
              <a:t>CA_TRAJECTORY</a:t>
            </a:r>
            <a:r>
              <a:rPr lang="zh-CN" altLang="en-US" sz="1200" b="0" i="0" kern="1200" dirty="0" smtClean="0">
                <a:solidFill>
                  <a:schemeClr val="tx1"/>
                </a:solidFill>
                <a:effectLst/>
                <a:latin typeface="+mn-lt"/>
                <a:ea typeface="+mn-ea"/>
                <a:cs typeface="+mn-cs"/>
              </a:rPr>
              <a:t>消息自定义。</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smtClean="0">
                <a:solidFill>
                  <a:schemeClr val="tx1"/>
                </a:solidFill>
                <a:effectLst/>
                <a:latin typeface="+mn-lt"/>
                <a:ea typeface="+mn-ea"/>
                <a:cs typeface="+mn-cs"/>
              </a:rPr>
              <a:t>要添加自己的</a:t>
            </a:r>
            <a:r>
              <a:rPr lang="en-US" altLang="zh-CN" sz="1200" b="0" i="0" kern="1200" dirty="0" err="1"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消息，也要按照这种规范写。主要是消息名字，消息</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和数据结构体，写好之后用</a:t>
            </a:r>
            <a:r>
              <a:rPr lang="en-US" altLang="zh-CN" sz="1200" b="0" i="0" kern="1200" dirty="0" err="1" smtClean="0">
                <a:solidFill>
                  <a:schemeClr val="tx1"/>
                </a:solidFill>
                <a:effectLst/>
                <a:latin typeface="+mn-lt"/>
                <a:ea typeface="+mn-ea"/>
                <a:cs typeface="+mn-cs"/>
              </a:rPr>
              <a:t>mavlink</a:t>
            </a:r>
            <a:r>
              <a:rPr lang="en-US" altLang="zh-CN" sz="1200" b="0" i="0" kern="1200" dirty="0" smtClean="0">
                <a:solidFill>
                  <a:schemeClr val="tx1"/>
                </a:solidFill>
                <a:effectLst/>
                <a:latin typeface="+mn-lt"/>
                <a:ea typeface="+mn-ea"/>
                <a:cs typeface="+mn-cs"/>
              </a:rPr>
              <a:t> generator(</a:t>
            </a:r>
            <a:r>
              <a:rPr lang="en-US" altLang="zh-CN" sz="1200" b="0" i="0" kern="1200" dirty="0" err="1" smtClean="0">
                <a:solidFill>
                  <a:schemeClr val="tx1"/>
                </a:solidFill>
                <a:effectLst/>
                <a:latin typeface="+mn-lt"/>
                <a:ea typeface="+mn-ea"/>
                <a:cs typeface="+mn-cs"/>
              </a:rPr>
              <a:t>mavlink</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消息生成器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，就可以生成自定义的消息包了。自动生成一些</a:t>
            </a:r>
            <a:r>
              <a:rPr lang="en-US" altLang="zh-CN" sz="1200" b="0" i="0" kern="1200" dirty="0" err="1"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的消息发送等函数，我们可以看下这个心跳包的函数有哪些：</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err="1"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消息以</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格式定义，然后转换为</a:t>
            </a:r>
            <a:r>
              <a:rPr lang="en-US" altLang="zh-CN" sz="1200" b="0" i="0" kern="1200" dirty="0" smtClean="0">
                <a:solidFill>
                  <a:schemeClr val="tx1"/>
                </a:solidFill>
                <a:effectLst/>
                <a:latin typeface="+mn-lt"/>
                <a:ea typeface="+mn-ea"/>
                <a:cs typeface="+mn-cs"/>
              </a:rPr>
              <a:t>C / C ++</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Python</a:t>
            </a:r>
            <a:r>
              <a:rPr lang="zh-CN" altLang="en-US" sz="1200" b="0" i="0" kern="1200" dirty="0" smtClean="0">
                <a:solidFill>
                  <a:schemeClr val="tx1"/>
                </a:solidFill>
                <a:effectLst/>
                <a:latin typeface="+mn-lt"/>
                <a:ea typeface="+mn-ea"/>
                <a:cs typeface="+mn-cs"/>
              </a:rPr>
              <a:t>代码（存在多个生成器）。</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effectLst/>
                <a:latin typeface="+mn-lt"/>
                <a:ea typeface="+mn-ea"/>
                <a:cs typeface="+mn-cs"/>
              </a:rPr>
              <a:t>Common.xml</a:t>
            </a:r>
            <a:r>
              <a:rPr lang="zh-CN" altLang="en-US" sz="1200" b="0" i="0" kern="1200" dirty="0" smtClean="0">
                <a:solidFill>
                  <a:schemeClr val="tx1"/>
                </a:solidFill>
                <a:effectLst/>
                <a:latin typeface="+mn-lt"/>
                <a:ea typeface="+mn-ea"/>
                <a:cs typeface="+mn-cs"/>
              </a:rPr>
              <a:t>中包含了一般飞控的所有消息。</a:t>
            </a:r>
            <a:r>
              <a:rPr lang="zh-CN" altLang="en-US" dirty="0" smtClean="0"/>
              <a:t>这里自定义</a:t>
            </a:r>
            <a:r>
              <a:rPr lang="en-US" altLang="zh-CN" dirty="0" smtClean="0"/>
              <a:t>166</a:t>
            </a:r>
            <a:r>
              <a:rPr lang="zh-CN" altLang="en-US" dirty="0" smtClean="0"/>
              <a:t>号</a:t>
            </a:r>
            <a:r>
              <a:rPr lang="en-US" altLang="zh-CN" dirty="0" smtClean="0"/>
              <a:t>MSG</a:t>
            </a:r>
            <a:r>
              <a:rPr lang="en-US" altLang="zh-CN" baseline="0" dirty="0" smtClean="0"/>
              <a:t>   150-229 </a:t>
            </a:r>
            <a:r>
              <a:rPr lang="zh-CN" altLang="en-US" baseline="0" dirty="0" smtClean="0"/>
              <a:t>为用户自定义消息</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smtClean="0">
                <a:solidFill>
                  <a:schemeClr val="tx1"/>
                </a:solidFill>
                <a:effectLst/>
                <a:latin typeface="+mn-lt"/>
                <a:ea typeface="+mn-ea"/>
                <a:cs typeface="+mn-cs"/>
              </a:rPr>
              <a:t>这个</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文件定义了</a:t>
            </a:r>
            <a:r>
              <a:rPr lang="en-US" altLang="zh-CN" sz="1200" b="0" i="0" kern="1200" dirty="0" err="1"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消息</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号，消息结构体数据类型，上面是一个系统自定义</a:t>
            </a:r>
            <a:r>
              <a:rPr lang="en-US" altLang="zh-CN" sz="1200" b="0" i="0" kern="1200" dirty="0" smtClean="0">
                <a:solidFill>
                  <a:schemeClr val="tx1"/>
                </a:solidFill>
                <a:effectLst/>
                <a:latin typeface="+mn-lt"/>
                <a:ea typeface="+mn-ea"/>
                <a:cs typeface="+mn-cs"/>
              </a:rPr>
              <a:t>CA_TRAJECTORY</a:t>
            </a:r>
            <a:r>
              <a:rPr lang="zh-CN" altLang="en-US" sz="1200" b="0" i="0" kern="1200" dirty="0" smtClean="0">
                <a:solidFill>
                  <a:schemeClr val="tx1"/>
                </a:solidFill>
                <a:effectLst/>
                <a:latin typeface="+mn-lt"/>
                <a:ea typeface="+mn-ea"/>
                <a:cs typeface="+mn-cs"/>
              </a:rPr>
              <a:t>消息自定义。</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smtClean="0">
                <a:solidFill>
                  <a:schemeClr val="tx1"/>
                </a:solidFill>
                <a:effectLst/>
                <a:latin typeface="+mn-lt"/>
                <a:ea typeface="+mn-ea"/>
                <a:cs typeface="+mn-cs"/>
              </a:rPr>
              <a:t>要添加自己的</a:t>
            </a:r>
            <a:r>
              <a:rPr lang="en-US" altLang="zh-CN" sz="1200" b="0" i="0" kern="1200" dirty="0" err="1"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消息，也要按照这种规范写。主要是消息名字，消息</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和数据结构体，写好之后用</a:t>
            </a:r>
            <a:r>
              <a:rPr lang="en-US" altLang="zh-CN" sz="1200" b="0" i="0" kern="1200" dirty="0" err="1" smtClean="0">
                <a:solidFill>
                  <a:schemeClr val="tx1"/>
                </a:solidFill>
                <a:effectLst/>
                <a:latin typeface="+mn-lt"/>
                <a:ea typeface="+mn-ea"/>
                <a:cs typeface="+mn-cs"/>
              </a:rPr>
              <a:t>mavlink</a:t>
            </a:r>
            <a:r>
              <a:rPr lang="en-US" altLang="zh-CN" sz="1200" b="0" i="0" kern="1200" dirty="0" smtClean="0">
                <a:solidFill>
                  <a:schemeClr val="tx1"/>
                </a:solidFill>
                <a:effectLst/>
                <a:latin typeface="+mn-lt"/>
                <a:ea typeface="+mn-ea"/>
                <a:cs typeface="+mn-cs"/>
              </a:rPr>
              <a:t> generator(</a:t>
            </a:r>
            <a:r>
              <a:rPr lang="en-US" altLang="zh-CN" sz="1200" b="0" i="0" kern="1200" dirty="0" err="1" smtClean="0">
                <a:solidFill>
                  <a:schemeClr val="tx1"/>
                </a:solidFill>
                <a:effectLst/>
                <a:latin typeface="+mn-lt"/>
                <a:ea typeface="+mn-ea"/>
                <a:cs typeface="+mn-cs"/>
              </a:rPr>
              <a:t>mavlink</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消息生成器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，就可以生成自定义的消息包了。自动生成一些</a:t>
            </a:r>
            <a:r>
              <a:rPr lang="en-US" altLang="zh-CN" sz="1200" b="0" i="0" kern="1200" dirty="0" err="1"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的消息发送等函数，我们可以看下这个心跳包的函数有哪些：</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err="1"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消息以</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格式定义，然后转换为</a:t>
            </a:r>
            <a:r>
              <a:rPr lang="en-US" altLang="zh-CN" sz="1200" b="0" i="0" kern="1200" dirty="0" smtClean="0">
                <a:solidFill>
                  <a:schemeClr val="tx1"/>
                </a:solidFill>
                <a:effectLst/>
                <a:latin typeface="+mn-lt"/>
                <a:ea typeface="+mn-ea"/>
                <a:cs typeface="+mn-cs"/>
              </a:rPr>
              <a:t>C / C ++</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Python</a:t>
            </a:r>
            <a:r>
              <a:rPr lang="zh-CN" altLang="en-US" sz="1200" b="0" i="0" kern="1200" dirty="0" smtClean="0">
                <a:solidFill>
                  <a:schemeClr val="tx1"/>
                </a:solidFill>
                <a:effectLst/>
                <a:latin typeface="+mn-lt"/>
                <a:ea typeface="+mn-ea"/>
                <a:cs typeface="+mn-cs"/>
              </a:rPr>
              <a:t>代码（存在多个生成器）。</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effectLst/>
                <a:latin typeface="+mn-lt"/>
                <a:ea typeface="+mn-ea"/>
                <a:cs typeface="+mn-cs"/>
              </a:rPr>
              <a:t>Common.xml</a:t>
            </a:r>
            <a:r>
              <a:rPr lang="zh-CN" altLang="en-US" sz="1200" b="0" i="0" kern="1200" dirty="0" smtClean="0">
                <a:solidFill>
                  <a:schemeClr val="tx1"/>
                </a:solidFill>
                <a:effectLst/>
                <a:latin typeface="+mn-lt"/>
                <a:ea typeface="+mn-ea"/>
                <a:cs typeface="+mn-cs"/>
              </a:rPr>
              <a:t>中包含了一般飞控的所有消息。</a:t>
            </a:r>
            <a:r>
              <a:rPr lang="zh-CN" altLang="en-US" dirty="0" smtClean="0"/>
              <a:t>这里自定义</a:t>
            </a:r>
            <a:r>
              <a:rPr lang="en-US" altLang="zh-CN" dirty="0" smtClean="0"/>
              <a:t>166</a:t>
            </a:r>
            <a:r>
              <a:rPr lang="zh-CN" altLang="en-US" dirty="0" smtClean="0"/>
              <a:t>号</a:t>
            </a:r>
            <a:r>
              <a:rPr lang="en-US" altLang="zh-CN" dirty="0" smtClean="0"/>
              <a:t>MSG</a:t>
            </a:r>
            <a:r>
              <a:rPr lang="en-US" altLang="zh-CN" baseline="0" dirty="0" smtClean="0"/>
              <a:t>   150-229 </a:t>
            </a:r>
            <a:r>
              <a:rPr lang="zh-CN" altLang="en-US" baseline="0" dirty="0" smtClean="0"/>
              <a:t>为用户自定义消息</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smtClean="0">
                <a:solidFill>
                  <a:schemeClr val="tx1"/>
                </a:solidFill>
                <a:effectLst/>
                <a:latin typeface="+mn-lt"/>
                <a:ea typeface="+mn-ea"/>
                <a:cs typeface="+mn-cs"/>
              </a:rPr>
              <a:t>这个</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文件定义了</a:t>
            </a:r>
            <a:r>
              <a:rPr lang="en-US" altLang="zh-CN" sz="1200" b="0" i="0" kern="1200" dirty="0" err="1"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消息</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号，消息结构体数据类型，上面是一个系统自定义</a:t>
            </a:r>
            <a:r>
              <a:rPr lang="en-US" altLang="zh-CN" sz="1200" b="0" i="0" kern="1200" dirty="0" smtClean="0">
                <a:solidFill>
                  <a:schemeClr val="tx1"/>
                </a:solidFill>
                <a:effectLst/>
                <a:latin typeface="+mn-lt"/>
                <a:ea typeface="+mn-ea"/>
                <a:cs typeface="+mn-cs"/>
              </a:rPr>
              <a:t>CA_TRAJECTORY</a:t>
            </a:r>
            <a:r>
              <a:rPr lang="zh-CN" altLang="en-US" sz="1200" b="0" i="0" kern="1200" dirty="0" smtClean="0">
                <a:solidFill>
                  <a:schemeClr val="tx1"/>
                </a:solidFill>
                <a:effectLst/>
                <a:latin typeface="+mn-lt"/>
                <a:ea typeface="+mn-ea"/>
                <a:cs typeface="+mn-cs"/>
              </a:rPr>
              <a:t>消息自定义。</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smtClean="0">
                <a:solidFill>
                  <a:schemeClr val="tx1"/>
                </a:solidFill>
                <a:effectLst/>
                <a:latin typeface="+mn-lt"/>
                <a:ea typeface="+mn-ea"/>
                <a:cs typeface="+mn-cs"/>
              </a:rPr>
              <a:t>要添加自己的</a:t>
            </a:r>
            <a:r>
              <a:rPr lang="en-US" altLang="zh-CN" sz="1200" b="0" i="0" kern="1200" dirty="0" err="1"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消息，也要按照这种规范写。主要是消息名字，消息</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和数据结构体，写好之后用</a:t>
            </a:r>
            <a:r>
              <a:rPr lang="en-US" altLang="zh-CN" sz="1200" b="0" i="0" kern="1200" dirty="0" err="1" smtClean="0">
                <a:solidFill>
                  <a:schemeClr val="tx1"/>
                </a:solidFill>
                <a:effectLst/>
                <a:latin typeface="+mn-lt"/>
                <a:ea typeface="+mn-ea"/>
                <a:cs typeface="+mn-cs"/>
              </a:rPr>
              <a:t>mavlink</a:t>
            </a:r>
            <a:r>
              <a:rPr lang="en-US" altLang="zh-CN" sz="1200" b="0" i="0" kern="1200" dirty="0" smtClean="0">
                <a:solidFill>
                  <a:schemeClr val="tx1"/>
                </a:solidFill>
                <a:effectLst/>
                <a:latin typeface="+mn-lt"/>
                <a:ea typeface="+mn-ea"/>
                <a:cs typeface="+mn-cs"/>
              </a:rPr>
              <a:t> generator(</a:t>
            </a:r>
            <a:r>
              <a:rPr lang="en-US" altLang="zh-CN" sz="1200" b="0" i="0" kern="1200" dirty="0" err="1" smtClean="0">
                <a:solidFill>
                  <a:schemeClr val="tx1"/>
                </a:solidFill>
                <a:effectLst/>
                <a:latin typeface="+mn-lt"/>
                <a:ea typeface="+mn-ea"/>
                <a:cs typeface="+mn-cs"/>
              </a:rPr>
              <a:t>mavlink</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消息生成器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，就可以生成自定义的消息包了。自动生成一些</a:t>
            </a:r>
            <a:r>
              <a:rPr lang="en-US" altLang="zh-CN" sz="1200" b="0" i="0" kern="1200" dirty="0" err="1"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的消息发送等函数，我们可以看下这个心跳包的函数有哪些：</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err="1"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消息以</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格式定义，然后转换为</a:t>
            </a:r>
            <a:r>
              <a:rPr lang="en-US" altLang="zh-CN" sz="1200" b="0" i="0" kern="1200" dirty="0" smtClean="0">
                <a:solidFill>
                  <a:schemeClr val="tx1"/>
                </a:solidFill>
                <a:effectLst/>
                <a:latin typeface="+mn-lt"/>
                <a:ea typeface="+mn-ea"/>
                <a:cs typeface="+mn-cs"/>
              </a:rPr>
              <a:t>C / C ++</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Python</a:t>
            </a:r>
            <a:r>
              <a:rPr lang="zh-CN" altLang="en-US" sz="1200" b="0" i="0" kern="1200" dirty="0" smtClean="0">
                <a:solidFill>
                  <a:schemeClr val="tx1"/>
                </a:solidFill>
                <a:effectLst/>
                <a:latin typeface="+mn-lt"/>
                <a:ea typeface="+mn-ea"/>
                <a:cs typeface="+mn-cs"/>
              </a:rPr>
              <a:t>代码（存在多个生成器）。</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smtClean="0">
                <a:solidFill>
                  <a:schemeClr val="tx1"/>
                </a:solidFill>
                <a:effectLst/>
                <a:latin typeface="+mn-lt"/>
                <a:ea typeface="+mn-ea"/>
                <a:cs typeface="+mn-cs"/>
              </a:rPr>
              <a:t>生成自定义的消息包</a:t>
            </a:r>
            <a:endParaRPr lang="zh-CN" altLang="en-US" dirty="0"/>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重要的就是两个消息发送和消息编码函数，在具体的调用函数里面就是调用这个消息发送函数把</a:t>
            </a:r>
            <a:r>
              <a:rPr lang="en-US" altLang="zh-CN" sz="1200" b="0" i="0" kern="1200" dirty="0" err="1"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的消息发送出去，</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这些都是</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函数自动生成的函数，我们在用的时候调用即可。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Send</a:t>
            </a:r>
            <a:r>
              <a:rPr lang="zh-CN" altLang="en-US" sz="1200" b="0" i="0" kern="1200" dirty="0" smtClean="0">
                <a:solidFill>
                  <a:schemeClr val="tx1"/>
                </a:solidFill>
                <a:effectLst/>
                <a:latin typeface="+mn-lt"/>
                <a:ea typeface="+mn-ea"/>
                <a:cs typeface="+mn-cs"/>
              </a:rPr>
              <a:t>函数的功能是将传入的各个参数按照对应的格式放到</a:t>
            </a:r>
            <a:r>
              <a:rPr lang="en-US" altLang="zh-CN" sz="1200" b="0" i="0" kern="1200" dirty="0" smtClean="0">
                <a:solidFill>
                  <a:schemeClr val="tx1"/>
                </a:solidFill>
                <a:effectLst/>
                <a:latin typeface="+mn-lt"/>
                <a:ea typeface="+mn-ea"/>
                <a:cs typeface="+mn-cs"/>
              </a:rPr>
              <a:t>xxx</a:t>
            </a:r>
            <a:r>
              <a:rPr lang="zh-CN" altLang="en-US" sz="1200" b="0" i="0" kern="1200" dirty="0" smtClean="0">
                <a:solidFill>
                  <a:schemeClr val="tx1"/>
                </a:solidFill>
                <a:effectLst/>
                <a:latin typeface="+mn-lt"/>
                <a:ea typeface="+mn-ea"/>
                <a:cs typeface="+mn-cs"/>
              </a:rPr>
              <a:t>对应的消息包中</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即打包</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，此时还未形成</a:t>
            </a:r>
            <a:r>
              <a:rPr lang="en-US" altLang="zh-CN" sz="1200" b="0" i="0" kern="1200" dirty="0" err="1"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包。还需要</a:t>
            </a:r>
            <a:r>
              <a:rPr lang="en-US" altLang="zh-CN" sz="1200" b="0" i="0" kern="1200" dirty="0" smtClean="0">
                <a:solidFill>
                  <a:schemeClr val="tx1"/>
                </a:solidFill>
                <a:effectLst/>
                <a:latin typeface="+mn-lt"/>
                <a:ea typeface="+mn-ea"/>
                <a:cs typeface="+mn-cs"/>
              </a:rPr>
              <a:t>_</a:t>
            </a:r>
            <a:r>
              <a:rPr lang="en-US" altLang="zh-CN" sz="1200" b="0" i="0" kern="1200" dirty="0" err="1" smtClean="0">
                <a:solidFill>
                  <a:schemeClr val="tx1"/>
                </a:solidFill>
                <a:effectLst/>
                <a:latin typeface="+mn-lt"/>
                <a:ea typeface="+mn-ea"/>
                <a:cs typeface="+mn-cs"/>
              </a:rPr>
              <a:t>mav_finalize_message_chan_send</a:t>
            </a:r>
            <a:r>
              <a:rPr lang="zh-CN" altLang="en-US" sz="1200" b="0" i="0" kern="1200" dirty="0" smtClean="0">
                <a:solidFill>
                  <a:schemeClr val="tx1"/>
                </a:solidFill>
                <a:effectLst/>
                <a:latin typeface="+mn-lt"/>
                <a:ea typeface="+mn-ea"/>
                <a:cs typeface="+mn-cs"/>
              </a:rPr>
              <a:t>用于更新消息帧的编号</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seq</a:t>
            </a:r>
            <a:r>
              <a:rPr lang="zh-CN" altLang="en-US" sz="1200" b="0" i="0" kern="1200" dirty="0" smtClean="0">
                <a:solidFill>
                  <a:schemeClr val="tx1"/>
                </a:solidFill>
                <a:effectLst/>
                <a:latin typeface="+mn-lt"/>
                <a:ea typeface="+mn-ea"/>
                <a:cs typeface="+mn-cs"/>
              </a:rPr>
              <a:t>每发送一帧加</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，并将消息帧的头和计算校验码，使得成为一个完整的</a:t>
            </a:r>
            <a:r>
              <a:rPr lang="en-US" altLang="zh-CN" sz="1200" b="0" i="0" kern="1200" dirty="0" err="1"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消息帧。最后调用串口发送函数进行消息帧的发送</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mavlink_main.cpp</a:t>
            </a:r>
            <a:r>
              <a:rPr lang="zh-CN" altLang="en-US" sz="1200" b="0" i="0" u="none" strike="noStrike" kern="1200" baseline="0" dirty="0" smtClean="0">
                <a:solidFill>
                  <a:schemeClr val="tx1"/>
                </a:solidFill>
                <a:latin typeface="+mn-lt"/>
                <a:ea typeface="+mn-ea"/>
                <a:cs typeface="+mn-cs"/>
              </a:rPr>
              <a:t>是</a:t>
            </a:r>
            <a:r>
              <a:rPr lang="en-US" altLang="zh-CN" sz="1200" b="0" i="0" u="none" strike="noStrike" kern="1200" baseline="0" dirty="0" err="1" smtClean="0">
                <a:solidFill>
                  <a:schemeClr val="tx1"/>
                </a:solidFill>
                <a:latin typeface="+mn-lt"/>
                <a:ea typeface="+mn-ea"/>
                <a:cs typeface="+mn-cs"/>
              </a:rPr>
              <a:t>mavlink</a:t>
            </a:r>
            <a:r>
              <a:rPr lang="zh-CN" altLang="en-US" sz="1200" b="0" i="0" u="none" strike="noStrike" kern="1200" baseline="0" dirty="0" smtClean="0">
                <a:solidFill>
                  <a:schemeClr val="tx1"/>
                </a:solidFill>
                <a:latin typeface="+mn-lt"/>
                <a:ea typeface="+mn-ea"/>
                <a:cs typeface="+mn-cs"/>
              </a:rPr>
              <a:t>的主函数，</a:t>
            </a:r>
            <a:r>
              <a:rPr lang="en-US" altLang="zh-CN" sz="1200" b="0" i="0" u="none" strike="noStrike" kern="1200" baseline="0" dirty="0" smtClean="0">
                <a:solidFill>
                  <a:schemeClr val="tx1"/>
                </a:solidFill>
                <a:latin typeface="+mn-lt"/>
                <a:ea typeface="+mn-ea"/>
                <a:cs typeface="+mn-cs"/>
              </a:rPr>
              <a:t>mavlink_messages.cpp</a:t>
            </a:r>
            <a:r>
              <a:rPr lang="zh-CN" altLang="en-US" sz="1200" b="0" i="0" u="none" strike="noStrike" kern="1200" baseline="0" dirty="0" smtClean="0">
                <a:solidFill>
                  <a:schemeClr val="tx1"/>
                </a:solidFill>
                <a:latin typeface="+mn-lt"/>
                <a:ea typeface="+mn-ea"/>
                <a:cs typeface="+mn-cs"/>
              </a:rPr>
              <a:t>是所有的</a:t>
            </a:r>
            <a:r>
              <a:rPr lang="en-US" altLang="zh-CN" sz="1200" b="0" i="0" u="none" strike="noStrike" kern="1200" baseline="0" dirty="0" err="1" smtClean="0">
                <a:solidFill>
                  <a:schemeClr val="tx1"/>
                </a:solidFill>
                <a:latin typeface="+mn-lt"/>
                <a:ea typeface="+mn-ea"/>
                <a:cs typeface="+mn-cs"/>
              </a:rPr>
              <a:t>mavlink</a:t>
            </a:r>
            <a:r>
              <a:rPr lang="zh-CN" altLang="en-US" sz="1200" b="0" i="0" u="none" strike="noStrike" kern="1200" baseline="0" dirty="0" smtClean="0">
                <a:solidFill>
                  <a:schemeClr val="tx1"/>
                </a:solidFill>
                <a:latin typeface="+mn-lt"/>
                <a:ea typeface="+mn-ea"/>
                <a:cs typeface="+mn-cs"/>
              </a:rPr>
              <a:t>消息的消息类，</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比如心跳包消息类，系统数据消息类，姿态数据消息类等等，</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如果我们要自定义自己的消息并且通过</a:t>
            </a:r>
            <a:r>
              <a:rPr lang="en-US" altLang="zh-CN" sz="1200" b="0" i="0" u="none" strike="noStrike" kern="1200" baseline="0" dirty="0" err="1" smtClean="0">
                <a:solidFill>
                  <a:schemeClr val="tx1"/>
                </a:solidFill>
                <a:latin typeface="+mn-lt"/>
                <a:ea typeface="+mn-ea"/>
                <a:cs typeface="+mn-cs"/>
              </a:rPr>
              <a:t>mavlink</a:t>
            </a:r>
            <a:r>
              <a:rPr lang="zh-CN" altLang="en-US" sz="1200" b="0" i="0" u="none" strike="noStrike" kern="1200" baseline="0" dirty="0" smtClean="0">
                <a:solidFill>
                  <a:schemeClr val="tx1"/>
                </a:solidFill>
                <a:latin typeface="+mn-lt"/>
                <a:ea typeface="+mn-ea"/>
                <a:cs typeface="+mn-cs"/>
              </a:rPr>
              <a:t>协议发送出去，我们就要添加自己自定义的消息类，然后把这个消息类实例化，就可以使用了。</a:t>
            </a:r>
            <a:endParaRPr lang="zh-CN" alt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mavlink_receiver.cpp</a:t>
            </a:r>
            <a:r>
              <a:rPr lang="zh-CN" altLang="en-US" sz="1200" b="0" i="0" u="none" strike="noStrike" kern="1200" baseline="0" dirty="0" smtClean="0">
                <a:solidFill>
                  <a:schemeClr val="tx1"/>
                </a:solidFill>
                <a:latin typeface="+mn-lt"/>
                <a:ea typeface="+mn-ea"/>
                <a:cs typeface="+mn-cs"/>
              </a:rPr>
              <a:t>这个是飞控接收，地面站发来的消息指令用的。分析这个函数，就可以实现通过地面站来控制飞控。</a:t>
            </a:r>
            <a:endParaRPr lang="zh-CN" altLang="en-US" dirty="0"/>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u="none" strike="noStrike" kern="1200" baseline="0" dirty="0" smtClean="0">
                <a:solidFill>
                  <a:schemeClr val="tx1"/>
                </a:solidFill>
                <a:latin typeface="+mn-lt"/>
                <a:ea typeface="+mn-ea"/>
                <a:cs typeface="+mn-cs"/>
              </a:rPr>
              <a:t>PX4 </a:t>
            </a:r>
            <a:r>
              <a:rPr lang="zh-CN" altLang="en-US" sz="1200" b="0" i="0" u="none" strike="noStrike" kern="1200" baseline="0" dirty="0" smtClean="0">
                <a:solidFill>
                  <a:schemeClr val="tx1"/>
                </a:solidFill>
                <a:latin typeface="+mn-lt"/>
                <a:ea typeface="+mn-ea"/>
                <a:cs typeface="+mn-cs"/>
              </a:rPr>
              <a:t>对</a:t>
            </a:r>
            <a:r>
              <a:rPr lang="en-US" altLang="zh-CN" sz="1200" b="0" i="0" u="none" strike="noStrike" kern="1200" baseline="0" dirty="0" err="1" smtClean="0">
                <a:solidFill>
                  <a:schemeClr val="tx1"/>
                </a:solidFill>
                <a:latin typeface="+mn-lt"/>
                <a:ea typeface="+mn-ea"/>
                <a:cs typeface="+mn-cs"/>
              </a:rPr>
              <a:t>Mavlink</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协议提供了良好的原生支持。该协议既可以用于地面站</a:t>
            </a:r>
            <a:r>
              <a:rPr lang="en-US" altLang="zh-CN" sz="1200" b="0" i="0" u="none" strike="noStrike" kern="1200" baseline="0" dirty="0" smtClean="0">
                <a:solidFill>
                  <a:schemeClr val="tx1"/>
                </a:solidFill>
                <a:latin typeface="+mn-lt"/>
                <a:ea typeface="+mn-ea"/>
                <a:cs typeface="+mn-cs"/>
              </a:rPr>
              <a:t>(Ground </a:t>
            </a:r>
            <a:r>
              <a:rPr lang="en-US" altLang="zh-CN" sz="1200" b="0" i="0" u="none" strike="noStrike" kern="1200" baseline="0" dirty="0" err="1" smtClean="0">
                <a:solidFill>
                  <a:schemeClr val="tx1"/>
                </a:solidFill>
                <a:latin typeface="+mn-lt"/>
                <a:ea typeface="+mn-ea"/>
                <a:cs typeface="+mn-cs"/>
              </a:rPr>
              <a:t>ControlStation</a:t>
            </a:r>
            <a:r>
              <a:rPr lang="en-US" altLang="zh-CN" sz="1200" b="0" i="0" u="none" strike="noStrike" kern="1200" baseline="0" dirty="0" smtClean="0">
                <a:solidFill>
                  <a:schemeClr val="tx1"/>
                </a:solidFill>
                <a:latin typeface="+mn-lt"/>
                <a:ea typeface="+mn-ea"/>
                <a:cs typeface="+mn-cs"/>
              </a:rPr>
              <a:t>, GCS) </a:t>
            </a:r>
            <a:r>
              <a:rPr lang="zh-CN" altLang="en-US" sz="1200" b="0" i="0" u="none" strike="noStrike" kern="1200" baseline="0" dirty="0" smtClean="0">
                <a:solidFill>
                  <a:schemeClr val="tx1"/>
                </a:solidFill>
                <a:latin typeface="+mn-lt"/>
                <a:ea typeface="+mn-ea"/>
                <a:cs typeface="+mn-cs"/>
              </a:rPr>
              <a:t>对无人机</a:t>
            </a:r>
            <a:r>
              <a:rPr lang="en-US" altLang="zh-CN" sz="1200" b="0" i="0" u="none" strike="noStrike" kern="1200" baseline="0" dirty="0" smtClean="0">
                <a:solidFill>
                  <a:schemeClr val="tx1"/>
                </a:solidFill>
                <a:latin typeface="+mn-lt"/>
                <a:ea typeface="+mn-ea"/>
                <a:cs typeface="+mn-cs"/>
              </a:rPr>
              <a:t>(UAV) </a:t>
            </a:r>
            <a:r>
              <a:rPr lang="zh-CN" altLang="en-US" sz="1200" b="0" i="0" u="none" strike="noStrike" kern="1200" baseline="0" dirty="0" smtClean="0">
                <a:solidFill>
                  <a:schemeClr val="tx1"/>
                </a:solidFill>
                <a:latin typeface="+mn-lt"/>
                <a:ea typeface="+mn-ea"/>
                <a:cs typeface="+mn-cs"/>
              </a:rPr>
              <a:t>的控制，也可用于对地面站的信息反馈。其飞控场景一般是这样的：</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也就是说，如果你想要实现地面站控制飞行，那么由你的地面站使用</a:t>
            </a:r>
            <a:r>
              <a:rPr lang="en-US" altLang="zh-CN" sz="1200" b="0" i="0" u="none" strike="noStrike" kern="1200" baseline="0" dirty="0" err="1" smtClean="0">
                <a:solidFill>
                  <a:schemeClr val="tx1"/>
                </a:solidFill>
                <a:latin typeface="+mn-lt"/>
                <a:ea typeface="+mn-ea"/>
                <a:cs typeface="+mn-cs"/>
              </a:rPr>
              <a:t>Mavlink</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协议，通过射频信道（或</a:t>
            </a:r>
            <a:r>
              <a:rPr lang="en-US" altLang="zh-CN" sz="1200" b="0" i="0" u="none" strike="noStrike" kern="1200" baseline="0" dirty="0" err="1" smtClean="0">
                <a:solidFill>
                  <a:schemeClr val="tx1"/>
                </a:solidFill>
                <a:latin typeface="+mn-lt"/>
                <a:ea typeface="+mn-ea"/>
                <a:cs typeface="+mn-cs"/>
              </a:rPr>
              <a:t>wifi</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等）给无人机发送控制指令就可以了。如果你想实现无人机自主飞行，那么就由你自己写的应用（运行在无人机系统上）使用</a:t>
            </a:r>
            <a:r>
              <a:rPr lang="en-US" altLang="zh-CN" sz="1200" b="0" i="0" u="none" strike="noStrike" kern="1200" baseline="0" dirty="0" err="1" smtClean="0">
                <a:solidFill>
                  <a:schemeClr val="tx1"/>
                </a:solidFill>
                <a:latin typeface="+mn-lt"/>
                <a:ea typeface="+mn-ea"/>
                <a:cs typeface="+mn-cs"/>
              </a:rPr>
              <a:t>Mavlink</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协议给无人机发送本地的控制指令就可以了。</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在</a:t>
            </a:r>
            <a:r>
              <a:rPr lang="en-US" altLang="zh-CN" sz="1200" b="0" i="0" u="none" strike="noStrike" kern="1200" baseline="0" dirty="0" smtClean="0">
                <a:solidFill>
                  <a:schemeClr val="tx1"/>
                </a:solidFill>
                <a:latin typeface="+mn-lt"/>
                <a:ea typeface="+mn-ea"/>
                <a:cs typeface="+mn-cs"/>
              </a:rPr>
              <a:t>PX4 </a:t>
            </a:r>
            <a:r>
              <a:rPr lang="zh-CN" altLang="en-US" sz="1200" b="0" i="0" u="none" strike="noStrike" kern="1200" baseline="0" dirty="0" smtClean="0">
                <a:solidFill>
                  <a:schemeClr val="tx1"/>
                </a:solidFill>
                <a:latin typeface="+mn-lt"/>
                <a:ea typeface="+mn-ea"/>
                <a:cs typeface="+mn-cs"/>
              </a:rPr>
              <a:t>中，并不鼓励开发者在自定义飞控程序中直接使用</a:t>
            </a:r>
            <a:r>
              <a:rPr lang="en-US" altLang="zh-CN" sz="1200" b="0" i="0" u="none" strike="noStrike" kern="1200" baseline="0" dirty="0" err="1" smtClean="0">
                <a:solidFill>
                  <a:schemeClr val="tx1"/>
                </a:solidFill>
                <a:latin typeface="+mn-lt"/>
                <a:ea typeface="+mn-ea"/>
                <a:cs typeface="+mn-cs"/>
              </a:rPr>
              <a:t>Mavlink</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，而是鼓励开发者使用</a:t>
            </a:r>
            <a:r>
              <a:rPr lang="en-US" altLang="zh-CN" sz="1200" b="0" i="0" u="none" strike="noStrike" kern="1200" baseline="0" dirty="0" err="1" smtClean="0">
                <a:solidFill>
                  <a:schemeClr val="tx1"/>
                </a:solidFill>
                <a:latin typeface="+mn-lt"/>
                <a:ea typeface="+mn-ea"/>
                <a:cs typeface="+mn-cs"/>
              </a:rPr>
              <a:t>uORB</a:t>
            </a:r>
            <a:r>
              <a:rPr lang="zh-CN" altLang="en-US" sz="1200" b="0" i="0" u="none" strike="noStrike" kern="1200" baseline="0" dirty="0" smtClean="0">
                <a:solidFill>
                  <a:schemeClr val="tx1"/>
                </a:solidFill>
                <a:latin typeface="+mn-lt"/>
                <a:ea typeface="+mn-ea"/>
                <a:cs typeface="+mn-cs"/>
              </a:rPr>
              <a:t>微对象请求代理器消息机制。</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在</a:t>
            </a:r>
            <a:r>
              <a:rPr lang="en-US" altLang="zh-CN" sz="1200" b="0" i="0" u="none" strike="noStrike" kern="1200" baseline="0" dirty="0" err="1" smtClean="0">
                <a:solidFill>
                  <a:schemeClr val="tx1"/>
                </a:solidFill>
                <a:latin typeface="+mn-lt"/>
                <a:ea typeface="+mn-ea"/>
                <a:cs typeface="+mn-cs"/>
              </a:rPr>
              <a:t>uORB</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机制中，交换的消息被称之为主题</a:t>
            </a:r>
            <a:r>
              <a:rPr lang="en-US" altLang="zh-CN" sz="1200" b="0" i="0" u="none" strike="noStrike" kern="1200" baseline="0" dirty="0" smtClean="0">
                <a:solidFill>
                  <a:schemeClr val="tx1"/>
                </a:solidFill>
                <a:latin typeface="+mn-lt"/>
                <a:ea typeface="+mn-ea"/>
                <a:cs typeface="+mn-cs"/>
              </a:rPr>
              <a:t>(topic) </a:t>
            </a:r>
            <a:r>
              <a:rPr lang="zh-CN" altLang="en-US" sz="1200" b="0" i="0" u="none" strike="noStrike" kern="1200" baseline="0" dirty="0" smtClean="0">
                <a:solidFill>
                  <a:schemeClr val="tx1"/>
                </a:solidFill>
                <a:latin typeface="+mn-lt"/>
                <a:ea typeface="+mn-ea"/>
                <a:cs typeface="+mn-cs"/>
              </a:rPr>
              <a:t>，一个主题仅包含一种消息类型（即数据结构）。每个进程（或驱动模块）均可“订阅”或“发布”多个主题，一个主题可以存在多个发布者，而且一个订阅者可也订阅多个主题。而正因为有了</a:t>
            </a:r>
            <a:r>
              <a:rPr lang="en-US" altLang="zh-CN" sz="1200" b="0" i="0" u="none" strike="noStrike" kern="1200" baseline="0" dirty="0" err="1" smtClean="0">
                <a:solidFill>
                  <a:schemeClr val="tx1"/>
                </a:solidFill>
                <a:latin typeface="+mn-lt"/>
                <a:ea typeface="+mn-ea"/>
                <a:cs typeface="+mn-cs"/>
              </a:rPr>
              <a:t>uORB</a:t>
            </a:r>
            <a:r>
              <a:rPr lang="zh-CN" altLang="en-US" sz="1200" b="0" i="0" u="none" strike="noStrike" kern="1200" baseline="0" dirty="0" smtClean="0">
                <a:solidFill>
                  <a:schemeClr val="tx1"/>
                </a:solidFill>
                <a:latin typeface="+mn-lt"/>
                <a:ea typeface="+mn-ea"/>
                <a:cs typeface="+mn-cs"/>
              </a:rPr>
              <a:t>机制的存在</a:t>
            </a:r>
            <a:endParaRPr lang="en-US" altLang="zh-CN" sz="1200" b="0" i="0" u="none" strike="noStrike" kern="1200" baseline="0" dirty="0" smtClean="0">
              <a:solidFill>
                <a:schemeClr val="tx1"/>
              </a:solidFill>
              <a:latin typeface="+mn-lt"/>
              <a:ea typeface="+mn-ea"/>
              <a:cs typeface="+mn-cs"/>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在源码</a:t>
            </a:r>
            <a:r>
              <a:rPr lang="en-US" altLang="zh-CN" sz="1200" b="0" i="0" kern="1200" dirty="0" err="1"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的文件夹里面，我们可以找到</a:t>
            </a:r>
            <a:r>
              <a:rPr lang="en-US" altLang="zh-CN" sz="1200" b="0" i="0" kern="1200" dirty="0" smtClean="0">
                <a:solidFill>
                  <a:schemeClr val="tx1"/>
                </a:solidFill>
                <a:effectLst/>
                <a:latin typeface="+mn-lt"/>
                <a:ea typeface="+mn-ea"/>
                <a:cs typeface="+mn-cs"/>
              </a:rPr>
              <a:t>mavlink_messages.cpp</a:t>
            </a:r>
            <a:r>
              <a:rPr lang="zh-CN" altLang="en-US" sz="1200" b="0" i="0" kern="1200" dirty="0" smtClean="0">
                <a:solidFill>
                  <a:schemeClr val="tx1"/>
                </a:solidFill>
                <a:effectLst/>
                <a:latin typeface="+mn-lt"/>
                <a:ea typeface="+mn-ea"/>
                <a:cs typeface="+mn-cs"/>
              </a:rPr>
              <a:t>这个</a:t>
            </a:r>
            <a:r>
              <a:rPr lang="en-US" altLang="zh-CN" sz="1200" b="0" i="0" kern="1200" dirty="0" err="1" smtClean="0">
                <a:solidFill>
                  <a:schemeClr val="tx1"/>
                </a:solidFill>
                <a:effectLst/>
                <a:latin typeface="+mn-lt"/>
                <a:ea typeface="+mn-ea"/>
                <a:cs typeface="+mn-cs"/>
              </a:rPr>
              <a:t>cpp</a:t>
            </a:r>
            <a:r>
              <a:rPr lang="zh-CN" altLang="en-US" sz="1200" b="0" i="0" kern="1200" dirty="0" smtClean="0">
                <a:solidFill>
                  <a:schemeClr val="tx1"/>
                </a:solidFill>
                <a:effectLst/>
                <a:latin typeface="+mn-lt"/>
                <a:ea typeface="+mn-ea"/>
                <a:cs typeface="+mn-cs"/>
              </a:rPr>
              <a:t>的源码。我们可以在这个代码里面看到所有的消息包的实现。</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dirty="0" smtClean="0"/>
              <a:t>其中还有一个重要的函数</a:t>
            </a:r>
            <a:r>
              <a:rPr lang="en-US" altLang="zh-CN" dirty="0" err="1" smtClean="0"/>
              <a:t>mavlink_msg_ca_trajectory_send</a:t>
            </a:r>
            <a:r>
              <a:rPr lang="en-US" altLang="zh-CN" dirty="0" smtClean="0"/>
              <a:t> </a:t>
            </a:r>
            <a:r>
              <a:rPr lang="zh-CN" altLang="en-US" dirty="0" smtClean="0"/>
              <a:t>这个函数就是最终的发送</a:t>
            </a:r>
            <a:r>
              <a:rPr lang="en-US" altLang="zh-CN" dirty="0" err="1" smtClean="0"/>
              <a:t>mavlink</a:t>
            </a:r>
            <a:r>
              <a:rPr lang="zh-CN" altLang="en-US" dirty="0" smtClean="0"/>
              <a:t>数据包的接口，</a:t>
            </a:r>
            <a:endParaRPr lang="en-US" altLang="zh-CN" dirty="0" smtClean="0"/>
          </a:p>
          <a:p>
            <a:r>
              <a:rPr lang="zh-CN" altLang="en-US" dirty="0" smtClean="0"/>
              <a:t>而这个函数是用</a:t>
            </a:r>
            <a:r>
              <a:rPr lang="en-US" altLang="zh-CN" dirty="0" err="1" smtClean="0"/>
              <a:t>mavlink</a:t>
            </a:r>
            <a:r>
              <a:rPr lang="en-US" altLang="zh-CN" dirty="0" smtClean="0"/>
              <a:t> generator(</a:t>
            </a:r>
            <a:r>
              <a:rPr lang="en-US" altLang="zh-CN" dirty="0" err="1" smtClean="0"/>
              <a:t>mavlink</a:t>
            </a:r>
            <a:r>
              <a:rPr lang="en-US" altLang="zh-CN" dirty="0" smtClean="0"/>
              <a:t> </a:t>
            </a:r>
            <a:r>
              <a:rPr lang="zh-CN" altLang="en-US" dirty="0" smtClean="0"/>
              <a:t>消息生成器</a:t>
            </a:r>
            <a:r>
              <a:rPr lang="en-US" altLang="zh-CN" dirty="0" smtClean="0"/>
              <a:t>)</a:t>
            </a:r>
            <a:r>
              <a:rPr lang="zh-CN" altLang="en-US" dirty="0" smtClean="0"/>
              <a:t>自动生成好的。</a:t>
            </a:r>
            <a:endParaRPr lang="en-US" altLang="zh-CN" dirty="0" smtClean="0"/>
          </a:p>
          <a:p>
            <a:r>
              <a:rPr lang="zh-CN" altLang="en-US" dirty="0" smtClean="0"/>
              <a:t>封装好了串口的数据发送，我们直接拿来用即可。具体的</a:t>
            </a:r>
            <a:r>
              <a:rPr lang="en-US" altLang="zh-CN" dirty="0" err="1" smtClean="0"/>
              <a:t>mavlink_msg_ca_trajectory_send</a:t>
            </a:r>
            <a:r>
              <a:rPr lang="en-US" altLang="zh-CN" dirty="0" smtClean="0"/>
              <a:t> </a:t>
            </a:r>
            <a:r>
              <a:rPr lang="zh-CN" altLang="en-US" dirty="0" smtClean="0"/>
              <a:t>实现</a:t>
            </a:r>
            <a:endParaRPr lang="zh-CN" altLang="en-US" dirty="0" smtClean="0"/>
          </a:p>
          <a:p>
            <a:r>
              <a:rPr lang="zh-CN" altLang="en-US" dirty="0" smtClean="0"/>
              <a:t>我们可以在生成好的函数里面可以看到，这里不做叙述。</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最终我们要追加一个我们自定义的</a:t>
            </a:r>
            <a:r>
              <a:rPr lang="en-US" altLang="zh-CN" sz="1200" b="0" i="0" u="none" strike="noStrike" kern="1200" baseline="0" dirty="0" err="1" smtClean="0">
                <a:solidFill>
                  <a:schemeClr val="tx1"/>
                </a:solidFill>
                <a:latin typeface="+mn-lt"/>
                <a:ea typeface="+mn-ea"/>
                <a:cs typeface="+mn-cs"/>
              </a:rPr>
              <a:t>mavlink</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数据流类到</a:t>
            </a:r>
            <a:r>
              <a:rPr lang="en-US" altLang="zh-CN" sz="1200" b="0" i="0" u="none" strike="noStrike" kern="1200" baseline="0" dirty="0" err="1" smtClean="0">
                <a:solidFill>
                  <a:schemeClr val="tx1"/>
                </a:solidFill>
                <a:latin typeface="+mn-lt"/>
                <a:ea typeface="+mn-ea"/>
                <a:cs typeface="+mn-cs"/>
              </a:rPr>
              <a:t>StreamListItem</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数据流链表里面，</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这个数据流链表在</a:t>
            </a:r>
            <a:r>
              <a:rPr lang="en-US" altLang="zh-CN" sz="1200" b="0" i="0" u="none" strike="noStrike" kern="1200" baseline="0" dirty="0" smtClean="0">
                <a:solidFill>
                  <a:schemeClr val="tx1"/>
                </a:solidFill>
                <a:latin typeface="+mn-lt"/>
                <a:ea typeface="+mn-ea"/>
                <a:cs typeface="+mn-cs"/>
              </a:rPr>
              <a:t>MAVLINK_messages.cpp </a:t>
            </a:r>
            <a:r>
              <a:rPr lang="zh-CN" altLang="en-US" sz="1200" b="0" i="0" u="none" strike="noStrike" kern="1200" baseline="0" dirty="0" smtClean="0">
                <a:solidFill>
                  <a:schemeClr val="tx1"/>
                </a:solidFill>
                <a:latin typeface="+mn-lt"/>
                <a:ea typeface="+mn-ea"/>
                <a:cs typeface="+mn-cs"/>
              </a:rPr>
              <a:t>里面，在</a:t>
            </a:r>
            <a:r>
              <a:rPr lang="en-US" altLang="zh-CN" sz="1200" b="0" i="0" u="none" strike="noStrike" kern="1200" baseline="0" dirty="0" smtClean="0">
                <a:solidFill>
                  <a:schemeClr val="tx1"/>
                </a:solidFill>
                <a:latin typeface="+mn-lt"/>
                <a:ea typeface="+mn-ea"/>
                <a:cs typeface="+mn-cs"/>
              </a:rPr>
              <a:t>MAVLINK </a:t>
            </a:r>
            <a:r>
              <a:rPr lang="zh-CN" altLang="en-US" sz="1200" b="0" i="0" u="none" strike="noStrike" kern="1200" baseline="0" dirty="0" smtClean="0">
                <a:solidFill>
                  <a:schemeClr val="tx1"/>
                </a:solidFill>
                <a:latin typeface="+mn-lt"/>
                <a:ea typeface="+mn-ea"/>
                <a:cs typeface="+mn-cs"/>
              </a:rPr>
              <a:t>模块的主函数中会不断</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轮询这个</a:t>
            </a:r>
            <a:r>
              <a:rPr lang="en-US" altLang="zh-CN" sz="1200" b="0" i="0" u="none" strike="noStrike" kern="1200" baseline="0" dirty="0" err="1" smtClean="0">
                <a:solidFill>
                  <a:schemeClr val="tx1"/>
                </a:solidFill>
                <a:latin typeface="+mn-lt"/>
                <a:ea typeface="+mn-ea"/>
                <a:cs typeface="+mn-cs"/>
              </a:rPr>
              <a:t>StreamListItem</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数据流链表，并且执行链表里面的数据发送函数来实现</a:t>
            </a:r>
            <a:endParaRPr lang="zh-CN" alt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MAVLINK </a:t>
            </a:r>
            <a:r>
              <a:rPr lang="zh-CN" altLang="en-US" sz="1200" b="0" i="0" u="none" strike="noStrike" kern="1200" baseline="0" dirty="0" smtClean="0">
                <a:solidFill>
                  <a:schemeClr val="tx1"/>
                </a:solidFill>
                <a:latin typeface="+mn-lt"/>
                <a:ea typeface="+mn-ea"/>
                <a:cs typeface="+mn-cs"/>
              </a:rPr>
              <a:t>消息的不断发送，我们添加了自己定义的函数，那么我们就要把我们自己定</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义的类也添加到这个链表里面。</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按道理我们自定义好的</a:t>
            </a:r>
            <a:r>
              <a:rPr lang="en-US" altLang="zh-CN" sz="1200" b="0" i="0" u="none" strike="noStrike" kern="1200" baseline="0" dirty="0" smtClean="0">
                <a:solidFill>
                  <a:schemeClr val="tx1"/>
                </a:solidFill>
                <a:latin typeface="+mn-lt"/>
                <a:ea typeface="+mn-ea"/>
                <a:cs typeface="+mn-cs"/>
              </a:rPr>
              <a:t>MAVLINK </a:t>
            </a:r>
            <a:r>
              <a:rPr lang="zh-CN" altLang="en-US" sz="1200" b="0" i="0" u="none" strike="noStrike" kern="1200" baseline="0" dirty="0" smtClean="0">
                <a:solidFill>
                  <a:schemeClr val="tx1"/>
                </a:solidFill>
                <a:latin typeface="+mn-lt"/>
                <a:ea typeface="+mn-ea"/>
                <a:cs typeface="+mn-cs"/>
              </a:rPr>
              <a:t>消息，就可以在地面站里面显示了，前提是地面站的</a:t>
            </a:r>
            <a:r>
              <a:rPr lang="en-US" altLang="zh-CN" sz="1200" b="0" i="0" u="none" strike="noStrike" kern="1200" baseline="0" dirty="0" err="1" smtClean="0">
                <a:solidFill>
                  <a:schemeClr val="tx1"/>
                </a:solidFill>
                <a:latin typeface="+mn-lt"/>
                <a:ea typeface="+mn-ea"/>
                <a:cs typeface="+mn-cs"/>
              </a:rPr>
              <a:t>mavlink</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包能够解析这个你自定义的数据，一般来讲通过</a:t>
            </a:r>
            <a:r>
              <a:rPr lang="en-US" altLang="zh-CN" sz="1200" b="0" i="0" u="none" strike="noStrike" kern="1200" baseline="0" dirty="0" smtClean="0">
                <a:solidFill>
                  <a:schemeClr val="tx1"/>
                </a:solidFill>
                <a:latin typeface="+mn-lt"/>
                <a:ea typeface="+mn-ea"/>
                <a:cs typeface="+mn-cs"/>
              </a:rPr>
              <a:t>MAVLINK generator </a:t>
            </a:r>
            <a:r>
              <a:rPr lang="zh-CN" altLang="en-US" sz="1200" b="0" i="0" u="none" strike="noStrike" kern="1200" baseline="0" dirty="0" smtClean="0">
                <a:solidFill>
                  <a:schemeClr val="tx1"/>
                </a:solidFill>
                <a:latin typeface="+mn-lt"/>
                <a:ea typeface="+mn-ea"/>
                <a:cs typeface="+mn-cs"/>
              </a:rPr>
              <a:t>生成器生成的</a:t>
            </a:r>
            <a:endParaRPr lang="zh-CN" alt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mavlink</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库，和地面站的</a:t>
            </a:r>
            <a:r>
              <a:rPr lang="en-US" altLang="zh-CN" sz="1200" b="0" i="0" u="none" strike="noStrike" kern="1200" baseline="0" dirty="0" err="1" smtClean="0">
                <a:solidFill>
                  <a:schemeClr val="tx1"/>
                </a:solidFill>
                <a:latin typeface="+mn-lt"/>
                <a:ea typeface="+mn-ea"/>
                <a:cs typeface="+mn-cs"/>
              </a:rPr>
              <a:t>mavlink</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库是同一套库，就没问题可以保证解析到。比较偷懒的</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做法是把自己要发生的消息，通过</a:t>
            </a:r>
            <a:r>
              <a:rPr lang="en-US" altLang="zh-CN" sz="1200" b="0" i="0" u="none" strike="noStrike" kern="1200" baseline="0" dirty="0" err="1" smtClean="0">
                <a:solidFill>
                  <a:schemeClr val="tx1"/>
                </a:solidFill>
                <a:latin typeface="+mn-lt"/>
                <a:ea typeface="+mn-ea"/>
                <a:cs typeface="+mn-cs"/>
              </a:rPr>
              <a:t>mavlink</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原有的包发送出去，地面站解析这个原有的</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包即可。比如用</a:t>
            </a:r>
            <a:r>
              <a:rPr lang="en-US" altLang="zh-CN" sz="1200" b="0" i="0" u="none" strike="noStrike" kern="1200" baseline="0" dirty="0" smtClean="0">
                <a:solidFill>
                  <a:schemeClr val="tx1"/>
                </a:solidFill>
                <a:latin typeface="+mn-lt"/>
                <a:ea typeface="+mn-ea"/>
                <a:cs typeface="+mn-cs"/>
              </a:rPr>
              <a:t>debug </a:t>
            </a:r>
            <a:r>
              <a:rPr lang="en-US" altLang="zh-CN" sz="1200" b="0" i="0" u="none" strike="noStrike" kern="1200" baseline="0" dirty="0" err="1" smtClean="0">
                <a:solidFill>
                  <a:schemeClr val="tx1"/>
                </a:solidFill>
                <a:latin typeface="+mn-lt"/>
                <a:ea typeface="+mn-ea"/>
                <a:cs typeface="+mn-cs"/>
              </a:rPr>
              <a:t>MAVLINk</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消息包。</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下面开始说介绍</a:t>
            </a:r>
            <a:r>
              <a:rPr lang="en-US" altLang="zh-CN" sz="1200" kern="1200" dirty="0" err="1" smtClean="0">
                <a:solidFill>
                  <a:schemeClr val="tx1"/>
                </a:solidFill>
                <a:effectLst/>
                <a:latin typeface="+mn-lt"/>
                <a:ea typeface="+mn-ea"/>
                <a:cs typeface="+mn-cs"/>
              </a:rPr>
              <a:t>mavlink</a:t>
            </a:r>
            <a:r>
              <a:rPr lang="zh-CN" altLang="en-US" sz="1200" kern="1200" dirty="0" smtClean="0">
                <a:solidFill>
                  <a:schemeClr val="tx1"/>
                </a:solidFill>
                <a:effectLst/>
                <a:latin typeface="+mn-lt"/>
                <a:ea typeface="+mn-ea"/>
                <a:cs typeface="+mn-cs"/>
              </a:rPr>
              <a:t>所发送的数据结构。</a:t>
            </a:r>
            <a:r>
              <a:rPr lang="en-US" altLang="zh-CN" sz="1200" kern="1200" dirty="0" err="1" smtClean="0">
                <a:solidFill>
                  <a:schemeClr val="tx1"/>
                </a:solidFill>
                <a:effectLst/>
                <a:latin typeface="+mn-lt"/>
                <a:ea typeface="+mn-ea"/>
                <a:cs typeface="+mn-cs"/>
              </a:rPr>
              <a:t>Mavlink</a:t>
            </a:r>
            <a:r>
              <a:rPr lang="zh-CN" altLang="en-US" sz="1200" kern="1200" dirty="0" smtClean="0">
                <a:solidFill>
                  <a:schemeClr val="tx1"/>
                </a:solidFill>
                <a:effectLst/>
                <a:latin typeface="+mn-lt"/>
                <a:ea typeface="+mn-ea"/>
                <a:cs typeface="+mn-cs"/>
              </a:rPr>
              <a:t>传输时的基本单位是消息帧。</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i="0" u="none" strike="noStrike" kern="1200" baseline="0" dirty="0" smtClean="0">
                <a:solidFill>
                  <a:schemeClr val="tx1"/>
                </a:solidFill>
                <a:latin typeface="+mn-lt"/>
                <a:ea typeface="+mn-ea"/>
                <a:cs typeface="+mn-cs"/>
              </a:rPr>
              <a:t>协议设计的目标是传输速度和安全性。它允许消息内容检查、消息丢失检测，每个数据包需要</a:t>
            </a:r>
            <a:r>
              <a:rPr lang="en-US" altLang="zh-CN" sz="1200" b="0" i="0" u="none" strike="noStrike" kern="1200" baseline="0" dirty="0" smtClean="0">
                <a:solidFill>
                  <a:schemeClr val="tx1"/>
                </a:solidFill>
                <a:latin typeface="+mn-lt"/>
                <a:ea typeface="+mn-ea"/>
                <a:cs typeface="+mn-cs"/>
              </a:rPr>
              <a:t>6 </a:t>
            </a:r>
            <a:r>
              <a:rPr lang="zh-CN" altLang="en-US" sz="1200" b="0" i="0" u="none" strike="noStrike" kern="1200" baseline="0" dirty="0" smtClean="0">
                <a:solidFill>
                  <a:schemeClr val="tx1"/>
                </a:solidFill>
                <a:latin typeface="+mn-lt"/>
                <a:ea typeface="+mn-ea"/>
                <a:cs typeface="+mn-cs"/>
              </a:rPr>
              <a:t>字节报头。</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每次发完一个消息，</a:t>
            </a:r>
            <a:r>
              <a:rPr lang="en-US" altLang="zh-CN" sz="1200" kern="1200" dirty="0" smtClean="0">
                <a:solidFill>
                  <a:schemeClr val="tx1"/>
                </a:solidFill>
                <a:effectLst/>
                <a:latin typeface="+mn-lt"/>
                <a:ea typeface="+mn-ea"/>
                <a:cs typeface="+mn-cs"/>
              </a:rPr>
              <a:t>SEQ</a:t>
            </a:r>
            <a:r>
              <a:rPr lang="zh-CN" altLang="en-US" sz="1200" kern="1200" dirty="0" smtClean="0">
                <a:solidFill>
                  <a:schemeClr val="tx1"/>
                </a:solidFill>
                <a:effectLst/>
                <a:latin typeface="+mn-lt"/>
                <a:ea typeface="+mn-ea"/>
                <a:cs typeface="+mn-cs"/>
              </a:rPr>
              <a:t>的内容会加</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，加到</a:t>
            </a:r>
            <a:r>
              <a:rPr lang="en-US" altLang="zh-CN" sz="1200" kern="1200" dirty="0" smtClean="0">
                <a:solidFill>
                  <a:schemeClr val="tx1"/>
                </a:solidFill>
                <a:effectLst/>
                <a:latin typeface="+mn-lt"/>
                <a:ea typeface="+mn-ea"/>
                <a:cs typeface="+mn-cs"/>
              </a:rPr>
              <a:t>255</a:t>
            </a:r>
            <a:r>
              <a:rPr lang="zh-CN" altLang="en-US" sz="1200" kern="1200" dirty="0" smtClean="0">
                <a:solidFill>
                  <a:schemeClr val="tx1"/>
                </a:solidFill>
                <a:effectLst/>
                <a:latin typeface="+mn-lt"/>
                <a:ea typeface="+mn-ea"/>
                <a:cs typeface="+mn-cs"/>
              </a:rPr>
              <a:t>后会从</a:t>
            </a:r>
            <a:r>
              <a:rPr lang="en-US" altLang="zh-CN" sz="1200" kern="1200" dirty="0" smtClean="0">
                <a:solidFill>
                  <a:schemeClr val="tx1"/>
                </a:solidFill>
                <a:effectLst/>
                <a:latin typeface="+mn-lt"/>
                <a:ea typeface="+mn-ea"/>
                <a:cs typeface="+mn-cs"/>
              </a:rPr>
              <a:t>0</a:t>
            </a:r>
            <a:r>
              <a:rPr lang="zh-CN" altLang="en-US" sz="1200" kern="1200" dirty="0" smtClean="0">
                <a:solidFill>
                  <a:schemeClr val="tx1"/>
                </a:solidFill>
                <a:effectLst/>
                <a:latin typeface="+mn-lt"/>
                <a:ea typeface="+mn-ea"/>
                <a:cs typeface="+mn-cs"/>
              </a:rPr>
              <a:t>重新开始。这个序号用于</a:t>
            </a:r>
            <a:r>
              <a:rPr lang="en-US" altLang="zh-CN" sz="1200" kern="1200" dirty="0" err="1" smtClean="0">
                <a:solidFill>
                  <a:schemeClr val="tx1"/>
                </a:solidFill>
                <a:effectLst/>
                <a:latin typeface="+mn-lt"/>
                <a:ea typeface="+mn-ea"/>
                <a:cs typeface="+mn-cs"/>
              </a:rPr>
              <a:t>mavlink</a:t>
            </a:r>
            <a:r>
              <a:rPr lang="zh-CN" altLang="en-US" sz="1200" kern="1200" dirty="0" smtClean="0">
                <a:solidFill>
                  <a:schemeClr val="tx1"/>
                </a:solidFill>
                <a:effectLst/>
                <a:latin typeface="+mn-lt"/>
                <a:ea typeface="+mn-ea"/>
                <a:cs typeface="+mn-cs"/>
              </a:rPr>
              <a:t>消息帧接收端计算消息丢失比例用的，相当于是信号强度。</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COMP</a:t>
            </a:r>
            <a:r>
              <a:rPr lang="zh-CN" altLang="en-US" sz="1200" kern="1200" dirty="0" smtClean="0">
                <a:solidFill>
                  <a:schemeClr val="tx1"/>
                </a:solidFill>
                <a:effectLst/>
                <a:latin typeface="+mn-lt"/>
                <a:ea typeface="+mn-ea"/>
                <a:cs typeface="+mn-cs"/>
              </a:rPr>
              <a:t>是例如相机、舵机</a:t>
            </a:r>
            <a:r>
              <a:rPr lang="en-US" altLang="zh-CN" sz="1200" kern="1200" dirty="0" smtClean="0">
                <a:solidFill>
                  <a:schemeClr val="tx1"/>
                </a:solidFill>
                <a:effectLst/>
                <a:latin typeface="+mn-lt"/>
                <a:ea typeface="+mn-ea"/>
                <a:cs typeface="+mn-cs"/>
              </a:rPr>
              <a:t>0-13</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IMU123</a:t>
            </a:r>
            <a:r>
              <a:rPr lang="zh-CN" altLang="en-US" sz="1200" kern="1200" dirty="0" smtClean="0">
                <a:solidFill>
                  <a:schemeClr val="tx1"/>
                </a:solidFill>
                <a:effectLst/>
                <a:latin typeface="+mn-lt"/>
                <a:ea typeface="+mn-ea"/>
                <a:cs typeface="+mn-cs"/>
              </a:rPr>
              <a:t>之类的</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ckb</a:t>
            </a:r>
            <a:r>
              <a:rPr lang="zh-CN" altLang="en-US" sz="1200" kern="1200" dirty="0" smtClean="0">
                <a:solidFill>
                  <a:schemeClr val="tx1"/>
                </a:solidFill>
                <a:effectLst/>
                <a:latin typeface="+mn-lt"/>
                <a:ea typeface="+mn-ea"/>
                <a:cs typeface="+mn-cs"/>
              </a:rPr>
              <a:t>是高八位，</a:t>
            </a:r>
            <a:r>
              <a:rPr lang="en-US" altLang="zh-CN" sz="1200" kern="1200" dirty="0" err="1" smtClean="0">
                <a:solidFill>
                  <a:schemeClr val="tx1"/>
                </a:solidFill>
                <a:effectLst/>
                <a:latin typeface="+mn-lt"/>
                <a:ea typeface="+mn-ea"/>
                <a:cs typeface="+mn-cs"/>
              </a:rPr>
              <a:t>cka</a:t>
            </a:r>
            <a:r>
              <a:rPr lang="zh-CN" altLang="en-US" sz="1200" kern="1200" dirty="0" smtClean="0">
                <a:solidFill>
                  <a:schemeClr val="tx1"/>
                </a:solidFill>
                <a:effectLst/>
                <a:latin typeface="+mn-lt"/>
                <a:ea typeface="+mn-ea"/>
                <a:cs typeface="+mn-cs"/>
              </a:rPr>
              <a:t>是低八位。校验码由</a:t>
            </a:r>
            <a:r>
              <a:rPr lang="en-US" altLang="zh-CN" sz="1200" kern="1200" dirty="0" smtClean="0">
                <a:solidFill>
                  <a:schemeClr val="tx1"/>
                </a:solidFill>
                <a:effectLst/>
                <a:latin typeface="+mn-lt"/>
                <a:ea typeface="+mn-ea"/>
                <a:cs typeface="+mn-cs"/>
              </a:rPr>
              <a:t>crc16</a:t>
            </a:r>
            <a:r>
              <a:rPr lang="zh-CN" altLang="en-US" sz="1200" kern="1200" dirty="0" smtClean="0">
                <a:solidFill>
                  <a:schemeClr val="tx1"/>
                </a:solidFill>
                <a:effectLst/>
                <a:latin typeface="+mn-lt"/>
                <a:ea typeface="+mn-ea"/>
                <a:cs typeface="+mn-cs"/>
              </a:rPr>
              <a:t>算法得到，算法将整个消息（从起始位开始到有效载荷结束，还要额外加上个</a:t>
            </a:r>
            <a:r>
              <a:rPr lang="en-US" altLang="zh-CN" sz="1200" kern="1200" dirty="0" smtClean="0">
                <a:solidFill>
                  <a:schemeClr val="tx1"/>
                </a:solidFill>
                <a:effectLst/>
                <a:latin typeface="+mn-lt"/>
                <a:ea typeface="+mn-ea"/>
                <a:cs typeface="+mn-cs"/>
              </a:rPr>
              <a:t>MAVLINK_CRC_EXTRA</a:t>
            </a:r>
            <a:r>
              <a:rPr lang="zh-CN" altLang="en-US" sz="1200" kern="1200" dirty="0" smtClean="0">
                <a:solidFill>
                  <a:schemeClr val="tx1"/>
                </a:solidFill>
                <a:effectLst/>
                <a:latin typeface="+mn-lt"/>
                <a:ea typeface="+mn-ea"/>
                <a:cs typeface="+mn-cs"/>
              </a:rPr>
              <a:t>字节）进行</a:t>
            </a:r>
            <a:r>
              <a:rPr lang="en-US" altLang="zh-CN" sz="1200" kern="1200" dirty="0" smtClean="0">
                <a:solidFill>
                  <a:schemeClr val="tx1"/>
                </a:solidFill>
                <a:effectLst/>
                <a:latin typeface="+mn-lt"/>
                <a:ea typeface="+mn-ea"/>
                <a:cs typeface="+mn-cs"/>
              </a:rPr>
              <a:t>crc16</a:t>
            </a:r>
            <a:r>
              <a:rPr lang="zh-CN" altLang="en-US" sz="1200" kern="1200" dirty="0" smtClean="0">
                <a:solidFill>
                  <a:schemeClr val="tx1"/>
                </a:solidFill>
                <a:effectLst/>
                <a:latin typeface="+mn-lt"/>
                <a:ea typeface="+mn-ea"/>
                <a:cs typeface="+mn-cs"/>
              </a:rPr>
              <a:t>计算，得出一个</a:t>
            </a:r>
            <a:r>
              <a:rPr lang="en-US" altLang="zh-CN" sz="1200" kern="1200" dirty="0" smtClean="0">
                <a:solidFill>
                  <a:schemeClr val="tx1"/>
                </a:solidFill>
                <a:effectLst/>
                <a:latin typeface="+mn-lt"/>
                <a:ea typeface="+mn-ea"/>
                <a:cs typeface="+mn-cs"/>
              </a:rPr>
              <a:t>16</a:t>
            </a:r>
            <a:r>
              <a:rPr lang="zh-CN" altLang="en-US" sz="1200" kern="1200" dirty="0" smtClean="0">
                <a:solidFill>
                  <a:schemeClr val="tx1"/>
                </a:solidFill>
                <a:effectLst/>
                <a:latin typeface="+mn-lt"/>
                <a:ea typeface="+mn-ea"/>
                <a:cs typeface="+mn-cs"/>
              </a:rPr>
              <a:t>位的校验码。之前提到的每种有效载荷里信息包（由消息包编号来表明是哪种消息包）会对应一个</a:t>
            </a:r>
            <a:r>
              <a:rPr lang="en-US" altLang="zh-CN" sz="1200" kern="1200" dirty="0" smtClean="0">
                <a:solidFill>
                  <a:schemeClr val="tx1"/>
                </a:solidFill>
                <a:effectLst/>
                <a:latin typeface="+mn-lt"/>
                <a:ea typeface="+mn-ea"/>
                <a:cs typeface="+mn-cs"/>
              </a:rPr>
              <a:t>MAVLINK_CRC_EXTRA</a:t>
            </a:r>
            <a:r>
              <a:rPr lang="zh-CN" altLang="en-US" sz="1200" kern="1200" dirty="0" smtClean="0">
                <a:solidFill>
                  <a:schemeClr val="tx1"/>
                </a:solidFill>
                <a:effectLst/>
                <a:latin typeface="+mn-lt"/>
                <a:ea typeface="+mn-ea"/>
                <a:cs typeface="+mn-cs"/>
              </a:rPr>
              <a:t>，这个 </a:t>
            </a:r>
            <a:r>
              <a:rPr lang="en-US" altLang="zh-CN" sz="1200" kern="1200" dirty="0" smtClean="0">
                <a:solidFill>
                  <a:schemeClr val="tx1"/>
                </a:solidFill>
                <a:effectLst/>
                <a:latin typeface="+mn-lt"/>
                <a:ea typeface="+mn-ea"/>
                <a:cs typeface="+mn-cs"/>
              </a:rPr>
              <a:t>MAVLINK_CRC_EXTRA </a:t>
            </a:r>
            <a:r>
              <a:rPr lang="zh-CN" altLang="en-US" sz="1200" kern="1200" dirty="0" smtClean="0">
                <a:solidFill>
                  <a:schemeClr val="tx1"/>
                </a:solidFill>
                <a:effectLst/>
                <a:latin typeface="+mn-lt"/>
                <a:ea typeface="+mn-ea"/>
                <a:cs typeface="+mn-cs"/>
              </a:rPr>
              <a:t>是由生成</a:t>
            </a:r>
            <a:r>
              <a:rPr lang="en-US" altLang="zh-CN" sz="1200" kern="1200" dirty="0" err="1" smtClean="0">
                <a:solidFill>
                  <a:schemeClr val="tx1"/>
                </a:solidFill>
                <a:effectLst/>
                <a:latin typeface="+mn-lt"/>
                <a:ea typeface="+mn-ea"/>
                <a:cs typeface="+mn-cs"/>
              </a:rPr>
              <a:t>mavlink</a:t>
            </a:r>
            <a:r>
              <a:rPr lang="zh-CN" altLang="en-US" sz="1200" kern="1200" dirty="0" smtClean="0">
                <a:solidFill>
                  <a:schemeClr val="tx1"/>
                </a:solidFill>
                <a:effectLst/>
                <a:latin typeface="+mn-lt"/>
                <a:ea typeface="+mn-ea"/>
                <a:cs typeface="+mn-cs"/>
              </a:rPr>
              <a:t>代码的</a:t>
            </a:r>
            <a:r>
              <a:rPr lang="en-US" altLang="zh-CN" sz="1200" kern="1200" dirty="0" smtClean="0">
                <a:solidFill>
                  <a:schemeClr val="tx1"/>
                </a:solidFill>
                <a:effectLst/>
                <a:latin typeface="+mn-lt"/>
                <a:ea typeface="+mn-ea"/>
                <a:cs typeface="+mn-cs"/>
              </a:rPr>
              <a:t>xml</a:t>
            </a:r>
            <a:r>
              <a:rPr lang="zh-CN" altLang="en-US" sz="1200" kern="1200" dirty="0" smtClean="0">
                <a:solidFill>
                  <a:schemeClr val="tx1"/>
                </a:solidFill>
                <a:effectLst/>
                <a:latin typeface="+mn-lt"/>
                <a:ea typeface="+mn-ea"/>
                <a:cs typeface="+mn-cs"/>
              </a:rPr>
              <a:t>文件生成的，加入这个额外的东西是为了当飞行器和地面站使用不同版本的</a:t>
            </a:r>
            <a:r>
              <a:rPr lang="en-US" altLang="zh-CN" sz="1200" kern="1200" dirty="0" err="1" smtClean="0">
                <a:solidFill>
                  <a:schemeClr val="tx1"/>
                </a:solidFill>
                <a:effectLst/>
                <a:latin typeface="+mn-lt"/>
                <a:ea typeface="+mn-ea"/>
                <a:cs typeface="+mn-cs"/>
              </a:rPr>
              <a:t>mavlink</a:t>
            </a:r>
            <a:r>
              <a:rPr lang="zh-CN" altLang="en-US" sz="1200" kern="1200" dirty="0" smtClean="0">
                <a:solidFill>
                  <a:schemeClr val="tx1"/>
                </a:solidFill>
                <a:effectLst/>
                <a:latin typeface="+mn-lt"/>
                <a:ea typeface="+mn-ea"/>
                <a:cs typeface="+mn-cs"/>
              </a:rPr>
              <a:t>协议时，双方计算得到的校验码会不同，这样不同版本间的</a:t>
            </a:r>
            <a:r>
              <a:rPr lang="en-US" altLang="zh-CN" sz="1200" kern="1200" dirty="0" err="1" smtClean="0">
                <a:solidFill>
                  <a:schemeClr val="tx1"/>
                </a:solidFill>
                <a:effectLst/>
                <a:latin typeface="+mn-lt"/>
                <a:ea typeface="+mn-ea"/>
                <a:cs typeface="+mn-cs"/>
              </a:rPr>
              <a:t>mavlink</a:t>
            </a:r>
            <a:r>
              <a:rPr lang="zh-CN" altLang="en-US" sz="1200" kern="1200" dirty="0" smtClean="0">
                <a:solidFill>
                  <a:schemeClr val="tx1"/>
                </a:solidFill>
                <a:effectLst/>
                <a:latin typeface="+mn-lt"/>
                <a:ea typeface="+mn-ea"/>
                <a:cs typeface="+mn-cs"/>
              </a:rPr>
              <a:t>协议就不会在一起正常工作，避免了由于不同版本间通讯时带来的重大潜在问题。</a:t>
            </a:r>
            <a:endParaRPr lang="zh-CN" altLang="en-US" dirty="0"/>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前面已经提到了在</a:t>
            </a:r>
            <a:r>
              <a:rPr lang="en-US" altLang="zh-CN" sz="1200" b="0" i="0" u="none" strike="noStrike" kern="1200" baseline="0" dirty="0" err="1" smtClean="0">
                <a:solidFill>
                  <a:schemeClr val="tx1"/>
                </a:solidFill>
                <a:latin typeface="+mn-lt"/>
                <a:ea typeface="+mn-ea"/>
                <a:cs typeface="+mn-cs"/>
              </a:rPr>
              <a:t>mavlink</a:t>
            </a:r>
            <a:r>
              <a:rPr lang="zh-CN" altLang="en-US" sz="1200" b="0" i="0" u="none" strike="noStrike" kern="1200" baseline="0" dirty="0" smtClean="0">
                <a:solidFill>
                  <a:schemeClr val="tx1"/>
                </a:solidFill>
                <a:latin typeface="+mn-lt"/>
                <a:ea typeface="+mn-ea"/>
                <a:cs typeface="+mn-cs"/>
              </a:rPr>
              <a:t>消息帧里最重要的两个东西，一个是</a:t>
            </a:r>
            <a:r>
              <a:rPr lang="en-US" altLang="zh-CN" sz="1200" b="0" i="0" u="none" strike="noStrike" kern="1200" baseline="0" dirty="0" err="1" smtClean="0">
                <a:solidFill>
                  <a:schemeClr val="tx1"/>
                </a:solidFill>
                <a:latin typeface="+mn-lt"/>
                <a:ea typeface="+mn-ea"/>
                <a:cs typeface="+mn-cs"/>
              </a:rPr>
              <a:t>msgid</a:t>
            </a:r>
            <a:r>
              <a:rPr lang="zh-CN" altLang="en-US" sz="1200" b="0" i="0" u="none" strike="noStrike" kern="1200" baseline="0" dirty="0" smtClean="0">
                <a:solidFill>
                  <a:schemeClr val="tx1"/>
                </a:solidFill>
                <a:latin typeface="+mn-lt"/>
                <a:ea typeface="+mn-ea"/>
                <a:cs typeface="+mn-cs"/>
              </a:rPr>
              <a:t>；一个是</a:t>
            </a:r>
            <a:r>
              <a:rPr lang="en-US" altLang="zh-CN" sz="1200" b="0" i="0" u="none" strike="noStrike" kern="1200" baseline="0" dirty="0" smtClean="0">
                <a:solidFill>
                  <a:schemeClr val="tx1"/>
                </a:solidFill>
                <a:latin typeface="+mn-lt"/>
                <a:ea typeface="+mn-ea"/>
                <a:cs typeface="+mn-cs"/>
              </a:rPr>
              <a:t>payload</a:t>
            </a:r>
            <a:r>
              <a:rPr lang="zh-CN" altLang="en-US" sz="1200" b="0" i="0" u="none" strike="noStrike" kern="1200" baseline="0" dirty="0" smtClean="0">
                <a:solidFill>
                  <a:schemeClr val="tx1"/>
                </a:solidFill>
                <a:latin typeface="+mn-lt"/>
                <a:ea typeface="+mn-ea"/>
                <a:cs typeface="+mn-cs"/>
              </a:rPr>
              <a:t>，前者是</a:t>
            </a:r>
            <a:r>
              <a:rPr lang="en-US" altLang="zh-CN" sz="1200" b="0" i="0" u="none" strike="noStrike" kern="1200" baseline="0" dirty="0" smtClean="0">
                <a:solidFill>
                  <a:schemeClr val="tx1"/>
                </a:solidFill>
                <a:latin typeface="+mn-lt"/>
                <a:ea typeface="+mn-ea"/>
                <a:cs typeface="+mn-cs"/>
              </a:rPr>
              <a:t>payload</a:t>
            </a:r>
            <a:r>
              <a:rPr lang="zh-CN" altLang="en-US" sz="1200" b="0" i="0" u="none" strike="noStrike" kern="1200" baseline="0" dirty="0" smtClean="0">
                <a:solidFill>
                  <a:schemeClr val="tx1"/>
                </a:solidFill>
                <a:latin typeface="+mn-lt"/>
                <a:ea typeface="+mn-ea"/>
                <a:cs typeface="+mn-cs"/>
              </a:rPr>
              <a:t>中内容的编号，后者则存放了消息。</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消息有许多种类型，在官网的网页中中以蓝色的“</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加数字的方式来表示消息的编号如 “</a:t>
            </a:r>
            <a:r>
              <a:rPr lang="en-US" altLang="zh-CN" sz="1200" b="0" i="0" u="none" strike="noStrike" kern="1200" baseline="0" dirty="0" smtClean="0">
                <a:solidFill>
                  <a:schemeClr val="tx1"/>
                </a:solidFill>
                <a:latin typeface="+mn-lt"/>
                <a:ea typeface="+mn-ea"/>
                <a:cs typeface="+mn-cs"/>
              </a:rPr>
              <a:t>#0”</a:t>
            </a:r>
            <a:r>
              <a:rPr lang="zh-CN" altLang="en-US" sz="1200" b="0" i="0" u="none" strike="noStrike" kern="1200" baseline="0" dirty="0" smtClean="0">
                <a:solidFill>
                  <a:schemeClr val="tx1"/>
                </a:solidFill>
                <a:latin typeface="+mn-lt"/>
                <a:ea typeface="+mn-ea"/>
                <a:cs typeface="+mn-cs"/>
              </a:rPr>
              <a:t>（这样的表示方法应该是为了方便在网页中查找相应编号消息的定义）。</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在官网介绍网页里往下拉，大概拉到二分之一的位置处，开始出现“</a:t>
            </a:r>
            <a:r>
              <a:rPr lang="en-US" altLang="zh-CN" sz="1200" b="0" i="0" u="none" strike="noStrike" kern="1200" baseline="0" dirty="0" err="1" smtClean="0">
                <a:solidFill>
                  <a:schemeClr val="tx1"/>
                </a:solidFill>
                <a:latin typeface="+mn-lt"/>
                <a:ea typeface="+mn-ea"/>
                <a:cs typeface="+mn-cs"/>
              </a:rPr>
              <a:t>MAVLink</a:t>
            </a:r>
            <a:r>
              <a:rPr lang="en-US" altLang="zh-CN" sz="1200" b="0" i="0" u="none" strike="noStrike" kern="1200" baseline="0" dirty="0" smtClean="0">
                <a:solidFill>
                  <a:schemeClr val="tx1"/>
                </a:solidFill>
                <a:latin typeface="+mn-lt"/>
                <a:ea typeface="+mn-ea"/>
                <a:cs typeface="+mn-cs"/>
              </a:rPr>
              <a:t> Messages”</a:t>
            </a:r>
            <a:r>
              <a:rPr lang="zh-CN" altLang="en-US" sz="1200" b="0" i="0" u="none" strike="noStrike" kern="1200" baseline="0" dirty="0" smtClean="0">
                <a:solidFill>
                  <a:schemeClr val="tx1"/>
                </a:solidFill>
                <a:latin typeface="+mn-lt"/>
                <a:ea typeface="+mn-ea"/>
                <a:cs typeface="+mn-cs"/>
              </a:rPr>
              <a:t>的介绍，往下看是各种消息的数据组成说明。</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下面将以几个消息为例，讲解</a:t>
            </a:r>
            <a:r>
              <a:rPr lang="en-US" altLang="zh-CN" sz="1200" b="0" i="0" u="none" strike="noStrike" kern="1200" baseline="0" dirty="0" err="1" smtClean="0">
                <a:solidFill>
                  <a:schemeClr val="tx1"/>
                </a:solidFill>
                <a:latin typeface="+mn-lt"/>
                <a:ea typeface="+mn-ea"/>
                <a:cs typeface="+mn-cs"/>
              </a:rPr>
              <a:t>mavlink</a:t>
            </a:r>
            <a:r>
              <a:rPr lang="zh-CN" altLang="en-US" sz="1200" b="0" i="0" u="none" strike="noStrike" kern="1200" baseline="0" dirty="0" smtClean="0">
                <a:solidFill>
                  <a:schemeClr val="tx1"/>
                </a:solidFill>
                <a:latin typeface="+mn-lt"/>
                <a:ea typeface="+mn-ea"/>
                <a:cs typeface="+mn-cs"/>
              </a:rPr>
              <a:t>消息</a:t>
            </a:r>
            <a:endParaRPr lang="zh-CN" altLang="en-US" dirty="0"/>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先以 </a:t>
            </a:r>
            <a:r>
              <a:rPr lang="en-US" altLang="zh-CN" sz="1200" kern="1200" dirty="0" smtClean="0">
                <a:solidFill>
                  <a:schemeClr val="tx1"/>
                </a:solidFill>
                <a:effectLst/>
                <a:latin typeface="+mn-lt"/>
                <a:ea typeface="+mn-ea"/>
                <a:cs typeface="+mn-cs"/>
              </a:rPr>
              <a:t>#0</a:t>
            </a:r>
            <a:r>
              <a:rPr lang="zh-CN" altLang="en-US" sz="1200" kern="1200" dirty="0" smtClean="0">
                <a:solidFill>
                  <a:schemeClr val="tx1"/>
                </a:solidFill>
                <a:effectLst/>
                <a:latin typeface="+mn-lt"/>
                <a:ea typeface="+mn-ea"/>
                <a:cs typeface="+mn-cs"/>
              </a:rPr>
              <a:t> 消息为例，这个消息叫心跳包（</a:t>
            </a:r>
            <a:r>
              <a:rPr lang="en-US" altLang="zh-CN" sz="1200" kern="1200" dirty="0" smtClean="0">
                <a:solidFill>
                  <a:schemeClr val="tx1"/>
                </a:solidFill>
                <a:effectLst/>
                <a:latin typeface="+mn-lt"/>
                <a:ea typeface="+mn-ea"/>
                <a:cs typeface="+mn-cs"/>
              </a:rPr>
              <a:t>heartbeat</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它一般用来表明发出该消息的设备是活跃的，飞行器和地面站都会发出这个信号（一般以</a:t>
            </a:r>
            <a:r>
              <a:rPr lang="en-US" altLang="zh-CN" sz="1200" kern="1200" dirty="0" smtClean="0">
                <a:solidFill>
                  <a:schemeClr val="tx1"/>
                </a:solidFill>
                <a:effectLst/>
                <a:latin typeface="+mn-lt"/>
                <a:ea typeface="+mn-ea"/>
                <a:cs typeface="+mn-cs"/>
              </a:rPr>
              <a:t>1Hz</a:t>
            </a:r>
            <a:r>
              <a:rPr lang="zh-CN" altLang="en-US" sz="1200" kern="1200" dirty="0" smtClean="0">
                <a:solidFill>
                  <a:schemeClr val="tx1"/>
                </a:solidFill>
                <a:effectLst/>
                <a:latin typeface="+mn-lt"/>
                <a:ea typeface="+mn-ea"/>
                <a:cs typeface="+mn-cs"/>
              </a:rPr>
              <a:t>发送），</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地面站和飞行器会根据是否及时收到了心跳包来判断是否和飞行器或地面站失去了联系。</a:t>
            </a:r>
            <a:endParaRPr lang="zh-CN" altLang="en-US" dirty="0"/>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并不是所有的</a:t>
            </a:r>
            <a:r>
              <a:rPr lang="en-US" altLang="zh-CN" dirty="0" err="1" smtClean="0"/>
              <a:t>MAVLink</a:t>
            </a:r>
            <a:r>
              <a:rPr lang="zh-CN" altLang="en-US" dirty="0" smtClean="0"/>
              <a:t>消息都是在向外发送消息的，左边是直接从</a:t>
            </a:r>
            <a:r>
              <a:rPr lang="en-US" altLang="zh-CN" dirty="0" smtClean="0"/>
              <a:t>QGC</a:t>
            </a:r>
            <a:r>
              <a:rPr lang="zh-CN" altLang="en-US" dirty="0" smtClean="0"/>
              <a:t>地面站观察得到的当前活动的</a:t>
            </a:r>
            <a:r>
              <a:rPr lang="en-US" altLang="zh-CN" dirty="0" err="1" smtClean="0"/>
              <a:t>MAVLink</a:t>
            </a:r>
            <a:r>
              <a:rPr lang="zh-CN" altLang="en-US" dirty="0" smtClean="0"/>
              <a:t>消息</a:t>
            </a:r>
            <a:endParaRPr lang="en-US" altLang="zh-CN" dirty="0" smtClean="0"/>
          </a:p>
          <a:p>
            <a:endParaRPr lang="en-US" altLang="zh-CN" dirty="0" smtClean="0"/>
          </a:p>
          <a:p>
            <a:r>
              <a:rPr lang="zh-CN" altLang="en-US" dirty="0" smtClean="0"/>
              <a:t>右边是使用串口调试助手记录的</a:t>
            </a:r>
            <a:r>
              <a:rPr lang="en-US" altLang="zh-CN" dirty="0" err="1" smtClean="0"/>
              <a:t>mavlink</a:t>
            </a:r>
            <a:r>
              <a:rPr lang="zh-CN" altLang="en-US" dirty="0" smtClean="0"/>
              <a:t>数据</a:t>
            </a:r>
            <a:endParaRPr lang="en-US" altLang="zh-CN" dirty="0" smtClean="0"/>
          </a:p>
          <a:p>
            <a:endParaRPr lang="en-US" altLang="zh-CN" dirty="0" smtClean="0"/>
          </a:p>
          <a:p>
            <a:r>
              <a:rPr lang="en-US" altLang="zh-CN" dirty="0" smtClean="0"/>
              <a:t>Firmware1.5</a:t>
            </a:r>
            <a:r>
              <a:rPr lang="zh-CN" altLang="en-US" dirty="0" smtClean="0"/>
              <a:t>之前的版本，都是采用拔掉</a:t>
            </a:r>
            <a:r>
              <a:rPr lang="en-US" altLang="zh-CN" dirty="0" smtClean="0"/>
              <a:t>SD</a:t>
            </a:r>
            <a:r>
              <a:rPr lang="zh-CN" altLang="en-US" dirty="0" smtClean="0"/>
              <a:t>卡进</a:t>
            </a:r>
            <a:r>
              <a:rPr lang="en-US" altLang="zh-CN" dirty="0" smtClean="0"/>
              <a:t>NSH</a:t>
            </a:r>
            <a:r>
              <a:rPr lang="zh-CN" altLang="en-US" dirty="0" smtClean="0"/>
              <a:t>的方式进行调试</a:t>
            </a:r>
            <a:endParaRPr lang="en-US" altLang="zh-CN" dirty="0" smtClean="0"/>
          </a:p>
          <a:p>
            <a:endParaRPr lang="en-US" altLang="zh-CN" dirty="0" smtClean="0"/>
          </a:p>
          <a:p>
            <a:r>
              <a:rPr lang="zh-CN" altLang="en-US" dirty="0" smtClean="0"/>
              <a:t>新版固件无论是否存在</a:t>
            </a:r>
            <a:r>
              <a:rPr lang="en-US" altLang="zh-CN" dirty="0" smtClean="0"/>
              <a:t>SD</a:t>
            </a:r>
            <a:r>
              <a:rPr lang="zh-CN" altLang="en-US" dirty="0" smtClean="0"/>
              <a:t>卡，</a:t>
            </a:r>
            <a:r>
              <a:rPr lang="en-US" altLang="zh-CN" dirty="0" err="1" smtClean="0"/>
              <a:t>MAVLink</a:t>
            </a:r>
            <a:r>
              <a:rPr lang="zh-CN" altLang="en-US" dirty="0" smtClean="0"/>
              <a:t>都在不停的往外吐数，十分影响调试</a:t>
            </a:r>
            <a:endParaRPr lang="en-US" altLang="zh-CN" dirty="0" smtClean="0"/>
          </a:p>
          <a:p>
            <a:endParaRPr lang="en-US" altLang="zh-CN" dirty="0" smtClean="0"/>
          </a:p>
          <a:p>
            <a:r>
              <a:rPr lang="zh-CN" altLang="en-US" dirty="0" smtClean="0"/>
              <a:t>可以通过修改</a:t>
            </a:r>
            <a:r>
              <a:rPr lang="en-US" altLang="zh-CN" dirty="0" err="1" smtClean="0"/>
              <a:t>rcS</a:t>
            </a:r>
            <a:r>
              <a:rPr lang="zh-CN" altLang="en-US" dirty="0" smtClean="0"/>
              <a:t>启动脚本解决问题。</a:t>
            </a:r>
            <a:endParaRPr lang="zh-CN" altLang="en-US" dirty="0"/>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前面介绍知道</a:t>
            </a:r>
            <a:r>
              <a:rPr lang="en-US" altLang="zh-CN" sz="1200" b="0" i="0" u="none" strike="noStrike" kern="1200" baseline="0" dirty="0" smtClean="0">
                <a:solidFill>
                  <a:schemeClr val="tx1"/>
                </a:solidFill>
                <a:latin typeface="+mn-lt"/>
                <a:ea typeface="+mn-ea"/>
                <a:cs typeface="+mn-cs"/>
              </a:rPr>
              <a:t>MAVLINK</a:t>
            </a:r>
            <a:r>
              <a:rPr lang="zh-CN" altLang="en-US" sz="1200" b="0" i="0" u="none" strike="noStrike" kern="1200" baseline="0" dirty="0" smtClean="0">
                <a:solidFill>
                  <a:schemeClr val="tx1"/>
                </a:solidFill>
                <a:latin typeface="+mn-lt"/>
                <a:ea typeface="+mn-ea"/>
                <a:cs typeface="+mn-cs"/>
              </a:rPr>
              <a:t>的一包数据由</a:t>
            </a:r>
            <a:r>
              <a:rPr lang="en-US" altLang="zh-CN" sz="1200" b="0" i="0" u="none" strike="noStrike" kern="1200" baseline="0" dirty="0" smtClean="0">
                <a:solidFill>
                  <a:schemeClr val="tx1"/>
                </a:solidFill>
                <a:latin typeface="+mn-lt"/>
                <a:ea typeface="+mn-ea"/>
                <a:cs typeface="+mn-cs"/>
              </a:rPr>
              <a:t>FE</a:t>
            </a:r>
            <a:r>
              <a:rPr lang="zh-CN" altLang="en-US" sz="1200" b="0" i="0" u="none" strike="noStrike" kern="1200" baseline="0" dirty="0" smtClean="0">
                <a:solidFill>
                  <a:schemeClr val="tx1"/>
                </a:solidFill>
                <a:latin typeface="+mn-lt"/>
                <a:ea typeface="+mn-ea"/>
                <a:cs typeface="+mn-cs"/>
              </a:rPr>
              <a:t>开头的，一包数据由</a:t>
            </a:r>
            <a:r>
              <a:rPr lang="en-US" altLang="zh-CN" sz="1200" b="0" i="0" u="none" strike="noStrike" kern="1200" baseline="0" dirty="0" smtClean="0">
                <a:solidFill>
                  <a:schemeClr val="tx1"/>
                </a:solidFill>
                <a:latin typeface="+mn-lt"/>
                <a:ea typeface="+mn-ea"/>
                <a:cs typeface="+mn-cs"/>
              </a:rPr>
              <a:t>FE</a:t>
            </a:r>
            <a:r>
              <a:rPr lang="zh-CN" altLang="en-US" sz="1200" b="0" i="0" u="none" strike="noStrike" kern="1200" baseline="0" dirty="0" smtClean="0">
                <a:solidFill>
                  <a:schemeClr val="tx1"/>
                </a:solidFill>
                <a:latin typeface="+mn-lt"/>
                <a:ea typeface="+mn-ea"/>
                <a:cs typeface="+mn-cs"/>
              </a:rPr>
              <a:t>开头到下一个</a:t>
            </a:r>
            <a:r>
              <a:rPr lang="en-US" altLang="zh-CN" sz="1200" b="0" i="0" u="none" strike="noStrike" kern="1200" baseline="0" dirty="0" smtClean="0">
                <a:solidFill>
                  <a:schemeClr val="tx1"/>
                </a:solidFill>
                <a:latin typeface="+mn-lt"/>
                <a:ea typeface="+mn-ea"/>
                <a:cs typeface="+mn-cs"/>
              </a:rPr>
              <a:t>FE</a:t>
            </a:r>
            <a:r>
              <a:rPr lang="zh-CN" altLang="en-US" sz="1200" b="0" i="0" u="none" strike="noStrike" kern="1200" baseline="0" dirty="0" smtClean="0">
                <a:solidFill>
                  <a:schemeClr val="tx1"/>
                </a:solidFill>
                <a:latin typeface="+mn-lt"/>
                <a:ea typeface="+mn-ea"/>
                <a:cs typeface="+mn-cs"/>
              </a:rPr>
              <a:t>出现为截止。</a:t>
            </a:r>
            <a:endParaRPr lang="en-US" altLang="zh-CN" sz="1200" b="0" i="0" u="none" strike="noStrike" kern="1200" baseline="0" dirty="0" smtClean="0">
              <a:solidFill>
                <a:schemeClr val="tx1"/>
              </a:solidFill>
              <a:latin typeface="+mn-lt"/>
              <a:ea typeface="+mn-ea"/>
              <a:cs typeface="+mn-cs"/>
            </a:endParaRPr>
          </a:p>
          <a:p>
            <a:endParaRPr lang="en-US" altLang="zh-CN" dirty="0" smtClean="0"/>
          </a:p>
          <a:p>
            <a:r>
              <a:rPr lang="zh-CN" altLang="en-US" sz="1200" b="0" i="0" u="none" strike="noStrike" kern="1200" baseline="0" dirty="0" smtClean="0">
                <a:solidFill>
                  <a:schemeClr val="tx1"/>
                </a:solidFill>
                <a:latin typeface="+mn-lt"/>
                <a:ea typeface="+mn-ea"/>
                <a:cs typeface="+mn-cs"/>
              </a:rPr>
              <a:t>我们来分析个心跳包</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FE</a:t>
            </a:r>
            <a:r>
              <a:rPr lang="zh-CN" altLang="en-US" sz="1200" b="0" i="0" u="none" strike="noStrike" kern="1200" baseline="0" dirty="0" smtClean="0">
                <a:solidFill>
                  <a:schemeClr val="tx1"/>
                </a:solidFill>
                <a:latin typeface="+mn-lt"/>
                <a:ea typeface="+mn-ea"/>
                <a:cs typeface="+mn-cs"/>
              </a:rPr>
              <a:t>为包开头 </a:t>
            </a:r>
            <a:r>
              <a:rPr lang="en-US" altLang="zh-CN" sz="1200" b="0" i="0" u="none" strike="noStrike" kern="1200" baseline="0" dirty="0" smtClean="0">
                <a:solidFill>
                  <a:schemeClr val="tx1"/>
                </a:solidFill>
                <a:latin typeface="+mn-lt"/>
                <a:ea typeface="+mn-ea"/>
                <a:cs typeface="+mn-cs"/>
              </a:rPr>
              <a:t>09</a:t>
            </a:r>
            <a:r>
              <a:rPr lang="zh-CN" altLang="en-US" sz="1200" b="0" i="0" u="none" strike="noStrike" kern="1200" baseline="0" dirty="0" smtClean="0">
                <a:solidFill>
                  <a:schemeClr val="tx1"/>
                </a:solidFill>
                <a:latin typeface="+mn-lt"/>
                <a:ea typeface="+mn-ea"/>
                <a:cs typeface="+mn-cs"/>
              </a:rPr>
              <a:t>为数据包长度</a:t>
            </a:r>
            <a:r>
              <a:rPr lang="en-US" altLang="zh-CN" sz="1200" b="0" i="0" u="none" strike="noStrike" kern="1200" baseline="0" dirty="0" smtClean="0">
                <a:solidFill>
                  <a:schemeClr val="tx1"/>
                </a:solidFill>
                <a:latin typeface="+mn-lt"/>
                <a:ea typeface="+mn-ea"/>
                <a:cs typeface="+mn-cs"/>
              </a:rPr>
              <a:t>(LEN) </a:t>
            </a:r>
            <a:r>
              <a:rPr lang="en-US" altLang="zh-CN" sz="1200" b="0" i="0" kern="1200" dirty="0" err="1" smtClean="0">
                <a:solidFill>
                  <a:schemeClr val="tx1"/>
                </a:solidFill>
                <a:effectLst/>
                <a:latin typeface="+mn-lt"/>
                <a:ea typeface="+mn-ea"/>
                <a:cs typeface="+mn-cs"/>
              </a:rPr>
              <a:t>MavLink</a:t>
            </a:r>
            <a:r>
              <a:rPr lang="zh-CN" altLang="en-US" sz="1200" b="0" i="0" kern="1200" dirty="0" smtClean="0">
                <a:solidFill>
                  <a:schemeClr val="tx1"/>
                </a:solidFill>
                <a:effectLst/>
                <a:latin typeface="+mn-lt"/>
                <a:ea typeface="+mn-ea"/>
                <a:cs typeface="+mn-cs"/>
              </a:rPr>
              <a:t>的长度是固定的</a:t>
            </a:r>
            <a:endParaRPr lang="en-US" altLang="zh-CN" sz="1200" b="0" i="0" kern="1200" dirty="0" smtClean="0">
              <a:solidFill>
                <a:schemeClr val="tx1"/>
              </a:solidFill>
              <a:effectLst/>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94</a:t>
            </a:r>
            <a:r>
              <a:rPr lang="zh-CN" altLang="en-US" sz="1200" b="0" i="0" u="none" strike="noStrike" kern="1200" baseline="0" dirty="0" smtClean="0">
                <a:solidFill>
                  <a:schemeClr val="tx1"/>
                </a:solidFill>
                <a:latin typeface="+mn-lt"/>
                <a:ea typeface="+mn-ea"/>
                <a:cs typeface="+mn-cs"/>
              </a:rPr>
              <a:t>消息序号 </a:t>
            </a:r>
            <a:r>
              <a:rPr lang="en-US" altLang="zh-CN" sz="1200" b="0" i="0" u="none" strike="noStrike" kern="1200" baseline="0" dirty="0" smtClean="0">
                <a:solidFill>
                  <a:schemeClr val="tx1"/>
                </a:solidFill>
                <a:latin typeface="+mn-lt"/>
                <a:ea typeface="+mn-ea"/>
                <a:cs typeface="+mn-cs"/>
              </a:rPr>
              <a:t>01</a:t>
            </a:r>
            <a:r>
              <a:rPr lang="zh-CN" altLang="en-US" sz="1200" b="0" i="0" u="none" strike="noStrike" kern="1200" baseline="0" dirty="0" smtClean="0">
                <a:solidFill>
                  <a:schemeClr val="tx1"/>
                </a:solidFill>
                <a:latin typeface="+mn-lt"/>
                <a:ea typeface="+mn-ea"/>
                <a:cs typeface="+mn-cs"/>
              </a:rPr>
              <a:t>硬件系统序号  </a:t>
            </a:r>
            <a:r>
              <a:rPr lang="en-US" altLang="zh-CN" sz="1200" b="0" i="0" u="none" strike="noStrike" kern="1200" baseline="0" dirty="0" smtClean="0">
                <a:solidFill>
                  <a:schemeClr val="tx1"/>
                </a:solidFill>
                <a:latin typeface="+mn-lt"/>
                <a:ea typeface="+mn-ea"/>
                <a:cs typeface="+mn-cs"/>
              </a:rPr>
              <a:t>01</a:t>
            </a:r>
            <a:r>
              <a:rPr lang="zh-CN" altLang="en-US" sz="1200" b="0" i="0" u="none" strike="noStrike" kern="1200" baseline="0" dirty="0" smtClean="0">
                <a:solidFill>
                  <a:schemeClr val="tx1"/>
                </a:solidFill>
                <a:latin typeface="+mn-lt"/>
                <a:ea typeface="+mn-ea"/>
                <a:cs typeface="+mn-cs"/>
              </a:rPr>
              <a:t>设备号</a:t>
            </a:r>
            <a:r>
              <a:rPr lang="en-US" altLang="zh-CN" sz="1200" b="0" i="0" u="none" strike="noStrike" kern="1200" baseline="0" dirty="0" smtClean="0">
                <a:solidFill>
                  <a:schemeClr val="tx1"/>
                </a:solidFill>
                <a:latin typeface="+mn-lt"/>
                <a:ea typeface="+mn-ea"/>
                <a:cs typeface="+mn-cs"/>
              </a:rPr>
              <a:t>(Pixhawk</a:t>
            </a:r>
            <a:r>
              <a:rPr lang="zh-CN" altLang="en-US" sz="1200" b="0" i="0" u="none" strike="noStrike" kern="1200" baseline="0" dirty="0" smtClean="0">
                <a:solidFill>
                  <a:schemeClr val="tx1"/>
                </a:solidFill>
                <a:latin typeface="+mn-lt"/>
                <a:ea typeface="+mn-ea"/>
                <a:cs typeface="+mn-cs"/>
              </a:rPr>
              <a:t>刷</a:t>
            </a:r>
            <a:r>
              <a:rPr lang="en-US" altLang="zh-CN" sz="1200" b="0" i="0" u="none" strike="noStrike" kern="1200" baseline="0" dirty="0" smtClean="0">
                <a:solidFill>
                  <a:schemeClr val="tx1"/>
                </a:solidFill>
                <a:latin typeface="+mn-lt"/>
                <a:ea typeface="+mn-ea"/>
                <a:cs typeface="+mn-cs"/>
              </a:rPr>
              <a:t>PX4</a:t>
            </a:r>
            <a:r>
              <a:rPr lang="zh-CN" altLang="en-US" sz="1200" b="0" i="0" u="none" strike="noStrike" kern="1200" baseline="0" dirty="0" smtClean="0">
                <a:solidFill>
                  <a:schemeClr val="tx1"/>
                </a:solidFill>
                <a:latin typeface="+mn-lt"/>
                <a:ea typeface="+mn-ea"/>
                <a:cs typeface="+mn-cs"/>
              </a:rPr>
              <a:t>固件默认都是</a:t>
            </a:r>
            <a:r>
              <a:rPr lang="en-US" altLang="zh-CN" sz="1200" b="0" i="0" u="none" strike="noStrike" kern="1200" baseline="0" dirty="0" smtClean="0">
                <a:solidFill>
                  <a:schemeClr val="tx1"/>
                </a:solidFill>
                <a:latin typeface="+mn-lt"/>
                <a:ea typeface="+mn-ea"/>
                <a:cs typeface="+mn-cs"/>
              </a:rPr>
              <a:t>01)</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第五位是消息类型序号 括号里面是有效数据载荷</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长度为</a:t>
            </a:r>
            <a:r>
              <a:rPr lang="en-US" altLang="zh-CN" sz="1200" b="0" i="0" u="none" strike="noStrike" kern="1200" baseline="0" dirty="0" smtClean="0">
                <a:solidFill>
                  <a:schemeClr val="tx1"/>
                </a:solidFill>
                <a:latin typeface="+mn-lt"/>
                <a:ea typeface="+mn-ea"/>
                <a:cs typeface="+mn-cs"/>
              </a:rPr>
              <a:t>9) </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最后两位是数据校验位。</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我们通过消息类型序号可以看到这是</a:t>
            </a:r>
            <a:r>
              <a:rPr lang="en-US" altLang="zh-CN" sz="1200" b="0" i="0" u="none" strike="noStrike" kern="1200" baseline="0" dirty="0" smtClean="0">
                <a:solidFill>
                  <a:schemeClr val="tx1"/>
                </a:solidFill>
                <a:latin typeface="+mn-lt"/>
                <a:ea typeface="+mn-ea"/>
                <a:cs typeface="+mn-cs"/>
              </a:rPr>
              <a:t>0</a:t>
            </a:r>
            <a:r>
              <a:rPr lang="zh-CN" altLang="en-US" sz="1200" b="0" i="0" u="none" strike="noStrike" kern="1200" baseline="0" dirty="0" smtClean="0">
                <a:solidFill>
                  <a:schemeClr val="tx1"/>
                </a:solidFill>
                <a:latin typeface="+mn-lt"/>
                <a:ea typeface="+mn-ea"/>
                <a:cs typeface="+mn-cs"/>
              </a:rPr>
              <a:t>号消息，</a:t>
            </a:r>
            <a:r>
              <a:rPr lang="en-US" altLang="zh-CN" sz="1200" b="0" i="0" u="none" strike="noStrike" kern="1200" baseline="0" dirty="0" smtClean="0">
                <a:solidFill>
                  <a:schemeClr val="tx1"/>
                </a:solidFill>
                <a:latin typeface="+mn-lt"/>
                <a:ea typeface="+mn-ea"/>
                <a:cs typeface="+mn-cs"/>
              </a:rPr>
              <a:t>0</a:t>
            </a:r>
            <a:r>
              <a:rPr lang="zh-CN" altLang="en-US" sz="1200" b="0" i="0" u="none" strike="noStrike" kern="1200" baseline="0" dirty="0" smtClean="0">
                <a:solidFill>
                  <a:schemeClr val="tx1"/>
                </a:solidFill>
                <a:latin typeface="+mn-lt"/>
                <a:ea typeface="+mn-ea"/>
                <a:cs typeface="+mn-cs"/>
              </a:rPr>
              <a:t>号消息是心跳包消息。</a:t>
            </a:r>
            <a:endParaRPr lang="zh-CN" altLang="en-US" dirty="0"/>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具体定义查找和之前查找飞行器类型时的方法一样。</a:t>
            </a:r>
            <a:endParaRPr lang="en-US" altLang="zh-CN" dirty="0" smtClean="0"/>
          </a:p>
          <a:p>
            <a:endParaRPr lang="en-US" altLang="zh-CN" dirty="0" smtClean="0"/>
          </a:p>
          <a:p>
            <a:r>
              <a:rPr lang="zh-CN" altLang="en-US" sz="1200" b="0" i="0" u="none" strike="noStrike" kern="1200" baseline="0" dirty="0" smtClean="0">
                <a:solidFill>
                  <a:schemeClr val="tx1"/>
                </a:solidFill>
                <a:latin typeface="+mn-lt"/>
                <a:ea typeface="+mn-ea"/>
                <a:cs typeface="+mn-cs"/>
              </a:rPr>
              <a:t>。模式是</a:t>
            </a:r>
            <a:r>
              <a:rPr lang="en-US" altLang="zh-CN" sz="1200" b="0" i="0" u="none" strike="noStrike" kern="1200" baseline="0" dirty="0" smtClean="0">
                <a:solidFill>
                  <a:schemeClr val="tx1"/>
                </a:solidFill>
                <a:latin typeface="+mn-lt"/>
                <a:ea typeface="+mn-ea"/>
                <a:cs typeface="+mn-cs"/>
              </a:rPr>
              <a:t>8 </a:t>
            </a:r>
            <a:r>
              <a:rPr lang="zh-CN" altLang="en-US" sz="1200" b="0" i="0" u="none" strike="noStrike" kern="1200" baseline="0" dirty="0" smtClean="0">
                <a:solidFill>
                  <a:schemeClr val="tx1"/>
                </a:solidFill>
                <a:latin typeface="+mn-lt"/>
                <a:ea typeface="+mn-ea"/>
                <a:cs typeface="+mn-cs"/>
              </a:rPr>
              <a:t>个状态开关的各种组合方式。各个标识之间，可以使用“或逻辑”组合起来，共同表示飞控</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飞行器的当前状态。</a:t>
            </a:r>
            <a:endParaRPr lang="en-US" altLang="zh-CN" dirty="0" smtClean="0"/>
          </a:p>
          <a:p>
            <a:endParaRPr lang="en-US" altLang="zh-CN" dirty="0" smtClean="0"/>
          </a:p>
          <a:p>
            <a:r>
              <a:rPr lang="zh-CN" altLang="en-US" dirty="0" smtClean="0"/>
              <a:t>以多轴为例。它分为主模式（</a:t>
            </a:r>
            <a:r>
              <a:rPr lang="en-US" altLang="zh-CN" dirty="0" smtClean="0"/>
              <a:t>main mode</a:t>
            </a:r>
            <a:r>
              <a:rPr lang="zh-CN" altLang="en-US" dirty="0" smtClean="0"/>
              <a:t>）和子模式（</a:t>
            </a:r>
            <a:r>
              <a:rPr lang="en-US" altLang="zh-CN" dirty="0" smtClean="0"/>
              <a:t>sub mode</a:t>
            </a:r>
            <a:r>
              <a:rPr lang="zh-CN" altLang="en-US" dirty="0" smtClean="0"/>
              <a:t>），两种模式组合在一起成为最终的模式，主模式分为</a:t>
            </a:r>
            <a:r>
              <a:rPr lang="en-US" altLang="zh-CN" dirty="0" smtClean="0"/>
              <a:t>3</a:t>
            </a:r>
            <a:r>
              <a:rPr lang="zh-CN" altLang="en-US" dirty="0" smtClean="0"/>
              <a:t>种，手动（</a:t>
            </a:r>
            <a:r>
              <a:rPr lang="en-US" altLang="zh-CN" dirty="0" smtClean="0"/>
              <a:t>manual</a:t>
            </a:r>
            <a:r>
              <a:rPr lang="zh-CN" altLang="en-US" dirty="0" smtClean="0"/>
              <a:t>），辅助</a:t>
            </a:r>
            <a:r>
              <a:rPr lang="en-US" altLang="zh-CN" dirty="0" smtClean="0"/>
              <a:t>assist</a:t>
            </a:r>
            <a:r>
              <a:rPr lang="zh-CN" altLang="en-US" dirty="0" smtClean="0"/>
              <a:t>），自动（</a:t>
            </a:r>
            <a:r>
              <a:rPr lang="en-US" altLang="zh-CN" dirty="0" smtClean="0"/>
              <a:t>auto</a:t>
            </a:r>
            <a:r>
              <a:rPr lang="zh-CN" altLang="en-US" dirty="0" smtClean="0"/>
              <a:t>）。在辅助模式中，又分为高度控制模式（</a:t>
            </a:r>
            <a:r>
              <a:rPr lang="en-US" altLang="zh-CN" dirty="0" err="1" smtClean="0"/>
              <a:t>altctl</a:t>
            </a:r>
            <a:r>
              <a:rPr lang="zh-CN" altLang="en-US" dirty="0" smtClean="0"/>
              <a:t>）和位置控制模式（</a:t>
            </a:r>
            <a:r>
              <a:rPr lang="en-US" altLang="zh-CN" dirty="0" err="1" smtClean="0"/>
              <a:t>posctl</a:t>
            </a:r>
            <a:r>
              <a:rPr lang="zh-CN" altLang="en-US" dirty="0" smtClean="0"/>
              <a:t>）两个子模式。。自动模式里又分为</a:t>
            </a:r>
            <a:r>
              <a:rPr lang="en-US" altLang="zh-CN" dirty="0" smtClean="0"/>
              <a:t>3</a:t>
            </a:r>
            <a:r>
              <a:rPr lang="zh-CN" altLang="en-US" dirty="0" smtClean="0"/>
              <a:t>个子模式，任务模式（</a:t>
            </a:r>
            <a:r>
              <a:rPr lang="en-US" altLang="zh-CN" dirty="0" smtClean="0"/>
              <a:t>mission</a:t>
            </a:r>
            <a:r>
              <a:rPr lang="zh-CN" altLang="en-US" dirty="0" smtClean="0"/>
              <a:t>），留待模式（</a:t>
            </a:r>
            <a:r>
              <a:rPr lang="en-US" altLang="zh-CN" dirty="0" smtClean="0"/>
              <a:t>loiter</a:t>
            </a:r>
            <a:r>
              <a:rPr lang="zh-CN" altLang="en-US" dirty="0" smtClean="0"/>
              <a:t>），返航模式（</a:t>
            </a:r>
            <a:r>
              <a:rPr lang="en-US" altLang="zh-CN" dirty="0" smtClean="0"/>
              <a:t>return</a:t>
            </a:r>
            <a:r>
              <a:rPr lang="zh-CN" altLang="en-US" dirty="0" smtClean="0"/>
              <a:t>），任务模式就是执行设定好的航点任务，留待模式就是</a:t>
            </a:r>
            <a:r>
              <a:rPr lang="en-US" altLang="zh-CN" dirty="0" err="1" smtClean="0"/>
              <a:t>gps</a:t>
            </a:r>
            <a:r>
              <a:rPr lang="zh-CN" altLang="en-US" dirty="0" smtClean="0"/>
              <a:t>悬停模式，返航模式就是直线返回</a:t>
            </a:r>
            <a:r>
              <a:rPr lang="en-US" altLang="zh-CN" dirty="0" smtClean="0"/>
              <a:t>home</a:t>
            </a:r>
            <a:r>
              <a:rPr lang="zh-CN" altLang="en-US" dirty="0" smtClean="0"/>
              <a:t>点并自动降落。</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以上是心跳包的分析，还有很多其他的数据包的分析类似，请自行翻阅官方指导文件。</a:t>
            </a: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也就是说，设定</a:t>
            </a:r>
            <a:r>
              <a:rPr lang="en-US" altLang="zh-CN" dirty="0" smtClean="0"/>
              <a:t>SYS</a:t>
            </a:r>
            <a:r>
              <a:rPr lang="zh-CN" altLang="en-US" dirty="0" smtClean="0"/>
              <a:t>和</a:t>
            </a:r>
            <a:r>
              <a:rPr lang="en-US" altLang="zh-CN" dirty="0" smtClean="0"/>
              <a:t>COMP</a:t>
            </a:r>
            <a:r>
              <a:rPr lang="zh-CN" altLang="en-US" dirty="0" smtClean="0"/>
              <a:t>并且正确调用</a:t>
            </a:r>
            <a:r>
              <a:rPr lang="en-US" altLang="zh-CN" dirty="0" err="1" smtClean="0"/>
              <a:t>MavLink</a:t>
            </a:r>
            <a:r>
              <a:rPr lang="zh-CN" altLang="en-US" dirty="0" smtClean="0"/>
              <a:t>所提供方法后，整个消息包的生成过程中仅有</a:t>
            </a:r>
            <a:r>
              <a:rPr lang="en-US" altLang="zh-CN" dirty="0" smtClean="0"/>
              <a:t>MSG</a:t>
            </a:r>
            <a:r>
              <a:rPr lang="zh-CN" altLang="en-US" dirty="0" smtClean="0"/>
              <a:t>和</a:t>
            </a:r>
            <a:r>
              <a:rPr lang="en-US" altLang="zh-CN" dirty="0" smtClean="0"/>
              <a:t>PAYLOAD</a:t>
            </a:r>
            <a:r>
              <a:rPr lang="zh-CN" altLang="en-US" dirty="0" smtClean="0"/>
              <a:t>两项内容需要用户关心，消息包封装过程如图所示</a:t>
            </a:r>
            <a:endParaRPr lang="zh-CN" altLang="en-US" dirty="0"/>
          </a:p>
        </p:txBody>
      </p:sp>
      <p:sp>
        <p:nvSpPr>
          <p:cNvPr id="4" name="灯片编号占位符 3"/>
          <p:cNvSpPr>
            <a:spLocks noGrp="1"/>
          </p:cNvSpPr>
          <p:nvPr>
            <p:ph type="sldNum" sz="quarter" idx="10"/>
          </p:nvPr>
        </p:nvSpPr>
        <p:spPr/>
        <p:txBody>
          <a:bodyPr/>
          <a:lstStyle/>
          <a:p>
            <a:fld id="{848647F7-5AD5-41D2-A78F-0CC868AEF1B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hasCustomPrompt="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D3CF2C5-8470-4457-B78A-662DAA2050E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6494A8-6F6E-41CE-AA6A-0D5707A4E23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6D3CF2C5-8470-4457-B78A-662DAA2050E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6494A8-6F6E-41CE-AA6A-0D5707A4E23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6D3CF2C5-8470-4457-B78A-662DAA2050E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6494A8-6F6E-41CE-AA6A-0D5707A4E237}" type="slidenum">
              <a:rPr lang="zh-CN" altLang="en-US" smtClean="0"/>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6D3CF2C5-8470-4457-B78A-662DAA2050E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6494A8-6F6E-41CE-AA6A-0D5707A4E23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6D3CF2C5-8470-4457-B78A-662DAA2050E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6494A8-6F6E-41CE-AA6A-0D5707A4E237}" type="slidenum">
              <a:rPr lang="zh-CN" altLang="en-US" smtClean="0"/>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6D3CF2C5-8470-4457-B78A-662DAA2050E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6494A8-6F6E-41CE-AA6A-0D5707A4E23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D3CF2C5-8470-4457-B78A-662DAA2050E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6494A8-6F6E-41CE-AA6A-0D5707A4E23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D3CF2C5-8470-4457-B78A-662DAA2050E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6494A8-6F6E-41CE-AA6A-0D5707A4E23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D3CF2C5-8470-4457-B78A-662DAA2050E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6494A8-6F6E-41CE-AA6A-0D5707A4E23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6D3CF2C5-8470-4457-B78A-662DAA2050E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6494A8-6F6E-41CE-AA6A-0D5707A4E23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D3CF2C5-8470-4457-B78A-662DAA2050E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36494A8-6F6E-41CE-AA6A-0D5707A4E23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D3CF2C5-8470-4457-B78A-662DAA2050E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36494A8-6F6E-41CE-AA6A-0D5707A4E23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D3CF2C5-8470-4457-B78A-662DAA2050E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36494A8-6F6E-41CE-AA6A-0D5707A4E23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CF2C5-8470-4457-B78A-662DAA2050E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36494A8-6F6E-41CE-AA6A-0D5707A4E23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6D3CF2C5-8470-4457-B78A-662DAA2050E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36494A8-6F6E-41CE-AA6A-0D5707A4E23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6D3CF2C5-8470-4457-B78A-662DAA2050E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36494A8-6F6E-41CE-AA6A-0D5707A4E23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3CF2C5-8470-4457-B78A-662DAA2050E0}" type="datetimeFigureOut">
              <a:rPr lang="zh-CN" altLang="en-US" smtClean="0"/>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6494A8-6F6E-41CE-AA6A-0D5707A4E2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hyperlink" Target="http://mavlink.org/messages/common" TargetMode="Externa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hyperlink" Target="https://px4.osdrone.net/6_Middleware-and-Architecture/custom-mavlink-message.html" TargetMode="External"/><Relationship Id="rId2" Type="http://schemas.openxmlformats.org/officeDocument/2006/relationships/hyperlink" Target="http://qgroundcontrol.org/mavlink/create_new_mavlink_message" TargetMode="Externa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16184" y="1750423"/>
            <a:ext cx="6733436" cy="1412458"/>
          </a:xfrm>
        </p:spPr>
        <p:txBody>
          <a:bodyPr/>
          <a:lstStyle/>
          <a:p>
            <a:r>
              <a:rPr lang="en-US" altLang="zh-CN" sz="6600" dirty="0" smtClean="0"/>
              <a:t>PX4</a:t>
            </a:r>
            <a:r>
              <a:rPr lang="zh-CN" altLang="en-US" sz="6000" dirty="0" smtClean="0"/>
              <a:t>中的</a:t>
            </a:r>
            <a:r>
              <a:rPr lang="en-US" altLang="zh-CN" sz="6600" dirty="0" err="1" smtClean="0"/>
              <a:t>MAVLink</a:t>
            </a:r>
            <a:endParaRPr lang="zh-CN" altLang="en-US" sz="6600" dirty="0"/>
          </a:p>
        </p:txBody>
      </p:sp>
      <p:sp>
        <p:nvSpPr>
          <p:cNvPr id="4" name="副标题 3"/>
          <p:cNvSpPr/>
          <p:nvPr>
            <p:ph type="subTitle" idx="1"/>
          </p:nvPr>
        </p:nvSpPr>
        <p:spPr/>
        <p:txBody>
          <a:bodyPr/>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8345" y="1112667"/>
            <a:ext cx="10058400" cy="4748423"/>
          </a:xfrm>
          <a:prstGeom prst="rect">
            <a:avLst/>
          </a:prstGeom>
        </p:spPr>
      </p:pic>
      <p:sp>
        <p:nvSpPr>
          <p:cNvPr id="4" name="矩形 3"/>
          <p:cNvSpPr/>
          <p:nvPr/>
        </p:nvSpPr>
        <p:spPr>
          <a:xfrm>
            <a:off x="999175" y="475009"/>
            <a:ext cx="4036874" cy="400110"/>
          </a:xfrm>
          <a:prstGeom prst="rect">
            <a:avLst/>
          </a:prstGeom>
        </p:spPr>
        <p:txBody>
          <a:bodyPr wrap="none">
            <a:spAutoFit/>
          </a:bodyPr>
          <a:lstStyle/>
          <a:p>
            <a:r>
              <a:rPr lang="zh-CN" altLang="en-US" sz="2000" dirty="0" smtClean="0">
                <a:hlinkClick r:id="rId2"/>
              </a:rPr>
              <a:t>http://mavlink.org/messages/common</a:t>
            </a:r>
            <a:endParaRPr lang="zh-CN" altLang="en-US" sz="20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25356" y="586854"/>
            <a:ext cx="3075795" cy="646331"/>
          </a:xfrm>
          <a:prstGeom prst="rect">
            <a:avLst/>
          </a:prstGeom>
          <a:noFill/>
        </p:spPr>
        <p:txBody>
          <a:bodyPr wrap="square" rtlCol="0">
            <a:spAutoFit/>
          </a:bodyPr>
          <a:lstStyle/>
          <a:p>
            <a:r>
              <a:rPr lang="en-US" altLang="zh-CN" b="1" dirty="0" err="1" smtClean="0">
                <a:solidFill>
                  <a:srgbClr val="FF0000"/>
                </a:solidFill>
              </a:rPr>
              <a:t>QGroundControl</a:t>
            </a:r>
            <a:r>
              <a:rPr lang="en-US" altLang="zh-CN" b="1" dirty="0" smtClean="0">
                <a:solidFill>
                  <a:srgbClr val="FF0000"/>
                </a:solidFill>
              </a:rPr>
              <a:t> -&gt; Widgets</a:t>
            </a:r>
            <a:endParaRPr lang="en-US" altLang="zh-CN" b="1" dirty="0" smtClean="0">
              <a:solidFill>
                <a:srgbClr val="FF0000"/>
              </a:solidFill>
            </a:endParaRPr>
          </a:p>
          <a:p>
            <a:r>
              <a:rPr lang="en-US" altLang="zh-CN" b="1" dirty="0">
                <a:solidFill>
                  <a:srgbClr val="FF0000"/>
                </a:solidFill>
              </a:rPr>
              <a:t> </a:t>
            </a:r>
            <a:r>
              <a:rPr lang="en-US" altLang="zh-CN" b="1" dirty="0" smtClean="0">
                <a:solidFill>
                  <a:srgbClr val="FF0000"/>
                </a:solidFill>
              </a:rPr>
              <a:t>  -&gt; </a:t>
            </a:r>
            <a:r>
              <a:rPr lang="en-US" altLang="zh-CN" b="1" dirty="0" err="1" smtClean="0">
                <a:solidFill>
                  <a:srgbClr val="FF0000"/>
                </a:solidFill>
              </a:rPr>
              <a:t>MAVLink</a:t>
            </a:r>
            <a:r>
              <a:rPr lang="en-US" altLang="zh-CN" b="1" dirty="0" smtClean="0">
                <a:solidFill>
                  <a:srgbClr val="FF0000"/>
                </a:solidFill>
              </a:rPr>
              <a:t> Inspector</a:t>
            </a:r>
            <a:endParaRPr lang="zh-CN" altLang="en-US" b="1" dirty="0">
              <a:solidFill>
                <a:srgbClr val="FF0000"/>
              </a:solidFill>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68461" y="586854"/>
            <a:ext cx="6942885" cy="5209822"/>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00" y="1368399"/>
            <a:ext cx="3908309" cy="403012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6147" y="2332083"/>
            <a:ext cx="5965099" cy="400110"/>
          </a:xfrm>
          <a:prstGeom prst="rect">
            <a:avLst/>
          </a:prstGeom>
          <a:noFill/>
        </p:spPr>
        <p:txBody>
          <a:bodyPr wrap="square" rtlCol="0">
            <a:spAutoFit/>
          </a:bodyPr>
          <a:lstStyle/>
          <a:p>
            <a:r>
              <a:rPr lang="en-US" altLang="zh-CN" sz="2000" dirty="0" smtClean="0"/>
              <a:t>FE 09 94 01 01 00 (00 00 01 00 02 0C 51 00 03) EF F6</a:t>
            </a:r>
            <a:endParaRPr lang="zh-CN" altLang="en-US" sz="20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4071" y="799512"/>
            <a:ext cx="5142138" cy="1266581"/>
          </a:xfrm>
          <a:prstGeom prst="rect">
            <a:avLst/>
          </a:prstGeom>
        </p:spPr>
      </p:pic>
      <p:sp>
        <p:nvSpPr>
          <p:cNvPr id="5" name="文本框 4"/>
          <p:cNvSpPr txBox="1"/>
          <p:nvPr/>
        </p:nvSpPr>
        <p:spPr>
          <a:xfrm>
            <a:off x="566873" y="3431418"/>
            <a:ext cx="7824652" cy="3000821"/>
          </a:xfrm>
          <a:prstGeom prst="rect">
            <a:avLst/>
          </a:prstGeom>
          <a:noFill/>
        </p:spPr>
        <p:txBody>
          <a:bodyPr wrap="square" rtlCol="0">
            <a:spAutoFit/>
          </a:bodyPr>
          <a:lstStyle/>
          <a:p>
            <a:pPr>
              <a:lnSpc>
                <a:spcPct val="150000"/>
              </a:lnSpc>
            </a:pPr>
            <a:r>
              <a:rPr lang="zh-CN" altLang="en-US" dirty="0"/>
              <a:t>重点</a:t>
            </a:r>
            <a:r>
              <a:rPr lang="zh-CN" altLang="en-US" dirty="0" smtClean="0"/>
              <a:t>分析一下</a:t>
            </a:r>
            <a:r>
              <a:rPr lang="zh-CN" altLang="en-US" dirty="0"/>
              <a:t>这个长度为</a:t>
            </a:r>
            <a:r>
              <a:rPr lang="en-US" altLang="zh-CN" dirty="0"/>
              <a:t>9</a:t>
            </a:r>
            <a:r>
              <a:rPr lang="zh-CN" altLang="en-US" dirty="0"/>
              <a:t>的有效载荷，心跳包里面有</a:t>
            </a:r>
            <a:r>
              <a:rPr lang="en-US" altLang="zh-CN" dirty="0"/>
              <a:t>6</a:t>
            </a:r>
            <a:r>
              <a:rPr lang="zh-CN" altLang="en-US" dirty="0"/>
              <a:t>个成员变量</a:t>
            </a:r>
            <a:r>
              <a:rPr lang="zh-CN" altLang="en-US" dirty="0" smtClean="0"/>
              <a:t>。</a:t>
            </a:r>
            <a:endParaRPr lang="en-US" altLang="zh-CN" dirty="0" smtClean="0"/>
          </a:p>
          <a:p>
            <a:pPr>
              <a:lnSpc>
                <a:spcPct val="150000"/>
              </a:lnSpc>
            </a:pPr>
            <a:r>
              <a:rPr lang="en-US" altLang="zh-CN" dirty="0" smtClean="0"/>
              <a:t>00 </a:t>
            </a:r>
            <a:r>
              <a:rPr lang="en-US" altLang="zh-CN" dirty="0"/>
              <a:t>00 </a:t>
            </a:r>
            <a:r>
              <a:rPr lang="en-US" altLang="zh-CN" dirty="0" smtClean="0"/>
              <a:t>01 </a:t>
            </a:r>
            <a:r>
              <a:rPr lang="en-US" altLang="zh-CN" dirty="0"/>
              <a:t>00 02 </a:t>
            </a:r>
            <a:r>
              <a:rPr lang="en-US" altLang="zh-CN" dirty="0" smtClean="0"/>
              <a:t>0C </a:t>
            </a:r>
            <a:r>
              <a:rPr lang="en-US" altLang="zh-CN" dirty="0"/>
              <a:t>51 </a:t>
            </a:r>
            <a:r>
              <a:rPr lang="en-US" altLang="zh-CN" dirty="0" smtClean="0"/>
              <a:t>00 </a:t>
            </a:r>
            <a:r>
              <a:rPr lang="en-US" altLang="zh-CN" dirty="0"/>
              <a:t>03</a:t>
            </a:r>
            <a:r>
              <a:rPr lang="zh-CN" altLang="en-US" dirty="0" smtClean="0"/>
              <a:t>这个有效消息</a:t>
            </a:r>
            <a:r>
              <a:rPr lang="zh-CN" altLang="en-US" dirty="0"/>
              <a:t>本身会被当作结构体来做解析，</a:t>
            </a:r>
            <a:r>
              <a:rPr lang="en-US" altLang="zh-CN" dirty="0" err="1"/>
              <a:t>mavlink</a:t>
            </a:r>
            <a:r>
              <a:rPr lang="zh-CN" altLang="en-US" dirty="0"/>
              <a:t>库解析完了之后，就可以从心跳包里面解析</a:t>
            </a:r>
            <a:r>
              <a:rPr lang="zh-CN" altLang="en-US" dirty="0" smtClean="0"/>
              <a:t>出飞行器类型</a:t>
            </a:r>
            <a:r>
              <a:rPr lang="zh-CN" altLang="en-US" dirty="0"/>
              <a:t>，处于什么</a:t>
            </a:r>
            <a:r>
              <a:rPr lang="zh-CN" altLang="en-US" dirty="0" smtClean="0"/>
              <a:t>模式。</a:t>
            </a:r>
            <a:endParaRPr lang="en-US" altLang="zh-CN" dirty="0" smtClean="0"/>
          </a:p>
          <a:p>
            <a:pPr>
              <a:lnSpc>
                <a:spcPct val="150000"/>
              </a:lnSpc>
            </a:pPr>
            <a:r>
              <a:rPr lang="zh-CN" altLang="en-US" dirty="0" smtClean="0"/>
              <a:t>其他</a:t>
            </a:r>
            <a:r>
              <a:rPr lang="zh-CN" altLang="en-US" dirty="0"/>
              <a:t>消息包也是类似的。我们一般不关心具体的消息解析，</a:t>
            </a:r>
            <a:r>
              <a:rPr lang="en-US" altLang="zh-CN" dirty="0" err="1"/>
              <a:t>mavlink</a:t>
            </a:r>
            <a:r>
              <a:rPr lang="zh-CN" altLang="en-US" dirty="0"/>
              <a:t>这个库本身支持很多类型的库</a:t>
            </a:r>
            <a:r>
              <a:rPr lang="zh-CN" altLang="en-US" dirty="0" smtClean="0"/>
              <a:t>，</a:t>
            </a:r>
            <a:r>
              <a:rPr lang="en-US" altLang="zh-CN" dirty="0" err="1" smtClean="0"/>
              <a:t>python,C</a:t>
            </a:r>
            <a:r>
              <a:rPr lang="en-US" altLang="zh-CN" dirty="0"/>
              <a:t>++,C#,C</a:t>
            </a:r>
            <a:r>
              <a:rPr lang="zh-CN" altLang="en-US" dirty="0"/>
              <a:t>语言的库，我们要用到那个平台，我们做相应的移植就好了，移植完的库就可以解析具体的</a:t>
            </a:r>
            <a:r>
              <a:rPr lang="zh-CN" altLang="en-US" dirty="0" smtClean="0"/>
              <a:t>消息了</a:t>
            </a:r>
            <a:r>
              <a:rPr lang="zh-CN" altLang="en-US" dirty="0"/>
              <a:t>。</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1246" y="1008062"/>
            <a:ext cx="4023302" cy="2116062"/>
          </a:xfrm>
          <a:prstGeom prst="rect">
            <a:avLst/>
          </a:prstGeom>
        </p:spPr>
      </p:pic>
      <p:sp>
        <p:nvSpPr>
          <p:cNvPr id="7" name="文本框 6"/>
          <p:cNvSpPr txBox="1"/>
          <p:nvPr/>
        </p:nvSpPr>
        <p:spPr>
          <a:xfrm>
            <a:off x="8830491" y="1881427"/>
            <a:ext cx="2755883" cy="369332"/>
          </a:xfrm>
          <a:prstGeom prst="rect">
            <a:avLst/>
          </a:prstGeom>
          <a:noFill/>
        </p:spPr>
        <p:txBody>
          <a:bodyPr wrap="none" rtlCol="0">
            <a:spAutoFit/>
          </a:bodyPr>
          <a:lstStyle/>
          <a:p>
            <a:r>
              <a:rPr lang="en-US" altLang="zh-CN" b="1" dirty="0" err="1" smtClean="0"/>
              <a:t>mavlink_msg_heartbeat.h</a:t>
            </a:r>
            <a:endParaRPr lang="zh-CN" altLang="en-US" b="1" dirty="0"/>
          </a:p>
        </p:txBody>
      </p:sp>
      <p:sp>
        <p:nvSpPr>
          <p:cNvPr id="8" name="矩形 7"/>
          <p:cNvSpPr/>
          <p:nvPr/>
        </p:nvSpPr>
        <p:spPr>
          <a:xfrm>
            <a:off x="8830491" y="1881427"/>
            <a:ext cx="2755883" cy="369332"/>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sp>
        <p:nvSpPr>
          <p:cNvPr id="2" name="文本框 1"/>
          <p:cNvSpPr txBox="1"/>
          <p:nvPr/>
        </p:nvSpPr>
        <p:spPr>
          <a:xfrm>
            <a:off x="457199" y="371875"/>
            <a:ext cx="10384972" cy="5354320"/>
          </a:xfrm>
          <a:prstGeom prst="rect">
            <a:avLst/>
          </a:prstGeom>
          <a:noFill/>
        </p:spPr>
        <p:txBody>
          <a:bodyPr wrap="square" rtlCol="0">
            <a:spAutoFit/>
          </a:bodyPr>
          <a:lstStyle/>
          <a:p>
            <a:r>
              <a:rPr lang="en-US" altLang="zh-CN" dirty="0" smtClean="0"/>
              <a:t>type</a:t>
            </a:r>
            <a:r>
              <a:rPr lang="zh-CN" altLang="en-US" dirty="0" smtClean="0"/>
              <a:t>表示飞行器类型</a:t>
            </a:r>
            <a:r>
              <a:rPr lang="en-US" altLang="zh-CN" dirty="0" smtClean="0"/>
              <a:t>(</a:t>
            </a:r>
            <a:r>
              <a:rPr lang="zh-CN" altLang="en-US" dirty="0" smtClean="0"/>
              <a:t>四旋翼、直升机</a:t>
            </a:r>
            <a:r>
              <a:rPr lang="en-US" altLang="zh-CN" dirty="0" smtClean="0"/>
              <a:t>…)</a:t>
            </a:r>
            <a:r>
              <a:rPr lang="zh-CN" altLang="en-US" dirty="0" smtClean="0"/>
              <a:t>，通讯协议中枚举了</a:t>
            </a:r>
            <a:r>
              <a:rPr lang="en-US" altLang="zh-CN" dirty="0" smtClean="0"/>
              <a:t>MAV_TYPE</a:t>
            </a:r>
            <a:r>
              <a:rPr lang="zh-CN" altLang="en-US" dirty="0" smtClean="0"/>
              <a:t>。</a:t>
            </a:r>
            <a:endParaRPr lang="en-US" altLang="zh-CN" dirty="0" smtClean="0"/>
          </a:p>
          <a:p>
            <a:r>
              <a:rPr lang="zh-CN" altLang="en-US" dirty="0" smtClean="0"/>
              <a:t>在网站</a:t>
            </a:r>
            <a:r>
              <a:rPr lang="zh-CN" altLang="en-US" dirty="0"/>
              <a:t>的文</a:t>
            </a:r>
            <a:r>
              <a:rPr lang="zh-CN" altLang="en-US" dirty="0" smtClean="0"/>
              <a:t>档</a:t>
            </a:r>
            <a:r>
              <a:rPr lang="zh-CN" altLang="en-US" dirty="0"/>
              <a:t>中可以分析到蓝色</a:t>
            </a:r>
            <a:r>
              <a:rPr lang="en-US" altLang="zh-CN" dirty="0"/>
              <a:t>(#0,#1,#2)</a:t>
            </a:r>
            <a:r>
              <a:rPr lang="zh-CN" altLang="en-US" dirty="0"/>
              <a:t>这样的数据就是代表数据包。在文档的</a:t>
            </a:r>
            <a:r>
              <a:rPr lang="en-US" altLang="zh-CN" dirty="0"/>
              <a:t>1/2</a:t>
            </a:r>
            <a:r>
              <a:rPr lang="zh-CN" altLang="en-US" dirty="0"/>
              <a:t>处往后都可以看到，一共有</a:t>
            </a:r>
            <a:r>
              <a:rPr lang="en-US" altLang="zh-CN" dirty="0" smtClean="0"/>
              <a:t>254(</a:t>
            </a:r>
            <a:r>
              <a:rPr lang="zh-CN" altLang="en-US" dirty="0" smtClean="0">
                <a:solidFill>
                  <a:srgbClr val="FF0000"/>
                </a:solidFill>
              </a:rPr>
              <a:t>现在已经扩展到</a:t>
            </a:r>
            <a:r>
              <a:rPr lang="en-US" altLang="zh-CN" dirty="0" smtClean="0">
                <a:solidFill>
                  <a:srgbClr val="FF0000"/>
                </a:solidFill>
              </a:rPr>
              <a:t>268</a:t>
            </a:r>
            <a:r>
              <a:rPr lang="zh-CN" altLang="en-US" dirty="0" smtClean="0">
                <a:solidFill>
                  <a:srgbClr val="FF0000"/>
                </a:solidFill>
              </a:rPr>
              <a:t>条</a:t>
            </a:r>
            <a:r>
              <a:rPr lang="en-US" altLang="zh-CN" dirty="0" smtClean="0"/>
              <a:t>)</a:t>
            </a:r>
            <a:r>
              <a:rPr lang="zh-CN" altLang="en-US" dirty="0" smtClean="0"/>
              <a:t>条</a:t>
            </a:r>
            <a:r>
              <a:rPr lang="zh-CN" altLang="en-US" dirty="0"/>
              <a:t>消息</a:t>
            </a:r>
            <a:r>
              <a:rPr lang="zh-CN" altLang="en-US" dirty="0" smtClean="0"/>
              <a:t>类型。</a:t>
            </a:r>
            <a:endParaRPr lang="en-US" altLang="zh-CN" dirty="0" smtClean="0"/>
          </a:p>
          <a:p>
            <a:endParaRPr lang="zh-CN" altLang="en-US" dirty="0"/>
          </a:p>
          <a:p>
            <a:r>
              <a:rPr lang="zh-CN" altLang="en-US" dirty="0"/>
              <a:t>第二个参数是自驾</a:t>
            </a:r>
            <a:r>
              <a:rPr lang="zh-CN" altLang="en-US" dirty="0" smtClean="0"/>
              <a:t>仪型号（</a:t>
            </a:r>
            <a:r>
              <a:rPr lang="en-US" altLang="zh-CN" dirty="0" err="1" smtClean="0"/>
              <a:t>pixhawk,ppz,apm</a:t>
            </a:r>
            <a:r>
              <a:rPr lang="zh-CN" altLang="en-US" dirty="0" smtClean="0"/>
              <a:t>），对于</a:t>
            </a:r>
            <a:r>
              <a:rPr lang="zh-CN" altLang="en-US" dirty="0"/>
              <a:t>发送心跳包的飞行器来说代表了自己的飞</a:t>
            </a:r>
            <a:r>
              <a:rPr lang="zh-CN" altLang="en-US" dirty="0" smtClean="0"/>
              <a:t>控</a:t>
            </a:r>
            <a:r>
              <a:rPr lang="zh-CN" altLang="en-US" dirty="0"/>
              <a:t>类型</a:t>
            </a:r>
            <a:r>
              <a:rPr lang="zh-CN" altLang="en-US" dirty="0" smtClean="0"/>
              <a:t>，</a:t>
            </a:r>
            <a:r>
              <a:rPr lang="zh-CN" altLang="en-US" dirty="0"/>
              <a:t>对地面站发出的心跳包</a:t>
            </a:r>
            <a:r>
              <a:rPr lang="zh-CN" altLang="en-US" dirty="0" smtClean="0"/>
              <a:t>来说意义</a:t>
            </a:r>
            <a:r>
              <a:rPr lang="zh-CN" altLang="en-US" dirty="0"/>
              <a:t>不大</a:t>
            </a:r>
            <a:r>
              <a:rPr lang="zh-CN" altLang="en-US" dirty="0" smtClean="0"/>
              <a:t>。</a:t>
            </a:r>
            <a:endParaRPr lang="en-US" altLang="zh-CN" dirty="0" smtClean="0"/>
          </a:p>
          <a:p>
            <a:endParaRPr lang="zh-CN" altLang="en-US" dirty="0"/>
          </a:p>
          <a:p>
            <a:r>
              <a:rPr lang="zh-CN" altLang="en-US" dirty="0"/>
              <a:t>第三个参数是基本模式（</a:t>
            </a:r>
            <a:r>
              <a:rPr lang="en-US" altLang="zh-CN" dirty="0"/>
              <a:t>base mode</a:t>
            </a:r>
            <a:r>
              <a:rPr lang="zh-CN" altLang="en-US" dirty="0" smtClean="0"/>
              <a:t>），指代</a:t>
            </a:r>
            <a:r>
              <a:rPr lang="zh-CN" altLang="en-US" dirty="0"/>
              <a:t>系统</a:t>
            </a:r>
            <a:r>
              <a:rPr lang="zh-CN" altLang="en-US" dirty="0" smtClean="0"/>
              <a:t>当前的模式。对于</a:t>
            </a:r>
            <a:r>
              <a:rPr lang="zh-CN" altLang="en-US" dirty="0"/>
              <a:t>发心跳包的地面站来说没有意义</a:t>
            </a:r>
            <a:r>
              <a:rPr lang="zh-CN" altLang="en-US" dirty="0" smtClean="0"/>
              <a:t>，对于</a:t>
            </a:r>
            <a:r>
              <a:rPr lang="zh-CN" altLang="en-US" dirty="0"/>
              <a:t>发送心跳包的飞控来说是有意义的</a:t>
            </a:r>
            <a:r>
              <a:rPr lang="zh-CN" altLang="en-US" dirty="0" smtClean="0"/>
              <a:t>。在</a:t>
            </a:r>
            <a:r>
              <a:rPr lang="en-US" altLang="zh-CN" dirty="0"/>
              <a:t>Pixhawk</a:t>
            </a:r>
            <a:r>
              <a:rPr lang="zh-CN" altLang="en-US" dirty="0"/>
              <a:t>中</a:t>
            </a:r>
            <a:r>
              <a:rPr lang="zh-CN" altLang="en-US" dirty="0" smtClean="0"/>
              <a:t>基本模式可以分为自定义模式</a:t>
            </a:r>
            <a:r>
              <a:rPr lang="zh-CN" altLang="en-US" dirty="0"/>
              <a:t>（</a:t>
            </a:r>
            <a:r>
              <a:rPr lang="en-US" altLang="zh-CN" dirty="0"/>
              <a:t>custom mode</a:t>
            </a:r>
            <a:r>
              <a:rPr lang="zh-CN" altLang="en-US" dirty="0" smtClean="0"/>
              <a:t>）还是基本模式（这里有点绕，其实是就是是否使用自定义模式）。使用自定义模式</a:t>
            </a:r>
            <a:r>
              <a:rPr lang="zh-CN" altLang="en-US" dirty="0"/>
              <a:t>将在讲下个参数时说明，使用基本模式又会分为自动模式（</a:t>
            </a:r>
            <a:r>
              <a:rPr lang="en-US" altLang="zh-CN" dirty="0"/>
              <a:t>auto</a:t>
            </a:r>
            <a:r>
              <a:rPr lang="zh-CN" altLang="en-US" dirty="0"/>
              <a:t>），位置控制</a:t>
            </a:r>
            <a:r>
              <a:rPr lang="zh-CN" altLang="en-US" dirty="0" smtClean="0"/>
              <a:t>模式</a:t>
            </a:r>
            <a:r>
              <a:rPr lang="zh-CN" altLang="en-US" dirty="0"/>
              <a:t>（</a:t>
            </a:r>
            <a:r>
              <a:rPr lang="en-US" altLang="zh-CN" dirty="0" err="1"/>
              <a:t>posctl</a:t>
            </a:r>
            <a:r>
              <a:rPr lang="zh-CN" altLang="en-US" dirty="0"/>
              <a:t>）和手动模式（</a:t>
            </a:r>
            <a:r>
              <a:rPr lang="en-US" altLang="zh-CN" dirty="0"/>
              <a:t>manual</a:t>
            </a:r>
            <a:r>
              <a:rPr lang="zh-CN" altLang="en-US" dirty="0"/>
              <a:t>）。一般情况下都会</a:t>
            </a:r>
            <a:r>
              <a:rPr lang="zh-CN" altLang="en-US" dirty="0" smtClean="0"/>
              <a:t>使用自定义模式</a:t>
            </a:r>
            <a:r>
              <a:rPr lang="zh-CN" altLang="en-US" dirty="0"/>
              <a:t>，普通用户不用关心这个参数</a:t>
            </a:r>
            <a:r>
              <a:rPr lang="zh-CN" altLang="en-US" dirty="0" smtClean="0"/>
              <a:t>。</a:t>
            </a:r>
            <a:endParaRPr lang="en-US" altLang="zh-CN" dirty="0" smtClean="0"/>
          </a:p>
          <a:p>
            <a:endParaRPr lang="en-US" altLang="zh-CN" dirty="0"/>
          </a:p>
          <a:p>
            <a:r>
              <a:rPr lang="zh-CN" altLang="en-US" dirty="0" smtClean="0"/>
              <a:t>第四</a:t>
            </a:r>
            <a:r>
              <a:rPr lang="zh-CN" altLang="en-US" dirty="0"/>
              <a:t>个参数</a:t>
            </a:r>
            <a:r>
              <a:rPr lang="zh-CN" altLang="en-US" dirty="0" smtClean="0"/>
              <a:t>是自定义模式</a:t>
            </a:r>
            <a:r>
              <a:rPr lang="zh-CN" altLang="en-US" dirty="0"/>
              <a:t>（</a:t>
            </a:r>
            <a:r>
              <a:rPr lang="en-US" altLang="zh-CN" dirty="0"/>
              <a:t>custom mode</a:t>
            </a:r>
            <a:r>
              <a:rPr lang="zh-CN" altLang="en-US" dirty="0"/>
              <a:t>），大概说一下</a:t>
            </a:r>
            <a:r>
              <a:rPr lang="en-US" altLang="zh-CN" dirty="0"/>
              <a:t>Pixhawk</a:t>
            </a:r>
            <a:r>
              <a:rPr lang="zh-CN" altLang="en-US" dirty="0"/>
              <a:t>的用户</a:t>
            </a:r>
            <a:r>
              <a:rPr lang="zh-CN" altLang="en-US"/>
              <a:t>模式</a:t>
            </a:r>
            <a:r>
              <a:rPr lang="zh-CN" altLang="en-US" smtClean="0"/>
              <a:t>。</a:t>
            </a:r>
            <a:endParaRPr lang="en-US" altLang="zh-CN" dirty="0" smtClean="0"/>
          </a:p>
          <a:p>
            <a:endParaRPr lang="en-US" altLang="zh-CN" dirty="0"/>
          </a:p>
          <a:p>
            <a:r>
              <a:rPr lang="zh-CN" altLang="en-US" dirty="0"/>
              <a:t>第五个是系统状态（</a:t>
            </a:r>
            <a:r>
              <a:rPr lang="en-US" altLang="zh-CN" dirty="0"/>
              <a:t>system status</a:t>
            </a:r>
            <a:r>
              <a:rPr lang="zh-CN" altLang="en-US" dirty="0"/>
              <a:t>），查定义就好了，其中的</a:t>
            </a:r>
            <a:r>
              <a:rPr lang="en-US" altLang="zh-CN" dirty="0"/>
              <a:t>standby</a:t>
            </a:r>
            <a:r>
              <a:rPr lang="zh-CN" altLang="en-US" dirty="0"/>
              <a:t>状态在</a:t>
            </a:r>
            <a:r>
              <a:rPr lang="en-US" altLang="zh-CN" dirty="0"/>
              <a:t>Pixhawk</a:t>
            </a:r>
            <a:r>
              <a:rPr lang="zh-CN" altLang="en-US" dirty="0"/>
              <a:t>里就是还没解锁的状态，</a:t>
            </a:r>
            <a:r>
              <a:rPr lang="en-US" altLang="zh-CN" dirty="0"/>
              <a:t>active</a:t>
            </a:r>
            <a:r>
              <a:rPr lang="zh-CN" altLang="en-US" dirty="0"/>
              <a:t>状态就是已经解锁，准备起飞的状态</a:t>
            </a:r>
            <a:r>
              <a:rPr lang="zh-CN" altLang="en-US" dirty="0" smtClean="0"/>
              <a:t>。</a:t>
            </a:r>
            <a:endParaRPr lang="en-US" altLang="zh-CN" dirty="0" smtClean="0"/>
          </a:p>
          <a:p>
            <a:endParaRPr lang="en-US" altLang="zh-CN" dirty="0"/>
          </a:p>
          <a:p>
            <a:r>
              <a:rPr lang="zh-CN" altLang="en-US" dirty="0"/>
              <a:t>第六个是</a:t>
            </a:r>
            <a:r>
              <a:rPr lang="en-US" altLang="zh-CN" dirty="0" err="1"/>
              <a:t>mavlink</a:t>
            </a:r>
            <a:r>
              <a:rPr lang="zh-CN" altLang="en-US" dirty="0"/>
              <a:t>版本（</a:t>
            </a:r>
            <a:r>
              <a:rPr lang="en-US" altLang="zh-CN" dirty="0" err="1"/>
              <a:t>mavlink</a:t>
            </a:r>
            <a:r>
              <a:rPr lang="en-US" altLang="zh-CN" dirty="0"/>
              <a:t> version</a:t>
            </a:r>
            <a:r>
              <a:rPr lang="zh-CN" altLang="en-US" dirty="0"/>
              <a:t>）。</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737488" y="0"/>
            <a:ext cx="2553788" cy="499432"/>
          </a:xfrm>
          <a:prstGeom prst="rect">
            <a:avLst/>
          </a:prstGeom>
          <a:noFill/>
        </p:spPr>
        <p:txBody>
          <a:bodyPr wrap="square" rtlCol="0">
            <a:spAutoFit/>
          </a:bodyPr>
          <a:lstStyle/>
          <a:p>
            <a:pPr>
              <a:lnSpc>
                <a:spcPct val="150000"/>
              </a:lnSpc>
            </a:pPr>
            <a:r>
              <a:rPr lang="en-US" altLang="zh-CN" sz="2000" b="1" dirty="0" err="1" smtClean="0"/>
              <a:t>MAVLink</a:t>
            </a:r>
            <a:r>
              <a:rPr lang="zh-CN" altLang="en-US" sz="2000" b="1" dirty="0" smtClean="0"/>
              <a:t>封装</a:t>
            </a:r>
            <a:r>
              <a:rPr lang="zh-CN" altLang="en-US" sz="2000" b="1" dirty="0"/>
              <a:t>过程</a:t>
            </a:r>
            <a:endParaRPr lang="zh-CN" altLang="en-US" sz="2000" b="1"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473" y="522514"/>
            <a:ext cx="4755819" cy="6204858"/>
          </a:xfrm>
          <a:prstGeom prst="rect">
            <a:avLst/>
          </a:prstGeom>
        </p:spPr>
      </p:pic>
      <p:sp>
        <p:nvSpPr>
          <p:cNvPr id="2" name="矩形 1"/>
          <p:cNvSpPr/>
          <p:nvPr/>
        </p:nvSpPr>
        <p:spPr>
          <a:xfrm>
            <a:off x="5784178" y="1240028"/>
            <a:ext cx="6096000" cy="4247317"/>
          </a:xfrm>
          <a:prstGeom prst="rect">
            <a:avLst/>
          </a:prstGeom>
        </p:spPr>
        <p:txBody>
          <a:bodyPr>
            <a:spAutoFit/>
          </a:bodyPr>
          <a:lstStyle/>
          <a:p>
            <a:pPr>
              <a:lnSpc>
                <a:spcPct val="150000"/>
              </a:lnSpc>
            </a:pPr>
            <a:r>
              <a:rPr lang="en-US" altLang="zh-CN" dirty="0" err="1"/>
              <a:t>Mavlink</a:t>
            </a:r>
            <a:r>
              <a:rPr lang="zh-CN" altLang="en-US" dirty="0"/>
              <a:t>消息帧各区域信息存在关联，当使用</a:t>
            </a:r>
            <a:r>
              <a:rPr lang="en-US" altLang="zh-CN" dirty="0" err="1"/>
              <a:t>MavLink</a:t>
            </a:r>
            <a:r>
              <a:rPr lang="zh-CN" altLang="en-US" dirty="0"/>
              <a:t>协议提供的方法封装消息包时，会根据所使用的</a:t>
            </a:r>
            <a:r>
              <a:rPr lang="en-US" altLang="zh-CN" dirty="0"/>
              <a:t>MSGID</a:t>
            </a:r>
            <a:r>
              <a:rPr lang="zh-CN" altLang="en-US" dirty="0"/>
              <a:t>获取到该类别</a:t>
            </a:r>
            <a:r>
              <a:rPr lang="en-US" altLang="zh-CN" dirty="0"/>
              <a:t>MSG</a:t>
            </a:r>
            <a:r>
              <a:rPr lang="zh-CN" altLang="en-US" dirty="0"/>
              <a:t>消息的</a:t>
            </a:r>
            <a:r>
              <a:rPr lang="en-US" altLang="zh-CN" dirty="0"/>
              <a:t>LEN</a:t>
            </a:r>
            <a:r>
              <a:rPr lang="zh-CN" altLang="en-US" dirty="0"/>
              <a:t>信息，同时软件（地面站或飞行控制软件）会根据自身状态信息填写</a:t>
            </a:r>
            <a:r>
              <a:rPr lang="en-US" altLang="zh-CN" dirty="0"/>
              <a:t>SYS</a:t>
            </a:r>
            <a:r>
              <a:rPr lang="zh-CN" altLang="en-US" dirty="0"/>
              <a:t>、</a:t>
            </a:r>
            <a:r>
              <a:rPr lang="en-US" altLang="zh-CN" dirty="0"/>
              <a:t>COMP</a:t>
            </a:r>
            <a:r>
              <a:rPr lang="zh-CN" altLang="en-US" dirty="0"/>
              <a:t>。信息填写完毕生成数据包时，封装方法会自动添加</a:t>
            </a:r>
            <a:r>
              <a:rPr lang="en-US" altLang="zh-CN" dirty="0"/>
              <a:t>STX</a:t>
            </a:r>
            <a:r>
              <a:rPr lang="zh-CN" altLang="en-US" dirty="0"/>
              <a:t>，并在上一次发送消息包所使用的</a:t>
            </a:r>
            <a:r>
              <a:rPr lang="en-US" altLang="zh-CN" dirty="0"/>
              <a:t>SEQ</a:t>
            </a:r>
            <a:r>
              <a:rPr lang="zh-CN" altLang="en-US" dirty="0"/>
              <a:t>上加</a:t>
            </a:r>
            <a:r>
              <a:rPr lang="en-US" altLang="zh-CN" dirty="0"/>
              <a:t>1</a:t>
            </a:r>
            <a:r>
              <a:rPr lang="zh-CN" altLang="en-US" dirty="0"/>
              <a:t>作为本次发送的</a:t>
            </a:r>
            <a:r>
              <a:rPr lang="en-US" altLang="zh-CN" dirty="0"/>
              <a:t>SEQ</a:t>
            </a:r>
            <a:r>
              <a:rPr lang="zh-CN" altLang="en-US" dirty="0"/>
              <a:t>写入，当</a:t>
            </a:r>
            <a:r>
              <a:rPr lang="en-US" altLang="zh-CN" dirty="0"/>
              <a:t>SEQ</a:t>
            </a:r>
            <a:r>
              <a:rPr lang="zh-CN" altLang="en-US" dirty="0"/>
              <a:t>超过</a:t>
            </a:r>
            <a:r>
              <a:rPr lang="en-US" altLang="zh-CN" dirty="0"/>
              <a:t>255</a:t>
            </a:r>
            <a:r>
              <a:rPr lang="zh-CN" altLang="en-US" dirty="0"/>
              <a:t>时，会回到</a:t>
            </a:r>
            <a:r>
              <a:rPr lang="en-US" altLang="zh-CN" dirty="0"/>
              <a:t>0</a:t>
            </a:r>
            <a:r>
              <a:rPr lang="zh-CN" altLang="en-US" dirty="0"/>
              <a:t>并重新开始计数。</a:t>
            </a:r>
            <a:r>
              <a:rPr lang="en-US" altLang="zh-CN" dirty="0"/>
              <a:t>CKA</a:t>
            </a:r>
            <a:r>
              <a:rPr lang="zh-CN" altLang="en-US" dirty="0"/>
              <a:t>、</a:t>
            </a:r>
            <a:r>
              <a:rPr lang="en-US" altLang="zh-CN" dirty="0"/>
              <a:t>CKB</a:t>
            </a:r>
            <a:r>
              <a:rPr lang="zh-CN" altLang="en-US" dirty="0"/>
              <a:t>会在</a:t>
            </a:r>
            <a:r>
              <a:rPr lang="en-US" altLang="zh-CN" dirty="0"/>
              <a:t>PAYLOAD</a:t>
            </a:r>
            <a:r>
              <a:rPr lang="zh-CN" altLang="en-US" dirty="0"/>
              <a:t>信息写入后、封装完成之前，根据</a:t>
            </a:r>
            <a:r>
              <a:rPr lang="en-US" altLang="zh-CN" dirty="0"/>
              <a:t>CRC </a:t>
            </a:r>
            <a:r>
              <a:rPr lang="zh-CN" altLang="en-US" dirty="0"/>
              <a:t>（</a:t>
            </a:r>
            <a:r>
              <a:rPr lang="en-US" altLang="zh-CN" dirty="0" err="1"/>
              <a:t>CyclicRedundancy</a:t>
            </a:r>
            <a:r>
              <a:rPr lang="en-US" altLang="zh-CN" dirty="0"/>
              <a:t> Check</a:t>
            </a:r>
            <a:r>
              <a:rPr lang="zh-CN" altLang="en-US" dirty="0"/>
              <a:t>）循环冗余校验码算法计算得出并自动写入包内。</a:t>
            </a:r>
            <a:endParaRPr lang="en-US" altLang="zh-CN" dirty="0">
              <a:solidFill>
                <a:srgbClr val="08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graphicFrame>
        <p:nvGraphicFramePr>
          <p:cNvPr id="4" name="表格 3"/>
          <p:cNvGraphicFramePr>
            <a:graphicFrameLocks noGrp="1"/>
          </p:cNvGraphicFramePr>
          <p:nvPr/>
        </p:nvGraphicFramePr>
        <p:xfrm>
          <a:off x="621212" y="1699380"/>
          <a:ext cx="8496662" cy="741680"/>
        </p:xfrm>
        <a:graphic>
          <a:graphicData uri="http://schemas.openxmlformats.org/drawingml/2006/table">
            <a:tbl>
              <a:tblPr firstRow="1" bandRow="1">
                <a:tableStyleId>{5C22544A-7EE6-4342-B048-85BDC9FD1C3A}</a:tableStyleId>
              </a:tblPr>
              <a:tblGrid>
                <a:gridCol w="1045754"/>
                <a:gridCol w="1045754"/>
                <a:gridCol w="1045754"/>
                <a:gridCol w="1045754"/>
                <a:gridCol w="1045754"/>
                <a:gridCol w="948649"/>
                <a:gridCol w="1331095"/>
                <a:gridCol w="988148"/>
              </a:tblGrid>
              <a:tr h="370840">
                <a:tc>
                  <a:txBody>
                    <a:bodyPr/>
                    <a:lstStyle/>
                    <a:p>
                      <a:pPr algn="ctr"/>
                      <a:r>
                        <a:rPr lang="en-US" altLang="zh-CN" dirty="0" smtClean="0"/>
                        <a:t>STX</a:t>
                      </a:r>
                      <a:endParaRPr lang="zh-CN" altLang="en-US" dirty="0"/>
                    </a:p>
                  </a:txBody>
                  <a:tcPr/>
                </a:tc>
                <a:tc>
                  <a:txBody>
                    <a:bodyPr/>
                    <a:lstStyle/>
                    <a:p>
                      <a:pPr algn="ctr"/>
                      <a:r>
                        <a:rPr lang="en-US" altLang="zh-CN" dirty="0" smtClean="0"/>
                        <a:t>LEN</a:t>
                      </a:r>
                      <a:endParaRPr lang="zh-CN" altLang="en-US" dirty="0"/>
                    </a:p>
                  </a:txBody>
                  <a:tcPr/>
                </a:tc>
                <a:tc>
                  <a:txBody>
                    <a:bodyPr/>
                    <a:lstStyle/>
                    <a:p>
                      <a:pPr algn="ctr"/>
                      <a:r>
                        <a:rPr lang="en-US" altLang="zh-CN" dirty="0" smtClean="0"/>
                        <a:t>SEQ</a:t>
                      </a:r>
                      <a:endParaRPr lang="zh-CN" altLang="en-US" dirty="0"/>
                    </a:p>
                  </a:txBody>
                  <a:tcPr/>
                </a:tc>
                <a:tc>
                  <a:txBody>
                    <a:bodyPr/>
                    <a:lstStyle/>
                    <a:p>
                      <a:pPr algn="ctr"/>
                      <a:r>
                        <a:rPr lang="en-US" altLang="zh-CN" dirty="0" smtClean="0"/>
                        <a:t>SYS</a:t>
                      </a:r>
                      <a:endParaRPr lang="zh-CN" altLang="en-US" dirty="0"/>
                    </a:p>
                  </a:txBody>
                  <a:tcPr/>
                </a:tc>
                <a:tc>
                  <a:txBody>
                    <a:bodyPr/>
                    <a:lstStyle/>
                    <a:p>
                      <a:pPr algn="ctr"/>
                      <a:r>
                        <a:rPr lang="en-US" altLang="zh-CN" dirty="0" smtClean="0"/>
                        <a:t>COMP</a:t>
                      </a:r>
                      <a:endParaRPr lang="zh-CN" altLang="en-US" dirty="0"/>
                    </a:p>
                  </a:txBody>
                  <a:tcPr/>
                </a:tc>
                <a:tc>
                  <a:txBody>
                    <a:bodyPr/>
                    <a:lstStyle/>
                    <a:p>
                      <a:pPr algn="ctr"/>
                      <a:r>
                        <a:rPr lang="en-US" altLang="zh-CN" dirty="0" smtClean="0"/>
                        <a:t>MSG</a:t>
                      </a:r>
                      <a:endParaRPr lang="zh-CN" altLang="en-US" dirty="0"/>
                    </a:p>
                  </a:txBody>
                  <a:tcPr/>
                </a:tc>
                <a:tc>
                  <a:txBody>
                    <a:bodyPr/>
                    <a:lstStyle/>
                    <a:p>
                      <a:pPr algn="ctr"/>
                      <a:r>
                        <a:rPr lang="en-US" altLang="zh-CN" dirty="0" smtClean="0"/>
                        <a:t>PAYLOAD</a:t>
                      </a:r>
                      <a:endParaRPr lang="zh-CN" altLang="en-US" dirty="0"/>
                    </a:p>
                  </a:txBody>
                  <a:tcPr/>
                </a:tc>
                <a:tc>
                  <a:txBody>
                    <a:bodyPr/>
                    <a:lstStyle/>
                    <a:p>
                      <a:pPr algn="ctr"/>
                      <a:r>
                        <a:rPr lang="en-US" altLang="zh-CN" dirty="0" smtClean="0"/>
                        <a:t>CKA B</a:t>
                      </a:r>
                      <a:endParaRPr lang="zh-CN" altLang="en-US" dirty="0"/>
                    </a:p>
                  </a:txBody>
                  <a:tcPr/>
                </a:tc>
              </a:tr>
              <a:tr h="370840">
                <a:tc>
                  <a:txBody>
                    <a:bodyPr/>
                    <a:lstStyle/>
                    <a:p>
                      <a:pPr algn="ctr"/>
                      <a:r>
                        <a:rPr lang="en-US" altLang="zh-CN" dirty="0" smtClean="0"/>
                        <a:t>254</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X</a:t>
                      </a:r>
                      <a:endParaRPr lang="zh-CN" altLang="en-US" dirty="0"/>
                    </a:p>
                  </a:txBody>
                  <a:tcPr/>
                </a:tc>
                <a:tc>
                  <a:txBody>
                    <a:bodyPr/>
                    <a:lstStyle/>
                    <a:p>
                      <a:pPr algn="ctr"/>
                      <a:r>
                        <a:rPr lang="en-US" altLang="zh-CN" dirty="0" smtClean="0"/>
                        <a:t>01</a:t>
                      </a:r>
                      <a:endParaRPr lang="zh-CN" altLang="en-US" dirty="0"/>
                    </a:p>
                  </a:txBody>
                  <a:tcPr/>
                </a:tc>
                <a:tc>
                  <a:txBody>
                    <a:bodyPr/>
                    <a:lstStyle/>
                    <a:p>
                      <a:pPr algn="ctr"/>
                      <a:r>
                        <a:rPr lang="en-US" altLang="zh-CN" dirty="0" smtClean="0"/>
                        <a:t>01</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Y</a:t>
                      </a:r>
                      <a:endParaRPr lang="zh-CN" altLang="en-US" dirty="0"/>
                    </a:p>
                  </a:txBody>
                  <a:tcPr/>
                </a:tc>
              </a:tr>
            </a:tbl>
          </a:graphicData>
        </a:graphic>
      </p:graphicFrame>
      <p:sp>
        <p:nvSpPr>
          <p:cNvPr id="5" name="文本框 4"/>
          <p:cNvSpPr txBox="1"/>
          <p:nvPr/>
        </p:nvSpPr>
        <p:spPr>
          <a:xfrm>
            <a:off x="621211" y="679269"/>
            <a:ext cx="8483600" cy="874214"/>
          </a:xfrm>
          <a:prstGeom prst="rect">
            <a:avLst/>
          </a:prstGeom>
          <a:noFill/>
        </p:spPr>
        <p:txBody>
          <a:bodyPr wrap="square" rtlCol="0">
            <a:spAutoFit/>
          </a:bodyPr>
          <a:lstStyle/>
          <a:p>
            <a:pPr>
              <a:lnSpc>
                <a:spcPct val="150000"/>
              </a:lnSpc>
            </a:pPr>
            <a:r>
              <a:rPr lang="en-US" altLang="zh-CN" dirty="0" err="1" smtClean="0"/>
              <a:t>msg_heartbeat</a:t>
            </a:r>
            <a:r>
              <a:rPr lang="zh-CN" altLang="en-US" dirty="0" smtClean="0"/>
              <a:t>：最基本的心跳信号包，周期性发送，用于确认地面站与无人机之间的连接是否有效</a:t>
            </a:r>
            <a:endParaRPr lang="zh-CN" altLang="en-US" dirty="0"/>
          </a:p>
        </p:txBody>
      </p:sp>
      <p:graphicFrame>
        <p:nvGraphicFramePr>
          <p:cNvPr id="6" name="表格 5"/>
          <p:cNvGraphicFramePr>
            <a:graphicFrameLocks noGrp="1"/>
          </p:cNvGraphicFramePr>
          <p:nvPr/>
        </p:nvGraphicFramePr>
        <p:xfrm>
          <a:off x="608149" y="4133500"/>
          <a:ext cx="8496662" cy="741680"/>
        </p:xfrm>
        <a:graphic>
          <a:graphicData uri="http://schemas.openxmlformats.org/drawingml/2006/table">
            <a:tbl>
              <a:tblPr firstRow="1" bandRow="1">
                <a:tableStyleId>{5C22544A-7EE6-4342-B048-85BDC9FD1C3A}</a:tableStyleId>
              </a:tblPr>
              <a:tblGrid>
                <a:gridCol w="1045754"/>
                <a:gridCol w="1045754"/>
                <a:gridCol w="1045754"/>
                <a:gridCol w="1045754"/>
                <a:gridCol w="1045754"/>
                <a:gridCol w="948649"/>
                <a:gridCol w="1331095"/>
                <a:gridCol w="988148"/>
              </a:tblGrid>
              <a:tr h="370840">
                <a:tc>
                  <a:txBody>
                    <a:bodyPr/>
                    <a:lstStyle/>
                    <a:p>
                      <a:pPr algn="ctr"/>
                      <a:r>
                        <a:rPr lang="en-US" altLang="zh-CN" dirty="0" smtClean="0"/>
                        <a:t>STX</a:t>
                      </a:r>
                      <a:endParaRPr lang="zh-CN" altLang="en-US" dirty="0"/>
                    </a:p>
                  </a:txBody>
                  <a:tcPr/>
                </a:tc>
                <a:tc>
                  <a:txBody>
                    <a:bodyPr/>
                    <a:lstStyle/>
                    <a:p>
                      <a:pPr algn="ctr"/>
                      <a:r>
                        <a:rPr lang="en-US" altLang="zh-CN" dirty="0" smtClean="0"/>
                        <a:t>LEN</a:t>
                      </a:r>
                      <a:endParaRPr lang="zh-CN" altLang="en-US" dirty="0"/>
                    </a:p>
                  </a:txBody>
                  <a:tcPr/>
                </a:tc>
                <a:tc>
                  <a:txBody>
                    <a:bodyPr/>
                    <a:lstStyle/>
                    <a:p>
                      <a:pPr algn="ctr"/>
                      <a:r>
                        <a:rPr lang="en-US" altLang="zh-CN" dirty="0" smtClean="0"/>
                        <a:t>SEQ</a:t>
                      </a:r>
                      <a:endParaRPr lang="zh-CN" altLang="en-US" dirty="0"/>
                    </a:p>
                  </a:txBody>
                  <a:tcPr/>
                </a:tc>
                <a:tc>
                  <a:txBody>
                    <a:bodyPr/>
                    <a:lstStyle/>
                    <a:p>
                      <a:pPr algn="ctr"/>
                      <a:r>
                        <a:rPr lang="en-US" altLang="zh-CN" dirty="0" smtClean="0"/>
                        <a:t>SYS</a:t>
                      </a:r>
                      <a:endParaRPr lang="zh-CN" altLang="en-US" dirty="0"/>
                    </a:p>
                  </a:txBody>
                  <a:tcPr/>
                </a:tc>
                <a:tc>
                  <a:txBody>
                    <a:bodyPr/>
                    <a:lstStyle/>
                    <a:p>
                      <a:pPr algn="ctr"/>
                      <a:r>
                        <a:rPr lang="en-US" altLang="zh-CN" dirty="0" smtClean="0"/>
                        <a:t>COMP</a:t>
                      </a:r>
                      <a:endParaRPr lang="zh-CN" altLang="en-US" dirty="0"/>
                    </a:p>
                  </a:txBody>
                  <a:tcPr/>
                </a:tc>
                <a:tc>
                  <a:txBody>
                    <a:bodyPr/>
                    <a:lstStyle/>
                    <a:p>
                      <a:pPr algn="ctr"/>
                      <a:r>
                        <a:rPr lang="en-US" altLang="zh-CN" dirty="0" smtClean="0"/>
                        <a:t>MSG</a:t>
                      </a:r>
                      <a:endParaRPr lang="zh-CN" altLang="en-US" dirty="0"/>
                    </a:p>
                  </a:txBody>
                  <a:tcPr/>
                </a:tc>
                <a:tc>
                  <a:txBody>
                    <a:bodyPr/>
                    <a:lstStyle/>
                    <a:p>
                      <a:pPr algn="ctr"/>
                      <a:r>
                        <a:rPr lang="en-US" altLang="zh-CN" dirty="0" smtClean="0"/>
                        <a:t>PAYLOAD</a:t>
                      </a:r>
                      <a:endParaRPr lang="zh-CN" altLang="en-US" dirty="0"/>
                    </a:p>
                  </a:txBody>
                  <a:tcPr/>
                </a:tc>
                <a:tc>
                  <a:txBody>
                    <a:bodyPr/>
                    <a:lstStyle/>
                    <a:p>
                      <a:pPr algn="ctr"/>
                      <a:r>
                        <a:rPr lang="en-US" altLang="zh-CN" dirty="0" smtClean="0"/>
                        <a:t>CKA B</a:t>
                      </a:r>
                      <a:endParaRPr lang="zh-CN" altLang="en-US" dirty="0"/>
                    </a:p>
                  </a:txBody>
                  <a:tcPr/>
                </a:tc>
              </a:tr>
              <a:tr h="370840">
                <a:tc>
                  <a:txBody>
                    <a:bodyPr/>
                    <a:lstStyle/>
                    <a:p>
                      <a:pPr algn="ctr"/>
                      <a:r>
                        <a:rPr lang="en-US" altLang="zh-CN" dirty="0" smtClean="0"/>
                        <a:t>254</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X</a:t>
                      </a:r>
                      <a:endParaRPr lang="zh-CN" altLang="en-US" dirty="0"/>
                    </a:p>
                  </a:txBody>
                  <a:tcPr/>
                </a:tc>
                <a:tc>
                  <a:txBody>
                    <a:bodyPr/>
                    <a:lstStyle/>
                    <a:p>
                      <a:pPr algn="ctr"/>
                      <a:r>
                        <a:rPr lang="en-US" altLang="zh-CN" dirty="0" smtClean="0"/>
                        <a:t>01</a:t>
                      </a:r>
                      <a:endParaRPr lang="zh-CN" altLang="en-US" dirty="0"/>
                    </a:p>
                  </a:txBody>
                  <a:tcPr/>
                </a:tc>
                <a:tc>
                  <a:txBody>
                    <a:bodyPr/>
                    <a:lstStyle/>
                    <a:p>
                      <a:pPr algn="ctr"/>
                      <a:r>
                        <a:rPr lang="en-US" altLang="zh-CN" dirty="0" smtClean="0"/>
                        <a:t>01</a:t>
                      </a:r>
                      <a:endParaRPr lang="zh-CN" altLang="en-US" dirty="0"/>
                    </a:p>
                  </a:txBody>
                  <a:tcPr/>
                </a:tc>
                <a:tc>
                  <a:txBody>
                    <a:bodyPr/>
                    <a:lstStyle/>
                    <a:p>
                      <a:pPr algn="ctr"/>
                      <a:r>
                        <a:rPr lang="en-US" altLang="zh-CN" dirty="0" smtClean="0"/>
                        <a:t>66</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Y</a:t>
                      </a:r>
                      <a:endParaRPr lang="zh-CN" altLang="en-US" dirty="0"/>
                    </a:p>
                  </a:txBody>
                  <a:tcPr/>
                </a:tc>
              </a:tr>
            </a:tbl>
          </a:graphicData>
        </a:graphic>
      </p:graphicFrame>
      <p:sp>
        <p:nvSpPr>
          <p:cNvPr id="7" name="文本框 6"/>
          <p:cNvSpPr txBox="1"/>
          <p:nvPr/>
        </p:nvSpPr>
        <p:spPr>
          <a:xfrm>
            <a:off x="510178" y="3191003"/>
            <a:ext cx="8483600" cy="874214"/>
          </a:xfrm>
          <a:prstGeom prst="rect">
            <a:avLst/>
          </a:prstGeom>
          <a:noFill/>
        </p:spPr>
        <p:txBody>
          <a:bodyPr wrap="square" rtlCol="0">
            <a:spAutoFit/>
          </a:bodyPr>
          <a:lstStyle/>
          <a:p>
            <a:pPr>
              <a:lnSpc>
                <a:spcPct val="150000"/>
              </a:lnSpc>
            </a:pPr>
            <a:r>
              <a:rPr lang="en-US" altLang="zh-CN" dirty="0" err="1" smtClean="0"/>
              <a:t>msg_request_data_stream</a:t>
            </a:r>
            <a:r>
              <a:rPr lang="zh-CN" altLang="en-US" dirty="0" smtClean="0"/>
              <a:t>：</a:t>
            </a:r>
            <a:r>
              <a:rPr lang="zh-CN" altLang="en-US" dirty="0"/>
              <a:t>数据流请求包，地面站使用该消息包向飞行控制软件提交数据流申请，飞行控制软件收到该消息后将按照设定的参数周期性返回消息包</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sp>
        <p:nvSpPr>
          <p:cNvPr id="3" name="文本框 2"/>
          <p:cNvSpPr txBox="1"/>
          <p:nvPr/>
        </p:nvSpPr>
        <p:spPr>
          <a:xfrm>
            <a:off x="1227909" y="1384663"/>
            <a:ext cx="8044542" cy="3785652"/>
          </a:xfrm>
          <a:prstGeom prst="rect">
            <a:avLst/>
          </a:prstGeom>
          <a:noFill/>
        </p:spPr>
        <p:txBody>
          <a:bodyPr wrap="square" rtlCol="0">
            <a:spAutoFit/>
          </a:bodyPr>
          <a:lstStyle/>
          <a:p>
            <a:pPr marL="342900" indent="-342900">
              <a:lnSpc>
                <a:spcPct val="200000"/>
              </a:lnSpc>
              <a:buFont typeface="+mj-lt"/>
              <a:buAutoNum type="arabicPeriod"/>
            </a:pPr>
            <a:r>
              <a:rPr lang="en-US" altLang="zh-CN" sz="4000" dirty="0" smtClean="0"/>
              <a:t> </a:t>
            </a:r>
            <a:r>
              <a:rPr lang="en-US" altLang="zh-CN" sz="4000" dirty="0" err="1" smtClean="0"/>
              <a:t>MAVLink</a:t>
            </a:r>
            <a:r>
              <a:rPr lang="zh-CN" altLang="en-US" sz="4000" dirty="0" smtClean="0"/>
              <a:t>是什么</a:t>
            </a:r>
            <a:endParaRPr lang="en-US" altLang="zh-CN" sz="4000" dirty="0" smtClean="0"/>
          </a:p>
          <a:p>
            <a:pPr marL="342900" indent="-342900">
              <a:lnSpc>
                <a:spcPct val="200000"/>
              </a:lnSpc>
              <a:buFont typeface="+mj-lt"/>
              <a:buAutoNum type="arabicPeriod"/>
            </a:pPr>
            <a:r>
              <a:rPr lang="en-US" altLang="zh-CN" sz="4000" dirty="0" smtClean="0"/>
              <a:t> </a:t>
            </a:r>
            <a:r>
              <a:rPr lang="en-US" altLang="zh-CN" sz="4000" dirty="0" err="1" smtClean="0"/>
              <a:t>MAVLink</a:t>
            </a:r>
            <a:r>
              <a:rPr lang="zh-CN" altLang="en-US" sz="4000" dirty="0" smtClean="0"/>
              <a:t>消息解析</a:t>
            </a:r>
            <a:endParaRPr lang="en-US" altLang="zh-CN" sz="4000" dirty="0" smtClean="0"/>
          </a:p>
          <a:p>
            <a:pPr marL="342900" indent="-342900">
              <a:lnSpc>
                <a:spcPct val="200000"/>
              </a:lnSpc>
              <a:buFont typeface="+mj-lt"/>
              <a:buAutoNum type="arabicPeriod"/>
            </a:pPr>
            <a:r>
              <a:rPr lang="zh-CN" altLang="en-US" sz="4000" dirty="0" smtClean="0"/>
              <a:t> </a:t>
            </a:r>
            <a:r>
              <a:rPr lang="zh-CN" altLang="en-US" sz="4000" dirty="0" smtClean="0">
                <a:solidFill>
                  <a:schemeClr val="accent2"/>
                </a:solidFill>
                <a:effectLst>
                  <a:outerShdw blurRad="38100" dist="38100" dir="2700000" algn="tl">
                    <a:srgbClr val="000000">
                      <a:alpha val="43137"/>
                    </a:srgbClr>
                  </a:outerShdw>
                </a:effectLst>
              </a:rPr>
              <a:t>自定义</a:t>
            </a:r>
            <a:r>
              <a:rPr lang="en-US" altLang="zh-CN" sz="4000" dirty="0" err="1" smtClean="0">
                <a:solidFill>
                  <a:schemeClr val="accent2"/>
                </a:solidFill>
                <a:effectLst>
                  <a:outerShdw blurRad="38100" dist="38100" dir="2700000" algn="tl">
                    <a:srgbClr val="000000">
                      <a:alpha val="43137"/>
                    </a:srgbClr>
                  </a:outerShdw>
                </a:effectLst>
              </a:rPr>
              <a:t>MAVLink</a:t>
            </a:r>
            <a:r>
              <a:rPr lang="zh-CN" altLang="en-US" sz="4000" dirty="0" smtClean="0">
                <a:solidFill>
                  <a:schemeClr val="accent2"/>
                </a:solidFill>
                <a:effectLst>
                  <a:outerShdw blurRad="38100" dist="38100" dir="2700000" algn="tl">
                    <a:srgbClr val="000000">
                      <a:alpha val="43137"/>
                    </a:srgbClr>
                  </a:outerShdw>
                </a:effectLst>
              </a:rPr>
              <a:t>消息</a:t>
            </a:r>
            <a:endParaRPr lang="zh-CN" altLang="en-US" sz="4000" dirty="0">
              <a:solidFill>
                <a:schemeClr val="accent2"/>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49984" y="4384551"/>
            <a:ext cx="5600700" cy="2171700"/>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75" y="3066302"/>
            <a:ext cx="7429500" cy="14859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949" y="807322"/>
            <a:ext cx="5562600" cy="10287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9500" y="264397"/>
            <a:ext cx="4448175" cy="3143250"/>
          </a:xfrm>
          <a:prstGeom prst="rect">
            <a:avLst/>
          </a:prstGeom>
        </p:spPr>
      </p:pic>
      <p:sp>
        <p:nvSpPr>
          <p:cNvPr id="8" name="右箭头 7"/>
          <p:cNvSpPr/>
          <p:nvPr/>
        </p:nvSpPr>
        <p:spPr>
          <a:xfrm>
            <a:off x="6019989" y="1109055"/>
            <a:ext cx="1229897" cy="425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rot="2065455">
            <a:off x="4126039" y="4927770"/>
            <a:ext cx="1631186" cy="478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sp>
        <p:nvSpPr>
          <p:cNvPr id="13" name="上下箭头 12"/>
          <p:cNvSpPr/>
          <p:nvPr/>
        </p:nvSpPr>
        <p:spPr>
          <a:xfrm flipH="1">
            <a:off x="9272448" y="3407647"/>
            <a:ext cx="407127" cy="97690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sp>
        <p:nvSpPr>
          <p:cNvPr id="3" name="文本框 2"/>
          <p:cNvSpPr txBox="1"/>
          <p:nvPr/>
        </p:nvSpPr>
        <p:spPr>
          <a:xfrm>
            <a:off x="1005839" y="485673"/>
            <a:ext cx="3696789" cy="461665"/>
          </a:xfrm>
          <a:prstGeom prst="rect">
            <a:avLst/>
          </a:prstGeom>
          <a:noFill/>
        </p:spPr>
        <p:txBody>
          <a:bodyPr wrap="square" rtlCol="0">
            <a:spAutoFit/>
          </a:bodyPr>
          <a:lstStyle/>
          <a:p>
            <a:r>
              <a:rPr lang="zh-CN" altLang="en-US" sz="2400" b="1" dirty="0" smtClean="0"/>
              <a:t>创建自定义</a:t>
            </a:r>
            <a:r>
              <a:rPr lang="en-US" altLang="zh-CN" sz="2400" b="1" dirty="0" err="1" smtClean="0"/>
              <a:t>MAVLink</a:t>
            </a:r>
            <a:r>
              <a:rPr lang="zh-CN" altLang="en-US" sz="2400" b="1" dirty="0" smtClean="0"/>
              <a:t>消息</a:t>
            </a:r>
            <a:endParaRPr lang="zh-CN" altLang="en-US" sz="2400" b="1" dirty="0"/>
          </a:p>
        </p:txBody>
      </p:sp>
      <p:sp>
        <p:nvSpPr>
          <p:cNvPr id="4" name="矩形 3"/>
          <p:cNvSpPr/>
          <p:nvPr/>
        </p:nvSpPr>
        <p:spPr>
          <a:xfrm>
            <a:off x="1005839" y="1155897"/>
            <a:ext cx="6370320" cy="369332"/>
          </a:xfrm>
          <a:prstGeom prst="rect">
            <a:avLst/>
          </a:prstGeom>
        </p:spPr>
        <p:txBody>
          <a:bodyPr wrap="square">
            <a:spAutoFit/>
          </a:bodyPr>
          <a:lstStyle/>
          <a:p>
            <a:r>
              <a:rPr lang="zh-CN" altLang="en-US" dirty="0" smtClean="0">
                <a:hlinkClick r:id="rId2"/>
              </a:rPr>
              <a:t>http://qgroundcontrol.org/mavlink/create_new_mavlink_message</a:t>
            </a:r>
            <a:endParaRPr lang="zh-CN" altLang="en-US" dirty="0"/>
          </a:p>
        </p:txBody>
      </p:sp>
      <p:sp>
        <p:nvSpPr>
          <p:cNvPr id="6" name="文本框 5"/>
          <p:cNvSpPr txBox="1"/>
          <p:nvPr/>
        </p:nvSpPr>
        <p:spPr>
          <a:xfrm>
            <a:off x="791845" y="2665731"/>
            <a:ext cx="7210698" cy="2461508"/>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zh-CN" altLang="en-US" sz="2000" dirty="0" smtClean="0"/>
              <a:t>自定义</a:t>
            </a:r>
            <a:r>
              <a:rPr lang="en-US" altLang="zh-CN" sz="2000" dirty="0" err="1" smtClean="0"/>
              <a:t>uORB</a:t>
            </a:r>
            <a:r>
              <a:rPr lang="zh-CN" altLang="en-US" sz="2000" dirty="0" smtClean="0"/>
              <a:t>消息</a:t>
            </a:r>
            <a:endParaRPr lang="en-US" altLang="zh-CN" sz="2000" dirty="0" smtClean="0"/>
          </a:p>
          <a:p>
            <a:pPr marL="285750" indent="-285750">
              <a:lnSpc>
                <a:spcPct val="200000"/>
              </a:lnSpc>
              <a:buFont typeface="Wingdings" panose="05000000000000000000" pitchFamily="2" charset="2"/>
              <a:buChar char="Ø"/>
            </a:pPr>
            <a:r>
              <a:rPr lang="zh-CN" altLang="en-US" sz="2000" dirty="0" smtClean="0"/>
              <a:t>自定义</a:t>
            </a:r>
            <a:r>
              <a:rPr lang="en-US" altLang="zh-CN" sz="2000" dirty="0" err="1" smtClean="0"/>
              <a:t>MAVLink</a:t>
            </a:r>
            <a:r>
              <a:rPr lang="zh-CN" altLang="en-US" sz="2000" dirty="0" smtClean="0"/>
              <a:t>消息</a:t>
            </a:r>
            <a:endParaRPr lang="en-US" altLang="zh-CN" sz="2000" dirty="0" smtClean="0"/>
          </a:p>
          <a:p>
            <a:pPr marL="285750" indent="-285750">
              <a:lnSpc>
                <a:spcPct val="200000"/>
              </a:lnSpc>
              <a:buFont typeface="Wingdings" panose="05000000000000000000" pitchFamily="2" charset="2"/>
              <a:buChar char="Ø"/>
            </a:pPr>
            <a:r>
              <a:rPr lang="zh-CN" altLang="en-US" sz="2000" dirty="0" smtClean="0"/>
              <a:t>发送自定义</a:t>
            </a:r>
            <a:r>
              <a:rPr lang="en-US" altLang="zh-CN" sz="2000" dirty="0" err="1" smtClean="0"/>
              <a:t>MAVLink</a:t>
            </a:r>
            <a:r>
              <a:rPr lang="zh-CN" altLang="en-US" sz="2000" dirty="0" smtClean="0"/>
              <a:t>消息</a:t>
            </a:r>
            <a:endParaRPr lang="en-US" altLang="zh-CN" sz="2000" dirty="0" smtClean="0"/>
          </a:p>
          <a:p>
            <a:pPr marL="285750" indent="-285750">
              <a:lnSpc>
                <a:spcPct val="200000"/>
              </a:lnSpc>
              <a:buFont typeface="Wingdings" panose="05000000000000000000" pitchFamily="2" charset="2"/>
              <a:buChar char="Ø"/>
            </a:pPr>
            <a:r>
              <a:rPr lang="zh-CN" altLang="en-US" sz="2000" dirty="0" smtClean="0"/>
              <a:t>接收自定义</a:t>
            </a:r>
            <a:r>
              <a:rPr lang="en-US" altLang="zh-CN" sz="2000" dirty="0" err="1" smtClean="0"/>
              <a:t>MAVLink</a:t>
            </a:r>
            <a:r>
              <a:rPr lang="zh-CN" altLang="en-US" sz="2000" dirty="0" smtClean="0"/>
              <a:t>消息</a:t>
            </a:r>
            <a:endParaRPr lang="zh-CN" altLang="en-US" sz="2000" dirty="0"/>
          </a:p>
        </p:txBody>
      </p:sp>
      <p:sp>
        <p:nvSpPr>
          <p:cNvPr id="7" name="矩形 6"/>
          <p:cNvSpPr/>
          <p:nvPr/>
        </p:nvSpPr>
        <p:spPr>
          <a:xfrm>
            <a:off x="1005839" y="1733788"/>
            <a:ext cx="8373292" cy="1476375"/>
          </a:xfrm>
          <a:prstGeom prst="rect">
            <a:avLst/>
          </a:prstGeom>
        </p:spPr>
        <p:txBody>
          <a:bodyPr wrap="square">
            <a:spAutoFit/>
          </a:bodyPr>
          <a:lstStyle/>
          <a:p>
            <a:r>
              <a:rPr lang="zh-CN" altLang="en-US" dirty="0" smtClean="0">
                <a:hlinkClick r:id="rId3"/>
              </a:rPr>
              <a:t>https://px4.osdrone.net/6_Middleware-and-Architecture/custom-mavlink-message.html</a:t>
            </a:r>
            <a:endParaRPr lang="zh-CN" altLang="en-US" dirty="0" smtClean="0">
              <a:hlinkClick r:id="rId3"/>
            </a:endParaRPr>
          </a:p>
          <a:p>
            <a:endParaRPr lang="zh-CN" altLang="en-US" dirty="0"/>
          </a:p>
          <a:p>
            <a:r>
              <a:rPr lang="zh-CN" altLang="en-US" dirty="0"/>
              <a:t>https://blog.csdn.net/superrunner_wujin/article/details/64132323</a:t>
            </a:r>
            <a:endParaRPr lang="zh-CN" altLang="en-US" dirty="0"/>
          </a:p>
          <a:p>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420" y="1650819"/>
            <a:ext cx="6658060" cy="2908118"/>
          </a:xfrm>
          <a:prstGeom prst="rect">
            <a:avLst/>
          </a:prstGeom>
        </p:spPr>
      </p:pic>
      <p:sp>
        <p:nvSpPr>
          <p:cNvPr id="5" name="文本框 4"/>
          <p:cNvSpPr txBox="1"/>
          <p:nvPr/>
        </p:nvSpPr>
        <p:spPr>
          <a:xfrm>
            <a:off x="932089" y="1650819"/>
            <a:ext cx="491764" cy="523220"/>
          </a:xfrm>
          <a:prstGeom prst="rect">
            <a:avLst/>
          </a:prstGeom>
          <a:noFill/>
        </p:spPr>
        <p:txBody>
          <a:bodyPr wrap="square" rtlCol="0">
            <a:spAutoFit/>
          </a:bodyPr>
          <a:lstStyle/>
          <a:p>
            <a:r>
              <a:rPr lang="zh-CN" altLang="en-US" sz="2800" b="1" dirty="0" smtClean="0">
                <a:solidFill>
                  <a:schemeClr val="accent5"/>
                </a:solidFill>
              </a:rPr>
              <a:t>①</a:t>
            </a:r>
            <a:endParaRPr lang="zh-CN" altLang="en-US" sz="2800" b="1" dirty="0">
              <a:solidFill>
                <a:schemeClr val="accent5"/>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sp>
        <p:nvSpPr>
          <p:cNvPr id="3" name="文本框 2"/>
          <p:cNvSpPr txBox="1"/>
          <p:nvPr/>
        </p:nvSpPr>
        <p:spPr>
          <a:xfrm>
            <a:off x="1227909" y="1384663"/>
            <a:ext cx="8044542" cy="3599575"/>
          </a:xfrm>
          <a:prstGeom prst="rect">
            <a:avLst/>
          </a:prstGeom>
          <a:noFill/>
        </p:spPr>
        <p:txBody>
          <a:bodyPr wrap="square" rtlCol="0">
            <a:spAutoFit/>
          </a:bodyPr>
          <a:lstStyle/>
          <a:p>
            <a:pPr marL="342900" indent="-342900">
              <a:lnSpc>
                <a:spcPct val="200000"/>
              </a:lnSpc>
              <a:buFont typeface="+mj-lt"/>
              <a:buAutoNum type="arabicPeriod"/>
            </a:pPr>
            <a:r>
              <a:rPr lang="en-US" altLang="zh-CN" sz="4000" dirty="0" smtClean="0"/>
              <a:t> </a:t>
            </a:r>
            <a:r>
              <a:rPr lang="en-US" altLang="zh-CN" sz="4000" dirty="0" err="1" smtClean="0"/>
              <a:t>MAVLink</a:t>
            </a:r>
            <a:r>
              <a:rPr lang="zh-CN" altLang="en-US" sz="4000" dirty="0" smtClean="0"/>
              <a:t>是什么</a:t>
            </a:r>
            <a:endParaRPr lang="en-US" altLang="zh-CN" sz="4000" dirty="0" smtClean="0"/>
          </a:p>
          <a:p>
            <a:pPr marL="342900" indent="-342900">
              <a:lnSpc>
                <a:spcPct val="200000"/>
              </a:lnSpc>
              <a:buFont typeface="+mj-lt"/>
              <a:buAutoNum type="arabicPeriod"/>
            </a:pPr>
            <a:r>
              <a:rPr lang="en-US" altLang="zh-CN" sz="4000" dirty="0" smtClean="0"/>
              <a:t> </a:t>
            </a:r>
            <a:r>
              <a:rPr lang="en-US" altLang="zh-CN" sz="4000" dirty="0" err="1" smtClean="0"/>
              <a:t>MAVLink</a:t>
            </a:r>
            <a:r>
              <a:rPr lang="zh-CN" altLang="en-US" sz="4000" dirty="0" smtClean="0"/>
              <a:t>消息解析</a:t>
            </a:r>
            <a:endParaRPr lang="en-US" altLang="zh-CN" sz="4000" dirty="0" smtClean="0"/>
          </a:p>
          <a:p>
            <a:pPr marL="342900" indent="-342900">
              <a:lnSpc>
                <a:spcPct val="200000"/>
              </a:lnSpc>
              <a:buFont typeface="+mj-lt"/>
              <a:buAutoNum type="arabicPeriod"/>
            </a:pPr>
            <a:r>
              <a:rPr lang="zh-CN" altLang="en-US" sz="4000" dirty="0" smtClean="0"/>
              <a:t> 自定义</a:t>
            </a:r>
            <a:r>
              <a:rPr lang="en-US" altLang="zh-CN" sz="4000" dirty="0" err="1" smtClean="0"/>
              <a:t>MAVLink</a:t>
            </a:r>
            <a:r>
              <a:rPr lang="zh-CN" altLang="en-US" sz="4000" dirty="0" smtClean="0"/>
              <a:t>消息</a:t>
            </a:r>
            <a:endParaRPr lang="zh-CN" altLang="en-US" sz="4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0957" y="1153625"/>
            <a:ext cx="7503599" cy="4610362"/>
          </a:xfrm>
          <a:prstGeom prst="rect">
            <a:avLst/>
          </a:prstGeom>
        </p:spPr>
      </p:pic>
      <p:sp>
        <p:nvSpPr>
          <p:cNvPr id="5" name="文本框 4"/>
          <p:cNvSpPr txBox="1"/>
          <p:nvPr/>
        </p:nvSpPr>
        <p:spPr>
          <a:xfrm>
            <a:off x="1446711" y="441685"/>
            <a:ext cx="5378632" cy="461665"/>
          </a:xfrm>
          <a:prstGeom prst="rect">
            <a:avLst/>
          </a:prstGeom>
          <a:noFill/>
        </p:spPr>
        <p:txBody>
          <a:bodyPr wrap="square" rtlCol="0">
            <a:spAutoFit/>
          </a:bodyPr>
          <a:lstStyle/>
          <a:p>
            <a:r>
              <a:rPr lang="en-US" altLang="zh-CN" sz="2400" dirty="0" smtClean="0"/>
              <a:t>Firmware/</a:t>
            </a:r>
            <a:r>
              <a:rPr lang="en-US" altLang="zh-CN" sz="2400" dirty="0" err="1" smtClean="0"/>
              <a:t>mavlink</a:t>
            </a:r>
            <a:r>
              <a:rPr lang="en-US" altLang="zh-CN" sz="2400" dirty="0" smtClean="0"/>
              <a:t>/include/</a:t>
            </a:r>
            <a:r>
              <a:rPr lang="en-US" altLang="zh-CN" sz="2400" dirty="0" err="1" smtClean="0"/>
              <a:t>mavlink</a:t>
            </a:r>
            <a:r>
              <a:rPr lang="en-US" altLang="zh-CN" sz="2400" dirty="0" smtClean="0"/>
              <a:t>/v1.0</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sp>
        <p:nvSpPr>
          <p:cNvPr id="5" name="文本框 4"/>
          <p:cNvSpPr txBox="1"/>
          <p:nvPr/>
        </p:nvSpPr>
        <p:spPr>
          <a:xfrm>
            <a:off x="809897" y="458014"/>
            <a:ext cx="7759338" cy="461665"/>
          </a:xfrm>
          <a:prstGeom prst="rect">
            <a:avLst/>
          </a:prstGeom>
          <a:noFill/>
        </p:spPr>
        <p:txBody>
          <a:bodyPr wrap="square" rtlCol="0">
            <a:spAutoFit/>
          </a:bodyPr>
          <a:lstStyle/>
          <a:p>
            <a:r>
              <a:rPr lang="en-US" altLang="zh-CN" sz="2400" dirty="0" smtClean="0"/>
              <a:t>Firmware/</a:t>
            </a:r>
            <a:r>
              <a:rPr lang="en-US" altLang="zh-CN" sz="2400" dirty="0" err="1" smtClean="0"/>
              <a:t>mavlink</a:t>
            </a:r>
            <a:r>
              <a:rPr lang="en-US" altLang="zh-CN" sz="2400" dirty="0" smtClean="0"/>
              <a:t>/include/</a:t>
            </a:r>
            <a:r>
              <a:rPr lang="en-US" altLang="zh-CN" sz="2400" dirty="0" err="1" smtClean="0"/>
              <a:t>mavlink</a:t>
            </a:r>
            <a:r>
              <a:rPr lang="en-US" altLang="zh-CN" sz="2400" dirty="0" smtClean="0"/>
              <a:t>/v1.0/</a:t>
            </a:r>
            <a:r>
              <a:rPr lang="en-US" altLang="zh-CN" sz="2400" dirty="0" err="1" smtClean="0"/>
              <a:t>message_definitions</a:t>
            </a:r>
            <a:endParaRPr lang="zh-CN" altLang="en-US" dirty="0"/>
          </a:p>
        </p:txBody>
      </p:sp>
      <p:sp>
        <p:nvSpPr>
          <p:cNvPr id="7" name="文本框 6"/>
          <p:cNvSpPr txBox="1"/>
          <p:nvPr/>
        </p:nvSpPr>
        <p:spPr>
          <a:xfrm>
            <a:off x="154712" y="933557"/>
            <a:ext cx="491764" cy="523220"/>
          </a:xfrm>
          <a:prstGeom prst="rect">
            <a:avLst/>
          </a:prstGeom>
          <a:noFill/>
        </p:spPr>
        <p:txBody>
          <a:bodyPr wrap="square" rtlCol="0">
            <a:spAutoFit/>
          </a:bodyPr>
          <a:lstStyle/>
          <a:p>
            <a:r>
              <a:rPr lang="zh-CN" altLang="en-US" sz="2800" b="1" dirty="0" smtClean="0">
                <a:solidFill>
                  <a:schemeClr val="accent5"/>
                </a:solidFill>
              </a:rPr>
              <a:t>②</a:t>
            </a:r>
            <a:endParaRPr lang="zh-CN" altLang="en-US" sz="2800" b="1" dirty="0">
              <a:solidFill>
                <a:schemeClr val="accent5"/>
              </a:solidFill>
            </a:endParaRPr>
          </a:p>
        </p:txBody>
      </p:sp>
      <p:pic>
        <p:nvPicPr>
          <p:cNvPr id="4" name="图片 3"/>
          <p:cNvPicPr>
            <a:picLocks noChangeAspect="1"/>
          </p:cNvPicPr>
          <p:nvPr/>
        </p:nvPicPr>
        <p:blipFill>
          <a:blip r:embed="rId2"/>
          <a:stretch>
            <a:fillRect/>
          </a:stretch>
        </p:blipFill>
        <p:spPr>
          <a:xfrm>
            <a:off x="809625" y="1068705"/>
            <a:ext cx="8618855" cy="2524125"/>
          </a:xfrm>
          <a:prstGeom prst="rect">
            <a:avLst/>
          </a:prstGeom>
        </p:spPr>
      </p:pic>
      <p:pic>
        <p:nvPicPr>
          <p:cNvPr id="8" name="图片 7"/>
          <p:cNvPicPr>
            <a:picLocks noChangeAspect="1"/>
          </p:cNvPicPr>
          <p:nvPr/>
        </p:nvPicPr>
        <p:blipFill>
          <a:blip r:embed="rId3"/>
          <a:stretch>
            <a:fillRect/>
          </a:stretch>
        </p:blipFill>
        <p:spPr>
          <a:xfrm>
            <a:off x="873125" y="3592830"/>
            <a:ext cx="8885555" cy="404749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476" y="1071969"/>
            <a:ext cx="9044061" cy="4375242"/>
          </a:xfrm>
          <a:prstGeom prst="rect">
            <a:avLst/>
          </a:prstGeom>
        </p:spPr>
      </p:pic>
      <p:sp>
        <p:nvSpPr>
          <p:cNvPr id="5" name="文本框 4"/>
          <p:cNvSpPr txBox="1"/>
          <p:nvPr/>
        </p:nvSpPr>
        <p:spPr>
          <a:xfrm>
            <a:off x="809897" y="458014"/>
            <a:ext cx="7759338" cy="461665"/>
          </a:xfrm>
          <a:prstGeom prst="rect">
            <a:avLst/>
          </a:prstGeom>
          <a:noFill/>
        </p:spPr>
        <p:txBody>
          <a:bodyPr wrap="square" rtlCol="0">
            <a:spAutoFit/>
          </a:bodyPr>
          <a:lstStyle/>
          <a:p>
            <a:r>
              <a:rPr lang="en-US" altLang="zh-CN" sz="2400" dirty="0" smtClean="0"/>
              <a:t>Firmware/</a:t>
            </a:r>
            <a:r>
              <a:rPr lang="en-US" altLang="zh-CN" sz="2400" dirty="0" err="1" smtClean="0"/>
              <a:t>mavlink</a:t>
            </a:r>
            <a:r>
              <a:rPr lang="en-US" altLang="zh-CN" sz="2400" dirty="0" smtClean="0"/>
              <a:t>/include/</a:t>
            </a:r>
            <a:r>
              <a:rPr lang="en-US" altLang="zh-CN" sz="2400" dirty="0" err="1" smtClean="0"/>
              <a:t>mavlink</a:t>
            </a:r>
            <a:r>
              <a:rPr lang="en-US" altLang="zh-CN" sz="2400" dirty="0" smtClean="0"/>
              <a:t>/v1.0/</a:t>
            </a:r>
            <a:r>
              <a:rPr lang="en-US" altLang="zh-CN" sz="2400" dirty="0" err="1" smtClean="0"/>
              <a:t>message_definitions</a:t>
            </a:r>
            <a:endParaRPr lang="zh-CN" altLang="en-US" dirty="0"/>
          </a:p>
        </p:txBody>
      </p:sp>
      <p:sp>
        <p:nvSpPr>
          <p:cNvPr id="7" name="文本框 6"/>
          <p:cNvSpPr txBox="1"/>
          <p:nvPr/>
        </p:nvSpPr>
        <p:spPr>
          <a:xfrm>
            <a:off x="154712" y="933557"/>
            <a:ext cx="491764" cy="523220"/>
          </a:xfrm>
          <a:prstGeom prst="rect">
            <a:avLst/>
          </a:prstGeom>
          <a:noFill/>
        </p:spPr>
        <p:txBody>
          <a:bodyPr wrap="square" rtlCol="0">
            <a:spAutoFit/>
          </a:bodyPr>
          <a:lstStyle/>
          <a:p>
            <a:r>
              <a:rPr lang="zh-CN" altLang="en-US" sz="2800" b="1" dirty="0" smtClean="0">
                <a:solidFill>
                  <a:schemeClr val="accent5"/>
                </a:solidFill>
              </a:rPr>
              <a:t>②</a:t>
            </a:r>
            <a:endParaRPr lang="zh-CN" altLang="en-US" sz="2800" b="1" dirty="0">
              <a:solidFill>
                <a:schemeClr val="accent5"/>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476" y="1071969"/>
            <a:ext cx="9044061" cy="4375242"/>
          </a:xfrm>
          <a:prstGeom prst="rect">
            <a:avLst/>
          </a:prstGeom>
        </p:spPr>
      </p:pic>
      <p:sp>
        <p:nvSpPr>
          <p:cNvPr id="5" name="文本框 4"/>
          <p:cNvSpPr txBox="1"/>
          <p:nvPr/>
        </p:nvSpPr>
        <p:spPr>
          <a:xfrm>
            <a:off x="809897" y="458014"/>
            <a:ext cx="7759338" cy="461665"/>
          </a:xfrm>
          <a:prstGeom prst="rect">
            <a:avLst/>
          </a:prstGeom>
          <a:noFill/>
        </p:spPr>
        <p:txBody>
          <a:bodyPr wrap="square" rtlCol="0">
            <a:spAutoFit/>
          </a:bodyPr>
          <a:lstStyle/>
          <a:p>
            <a:r>
              <a:rPr lang="en-US" altLang="zh-CN" sz="2400" dirty="0" smtClean="0"/>
              <a:t>Firmware/</a:t>
            </a:r>
            <a:r>
              <a:rPr lang="en-US" altLang="zh-CN" sz="2400" dirty="0" err="1" smtClean="0"/>
              <a:t>mavlink</a:t>
            </a:r>
            <a:r>
              <a:rPr lang="en-US" altLang="zh-CN" sz="2400" dirty="0" smtClean="0"/>
              <a:t>/include/</a:t>
            </a:r>
            <a:r>
              <a:rPr lang="en-US" altLang="zh-CN" sz="2400" dirty="0" err="1" smtClean="0"/>
              <a:t>mavlink</a:t>
            </a:r>
            <a:r>
              <a:rPr lang="en-US" altLang="zh-CN" sz="2400" dirty="0" smtClean="0"/>
              <a:t>/v1.0/</a:t>
            </a:r>
            <a:r>
              <a:rPr lang="en-US" altLang="zh-CN" sz="2400" dirty="0" err="1" smtClean="0"/>
              <a:t>message_definitions</a:t>
            </a:r>
            <a:endParaRPr lang="zh-CN" altLang="en-US" dirty="0"/>
          </a:p>
        </p:txBody>
      </p:sp>
      <p:sp>
        <p:nvSpPr>
          <p:cNvPr id="7" name="文本框 6"/>
          <p:cNvSpPr txBox="1"/>
          <p:nvPr/>
        </p:nvSpPr>
        <p:spPr>
          <a:xfrm>
            <a:off x="154712" y="933557"/>
            <a:ext cx="491764" cy="523220"/>
          </a:xfrm>
          <a:prstGeom prst="rect">
            <a:avLst/>
          </a:prstGeom>
          <a:noFill/>
        </p:spPr>
        <p:txBody>
          <a:bodyPr wrap="square" rtlCol="0">
            <a:spAutoFit/>
          </a:bodyPr>
          <a:lstStyle/>
          <a:p>
            <a:r>
              <a:rPr lang="zh-CN" altLang="en-US" sz="2800" b="1" dirty="0" smtClean="0">
                <a:solidFill>
                  <a:schemeClr val="accent5"/>
                </a:solidFill>
              </a:rPr>
              <a:t>②</a:t>
            </a:r>
            <a:endParaRPr lang="zh-CN" altLang="en-US" sz="2800" b="1" dirty="0">
              <a:solidFill>
                <a:schemeClr val="accent5"/>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sp>
        <p:nvSpPr>
          <p:cNvPr id="3" name="圆角矩形 2"/>
          <p:cNvSpPr/>
          <p:nvPr/>
        </p:nvSpPr>
        <p:spPr>
          <a:xfrm>
            <a:off x="1687284" y="613955"/>
            <a:ext cx="2730138" cy="470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python</a:t>
            </a:r>
            <a:r>
              <a:rPr lang="en-US" altLang="zh-CN" sz="2000" dirty="0"/>
              <a:t> -m </a:t>
            </a:r>
            <a:r>
              <a:rPr lang="en-US" altLang="zh-CN" sz="2000" dirty="0" err="1"/>
              <a:t>mavgenerate</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6184" y="365568"/>
            <a:ext cx="3469958" cy="240395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915" y="2769520"/>
            <a:ext cx="4714875" cy="2457450"/>
          </a:xfrm>
          <a:prstGeom prst="rect">
            <a:avLst/>
          </a:prstGeom>
        </p:spPr>
      </p:pic>
      <p:sp>
        <p:nvSpPr>
          <p:cNvPr id="6" name="文本框 5"/>
          <p:cNvSpPr txBox="1"/>
          <p:nvPr/>
        </p:nvSpPr>
        <p:spPr>
          <a:xfrm>
            <a:off x="1053939" y="5695957"/>
            <a:ext cx="7341325" cy="646331"/>
          </a:xfrm>
          <a:prstGeom prst="rect">
            <a:avLst/>
          </a:prstGeom>
          <a:noFill/>
        </p:spPr>
        <p:txBody>
          <a:bodyPr wrap="square" rtlCol="0">
            <a:spAutoFit/>
          </a:bodyPr>
          <a:lstStyle/>
          <a:p>
            <a:r>
              <a:rPr lang="en-US" altLang="zh-CN" dirty="0" smtClean="0"/>
              <a:t>       XML</a:t>
            </a:r>
            <a:r>
              <a:rPr lang="zh-CN" altLang="en-US" dirty="0" smtClean="0"/>
              <a:t>文件目录：</a:t>
            </a:r>
            <a:r>
              <a:rPr lang="en-US" altLang="zh-CN" dirty="0" smtClean="0"/>
              <a:t>Firmware/</a:t>
            </a:r>
            <a:r>
              <a:rPr lang="en-US" altLang="zh-CN" dirty="0" err="1" smtClean="0"/>
              <a:t>mavlink</a:t>
            </a:r>
            <a:r>
              <a:rPr lang="en-US" altLang="zh-CN" dirty="0" smtClean="0"/>
              <a:t>/include/v1.0/</a:t>
            </a:r>
            <a:r>
              <a:rPr lang="en-US" altLang="zh-CN" dirty="0" err="1" smtClean="0"/>
              <a:t>message_definitions</a:t>
            </a:r>
            <a:endParaRPr lang="en-US" altLang="zh-CN" dirty="0" smtClean="0"/>
          </a:p>
          <a:p>
            <a:r>
              <a:rPr lang="zh-CN" altLang="en-US" dirty="0" smtClean="0"/>
              <a:t>生成文件目标目录：</a:t>
            </a:r>
            <a:r>
              <a:rPr lang="en-US" altLang="zh-CN" dirty="0"/>
              <a:t>Firmware/</a:t>
            </a:r>
            <a:r>
              <a:rPr lang="en-US" altLang="zh-CN" dirty="0" err="1"/>
              <a:t>mavlink</a:t>
            </a:r>
            <a:r>
              <a:rPr lang="en-US" altLang="zh-CN" dirty="0"/>
              <a:t>/include/</a:t>
            </a:r>
            <a:r>
              <a:rPr lang="en-US" altLang="zh-CN" dirty="0" err="1"/>
              <a:t>mavlink</a:t>
            </a:r>
            <a:r>
              <a:rPr lang="en-US" altLang="zh-CN" dirty="0"/>
              <a:t>/v1.0</a:t>
            </a:r>
            <a:endParaRPr lang="zh-CN" altLang="en-US" dirty="0"/>
          </a:p>
        </p:txBody>
      </p:sp>
      <p:sp>
        <p:nvSpPr>
          <p:cNvPr id="7" name="下箭头 6"/>
          <p:cNvSpPr/>
          <p:nvPr/>
        </p:nvSpPr>
        <p:spPr>
          <a:xfrm rot="17946521">
            <a:off x="4941454" y="854840"/>
            <a:ext cx="480697" cy="127776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endParaRPr>
          </a:p>
        </p:txBody>
      </p:sp>
      <p:sp>
        <p:nvSpPr>
          <p:cNvPr id="8" name="下箭头 7"/>
          <p:cNvSpPr/>
          <p:nvPr/>
        </p:nvSpPr>
        <p:spPr>
          <a:xfrm rot="3265228">
            <a:off x="6165749" y="2637249"/>
            <a:ext cx="480697" cy="1745213"/>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sp>
        <p:nvSpPr>
          <p:cNvPr id="3" name="文本框 2"/>
          <p:cNvSpPr txBox="1"/>
          <p:nvPr/>
        </p:nvSpPr>
        <p:spPr>
          <a:xfrm>
            <a:off x="888274" y="1332411"/>
            <a:ext cx="9578340" cy="4662815"/>
          </a:xfrm>
          <a:prstGeom prst="rect">
            <a:avLst/>
          </a:prstGeom>
          <a:noFill/>
        </p:spPr>
        <p:txBody>
          <a:bodyPr wrap="square" rtlCol="0">
            <a:spAutoFit/>
          </a:bodyPr>
          <a:lstStyle/>
          <a:p>
            <a:pPr fontAlgn="base">
              <a:lnSpc>
                <a:spcPct val="150000"/>
              </a:lnSpc>
            </a:pPr>
            <a:r>
              <a:rPr lang="en-US" altLang="zh-CN" dirty="0"/>
              <a:t>static inline uint16_t </a:t>
            </a:r>
            <a:r>
              <a:rPr lang="en-US" altLang="zh-CN" dirty="0" err="1" smtClean="0"/>
              <a:t>mavlink_msg_xxx_pack</a:t>
            </a:r>
            <a:endParaRPr lang="en-US" altLang="zh-CN" dirty="0"/>
          </a:p>
          <a:p>
            <a:pPr fontAlgn="base">
              <a:lnSpc>
                <a:spcPct val="150000"/>
              </a:lnSpc>
            </a:pPr>
            <a:r>
              <a:rPr lang="en-US" altLang="zh-CN" dirty="0"/>
              <a:t>static inline uint16_t </a:t>
            </a:r>
            <a:r>
              <a:rPr lang="en-US" altLang="zh-CN" dirty="0" err="1" smtClean="0"/>
              <a:t>mavlink_msg_xxx_pack_chan</a:t>
            </a:r>
            <a:r>
              <a:rPr lang="en-US" altLang="zh-CN" dirty="0" smtClean="0"/>
              <a:t>  //channel</a:t>
            </a:r>
            <a:r>
              <a:rPr lang="zh-CN" altLang="en-US" dirty="0" smtClean="0"/>
              <a:t>，选择发送的串口或</a:t>
            </a:r>
            <a:r>
              <a:rPr lang="en-US" altLang="zh-CN" dirty="0" smtClean="0"/>
              <a:t>USB</a:t>
            </a:r>
            <a:r>
              <a:rPr lang="zh-CN" altLang="en-US" dirty="0" smtClean="0"/>
              <a:t>口</a:t>
            </a:r>
            <a:endParaRPr lang="en-US" altLang="zh-CN" dirty="0"/>
          </a:p>
          <a:p>
            <a:pPr fontAlgn="base">
              <a:lnSpc>
                <a:spcPct val="150000"/>
              </a:lnSpc>
            </a:pPr>
            <a:r>
              <a:rPr lang="en-US" altLang="zh-CN" dirty="0"/>
              <a:t>static inline uint16_t </a:t>
            </a:r>
            <a:r>
              <a:rPr lang="en-US" altLang="zh-CN" dirty="0" err="1" smtClean="0"/>
              <a:t>mavlink_msg_xxx_encode</a:t>
            </a:r>
            <a:r>
              <a:rPr lang="en-US" altLang="zh-CN" dirty="0" smtClean="0"/>
              <a:t> //</a:t>
            </a:r>
            <a:r>
              <a:rPr lang="zh-CN" altLang="en-US" dirty="0"/>
              <a:t>消息编码</a:t>
            </a:r>
            <a:r>
              <a:rPr lang="zh-CN" altLang="en-US" dirty="0" smtClean="0"/>
              <a:t>函数</a:t>
            </a:r>
            <a:r>
              <a:rPr lang="en-US" altLang="zh-CN" dirty="0" smtClean="0"/>
              <a:t>(</a:t>
            </a:r>
            <a:r>
              <a:rPr lang="zh-CN" altLang="en-US" dirty="0" smtClean="0"/>
              <a:t>将结构体编码为</a:t>
            </a:r>
            <a:r>
              <a:rPr lang="en-US" altLang="zh-CN" dirty="0" err="1" smtClean="0"/>
              <a:t>mavlink</a:t>
            </a:r>
            <a:r>
              <a:rPr lang="zh-CN" altLang="en-US" dirty="0" smtClean="0"/>
              <a:t>消息帧）</a:t>
            </a:r>
            <a:endParaRPr lang="zh-CN" altLang="en-US" dirty="0"/>
          </a:p>
          <a:p>
            <a:pPr fontAlgn="base">
              <a:lnSpc>
                <a:spcPct val="150000"/>
              </a:lnSpc>
            </a:pPr>
            <a:r>
              <a:rPr lang="en-US" altLang="zh-CN" dirty="0"/>
              <a:t>static inline uint16_t </a:t>
            </a:r>
            <a:r>
              <a:rPr lang="en-US" altLang="zh-CN" dirty="0" err="1" smtClean="0"/>
              <a:t>mavlink_msg_xxx_encode_chan</a:t>
            </a:r>
            <a:endParaRPr lang="en-US" altLang="zh-CN" dirty="0"/>
          </a:p>
          <a:p>
            <a:pPr fontAlgn="base">
              <a:lnSpc>
                <a:spcPct val="150000"/>
              </a:lnSpc>
            </a:pPr>
            <a:r>
              <a:rPr lang="en-US" altLang="zh-CN" dirty="0"/>
              <a:t>static inline void </a:t>
            </a:r>
            <a:r>
              <a:rPr lang="en-US" altLang="zh-CN" dirty="0" err="1" smtClean="0"/>
              <a:t>mavlink_msg_xxx_send</a:t>
            </a:r>
            <a:r>
              <a:rPr lang="en-US" altLang="zh-CN" dirty="0" smtClean="0"/>
              <a:t> //</a:t>
            </a:r>
            <a:r>
              <a:rPr lang="zh-CN" altLang="en-US" dirty="0"/>
              <a:t>消息发送</a:t>
            </a:r>
            <a:r>
              <a:rPr lang="zh-CN" altLang="en-US" dirty="0" smtClean="0"/>
              <a:t>函数，调用</a:t>
            </a:r>
            <a:r>
              <a:rPr lang="en-US" altLang="zh-CN" dirty="0"/>
              <a:t>_</a:t>
            </a:r>
            <a:r>
              <a:rPr lang="en-US" altLang="zh-CN" dirty="0" err="1"/>
              <a:t>mav_finalize_message_chan_send</a:t>
            </a:r>
            <a:endParaRPr lang="zh-CN" altLang="en-US" dirty="0"/>
          </a:p>
          <a:p>
            <a:pPr fontAlgn="base">
              <a:lnSpc>
                <a:spcPct val="150000"/>
              </a:lnSpc>
            </a:pPr>
            <a:r>
              <a:rPr lang="en-US" altLang="zh-CN" dirty="0"/>
              <a:t>static inline void </a:t>
            </a:r>
            <a:r>
              <a:rPr lang="en-US" altLang="zh-CN" dirty="0" err="1" smtClean="0"/>
              <a:t>mavlink_msg_xxx_send_struct</a:t>
            </a:r>
            <a:endParaRPr lang="en-US" altLang="zh-CN" dirty="0" smtClean="0"/>
          </a:p>
          <a:p>
            <a:pPr fontAlgn="base">
              <a:lnSpc>
                <a:spcPct val="150000"/>
              </a:lnSpc>
            </a:pPr>
            <a:r>
              <a:rPr lang="en-US" altLang="zh-CN" dirty="0"/>
              <a:t>static inline void </a:t>
            </a:r>
            <a:r>
              <a:rPr lang="en-US" altLang="zh-CN" dirty="0" err="1" smtClean="0"/>
              <a:t>mavlink_msg_xxx_send_buf</a:t>
            </a:r>
            <a:endParaRPr lang="en-US" altLang="zh-CN" dirty="0" smtClean="0"/>
          </a:p>
          <a:p>
            <a:pPr fontAlgn="base">
              <a:lnSpc>
                <a:spcPct val="150000"/>
              </a:lnSpc>
            </a:pPr>
            <a:r>
              <a:rPr lang="en-US" altLang="zh-CN" dirty="0"/>
              <a:t>static inline void </a:t>
            </a:r>
            <a:r>
              <a:rPr lang="en-US" altLang="zh-CN" dirty="0" err="1" smtClean="0"/>
              <a:t>mavlink_msg_xxx_decode</a:t>
            </a:r>
            <a:r>
              <a:rPr lang="en-US" altLang="zh-CN" dirty="0" smtClean="0"/>
              <a:t> //</a:t>
            </a:r>
            <a:r>
              <a:rPr lang="zh-CN" altLang="en-US" dirty="0" smtClean="0"/>
              <a:t>消息解码函数</a:t>
            </a:r>
            <a:r>
              <a:rPr lang="en-US" altLang="zh-CN" dirty="0"/>
              <a:t>(</a:t>
            </a:r>
            <a:r>
              <a:rPr lang="zh-CN" altLang="en-US" dirty="0" smtClean="0"/>
              <a:t>将</a:t>
            </a:r>
            <a:r>
              <a:rPr lang="en-US" altLang="zh-CN" dirty="0" err="1"/>
              <a:t>mavlink</a:t>
            </a:r>
            <a:r>
              <a:rPr lang="zh-CN" altLang="en-US" dirty="0"/>
              <a:t>消息</a:t>
            </a:r>
            <a:r>
              <a:rPr lang="zh-CN" altLang="en-US" dirty="0" smtClean="0"/>
              <a:t>帧解码为结构体</a:t>
            </a:r>
            <a:r>
              <a:rPr lang="en-US" altLang="zh-CN" dirty="0" smtClean="0"/>
              <a:t>)</a:t>
            </a:r>
            <a:endParaRPr lang="en-US" altLang="zh-CN" dirty="0" smtClean="0"/>
          </a:p>
          <a:p>
            <a:pPr fontAlgn="base">
              <a:lnSpc>
                <a:spcPct val="150000"/>
              </a:lnSpc>
            </a:pPr>
            <a:r>
              <a:rPr lang="en-US" altLang="zh-CN" dirty="0"/>
              <a:t> </a:t>
            </a:r>
            <a:endParaRPr lang="en-US" altLang="zh-CN" dirty="0"/>
          </a:p>
          <a:p>
            <a:pPr fontAlgn="base">
              <a:lnSpc>
                <a:spcPct val="150000"/>
              </a:lnSpc>
            </a:pPr>
            <a:r>
              <a:rPr lang="en-US" altLang="zh-CN" dirty="0" smtClean="0"/>
              <a:t>static </a:t>
            </a:r>
            <a:r>
              <a:rPr lang="en-US" altLang="zh-CN" dirty="0"/>
              <a:t>inline uint8_t </a:t>
            </a:r>
            <a:r>
              <a:rPr lang="en-US" altLang="zh-CN" dirty="0" err="1" smtClean="0"/>
              <a:t>mavlink_msg_xxx_get_xxx</a:t>
            </a:r>
            <a:r>
              <a:rPr lang="en-US" altLang="zh-CN" dirty="0" smtClean="0"/>
              <a:t> // </a:t>
            </a:r>
            <a:r>
              <a:rPr lang="zh-CN" altLang="en-US" dirty="0" smtClean="0"/>
              <a:t>获取消息成员</a:t>
            </a:r>
            <a:endParaRPr lang="en-US" altLang="zh-CN" dirty="0"/>
          </a:p>
          <a:p>
            <a:pPr>
              <a:lnSpc>
                <a:spcPct val="150000"/>
              </a:lnSpc>
            </a:pPr>
            <a:endParaRPr lang="zh-CN" altLang="en-US" dirty="0"/>
          </a:p>
        </p:txBody>
      </p:sp>
      <p:sp>
        <p:nvSpPr>
          <p:cNvPr id="4" name="文本框 3"/>
          <p:cNvSpPr txBox="1"/>
          <p:nvPr/>
        </p:nvSpPr>
        <p:spPr>
          <a:xfrm>
            <a:off x="888274" y="640080"/>
            <a:ext cx="5381897" cy="461665"/>
          </a:xfrm>
          <a:prstGeom prst="rect">
            <a:avLst/>
          </a:prstGeom>
          <a:noFill/>
        </p:spPr>
        <p:txBody>
          <a:bodyPr wrap="square" rtlCol="0">
            <a:spAutoFit/>
          </a:bodyPr>
          <a:lstStyle/>
          <a:p>
            <a:r>
              <a:rPr lang="en-US" altLang="zh-CN" sz="2400" dirty="0" err="1" smtClean="0">
                <a:solidFill>
                  <a:schemeClr val="accent5"/>
                </a:solidFill>
              </a:rPr>
              <a:t>mavlink_msg_xxx.h</a:t>
            </a:r>
            <a:endParaRPr lang="zh-CN" altLang="en-US" sz="2400" dirty="0">
              <a:solidFill>
                <a:schemeClr val="accent5"/>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80" y="1454059"/>
            <a:ext cx="8989765" cy="4607107"/>
          </a:xfrm>
          <a:prstGeom prst="rect">
            <a:avLst/>
          </a:prstGeom>
        </p:spPr>
      </p:pic>
      <p:sp>
        <p:nvSpPr>
          <p:cNvPr id="6" name="文本框 5"/>
          <p:cNvSpPr txBox="1"/>
          <p:nvPr/>
        </p:nvSpPr>
        <p:spPr>
          <a:xfrm>
            <a:off x="418012" y="350746"/>
            <a:ext cx="9000308" cy="923330"/>
          </a:xfrm>
          <a:prstGeom prst="rect">
            <a:avLst/>
          </a:prstGeom>
          <a:noFill/>
        </p:spPr>
        <p:txBody>
          <a:bodyPr wrap="square" rtlCol="0">
            <a:spAutoFit/>
          </a:bodyPr>
          <a:lstStyle/>
          <a:p>
            <a:pPr>
              <a:lnSpc>
                <a:spcPct val="150000"/>
              </a:lnSpc>
            </a:pPr>
            <a:r>
              <a:rPr lang="en-US" altLang="zh-CN" dirty="0" smtClean="0"/>
              <a:t>MAVLINK</a:t>
            </a:r>
            <a:r>
              <a:rPr lang="zh-CN" altLang="en-US" dirty="0"/>
              <a:t>是飞控和外部地面站指令的重要通信流程，通过</a:t>
            </a:r>
            <a:r>
              <a:rPr lang="en-US" altLang="zh-CN" dirty="0" err="1"/>
              <a:t>MAVLINk</a:t>
            </a:r>
            <a:r>
              <a:rPr lang="zh-CN" altLang="en-US" dirty="0"/>
              <a:t>消息，我们可以用地面站直接控制飞控的飞行和从飞控得到飞控的数据</a:t>
            </a:r>
            <a:r>
              <a:rPr lang="zh-CN" altLang="en-US" dirty="0" smtClean="0"/>
              <a:t>。下图在</a:t>
            </a:r>
            <a:r>
              <a:rPr lang="en-US" altLang="zh-CN" dirty="0" err="1"/>
              <a:t>moudles</a:t>
            </a:r>
            <a:r>
              <a:rPr lang="zh-CN" altLang="en-US" dirty="0"/>
              <a:t>模块中的</a:t>
            </a:r>
            <a:r>
              <a:rPr lang="en-US" altLang="zh-CN" dirty="0" err="1"/>
              <a:t>mavlink</a:t>
            </a:r>
            <a:r>
              <a:rPr lang="en-US" altLang="zh-CN" dirty="0"/>
              <a:t> </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sp>
        <p:nvSpPr>
          <p:cNvPr id="3" name="文本框 2"/>
          <p:cNvSpPr txBox="1"/>
          <p:nvPr/>
        </p:nvSpPr>
        <p:spPr>
          <a:xfrm>
            <a:off x="705394" y="496388"/>
            <a:ext cx="6962503" cy="461665"/>
          </a:xfrm>
          <a:prstGeom prst="rect">
            <a:avLst/>
          </a:prstGeom>
          <a:noFill/>
        </p:spPr>
        <p:txBody>
          <a:bodyPr wrap="square" rtlCol="0">
            <a:spAutoFit/>
          </a:bodyPr>
          <a:lstStyle/>
          <a:p>
            <a:r>
              <a:rPr lang="en-US" altLang="zh-CN" sz="2400" dirty="0" smtClean="0"/>
              <a:t>Firmware/</a:t>
            </a:r>
            <a:r>
              <a:rPr lang="en-US" altLang="zh-CN" sz="2400" dirty="0" err="1" smtClean="0"/>
              <a:t>src</a:t>
            </a:r>
            <a:r>
              <a:rPr lang="en-US" altLang="zh-CN" sz="2400" dirty="0" smtClean="0"/>
              <a:t>/modules/</a:t>
            </a:r>
            <a:r>
              <a:rPr lang="en-US" altLang="zh-CN" sz="2400" dirty="0" err="1" smtClean="0"/>
              <a:t>mavlink</a:t>
            </a:r>
            <a:r>
              <a:rPr lang="en-US" altLang="zh-CN" sz="2400" dirty="0" smtClean="0"/>
              <a:t>/mavlink_messages.cpp</a:t>
            </a:r>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4" y="1054281"/>
            <a:ext cx="5329646" cy="4536723"/>
          </a:xfrm>
          <a:prstGeom prst="rect">
            <a:avLst/>
          </a:prstGeom>
        </p:spPr>
      </p:pic>
      <p:sp>
        <p:nvSpPr>
          <p:cNvPr id="7" name="文本框 6"/>
          <p:cNvSpPr txBox="1"/>
          <p:nvPr/>
        </p:nvSpPr>
        <p:spPr>
          <a:xfrm>
            <a:off x="6862353" y="3105463"/>
            <a:ext cx="4820195" cy="1338828"/>
          </a:xfrm>
          <a:prstGeom prst="rect">
            <a:avLst/>
          </a:prstGeom>
          <a:noFill/>
        </p:spPr>
        <p:txBody>
          <a:bodyPr wrap="square" rtlCol="0">
            <a:spAutoFit/>
          </a:bodyPr>
          <a:lstStyle/>
          <a:p>
            <a:pPr>
              <a:lnSpc>
                <a:spcPct val="150000"/>
              </a:lnSpc>
            </a:pPr>
            <a:r>
              <a:rPr lang="zh-CN" altLang="en-US" dirty="0" smtClean="0"/>
              <a:t>数据流类中是一个</a:t>
            </a:r>
            <a:r>
              <a:rPr lang="en-US" altLang="zh-CN" dirty="0" err="1" smtClean="0"/>
              <a:t>mavlink</a:t>
            </a:r>
            <a:r>
              <a:rPr lang="zh-CN" altLang="en-US" dirty="0" smtClean="0"/>
              <a:t>包功能的实现。</a:t>
            </a:r>
            <a:endParaRPr lang="en-US" altLang="zh-CN" dirty="0" smtClean="0"/>
          </a:p>
          <a:p>
            <a:pPr>
              <a:lnSpc>
                <a:spcPct val="150000"/>
              </a:lnSpc>
            </a:pPr>
            <a:r>
              <a:rPr lang="zh-CN" altLang="en-US" dirty="0" smtClean="0"/>
              <a:t>这个</a:t>
            </a:r>
            <a:r>
              <a:rPr lang="zh-CN" altLang="en-US" dirty="0"/>
              <a:t>源码文件里面有很多这样的类，它们</a:t>
            </a:r>
            <a:r>
              <a:rPr lang="zh-CN" altLang="en-US" dirty="0" smtClean="0"/>
              <a:t>都以公有继承</a:t>
            </a:r>
            <a:r>
              <a:rPr lang="en-US" altLang="zh-CN" dirty="0" err="1" smtClean="0"/>
              <a:t>MavlinkStream</a:t>
            </a:r>
            <a:r>
              <a:rPr lang="en-US" altLang="zh-CN" dirty="0" smtClean="0"/>
              <a:t> </a:t>
            </a:r>
            <a:r>
              <a:rPr lang="zh-CN" altLang="en-US" dirty="0"/>
              <a:t>这个基</a:t>
            </a:r>
            <a:r>
              <a:rPr lang="zh-CN" altLang="en-US" dirty="0" smtClean="0"/>
              <a:t>类。</a:t>
            </a:r>
            <a:endParaRPr lang="en-US" altLang="zh-CN"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836" y="3105463"/>
            <a:ext cx="5934075" cy="2533650"/>
          </a:xfrm>
          <a:prstGeom prst="rect">
            <a:avLst/>
          </a:prstGeom>
        </p:spPr>
      </p:pic>
      <p:sp>
        <p:nvSpPr>
          <p:cNvPr id="11" name="文本框 10"/>
          <p:cNvSpPr txBox="1"/>
          <p:nvPr/>
        </p:nvSpPr>
        <p:spPr>
          <a:xfrm>
            <a:off x="213630" y="958053"/>
            <a:ext cx="491764" cy="523220"/>
          </a:xfrm>
          <a:prstGeom prst="rect">
            <a:avLst/>
          </a:prstGeom>
          <a:noFill/>
        </p:spPr>
        <p:txBody>
          <a:bodyPr wrap="square" rtlCol="0">
            <a:spAutoFit/>
          </a:bodyPr>
          <a:lstStyle/>
          <a:p>
            <a:r>
              <a:rPr lang="zh-CN" altLang="en-US" sz="2800" b="1" dirty="0" smtClean="0">
                <a:solidFill>
                  <a:schemeClr val="accent5"/>
                </a:solidFill>
              </a:rPr>
              <a:t>③</a:t>
            </a:r>
            <a:endParaRPr lang="zh-CN" altLang="en-US" sz="2800" b="1" dirty="0">
              <a:solidFill>
                <a:schemeClr val="accent5"/>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sp>
        <p:nvSpPr>
          <p:cNvPr id="3" name="文本框 2"/>
          <p:cNvSpPr txBox="1"/>
          <p:nvPr/>
        </p:nvSpPr>
        <p:spPr>
          <a:xfrm>
            <a:off x="6698252" y="1247618"/>
            <a:ext cx="5148398" cy="1338828"/>
          </a:xfrm>
          <a:prstGeom prst="rect">
            <a:avLst/>
          </a:prstGeom>
          <a:noFill/>
        </p:spPr>
        <p:txBody>
          <a:bodyPr wrap="square" rtlCol="0">
            <a:spAutoFit/>
          </a:bodyPr>
          <a:lstStyle/>
          <a:p>
            <a:pPr>
              <a:lnSpc>
                <a:spcPct val="150000"/>
              </a:lnSpc>
            </a:pPr>
            <a:r>
              <a:rPr lang="zh-CN" altLang="en-US" dirty="0" smtClean="0"/>
              <a:t>在</a:t>
            </a:r>
            <a:r>
              <a:rPr lang="en-US" altLang="zh-CN" dirty="0" smtClean="0"/>
              <a:t>mavlink_main.cpp</a:t>
            </a:r>
            <a:r>
              <a:rPr lang="zh-CN" altLang="en-US" dirty="0" smtClean="0"/>
              <a:t>主函数中</a:t>
            </a:r>
            <a:r>
              <a:rPr lang="zh-CN" altLang="en-US" dirty="0"/>
              <a:t>会</a:t>
            </a:r>
            <a:r>
              <a:rPr lang="zh-CN" altLang="en-US" dirty="0" smtClean="0"/>
              <a:t>不断轮询</a:t>
            </a:r>
            <a:r>
              <a:rPr lang="zh-CN" altLang="en-US" dirty="0"/>
              <a:t>这个</a:t>
            </a:r>
            <a:r>
              <a:rPr lang="en-US" altLang="zh-CN" dirty="0" err="1"/>
              <a:t>StreamListItem</a:t>
            </a:r>
            <a:r>
              <a:rPr lang="en-US" altLang="zh-CN" dirty="0"/>
              <a:t> </a:t>
            </a:r>
            <a:r>
              <a:rPr lang="zh-CN" altLang="en-US" dirty="0"/>
              <a:t>数据流</a:t>
            </a:r>
            <a:r>
              <a:rPr lang="zh-CN" altLang="en-US" dirty="0" smtClean="0"/>
              <a:t>链表，</a:t>
            </a:r>
            <a:r>
              <a:rPr lang="zh-CN" altLang="en-US" dirty="0"/>
              <a:t>并且执行链表里面的数据发送函数来</a:t>
            </a:r>
            <a:r>
              <a:rPr lang="zh-CN" altLang="en-US" dirty="0" smtClean="0"/>
              <a:t>实现</a:t>
            </a:r>
            <a:r>
              <a:rPr lang="en-US" altLang="zh-CN" dirty="0" smtClean="0"/>
              <a:t>MAVLINK </a:t>
            </a:r>
            <a:r>
              <a:rPr lang="zh-CN" altLang="en-US" dirty="0"/>
              <a:t>消息的不断发送</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22" y="720658"/>
            <a:ext cx="5976355" cy="1865788"/>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621" y="3918856"/>
            <a:ext cx="7385491" cy="156031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621" y="2619375"/>
            <a:ext cx="5577299" cy="1048828"/>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566" y="940526"/>
            <a:ext cx="5814794" cy="5266047"/>
          </a:xfrm>
          <a:prstGeom prst="rect">
            <a:avLst/>
          </a:prstGeom>
        </p:spPr>
      </p:pic>
      <p:sp>
        <p:nvSpPr>
          <p:cNvPr id="4" name="矩形 3"/>
          <p:cNvSpPr/>
          <p:nvPr/>
        </p:nvSpPr>
        <p:spPr>
          <a:xfrm>
            <a:off x="685566" y="324905"/>
            <a:ext cx="6175088" cy="461665"/>
          </a:xfrm>
          <a:prstGeom prst="rect">
            <a:avLst/>
          </a:prstGeom>
        </p:spPr>
        <p:txBody>
          <a:bodyPr wrap="none">
            <a:spAutoFit/>
          </a:bodyPr>
          <a:lstStyle/>
          <a:p>
            <a:r>
              <a:rPr lang="en-US" altLang="zh-CN" sz="2400" dirty="0" smtClean="0"/>
              <a:t>Firmware/</a:t>
            </a:r>
            <a:r>
              <a:rPr lang="en-US" altLang="zh-CN" sz="2400" dirty="0" err="1" smtClean="0"/>
              <a:t>src</a:t>
            </a:r>
            <a:r>
              <a:rPr lang="en-US" altLang="zh-CN" sz="2400" dirty="0" smtClean="0"/>
              <a:t>/modules/</a:t>
            </a:r>
            <a:r>
              <a:rPr lang="en-US" altLang="zh-CN" sz="2400" dirty="0" err="1" smtClean="0"/>
              <a:t>mavlink</a:t>
            </a:r>
            <a:r>
              <a:rPr lang="en-US" altLang="zh-CN" sz="2400" dirty="0" smtClean="0"/>
              <a:t>/</a:t>
            </a:r>
            <a:r>
              <a:rPr lang="en-US" altLang="zh-CN" sz="2400" dirty="0" err="1" smtClean="0"/>
              <a:t>mavlink_receive</a:t>
            </a:r>
            <a:endParaRPr lang="zh-CN" altLang="en-US" sz="2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7306" y="1173249"/>
            <a:ext cx="5181947" cy="2654168"/>
          </a:xfrm>
          <a:prstGeom prst="rect">
            <a:avLst/>
          </a:prstGeom>
        </p:spPr>
      </p:pic>
      <p:sp>
        <p:nvSpPr>
          <p:cNvPr id="6" name="文本框 5"/>
          <p:cNvSpPr txBox="1"/>
          <p:nvPr/>
        </p:nvSpPr>
        <p:spPr>
          <a:xfrm>
            <a:off x="6757306" y="4376057"/>
            <a:ext cx="4947014" cy="1754326"/>
          </a:xfrm>
          <a:prstGeom prst="rect">
            <a:avLst/>
          </a:prstGeom>
          <a:noFill/>
        </p:spPr>
        <p:txBody>
          <a:bodyPr wrap="square" rtlCol="0">
            <a:spAutoFit/>
          </a:bodyPr>
          <a:lstStyle/>
          <a:p>
            <a:pPr>
              <a:lnSpc>
                <a:spcPct val="150000"/>
              </a:lnSpc>
            </a:pPr>
            <a:r>
              <a:rPr lang="en-US" altLang="zh-CN" dirty="0" err="1" smtClean="0">
                <a:solidFill>
                  <a:schemeClr val="accent5"/>
                </a:solidFill>
              </a:rPr>
              <a:t>handle_message_catrajectory_msg</a:t>
            </a:r>
            <a:r>
              <a:rPr lang="zh-CN" altLang="en-US" dirty="0" smtClean="0">
                <a:solidFill>
                  <a:schemeClr val="accent5"/>
                </a:solidFill>
              </a:rPr>
              <a:t>（）</a:t>
            </a:r>
            <a:endParaRPr lang="en-US" altLang="zh-CN" dirty="0" smtClean="0">
              <a:solidFill>
                <a:schemeClr val="accent5"/>
              </a:solidFill>
            </a:endParaRPr>
          </a:p>
          <a:p>
            <a:pPr>
              <a:lnSpc>
                <a:spcPct val="150000"/>
              </a:lnSpc>
            </a:pPr>
            <a:r>
              <a:rPr lang="zh-CN" altLang="en-US" dirty="0" smtClean="0">
                <a:solidFill>
                  <a:schemeClr val="accent5"/>
                </a:solidFill>
              </a:rPr>
              <a:t>函数的功能是将</a:t>
            </a:r>
            <a:r>
              <a:rPr lang="en-US" altLang="zh-CN" dirty="0" err="1" smtClean="0">
                <a:solidFill>
                  <a:schemeClr val="accent5"/>
                </a:solidFill>
              </a:rPr>
              <a:t>MAVLink</a:t>
            </a:r>
            <a:r>
              <a:rPr lang="zh-CN" altLang="en-US" dirty="0" smtClean="0">
                <a:solidFill>
                  <a:schemeClr val="accent5"/>
                </a:solidFill>
              </a:rPr>
              <a:t>消息转换成</a:t>
            </a:r>
            <a:r>
              <a:rPr lang="en-US" altLang="zh-CN" dirty="0" err="1" smtClean="0">
                <a:solidFill>
                  <a:schemeClr val="accent5"/>
                </a:solidFill>
              </a:rPr>
              <a:t>uORB</a:t>
            </a:r>
            <a:r>
              <a:rPr lang="zh-CN" altLang="en-US" dirty="0" smtClean="0">
                <a:solidFill>
                  <a:schemeClr val="accent5"/>
                </a:solidFill>
              </a:rPr>
              <a:t>消息</a:t>
            </a:r>
            <a:endParaRPr lang="en-US" altLang="zh-CN" dirty="0" smtClean="0">
              <a:solidFill>
                <a:schemeClr val="accent5"/>
              </a:solidFill>
            </a:endParaRPr>
          </a:p>
          <a:p>
            <a:pPr>
              <a:lnSpc>
                <a:spcPct val="150000"/>
              </a:lnSpc>
            </a:pPr>
            <a:endParaRPr lang="en-US" altLang="zh-CN" dirty="0">
              <a:solidFill>
                <a:schemeClr val="accent5"/>
              </a:solidFill>
            </a:endParaRPr>
          </a:p>
          <a:p>
            <a:pPr>
              <a:lnSpc>
                <a:spcPct val="150000"/>
              </a:lnSpc>
            </a:pPr>
            <a:r>
              <a:rPr lang="zh-CN" altLang="en-US" dirty="0" smtClean="0">
                <a:solidFill>
                  <a:schemeClr val="accent5"/>
                </a:solidFill>
              </a:rPr>
              <a:t>实现对地面站与飞控之间的具体操作</a:t>
            </a:r>
            <a:endParaRPr lang="zh-CN" altLang="en-US" dirty="0">
              <a:solidFill>
                <a:schemeClr val="accent5"/>
              </a:solidFill>
            </a:endParaRPr>
          </a:p>
        </p:txBody>
      </p:sp>
      <p:sp>
        <p:nvSpPr>
          <p:cNvPr id="7" name="文本框 6"/>
          <p:cNvSpPr txBox="1"/>
          <p:nvPr/>
        </p:nvSpPr>
        <p:spPr>
          <a:xfrm>
            <a:off x="193802" y="786570"/>
            <a:ext cx="491764" cy="523220"/>
          </a:xfrm>
          <a:prstGeom prst="rect">
            <a:avLst/>
          </a:prstGeom>
          <a:noFill/>
        </p:spPr>
        <p:txBody>
          <a:bodyPr wrap="square" rtlCol="0">
            <a:spAutoFit/>
          </a:bodyPr>
          <a:lstStyle/>
          <a:p>
            <a:r>
              <a:rPr lang="zh-CN" altLang="en-US" sz="2800" b="1" dirty="0">
                <a:solidFill>
                  <a:schemeClr val="accent5"/>
                </a:solidFill>
              </a:rPr>
              <a:t>④</a:t>
            </a:r>
            <a:endParaRPr lang="zh-CN" altLang="en-US" sz="2800" b="1" dirty="0">
              <a:solidFill>
                <a:schemeClr val="accent5"/>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sp>
        <p:nvSpPr>
          <p:cNvPr id="3" name="文本框 2"/>
          <p:cNvSpPr txBox="1"/>
          <p:nvPr/>
        </p:nvSpPr>
        <p:spPr>
          <a:xfrm>
            <a:off x="1227909" y="1384663"/>
            <a:ext cx="8044542" cy="3785652"/>
          </a:xfrm>
          <a:prstGeom prst="rect">
            <a:avLst/>
          </a:prstGeom>
          <a:noFill/>
        </p:spPr>
        <p:txBody>
          <a:bodyPr wrap="square" rtlCol="0">
            <a:spAutoFit/>
          </a:bodyPr>
          <a:lstStyle/>
          <a:p>
            <a:pPr marL="342900" indent="-342900">
              <a:lnSpc>
                <a:spcPct val="200000"/>
              </a:lnSpc>
              <a:buFont typeface="+mj-lt"/>
              <a:buAutoNum type="arabicPeriod"/>
            </a:pPr>
            <a:r>
              <a:rPr lang="en-US" altLang="zh-CN" sz="4000" dirty="0" smtClean="0"/>
              <a:t> </a:t>
            </a:r>
            <a:r>
              <a:rPr lang="en-US" altLang="zh-CN" sz="4000" dirty="0" err="1" smtClean="0">
                <a:solidFill>
                  <a:schemeClr val="accent2"/>
                </a:solidFill>
                <a:effectLst>
                  <a:outerShdw blurRad="38100" dist="38100" dir="2700000" algn="tl">
                    <a:srgbClr val="000000">
                      <a:alpha val="43137"/>
                    </a:srgbClr>
                  </a:outerShdw>
                </a:effectLst>
              </a:rPr>
              <a:t>MAVLink</a:t>
            </a:r>
            <a:r>
              <a:rPr lang="zh-CN" altLang="en-US" sz="4000" dirty="0" smtClean="0">
                <a:solidFill>
                  <a:schemeClr val="accent2"/>
                </a:solidFill>
                <a:effectLst>
                  <a:outerShdw blurRad="38100" dist="38100" dir="2700000" algn="tl">
                    <a:srgbClr val="000000">
                      <a:alpha val="43137"/>
                    </a:srgbClr>
                  </a:outerShdw>
                </a:effectLst>
              </a:rPr>
              <a:t>是什么</a:t>
            </a:r>
            <a:endParaRPr lang="en-US" altLang="zh-CN" sz="4000" dirty="0" smtClean="0">
              <a:solidFill>
                <a:schemeClr val="accent2"/>
              </a:solidFill>
              <a:effectLst>
                <a:outerShdw blurRad="38100" dist="38100" dir="2700000" algn="tl">
                  <a:srgbClr val="000000">
                    <a:alpha val="43137"/>
                  </a:srgbClr>
                </a:outerShdw>
              </a:effectLst>
            </a:endParaRPr>
          </a:p>
          <a:p>
            <a:pPr marL="342900" indent="-342900">
              <a:lnSpc>
                <a:spcPct val="200000"/>
              </a:lnSpc>
              <a:buFont typeface="+mj-lt"/>
              <a:buAutoNum type="arabicPeriod"/>
            </a:pPr>
            <a:r>
              <a:rPr lang="en-US" altLang="zh-CN" sz="4000" dirty="0" smtClean="0"/>
              <a:t> </a:t>
            </a:r>
            <a:r>
              <a:rPr lang="en-US" altLang="zh-CN" sz="4000" dirty="0" err="1" smtClean="0"/>
              <a:t>MAVLink</a:t>
            </a:r>
            <a:r>
              <a:rPr lang="zh-CN" altLang="en-US" sz="4000" dirty="0" smtClean="0"/>
              <a:t>消息解析</a:t>
            </a:r>
            <a:endParaRPr lang="en-US" altLang="zh-CN" sz="4000" dirty="0" smtClean="0"/>
          </a:p>
          <a:p>
            <a:pPr marL="342900" indent="-342900">
              <a:lnSpc>
                <a:spcPct val="200000"/>
              </a:lnSpc>
              <a:buFont typeface="+mj-lt"/>
              <a:buAutoNum type="arabicPeriod"/>
            </a:pPr>
            <a:r>
              <a:rPr lang="zh-CN" altLang="en-US" sz="4000" dirty="0" smtClean="0"/>
              <a:t> 自定义</a:t>
            </a:r>
            <a:r>
              <a:rPr lang="en-US" altLang="zh-CN" sz="4000" dirty="0" err="1" smtClean="0"/>
              <a:t>MAVLink</a:t>
            </a:r>
            <a:r>
              <a:rPr lang="zh-CN" altLang="en-US" sz="4000" dirty="0" smtClean="0"/>
              <a:t>消息</a:t>
            </a:r>
            <a:endParaRPr lang="zh-CN" altLang="en-US" sz="4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21749" y="3404507"/>
            <a:ext cx="5306960" cy="173925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749" y="1051153"/>
            <a:ext cx="5577956" cy="1705110"/>
          </a:xfrm>
          <a:prstGeom prst="rect">
            <a:avLst/>
          </a:prstGeom>
        </p:spPr>
      </p:pic>
      <p:sp>
        <p:nvSpPr>
          <p:cNvPr id="6" name="文本框 5"/>
          <p:cNvSpPr txBox="1"/>
          <p:nvPr/>
        </p:nvSpPr>
        <p:spPr>
          <a:xfrm>
            <a:off x="744583" y="1463040"/>
            <a:ext cx="1162594" cy="645160"/>
          </a:xfrm>
          <a:prstGeom prst="rect">
            <a:avLst/>
          </a:prstGeom>
          <a:noFill/>
        </p:spPr>
        <p:txBody>
          <a:bodyPr wrap="square" rtlCol="0">
            <a:spAutoFit/>
          </a:bodyPr>
          <a:lstStyle/>
          <a:p>
            <a:r>
              <a:rPr lang="zh-CN" altLang="en-US" sz="3600" dirty="0" smtClean="0"/>
              <a:t>新</a:t>
            </a:r>
            <a:endParaRPr lang="zh-CN" altLang="en-US" sz="3600" dirty="0"/>
          </a:p>
        </p:txBody>
      </p:sp>
      <p:sp>
        <p:nvSpPr>
          <p:cNvPr id="7" name="文本框 6"/>
          <p:cNvSpPr txBox="1"/>
          <p:nvPr/>
        </p:nvSpPr>
        <p:spPr>
          <a:xfrm>
            <a:off x="744583" y="3950969"/>
            <a:ext cx="875211" cy="645160"/>
          </a:xfrm>
          <a:prstGeom prst="rect">
            <a:avLst/>
          </a:prstGeom>
          <a:noFill/>
        </p:spPr>
        <p:txBody>
          <a:bodyPr wrap="square" rtlCol="0">
            <a:spAutoFit/>
          </a:bodyPr>
          <a:lstStyle/>
          <a:p>
            <a:r>
              <a:rPr lang="zh-CN" altLang="en-US" sz="3600" dirty="0" smtClean="0"/>
              <a:t>旧</a:t>
            </a:r>
            <a:endParaRPr lang="zh-CN" altLang="en-US" sz="3600"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sp>
        <p:nvSpPr>
          <p:cNvPr id="2" name="文本框 1"/>
          <p:cNvSpPr txBox="1"/>
          <p:nvPr/>
        </p:nvSpPr>
        <p:spPr>
          <a:xfrm>
            <a:off x="504190" y="424815"/>
            <a:ext cx="4074795" cy="368300"/>
          </a:xfrm>
          <a:prstGeom prst="rect">
            <a:avLst/>
          </a:prstGeom>
          <a:noFill/>
        </p:spPr>
        <p:txBody>
          <a:bodyPr wrap="square" rtlCol="0">
            <a:spAutoFit/>
          </a:bodyPr>
          <a:p>
            <a:r>
              <a:rPr lang="en-US" altLang="zh-CN"/>
              <a:t>MAVLink</a:t>
            </a:r>
            <a:r>
              <a:rPr lang="zh-CN" altLang="en-US"/>
              <a:t>的启动</a:t>
            </a:r>
            <a:endParaRPr lang="zh-CN" altLang="en-US"/>
          </a:p>
        </p:txBody>
      </p:sp>
      <p:sp>
        <p:nvSpPr>
          <p:cNvPr id="3" name="文本框 2"/>
          <p:cNvSpPr txBox="1"/>
          <p:nvPr/>
        </p:nvSpPr>
        <p:spPr>
          <a:xfrm>
            <a:off x="1143635" y="5761355"/>
            <a:ext cx="6647815" cy="922020"/>
          </a:xfrm>
          <a:prstGeom prst="rect">
            <a:avLst/>
          </a:prstGeom>
          <a:noFill/>
        </p:spPr>
        <p:txBody>
          <a:bodyPr wrap="square" rtlCol="0">
            <a:spAutoFit/>
          </a:bodyPr>
          <a:p>
            <a:r>
              <a:rPr lang="en-US" altLang="zh-CN"/>
              <a:t>#Start MAVLink</a:t>
            </a:r>
            <a:endParaRPr lang="en-US" altLang="zh-CN"/>
          </a:p>
          <a:p>
            <a:endParaRPr lang="en-US" altLang="zh-CN"/>
          </a:p>
          <a:p>
            <a:r>
              <a:rPr lang="en-US" altLang="zh-CN"/>
              <a:t>mavlink start -r 800000 -d /dev/ttyACM0 -m config -x</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sp>
        <p:nvSpPr>
          <p:cNvPr id="4" name="文本框 3"/>
          <p:cNvSpPr txBox="1"/>
          <p:nvPr/>
        </p:nvSpPr>
        <p:spPr>
          <a:xfrm>
            <a:off x="757645" y="718457"/>
            <a:ext cx="6858000" cy="369332"/>
          </a:xfrm>
          <a:prstGeom prst="rect">
            <a:avLst/>
          </a:prstGeom>
          <a:noFill/>
        </p:spPr>
        <p:txBody>
          <a:bodyPr wrap="square" rtlCol="0">
            <a:spAutoFit/>
          </a:bodyPr>
          <a:lstStyle/>
          <a:p>
            <a:r>
              <a:rPr lang="zh-CN" altLang="en-US" dirty="0"/>
              <a:t>要确认自定义的</a:t>
            </a:r>
            <a:r>
              <a:rPr lang="en-US" altLang="zh-CN" dirty="0" err="1"/>
              <a:t>MAVLink</a:t>
            </a:r>
            <a:r>
              <a:rPr lang="zh-CN" altLang="en-US" dirty="0"/>
              <a:t>真的存在，目前可以通过</a:t>
            </a:r>
            <a:r>
              <a:rPr lang="en-US" altLang="zh-CN" dirty="0"/>
              <a:t>NSH</a:t>
            </a:r>
            <a:r>
              <a:rPr lang="zh-CN" altLang="en-US" dirty="0"/>
              <a:t>查看</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4551" y="2135776"/>
            <a:ext cx="3489869" cy="3442063"/>
          </a:xfrm>
          <a:prstGeom prst="rect">
            <a:avLst/>
          </a:prstGeom>
        </p:spPr>
      </p:pic>
      <p:sp>
        <p:nvSpPr>
          <p:cNvPr id="6" name="圆角矩形 5"/>
          <p:cNvSpPr/>
          <p:nvPr/>
        </p:nvSpPr>
        <p:spPr>
          <a:xfrm>
            <a:off x="2325731" y="1486205"/>
            <a:ext cx="1723755" cy="470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t>nsh</a:t>
            </a:r>
            <a:r>
              <a:rPr lang="en-US" altLang="zh-CN" sz="2400" dirty="0" smtClean="0"/>
              <a:t>&gt;ls </a:t>
            </a:r>
            <a:r>
              <a:rPr lang="en-US" altLang="zh-CN" sz="2400" dirty="0" err="1" smtClean="0"/>
              <a:t>obj</a:t>
            </a:r>
            <a:endParaRPr lang="zh-CN"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74137" y="355003"/>
            <a:ext cx="8798314" cy="5170646"/>
          </a:xfrm>
          <a:prstGeom prst="rect">
            <a:avLst/>
          </a:prstGeom>
          <a:noFill/>
        </p:spPr>
        <p:txBody>
          <a:bodyPr wrap="square" rtlCol="0">
            <a:spAutoFit/>
          </a:bodyPr>
          <a:lstStyle/>
          <a:p>
            <a:pPr>
              <a:lnSpc>
                <a:spcPct val="150000"/>
              </a:lnSpc>
            </a:pPr>
            <a:r>
              <a:rPr lang="en-US" altLang="zh-CN" sz="2000" dirty="0" smtClean="0"/>
              <a:t>        </a:t>
            </a:r>
            <a:r>
              <a:rPr lang="en-US" altLang="zh-CN" sz="2000" dirty="0" err="1" smtClean="0"/>
              <a:t>MAVLink</a:t>
            </a:r>
            <a:r>
              <a:rPr lang="en-US" altLang="zh-CN" sz="2000" dirty="0" smtClean="0"/>
              <a:t>(Micro Air Vehicle Link) </a:t>
            </a:r>
            <a:r>
              <a:rPr lang="zh-CN" altLang="en-US" sz="2000" dirty="0" smtClean="0"/>
              <a:t>是用于小型无人机通信的协议，最早由苏黎世联邦理工学院计算机视觉与几何实验组的</a:t>
            </a:r>
            <a:r>
              <a:rPr lang="en-US" altLang="zh-CN" sz="2000" dirty="0" smtClean="0"/>
              <a:t>Lorenz Meier </a:t>
            </a:r>
            <a:r>
              <a:rPr lang="zh-CN" altLang="en-US" sz="2000" dirty="0" smtClean="0"/>
              <a:t>于</a:t>
            </a:r>
            <a:r>
              <a:rPr lang="en-US" altLang="zh-CN" sz="2000" dirty="0" smtClean="0"/>
              <a:t>2009 </a:t>
            </a:r>
            <a:r>
              <a:rPr lang="zh-CN" altLang="en-US" sz="2000" dirty="0" smtClean="0"/>
              <a:t>年发布，并遵循</a:t>
            </a:r>
            <a:r>
              <a:rPr lang="en-US" altLang="zh-CN" sz="2000" dirty="0" smtClean="0"/>
              <a:t>LGPL</a:t>
            </a:r>
            <a:r>
              <a:rPr lang="zh-CN" altLang="en-US" sz="2000" dirty="0" smtClean="0"/>
              <a:t>开源协议。</a:t>
            </a:r>
            <a:endParaRPr lang="en-US" altLang="zh-CN" sz="2000" dirty="0" smtClean="0"/>
          </a:p>
          <a:p>
            <a:pPr>
              <a:lnSpc>
                <a:spcPct val="150000"/>
              </a:lnSpc>
            </a:pPr>
            <a:endParaRPr lang="zh-CN" altLang="en-US" sz="2000" dirty="0" smtClean="0"/>
          </a:p>
          <a:p>
            <a:pPr>
              <a:lnSpc>
                <a:spcPct val="150000"/>
              </a:lnSpc>
            </a:pPr>
            <a:r>
              <a:rPr lang="en-US" altLang="zh-CN" sz="2000" dirty="0" smtClean="0"/>
              <a:t>        </a:t>
            </a:r>
            <a:r>
              <a:rPr lang="en-US" altLang="zh-CN" sz="2000" dirty="0" err="1" smtClean="0"/>
              <a:t>MAVLink</a:t>
            </a:r>
            <a:r>
              <a:rPr lang="en-US" altLang="zh-CN" sz="2000" dirty="0" smtClean="0"/>
              <a:t> </a:t>
            </a:r>
            <a:r>
              <a:rPr lang="zh-CN" altLang="en-US" sz="2000" dirty="0" smtClean="0"/>
              <a:t>是一个轻量级的、只由头文件组成的信息集编库，它是在串口通讯基础上的一种更高层的开源通讯协议。它能将</a:t>
            </a:r>
            <a:r>
              <a:rPr lang="en-US" altLang="zh-CN" sz="2000" dirty="0" smtClean="0"/>
              <a:t>C </a:t>
            </a:r>
            <a:r>
              <a:rPr lang="zh-CN" altLang="en-US" sz="2000" dirty="0" smtClean="0"/>
              <a:t>语言结构的串行数据高效地打包并发送给地面控制软件。它已经被大量使用在</a:t>
            </a:r>
            <a:r>
              <a:rPr lang="en-US" altLang="zh-CN" sz="2000" dirty="0" smtClean="0"/>
              <a:t>Pixhawk </a:t>
            </a:r>
            <a:r>
              <a:rPr lang="zh-CN" altLang="en-US" sz="2000" dirty="0" smtClean="0"/>
              <a:t>、</a:t>
            </a:r>
            <a:r>
              <a:rPr lang="en-US" altLang="zh-CN" sz="2000" dirty="0" smtClean="0"/>
              <a:t>APM </a:t>
            </a:r>
            <a:r>
              <a:rPr lang="zh-CN" altLang="en-US" sz="2000" dirty="0" smtClean="0"/>
              <a:t>和</a:t>
            </a:r>
            <a:r>
              <a:rPr lang="en-US" altLang="zh-CN" sz="2000" dirty="0" smtClean="0"/>
              <a:t>Parrot </a:t>
            </a:r>
            <a:r>
              <a:rPr lang="en-US" altLang="zh-CN" sz="2000" dirty="0" err="1" smtClean="0"/>
              <a:t>AR.Drone</a:t>
            </a:r>
            <a:r>
              <a:rPr lang="en-US" altLang="zh-CN" sz="2000" dirty="0" smtClean="0"/>
              <a:t> </a:t>
            </a:r>
            <a:r>
              <a:rPr lang="zh-CN" altLang="en-US" sz="2000" dirty="0" smtClean="0"/>
              <a:t>等几种飞控中，同时，也用在微控制器</a:t>
            </a:r>
            <a:r>
              <a:rPr lang="en-US" altLang="zh-CN" sz="2000" dirty="0" smtClean="0"/>
              <a:t>(MCU) </a:t>
            </a:r>
            <a:r>
              <a:rPr lang="zh-CN" altLang="en-US" sz="2000" dirty="0" smtClean="0"/>
              <a:t>和惯性测量装置</a:t>
            </a:r>
            <a:r>
              <a:rPr lang="en-US" altLang="zh-CN" sz="2000" dirty="0" smtClean="0"/>
              <a:t>(IMU) </a:t>
            </a:r>
            <a:r>
              <a:rPr lang="zh-CN" altLang="en-US" sz="2000" dirty="0" smtClean="0"/>
              <a:t>间的通信，此外，也用在</a:t>
            </a:r>
            <a:r>
              <a:rPr lang="en-US" altLang="zh-CN" sz="2000" dirty="0" smtClean="0"/>
              <a:t>Linux </a:t>
            </a:r>
            <a:r>
              <a:rPr lang="zh-CN" altLang="en-US" sz="2000" dirty="0" smtClean="0"/>
              <a:t>进程与地面链路间的通信。</a:t>
            </a:r>
            <a:r>
              <a:rPr lang="en-US" altLang="zh-CN" sz="2000" dirty="0" err="1" smtClean="0"/>
              <a:t>Mavlink</a:t>
            </a:r>
            <a:r>
              <a:rPr lang="en-US" altLang="zh-CN" sz="2000" dirty="0" smtClean="0"/>
              <a:t> </a:t>
            </a:r>
            <a:r>
              <a:rPr lang="zh-CN" altLang="en-US" sz="2000" dirty="0" smtClean="0"/>
              <a:t>为小型飞行器和地面站通讯时常常用到的那些数据制定一种发送和接收的规则并加入了校验</a:t>
            </a:r>
            <a:r>
              <a:rPr lang="en-US" altLang="zh-CN" sz="2000" dirty="0" smtClean="0"/>
              <a:t>(checksum) </a:t>
            </a:r>
            <a:r>
              <a:rPr lang="zh-CN" altLang="en-US" sz="2000" dirty="0" smtClean="0"/>
              <a:t>功能。</a:t>
            </a:r>
            <a:endParaRPr lang="zh-CN" altLang="en-US" sz="2000" dirty="0"/>
          </a:p>
        </p:txBody>
      </p:sp>
      <p:sp>
        <p:nvSpPr>
          <p:cNvPr id="6" name="矩形 5"/>
          <p:cNvSpPr/>
          <p:nvPr/>
        </p:nvSpPr>
        <p:spPr>
          <a:xfrm>
            <a:off x="1080524" y="5861111"/>
            <a:ext cx="7585539" cy="398780"/>
          </a:xfrm>
          <a:prstGeom prst="rect">
            <a:avLst/>
          </a:prstGeom>
        </p:spPr>
        <p:txBody>
          <a:bodyPr wrap="square">
            <a:spAutoFit/>
          </a:bodyPr>
          <a:lstStyle/>
          <a:p>
            <a:r>
              <a:rPr lang="zh-CN" altLang="en-US" sz="2000" b="1" dirty="0" smtClean="0">
                <a:solidFill>
                  <a:srgbClr val="FF0000"/>
                </a:solidFill>
                <a:latin typeface="宋体" panose="02010600030101010101" pitchFamily="2" charset="-122"/>
                <a:ea typeface="宋体" panose="02010600030101010101" pitchFamily="2" charset="-122"/>
              </a:rPr>
              <a:t>这里介绍</a:t>
            </a:r>
            <a:r>
              <a:rPr lang="zh-CN" altLang="en-US" sz="2000" b="1" dirty="0">
                <a:solidFill>
                  <a:srgbClr val="FF0000"/>
                </a:solidFill>
                <a:latin typeface="宋体" panose="02010600030101010101" pitchFamily="2" charset="-122"/>
                <a:ea typeface="宋体" panose="02010600030101010101" pitchFamily="2" charset="-122"/>
              </a:rPr>
              <a:t>是基于常见的</a:t>
            </a:r>
            <a:r>
              <a:rPr lang="en-US" altLang="zh-CN" sz="2000" b="1" dirty="0">
                <a:solidFill>
                  <a:srgbClr val="FF0000"/>
                </a:solidFill>
                <a:latin typeface="LMRoman12-Regular-Identity-H"/>
                <a:ea typeface="宋体" panose="02010600030101010101" pitchFamily="2" charset="-122"/>
              </a:rPr>
              <a:t>v1.0 </a:t>
            </a:r>
            <a:r>
              <a:rPr lang="zh-CN" altLang="en-US" sz="2000" b="1" dirty="0">
                <a:solidFill>
                  <a:srgbClr val="FF0000"/>
                </a:solidFill>
                <a:latin typeface="宋体" panose="02010600030101010101" pitchFamily="2" charset="-122"/>
                <a:ea typeface="宋体" panose="02010600030101010101" pitchFamily="2" charset="-122"/>
              </a:rPr>
              <a:t>版本</a:t>
            </a:r>
            <a:r>
              <a:rPr lang="zh-CN" altLang="en-US" sz="2000" dirty="0">
                <a:latin typeface="宋体" panose="02010600030101010101" pitchFamily="2" charset="-122"/>
                <a:ea typeface="宋体" panose="02010600030101010101" pitchFamily="2" charset="-122"/>
              </a:rPr>
              <a:t>。</a:t>
            </a:r>
            <a:endParaRPr lang="zh-CN" altLang="en-US" sz="2000"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12371" y="567354"/>
            <a:ext cx="7857310" cy="5493812"/>
          </a:xfrm>
          <a:prstGeom prst="rect">
            <a:avLst/>
          </a:prstGeom>
          <a:noFill/>
        </p:spPr>
        <p:txBody>
          <a:bodyPr wrap="square" rtlCol="0">
            <a:spAutoFit/>
          </a:bodyPr>
          <a:lstStyle/>
          <a:p>
            <a:pPr>
              <a:lnSpc>
                <a:spcPct val="150000"/>
              </a:lnSpc>
            </a:pPr>
            <a:r>
              <a:rPr lang="en-US" altLang="zh-CN" sz="2400" b="1" dirty="0"/>
              <a:t>Pixhawk </a:t>
            </a:r>
            <a:r>
              <a:rPr lang="zh-CN" altLang="en-US" sz="2400" dirty="0"/>
              <a:t>的通信协议与</a:t>
            </a:r>
            <a:r>
              <a:rPr lang="zh-CN" altLang="en-US" sz="2400" dirty="0" smtClean="0"/>
              <a:t>逻辑</a:t>
            </a:r>
            <a:endParaRPr lang="en-US" altLang="zh-CN" sz="2400" dirty="0" smtClean="0"/>
          </a:p>
          <a:p>
            <a:pPr>
              <a:lnSpc>
                <a:spcPct val="150000"/>
              </a:lnSpc>
            </a:pPr>
            <a:endParaRPr lang="en-US" altLang="zh-CN" dirty="0"/>
          </a:p>
          <a:p>
            <a:pPr>
              <a:lnSpc>
                <a:spcPct val="150000"/>
              </a:lnSpc>
            </a:pPr>
            <a:r>
              <a:rPr lang="zh-CN" altLang="en-US" dirty="0" smtClean="0"/>
              <a:t>飞</a:t>
            </a:r>
            <a:r>
              <a:rPr lang="zh-CN" altLang="en-US" dirty="0"/>
              <a:t>控场景</a:t>
            </a:r>
            <a:r>
              <a:rPr lang="zh-CN" altLang="en-US" dirty="0" smtClean="0"/>
              <a:t>一般</a:t>
            </a:r>
            <a:r>
              <a:rPr lang="zh-CN" altLang="en-US" dirty="0"/>
              <a:t>是这样的：</a:t>
            </a:r>
            <a:endParaRPr lang="zh-CN" altLang="en-US" dirty="0"/>
          </a:p>
          <a:p>
            <a:pPr>
              <a:lnSpc>
                <a:spcPct val="150000"/>
              </a:lnSpc>
            </a:pPr>
            <a:r>
              <a:rPr lang="en-US" altLang="zh-CN" dirty="0"/>
              <a:t>a ) </a:t>
            </a:r>
            <a:r>
              <a:rPr lang="zh-CN" altLang="en-US" dirty="0"/>
              <a:t>手工飞控：</a:t>
            </a:r>
            <a:r>
              <a:rPr lang="en-US" altLang="zh-CN" dirty="0"/>
              <a:t>GCS -&gt; (</a:t>
            </a:r>
            <a:r>
              <a:rPr lang="en-US" altLang="zh-CN" dirty="0" err="1"/>
              <a:t>MavLink</a:t>
            </a:r>
            <a:r>
              <a:rPr lang="en-US" altLang="zh-CN" dirty="0"/>
              <a:t>) -&gt; UAV</a:t>
            </a:r>
            <a:endParaRPr lang="en-US" altLang="zh-CN" dirty="0"/>
          </a:p>
          <a:p>
            <a:pPr>
              <a:lnSpc>
                <a:spcPct val="150000"/>
              </a:lnSpc>
            </a:pPr>
            <a:r>
              <a:rPr lang="en-US" altLang="zh-CN" dirty="0"/>
              <a:t>b ) </a:t>
            </a:r>
            <a:r>
              <a:rPr lang="zh-CN" altLang="en-US" dirty="0"/>
              <a:t>信息采集：</a:t>
            </a:r>
            <a:r>
              <a:rPr lang="en-US" altLang="zh-CN" dirty="0"/>
              <a:t>GCS &lt;- (</a:t>
            </a:r>
            <a:r>
              <a:rPr lang="en-US" altLang="zh-CN" dirty="0" err="1"/>
              <a:t>Mavlink</a:t>
            </a:r>
            <a:r>
              <a:rPr lang="en-US" altLang="zh-CN" dirty="0"/>
              <a:t>) &lt;- UAV</a:t>
            </a:r>
            <a:endParaRPr lang="en-US" altLang="zh-CN" dirty="0"/>
          </a:p>
          <a:p>
            <a:pPr>
              <a:lnSpc>
                <a:spcPct val="150000"/>
              </a:lnSpc>
            </a:pPr>
            <a:r>
              <a:rPr lang="en-US" altLang="zh-CN" dirty="0"/>
              <a:t>c ) </a:t>
            </a:r>
            <a:r>
              <a:rPr lang="zh-CN" altLang="en-US" dirty="0"/>
              <a:t>自主飞控：</a:t>
            </a:r>
            <a:r>
              <a:rPr lang="en-US" altLang="zh-CN" dirty="0"/>
              <a:t>User App -&gt; (</a:t>
            </a:r>
            <a:r>
              <a:rPr lang="en-US" altLang="zh-CN" dirty="0" err="1"/>
              <a:t>MavLink</a:t>
            </a:r>
            <a:r>
              <a:rPr lang="en-US" altLang="zh-CN" dirty="0"/>
              <a:t>) -&gt; </a:t>
            </a:r>
            <a:r>
              <a:rPr lang="en-US" altLang="zh-CN" dirty="0" smtClean="0"/>
              <a:t>UAV</a:t>
            </a:r>
            <a:endParaRPr lang="en-US" altLang="zh-CN" dirty="0" smtClean="0"/>
          </a:p>
          <a:p>
            <a:pPr>
              <a:lnSpc>
                <a:spcPct val="150000"/>
              </a:lnSpc>
            </a:pPr>
            <a:endParaRPr lang="en-US" altLang="zh-CN" dirty="0"/>
          </a:p>
          <a:p>
            <a:pPr>
              <a:lnSpc>
                <a:spcPct val="150000"/>
              </a:lnSpc>
            </a:pPr>
            <a:endParaRPr lang="en-US" altLang="zh-CN" dirty="0"/>
          </a:p>
          <a:p>
            <a:pPr>
              <a:lnSpc>
                <a:spcPct val="150000"/>
              </a:lnSpc>
            </a:pPr>
            <a:r>
              <a:rPr lang="zh-CN" altLang="en-US" dirty="0"/>
              <a:t>上述飞控场景变成了：</a:t>
            </a:r>
            <a:endParaRPr lang="zh-CN" altLang="en-US" dirty="0"/>
          </a:p>
          <a:p>
            <a:pPr>
              <a:lnSpc>
                <a:spcPct val="150000"/>
              </a:lnSpc>
            </a:pPr>
            <a:r>
              <a:rPr lang="en-US" altLang="zh-CN" dirty="0"/>
              <a:t>a ) </a:t>
            </a:r>
            <a:r>
              <a:rPr lang="zh-CN" altLang="en-US" dirty="0"/>
              <a:t>手工飞控：</a:t>
            </a:r>
            <a:r>
              <a:rPr lang="en-US" altLang="zh-CN" dirty="0"/>
              <a:t>GCS -&gt; (</a:t>
            </a:r>
            <a:r>
              <a:rPr lang="en-US" altLang="zh-CN" dirty="0" err="1"/>
              <a:t>MavLink</a:t>
            </a:r>
            <a:r>
              <a:rPr lang="en-US" altLang="zh-CN" dirty="0"/>
              <a:t>) -&gt; (</a:t>
            </a:r>
            <a:r>
              <a:rPr lang="en-US" altLang="zh-CN" dirty="0" err="1"/>
              <a:t>uORB</a:t>
            </a:r>
            <a:r>
              <a:rPr lang="en-US" altLang="zh-CN" dirty="0"/>
              <a:t> topic) -&gt; UAV</a:t>
            </a:r>
            <a:endParaRPr lang="en-US" altLang="zh-CN" dirty="0"/>
          </a:p>
          <a:p>
            <a:pPr>
              <a:lnSpc>
                <a:spcPct val="150000"/>
              </a:lnSpc>
            </a:pPr>
            <a:r>
              <a:rPr lang="en-US" altLang="zh-CN" dirty="0"/>
              <a:t>b ) </a:t>
            </a:r>
            <a:r>
              <a:rPr lang="zh-CN" altLang="en-US" dirty="0"/>
              <a:t>信息采集：</a:t>
            </a:r>
            <a:r>
              <a:rPr lang="en-US" altLang="zh-CN" dirty="0"/>
              <a:t>GCS &lt;- (</a:t>
            </a:r>
            <a:r>
              <a:rPr lang="en-US" altLang="zh-CN" dirty="0" err="1"/>
              <a:t>Mavlink</a:t>
            </a:r>
            <a:r>
              <a:rPr lang="en-US" altLang="zh-CN" dirty="0"/>
              <a:t>) &lt;- (</a:t>
            </a:r>
            <a:r>
              <a:rPr lang="en-US" altLang="zh-CN" dirty="0" err="1"/>
              <a:t>uORB</a:t>
            </a:r>
            <a:r>
              <a:rPr lang="en-US" altLang="zh-CN" dirty="0"/>
              <a:t> topic) &lt;- UAV</a:t>
            </a:r>
            <a:endParaRPr lang="en-US" altLang="zh-CN" dirty="0"/>
          </a:p>
          <a:p>
            <a:pPr>
              <a:lnSpc>
                <a:spcPct val="150000"/>
              </a:lnSpc>
            </a:pPr>
            <a:r>
              <a:rPr lang="en-US" altLang="zh-CN" dirty="0"/>
              <a:t>c ) </a:t>
            </a:r>
            <a:r>
              <a:rPr lang="zh-CN" altLang="en-US" dirty="0"/>
              <a:t>自主飞控：</a:t>
            </a:r>
            <a:r>
              <a:rPr lang="en-US" altLang="zh-CN" dirty="0"/>
              <a:t>User App -&gt; (</a:t>
            </a:r>
            <a:r>
              <a:rPr lang="en-US" altLang="zh-CN" dirty="0" err="1"/>
              <a:t>uORB</a:t>
            </a:r>
            <a:r>
              <a:rPr lang="en-US" altLang="zh-CN" dirty="0"/>
              <a:t> topic) -&gt; (</a:t>
            </a:r>
            <a:r>
              <a:rPr lang="en-US" altLang="zh-CN" dirty="0" err="1"/>
              <a:t>MavLink</a:t>
            </a:r>
            <a:r>
              <a:rPr lang="en-US" altLang="zh-CN" dirty="0"/>
              <a:t>) -&gt; UAV</a:t>
            </a:r>
            <a:endParaRPr lang="en-US" altLang="zh-CN" dirty="0" smtClean="0"/>
          </a:p>
          <a:p>
            <a:endParaRPr lang="en-US" altLang="zh-CN"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sp>
        <p:nvSpPr>
          <p:cNvPr id="5" name="文本框 4"/>
          <p:cNvSpPr txBox="1"/>
          <p:nvPr/>
        </p:nvSpPr>
        <p:spPr>
          <a:xfrm>
            <a:off x="1012370" y="3566160"/>
            <a:ext cx="8260081" cy="369332"/>
          </a:xfrm>
          <a:prstGeom prst="rect">
            <a:avLst/>
          </a:prstGeom>
          <a:noFill/>
        </p:spPr>
        <p:txBody>
          <a:bodyPr wrap="square" rtlCol="0">
            <a:spAutoFit/>
          </a:bodyPr>
          <a:lstStyle/>
          <a:p>
            <a:r>
              <a:rPr lang="zh-CN" altLang="en-US" dirty="0" smtClean="0"/>
              <a:t>为了实现飞控架构的灵活性，避免对底层实现细节的依赖 </a:t>
            </a:r>
            <a:r>
              <a:rPr lang="en-US" altLang="zh-CN" dirty="0" smtClean="0">
                <a:latin typeface="+mj-ea"/>
                <a:ea typeface="+mj-ea"/>
              </a:rPr>
              <a:t>-&gt; </a:t>
            </a:r>
            <a:r>
              <a:rPr lang="en-US" altLang="zh-CN" b="1" dirty="0" err="1" smtClean="0">
                <a:solidFill>
                  <a:schemeClr val="accent5"/>
                </a:solidFill>
                <a:latin typeface="+mj-ea"/>
                <a:ea typeface="+mj-ea"/>
              </a:rPr>
              <a:t>uORB</a:t>
            </a:r>
            <a:r>
              <a:rPr lang="zh-CN" altLang="en-US" b="1" dirty="0" smtClean="0">
                <a:solidFill>
                  <a:schemeClr val="accent5"/>
                </a:solidFill>
                <a:latin typeface="+mj-ea"/>
                <a:ea typeface="+mj-ea"/>
              </a:rPr>
              <a:t>进程间通信</a:t>
            </a:r>
            <a:endParaRPr lang="zh-CN" altLang="en-US" b="1" dirty="0">
              <a:solidFill>
                <a:schemeClr val="accent5"/>
              </a:solidFill>
              <a:latin typeface="+mj-ea"/>
              <a:ea typeface="+mj-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62556" y="285094"/>
            <a:ext cx="6014176" cy="1481376"/>
          </a:xfrm>
          <a:prstGeom prst="rect">
            <a:avLst/>
          </a:prstGeom>
        </p:spPr>
      </p:pic>
      <p:sp>
        <p:nvSpPr>
          <p:cNvPr id="11" name="文本框 10"/>
          <p:cNvSpPr txBox="1"/>
          <p:nvPr/>
        </p:nvSpPr>
        <p:spPr>
          <a:xfrm>
            <a:off x="356839" y="794950"/>
            <a:ext cx="3757961" cy="461665"/>
          </a:xfrm>
          <a:prstGeom prst="rect">
            <a:avLst/>
          </a:prstGeom>
          <a:noFill/>
        </p:spPr>
        <p:txBody>
          <a:bodyPr wrap="square" rtlCol="0">
            <a:spAutoFit/>
          </a:bodyPr>
          <a:lstStyle/>
          <a:p>
            <a:r>
              <a:rPr lang="en-US" altLang="zh-CN" sz="2400" dirty="0" err="1" smtClean="0"/>
              <a:t>MAVLink</a:t>
            </a:r>
            <a:r>
              <a:rPr lang="en-US" altLang="zh-CN" sz="2400" dirty="0" smtClean="0"/>
              <a:t> </a:t>
            </a:r>
            <a:r>
              <a:rPr lang="zh-CN" altLang="en-US" sz="2400" dirty="0" smtClean="0"/>
              <a:t>数据包</a:t>
            </a:r>
            <a:endParaRPr lang="zh-CN" altLang="en-US" sz="2400" dirty="0"/>
          </a:p>
        </p:txBody>
      </p:sp>
      <p:sp>
        <p:nvSpPr>
          <p:cNvPr id="13" name="文本框 12"/>
          <p:cNvSpPr txBox="1"/>
          <p:nvPr/>
        </p:nvSpPr>
        <p:spPr>
          <a:xfrm>
            <a:off x="1854868" y="5754249"/>
            <a:ext cx="6831933" cy="874214"/>
          </a:xfrm>
          <a:prstGeom prst="rect">
            <a:avLst/>
          </a:prstGeom>
          <a:noFill/>
        </p:spPr>
        <p:txBody>
          <a:bodyPr wrap="square" rtlCol="0">
            <a:spAutoFit/>
          </a:bodyPr>
          <a:lstStyle/>
          <a:p>
            <a:pPr>
              <a:lnSpc>
                <a:spcPct val="150000"/>
              </a:lnSpc>
            </a:pPr>
            <a:r>
              <a:rPr lang="zh-CN" altLang="en-US" dirty="0" smtClean="0"/>
              <a:t>● 数据包</a:t>
            </a:r>
            <a:r>
              <a:rPr lang="zh-CN" altLang="en-US" dirty="0"/>
              <a:t>的最小长度为</a:t>
            </a:r>
            <a:r>
              <a:rPr lang="en-US" altLang="zh-CN" dirty="0"/>
              <a:t>8 </a:t>
            </a:r>
            <a:r>
              <a:rPr lang="zh-CN" altLang="en-US" dirty="0"/>
              <a:t>字节，用于无效载荷的应答数据包</a:t>
            </a:r>
            <a:r>
              <a:rPr lang="zh-CN" altLang="en-US" dirty="0" smtClean="0"/>
              <a:t>；</a:t>
            </a:r>
            <a:endParaRPr lang="en-US" altLang="zh-CN" dirty="0" smtClean="0"/>
          </a:p>
          <a:p>
            <a:pPr>
              <a:lnSpc>
                <a:spcPct val="150000"/>
              </a:lnSpc>
            </a:pPr>
            <a:r>
              <a:rPr lang="zh-CN" altLang="en-US" dirty="0" smtClean="0"/>
              <a:t>● 数据包</a:t>
            </a:r>
            <a:r>
              <a:rPr lang="zh-CN" altLang="en-US" dirty="0"/>
              <a:t>的最大长度为</a:t>
            </a:r>
            <a:r>
              <a:rPr lang="en-US" altLang="zh-CN" dirty="0"/>
              <a:t>263 </a:t>
            </a:r>
            <a:r>
              <a:rPr lang="zh-CN" altLang="en-US" dirty="0"/>
              <a:t>字节，用于满载。</a:t>
            </a:r>
            <a:endParaRPr lang="zh-CN" altLang="en-US" dirty="0"/>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868" y="1840804"/>
            <a:ext cx="7116168" cy="383911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62556" y="285094"/>
            <a:ext cx="6014176" cy="1481376"/>
          </a:xfrm>
          <a:prstGeom prst="rect">
            <a:avLst/>
          </a:prstGeom>
        </p:spPr>
      </p:pic>
      <p:sp>
        <p:nvSpPr>
          <p:cNvPr id="3" name="文本框 2"/>
          <p:cNvSpPr txBox="1"/>
          <p:nvPr/>
        </p:nvSpPr>
        <p:spPr>
          <a:xfrm>
            <a:off x="356839" y="794950"/>
            <a:ext cx="3757961" cy="461665"/>
          </a:xfrm>
          <a:prstGeom prst="rect">
            <a:avLst/>
          </a:prstGeom>
          <a:noFill/>
        </p:spPr>
        <p:txBody>
          <a:bodyPr wrap="square" rtlCol="0">
            <a:spAutoFit/>
          </a:bodyPr>
          <a:lstStyle/>
          <a:p>
            <a:r>
              <a:rPr lang="en-US" altLang="zh-CN" sz="2400" dirty="0" err="1" smtClean="0"/>
              <a:t>MAVLink</a:t>
            </a:r>
            <a:r>
              <a:rPr lang="en-US" altLang="zh-CN" sz="2400" dirty="0" smtClean="0"/>
              <a:t> </a:t>
            </a:r>
            <a:r>
              <a:rPr lang="zh-CN" altLang="en-US" sz="2400" dirty="0" smtClean="0"/>
              <a:t>数据包</a:t>
            </a:r>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385" y="1804761"/>
            <a:ext cx="6919284" cy="3724508"/>
          </a:xfrm>
          <a:prstGeom prst="rect">
            <a:avLst/>
          </a:prstGeom>
        </p:spPr>
      </p:pic>
      <p:sp>
        <p:nvSpPr>
          <p:cNvPr id="5" name="文本框 4"/>
          <p:cNvSpPr txBox="1"/>
          <p:nvPr/>
        </p:nvSpPr>
        <p:spPr>
          <a:xfrm>
            <a:off x="1854868" y="5754249"/>
            <a:ext cx="6831933" cy="874214"/>
          </a:xfrm>
          <a:prstGeom prst="rect">
            <a:avLst/>
          </a:prstGeom>
          <a:noFill/>
        </p:spPr>
        <p:txBody>
          <a:bodyPr wrap="square" rtlCol="0">
            <a:spAutoFit/>
          </a:bodyPr>
          <a:lstStyle/>
          <a:p>
            <a:pPr>
              <a:lnSpc>
                <a:spcPct val="150000"/>
              </a:lnSpc>
            </a:pPr>
            <a:r>
              <a:rPr lang="zh-CN" altLang="en-US" dirty="0" smtClean="0"/>
              <a:t>● 数据包</a:t>
            </a:r>
            <a:r>
              <a:rPr lang="zh-CN" altLang="en-US" dirty="0"/>
              <a:t>的最小长度为</a:t>
            </a:r>
            <a:r>
              <a:rPr lang="en-US" altLang="zh-CN" dirty="0"/>
              <a:t>8 </a:t>
            </a:r>
            <a:r>
              <a:rPr lang="zh-CN" altLang="en-US" dirty="0"/>
              <a:t>字节，用于无效载荷的应答数据包</a:t>
            </a:r>
            <a:r>
              <a:rPr lang="zh-CN" altLang="en-US" dirty="0" smtClean="0"/>
              <a:t>；</a:t>
            </a:r>
            <a:endParaRPr lang="en-US" altLang="zh-CN" dirty="0" smtClean="0"/>
          </a:p>
          <a:p>
            <a:pPr>
              <a:lnSpc>
                <a:spcPct val="150000"/>
              </a:lnSpc>
            </a:pPr>
            <a:r>
              <a:rPr lang="zh-CN" altLang="en-US" dirty="0" smtClean="0"/>
              <a:t>● 数据包</a:t>
            </a:r>
            <a:r>
              <a:rPr lang="zh-CN" altLang="en-US" dirty="0"/>
              <a:t>的最大长度为</a:t>
            </a:r>
            <a:r>
              <a:rPr lang="en-US" altLang="zh-CN" dirty="0"/>
              <a:t>263 </a:t>
            </a:r>
            <a:r>
              <a:rPr lang="zh-CN" altLang="en-US" dirty="0"/>
              <a:t>字节，用于满载。</a:t>
            </a:r>
            <a:endParaRPr lang="zh-CN" altLang="en-US" dirty="0"/>
          </a:p>
        </p:txBody>
      </p:sp>
      <p:sp>
        <p:nvSpPr>
          <p:cNvPr id="6" name="矩形 5"/>
          <p:cNvSpPr/>
          <p:nvPr/>
        </p:nvSpPr>
        <p:spPr>
          <a:xfrm>
            <a:off x="8718075" y="2530469"/>
            <a:ext cx="2390719" cy="1754326"/>
          </a:xfrm>
          <a:prstGeom prst="rect">
            <a:avLst/>
          </a:prstGeom>
          <a:noFill/>
        </p:spPr>
        <p:txBody>
          <a:bodyPr wrap="none" lIns="91440" tIns="45720" rIns="91440" bIns="45720">
            <a:spAutoFit/>
          </a:bodyPr>
          <a:lstStyle/>
          <a:p>
            <a:pPr algn="ctr">
              <a:lnSpc>
                <a:spcPct val="150000"/>
              </a:lnSpc>
            </a:pPr>
            <a:r>
              <a:rPr lang="en-US" altLang="zh-CN" sz="3600" b="1" cap="none" spc="0" dirty="0" smtClean="0">
                <a:ln w="9525">
                  <a:solidFill>
                    <a:schemeClr val="bg1"/>
                  </a:solidFill>
                  <a:prstDash val="solid"/>
                </a:ln>
                <a:solidFill>
                  <a:schemeClr val="accent5"/>
                </a:solidFill>
              </a:rPr>
              <a:t>MSGID</a:t>
            </a:r>
            <a:endParaRPr lang="en-US" altLang="zh-CN" sz="3600" b="1" cap="none" spc="0" dirty="0" smtClean="0">
              <a:ln w="9525">
                <a:solidFill>
                  <a:schemeClr val="bg1"/>
                </a:solidFill>
                <a:prstDash val="solid"/>
              </a:ln>
              <a:solidFill>
                <a:schemeClr val="accent5"/>
              </a:solidFill>
            </a:endParaRPr>
          </a:p>
          <a:p>
            <a:pPr algn="ctr">
              <a:lnSpc>
                <a:spcPct val="150000"/>
              </a:lnSpc>
            </a:pPr>
            <a:r>
              <a:rPr lang="en-US" altLang="zh-CN" sz="3600" b="1" dirty="0" smtClean="0">
                <a:ln w="9525">
                  <a:solidFill>
                    <a:schemeClr val="bg1"/>
                  </a:solidFill>
                  <a:prstDash val="solid"/>
                </a:ln>
                <a:solidFill>
                  <a:schemeClr val="accent5"/>
                </a:solidFill>
              </a:rPr>
              <a:t>PAYLOAD</a:t>
            </a:r>
            <a:endParaRPr lang="en-US" altLang="zh-CN" sz="3600" b="1" dirty="0" smtClean="0">
              <a:ln w="9525">
                <a:solidFill>
                  <a:schemeClr val="bg1"/>
                </a:solidFill>
                <a:prstDash val="solid"/>
              </a:ln>
              <a:solidFill>
                <a:schemeClr val="accent5"/>
              </a:solidFill>
            </a:endParaRPr>
          </a:p>
        </p:txBody>
      </p:sp>
      <p:sp>
        <p:nvSpPr>
          <p:cNvPr id="7" name="椭圆 6"/>
          <p:cNvSpPr/>
          <p:nvPr/>
        </p:nvSpPr>
        <p:spPr>
          <a:xfrm>
            <a:off x="8686801" y="2430966"/>
            <a:ext cx="2453267" cy="21298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sp>
        <p:nvSpPr>
          <p:cNvPr id="3" name="文本框 2"/>
          <p:cNvSpPr txBox="1"/>
          <p:nvPr/>
        </p:nvSpPr>
        <p:spPr>
          <a:xfrm>
            <a:off x="1227909" y="1384663"/>
            <a:ext cx="8044542" cy="3785652"/>
          </a:xfrm>
          <a:prstGeom prst="rect">
            <a:avLst/>
          </a:prstGeom>
          <a:noFill/>
        </p:spPr>
        <p:txBody>
          <a:bodyPr wrap="square" rtlCol="0">
            <a:spAutoFit/>
          </a:bodyPr>
          <a:lstStyle/>
          <a:p>
            <a:pPr marL="342900" indent="-342900">
              <a:lnSpc>
                <a:spcPct val="200000"/>
              </a:lnSpc>
              <a:buFont typeface="+mj-lt"/>
              <a:buAutoNum type="arabicPeriod"/>
            </a:pPr>
            <a:r>
              <a:rPr lang="en-US" altLang="zh-CN" sz="4000" dirty="0" smtClean="0"/>
              <a:t> </a:t>
            </a:r>
            <a:r>
              <a:rPr lang="en-US" altLang="zh-CN" sz="4000" dirty="0" err="1" smtClean="0"/>
              <a:t>MAVLink</a:t>
            </a:r>
            <a:r>
              <a:rPr lang="zh-CN" altLang="en-US" sz="4000" dirty="0" smtClean="0"/>
              <a:t>是什么</a:t>
            </a:r>
            <a:endParaRPr lang="en-US" altLang="zh-CN" sz="4000" dirty="0" smtClean="0"/>
          </a:p>
          <a:p>
            <a:pPr marL="342900" indent="-342900">
              <a:lnSpc>
                <a:spcPct val="200000"/>
              </a:lnSpc>
              <a:buFont typeface="+mj-lt"/>
              <a:buAutoNum type="arabicPeriod"/>
            </a:pPr>
            <a:r>
              <a:rPr lang="en-US" altLang="zh-CN" sz="4000" dirty="0" smtClean="0"/>
              <a:t> </a:t>
            </a:r>
            <a:r>
              <a:rPr lang="en-US" altLang="zh-CN" sz="4000" dirty="0" err="1" smtClean="0">
                <a:solidFill>
                  <a:schemeClr val="accent2"/>
                </a:solidFill>
                <a:effectLst>
                  <a:outerShdw blurRad="38100" dist="38100" dir="2700000" algn="tl">
                    <a:srgbClr val="000000">
                      <a:alpha val="43137"/>
                    </a:srgbClr>
                  </a:outerShdw>
                </a:effectLst>
              </a:rPr>
              <a:t>MAVLink</a:t>
            </a:r>
            <a:r>
              <a:rPr lang="zh-CN" altLang="en-US" sz="4000" dirty="0" smtClean="0">
                <a:solidFill>
                  <a:schemeClr val="accent2"/>
                </a:solidFill>
                <a:effectLst>
                  <a:outerShdw blurRad="38100" dist="38100" dir="2700000" algn="tl">
                    <a:srgbClr val="000000">
                      <a:alpha val="43137"/>
                    </a:srgbClr>
                  </a:outerShdw>
                </a:effectLst>
              </a:rPr>
              <a:t>消息解析</a:t>
            </a:r>
            <a:endParaRPr lang="en-US" altLang="zh-CN" sz="4000" dirty="0" smtClean="0">
              <a:solidFill>
                <a:schemeClr val="accent2"/>
              </a:solidFill>
              <a:effectLst>
                <a:outerShdw blurRad="38100" dist="38100" dir="2700000" algn="tl">
                  <a:srgbClr val="000000">
                    <a:alpha val="43137"/>
                  </a:srgbClr>
                </a:outerShdw>
              </a:effectLst>
            </a:endParaRPr>
          </a:p>
          <a:p>
            <a:pPr marL="342900" indent="-342900">
              <a:lnSpc>
                <a:spcPct val="200000"/>
              </a:lnSpc>
              <a:buFont typeface="+mj-lt"/>
              <a:buAutoNum type="arabicPeriod"/>
            </a:pPr>
            <a:r>
              <a:rPr lang="zh-CN" altLang="en-US" sz="4000" dirty="0" smtClean="0"/>
              <a:t> 自定义</a:t>
            </a:r>
            <a:r>
              <a:rPr lang="en-US" altLang="zh-CN" sz="4000" dirty="0" err="1" smtClean="0"/>
              <a:t>MAVLink</a:t>
            </a:r>
            <a:r>
              <a:rPr lang="zh-CN" altLang="en-US" sz="4000" dirty="0" smtClean="0"/>
              <a:t>消息</a:t>
            </a:r>
            <a:endParaRPr lang="zh-CN" altLang="en-US" sz="4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4947" y="1737360"/>
            <a:ext cx="9222377" cy="3784600"/>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altLang="zh-CN" sz="2000" dirty="0" err="1"/>
              <a:t>MAVLink</a:t>
            </a:r>
            <a:r>
              <a:rPr lang="en-US" altLang="zh-CN" sz="2000" dirty="0"/>
              <a:t> </a:t>
            </a:r>
            <a:r>
              <a:rPr lang="zh-CN" altLang="en-US" sz="2000" dirty="0"/>
              <a:t>消息</a:t>
            </a:r>
            <a:r>
              <a:rPr lang="en-US" altLang="zh-CN" sz="2000" dirty="0"/>
              <a:t>(Message) </a:t>
            </a:r>
            <a:r>
              <a:rPr lang="zh-CN" altLang="en-US" sz="2000" dirty="0"/>
              <a:t>中，只有心跳包</a:t>
            </a:r>
            <a:r>
              <a:rPr lang="en-US" altLang="zh-CN" sz="2000" dirty="0"/>
              <a:t>(heartbeat) </a:t>
            </a:r>
            <a:r>
              <a:rPr lang="zh-CN" altLang="en-US" sz="2000" dirty="0"/>
              <a:t>消息是必选项，其余消息</a:t>
            </a:r>
            <a:r>
              <a:rPr lang="zh-CN" altLang="en-US" sz="2000" dirty="0" smtClean="0"/>
              <a:t>都是</a:t>
            </a:r>
            <a:r>
              <a:rPr lang="zh-CN" altLang="en-US" sz="2000" dirty="0"/>
              <a:t>可选项</a:t>
            </a:r>
            <a:r>
              <a:rPr lang="zh-CN" altLang="en-US" sz="2000" dirty="0" smtClean="0"/>
              <a:t>。</a:t>
            </a:r>
            <a:endParaRPr lang="en-US" altLang="zh-CN" sz="2000" dirty="0"/>
          </a:p>
          <a:p>
            <a:pPr marL="285750" indent="-285750">
              <a:lnSpc>
                <a:spcPct val="200000"/>
              </a:lnSpc>
              <a:buFont typeface="Wingdings" panose="05000000000000000000" pitchFamily="2" charset="2"/>
              <a:buChar char="Ø"/>
            </a:pPr>
            <a:r>
              <a:rPr lang="en-US" altLang="zh-CN" sz="2000" dirty="0" err="1" smtClean="0"/>
              <a:t>MAVLink</a:t>
            </a:r>
            <a:r>
              <a:rPr lang="en-US" altLang="zh-CN" sz="2000" dirty="0" smtClean="0"/>
              <a:t> </a:t>
            </a:r>
            <a:r>
              <a:rPr lang="zh-CN" altLang="en-US" sz="2000" dirty="0"/>
              <a:t>消息由</a:t>
            </a:r>
            <a:r>
              <a:rPr lang="en-US" altLang="zh-CN" sz="2000" dirty="0"/>
              <a:t>XML </a:t>
            </a:r>
            <a:r>
              <a:rPr lang="zh-CN" altLang="en-US" sz="2000" dirty="0"/>
              <a:t>定义，然后转换为相应的代码</a:t>
            </a:r>
            <a:r>
              <a:rPr lang="en-US" altLang="zh-CN" sz="2000" dirty="0"/>
              <a:t>(C/C</a:t>
            </a:r>
            <a:r>
              <a:rPr lang="en-US" altLang="zh-CN" sz="2000" dirty="0" smtClean="0"/>
              <a:t>++, C#, Python </a:t>
            </a:r>
            <a:r>
              <a:rPr lang="en-US" altLang="zh-CN" sz="2000" dirty="0"/>
              <a:t>) </a:t>
            </a:r>
            <a:r>
              <a:rPr lang="zh-CN" altLang="en-US" sz="2000" dirty="0" smtClean="0"/>
              <a:t>。</a:t>
            </a:r>
            <a:endParaRPr lang="zh-CN" altLang="en-US" sz="2000" dirty="0" smtClean="0"/>
          </a:p>
          <a:p>
            <a:pPr marL="285750" indent="-285750">
              <a:lnSpc>
                <a:spcPct val="200000"/>
              </a:lnSpc>
              <a:buFont typeface="Wingdings" panose="05000000000000000000" pitchFamily="2" charset="2"/>
              <a:buChar char="Ø"/>
            </a:pPr>
            <a:endParaRPr lang="en-US" altLang="zh-CN" sz="2000" dirty="0" smtClean="0"/>
          </a:p>
          <a:p>
            <a:pPr marL="285750" indent="-285750">
              <a:lnSpc>
                <a:spcPct val="200000"/>
              </a:lnSpc>
              <a:buFont typeface="Wingdings" panose="05000000000000000000" pitchFamily="2" charset="2"/>
              <a:buChar char="Ø"/>
            </a:pPr>
            <a:r>
              <a:rPr lang="en-US" altLang="zh-CN" sz="2000" dirty="0" smtClean="0"/>
              <a:t>XML </a:t>
            </a:r>
            <a:r>
              <a:rPr lang="zh-CN" altLang="en-US" sz="2000" dirty="0"/>
              <a:t>编译为代码：</a:t>
            </a:r>
            <a:r>
              <a:rPr lang="en-US" altLang="zh-CN" sz="2000" dirty="0" err="1"/>
              <a:t>MAVLink</a:t>
            </a:r>
            <a:r>
              <a:rPr lang="en-US" altLang="zh-CN" sz="2000" dirty="0"/>
              <a:t> Generator(C/C++,C</a:t>
            </a:r>
            <a:r>
              <a:rPr lang="en-US" altLang="zh-CN" sz="2000" dirty="0" smtClean="0"/>
              <a:t>#)</a:t>
            </a:r>
            <a:endParaRPr lang="en-US" altLang="zh-CN" sz="2000" dirty="0" smtClean="0"/>
          </a:p>
          <a:p>
            <a:pPr marL="285750" indent="-285750">
              <a:lnSpc>
                <a:spcPct val="200000"/>
              </a:lnSpc>
              <a:buFont typeface="Wingdings" panose="05000000000000000000" pitchFamily="2" charset="2"/>
              <a:buChar char="Ø"/>
            </a:pPr>
            <a:endParaRPr lang="zh-CN" altLang="en-US" sz="2000" dirty="0"/>
          </a:p>
        </p:txBody>
      </p:sp>
      <p:sp>
        <p:nvSpPr>
          <p:cNvPr id="3" name="文本框 2"/>
          <p:cNvSpPr txBox="1"/>
          <p:nvPr/>
        </p:nvSpPr>
        <p:spPr>
          <a:xfrm>
            <a:off x="705394" y="574766"/>
            <a:ext cx="2913017" cy="523220"/>
          </a:xfrm>
          <a:prstGeom prst="rect">
            <a:avLst/>
          </a:prstGeom>
          <a:noFill/>
        </p:spPr>
        <p:txBody>
          <a:bodyPr wrap="square" rtlCol="0">
            <a:spAutoFit/>
          </a:bodyPr>
          <a:lstStyle/>
          <a:p>
            <a:r>
              <a:rPr lang="en-US" altLang="zh-CN" sz="2800" dirty="0" err="1" smtClean="0"/>
              <a:t>MAVLink</a:t>
            </a:r>
            <a:r>
              <a:rPr lang="zh-CN" altLang="en-US" sz="2800" dirty="0" smtClean="0"/>
              <a:t>消息</a:t>
            </a:r>
            <a:endParaRPr lang="zh-CN" altLang="en-US" sz="28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2451" y="6061166"/>
            <a:ext cx="2775858" cy="66620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ntasy">
      <a:majorFont>
        <a:latin typeface="Times New Roman"/>
        <a:ea typeface="微软雅黑"/>
        <a:cs typeface=""/>
      </a:majorFont>
      <a:minorFont>
        <a:latin typeface="Times New Roman"/>
        <a:ea typeface="微软雅黑"/>
        <a:cs typeface=""/>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4302</Words>
  <Application>WPS 演示</Application>
  <PresentationFormat>宽屏</PresentationFormat>
  <Paragraphs>243</Paragraphs>
  <Slides>31</Slides>
  <Notes>23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Arial</vt:lpstr>
      <vt:lpstr>宋体</vt:lpstr>
      <vt:lpstr>Wingdings</vt:lpstr>
      <vt:lpstr>Wingdings 3</vt:lpstr>
      <vt:lpstr>Arial</vt:lpstr>
      <vt:lpstr>LMRoman12-Regular-Identity-H</vt:lpstr>
      <vt:lpstr>Times New Roman</vt:lpstr>
      <vt:lpstr>微软雅黑</vt:lpstr>
      <vt:lpstr>Arial Unicode MS</vt:lpstr>
      <vt:lpstr>等线</vt:lpstr>
      <vt:lpstr>Segoe Print</vt:lpstr>
      <vt:lpstr>平面</vt:lpstr>
      <vt:lpstr>PX4中的MAVLink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USTB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PX4中的MAVLink</dc:title>
  <dc:creator>景小飞</dc:creator>
  <cp:lastModifiedBy>风城少主</cp:lastModifiedBy>
  <cp:revision>124</cp:revision>
  <dcterms:created xsi:type="dcterms:W3CDTF">2017-03-07T08:28:00Z</dcterms:created>
  <dcterms:modified xsi:type="dcterms:W3CDTF">2018-03-29T06:37:37Z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