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70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1580" y="814070"/>
            <a:ext cx="685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使用简述：</a:t>
            </a:r>
            <a:endParaRPr lang="zh-CN" altLang="en-US" sz="2400">
              <a:latin typeface="Consolas" panose="020B0609020204030204" charset="0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211580" y="1642745"/>
            <a:ext cx="80949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</a:rPr>
              <a:t>1</a:t>
            </a:r>
            <a:r>
              <a:rPr lang="zh-CN" altLang="en-US" sz="2400">
                <a:latin typeface="Consolas" panose="020B0609020204030204" charset="0"/>
              </a:rPr>
              <a:t>、</a:t>
            </a:r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的启动</a:t>
            </a: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</a:rPr>
              <a:t>2</a:t>
            </a:r>
            <a:r>
              <a:rPr lang="zh-CN" altLang="en-US" sz="2400">
                <a:latin typeface="Consolas" panose="020B0609020204030204" charset="0"/>
              </a:rPr>
              <a:t>、</a:t>
            </a:r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涉及两个文件夹：库和使用</a:t>
            </a: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</a:rPr>
              <a:t>3</a:t>
            </a:r>
            <a:r>
              <a:rPr lang="zh-CN" altLang="en-US" sz="2400">
                <a:latin typeface="Consolas" panose="020B0609020204030204" charset="0"/>
              </a:rPr>
              <a:t>、</a:t>
            </a:r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定义新消息</a:t>
            </a: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</a:rPr>
              <a:t>4</a:t>
            </a:r>
            <a:r>
              <a:rPr lang="zh-CN" altLang="en-US" sz="2400">
                <a:latin typeface="Consolas" panose="020B0609020204030204" charset="0"/>
              </a:rPr>
              <a:t>、</a:t>
            </a:r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数据的发送</a:t>
            </a: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</a:rPr>
              <a:t>5</a:t>
            </a:r>
            <a:r>
              <a:rPr lang="zh-CN" altLang="en-US" sz="2400">
                <a:latin typeface="Consolas" panose="020B0609020204030204" charset="0"/>
              </a:rPr>
              <a:t>、</a:t>
            </a:r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数据的接受</a:t>
            </a:r>
            <a:endParaRPr lang="zh-CN" altLang="en-US" sz="24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8485" y="221615"/>
            <a:ext cx="685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使用简述：</a:t>
            </a:r>
            <a:endParaRPr lang="zh-CN" altLang="en-US" sz="2400">
              <a:latin typeface="Consolas" panose="020B0609020204030204" charset="0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211580" y="958215"/>
            <a:ext cx="80949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</a:rPr>
              <a:t>1</a:t>
            </a:r>
            <a:r>
              <a:rPr lang="zh-CN" altLang="en-US" sz="2400">
                <a:latin typeface="Consolas" panose="020B0609020204030204" charset="0"/>
              </a:rPr>
              <a:t>、</a:t>
            </a:r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的启动</a:t>
            </a: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</a:rPr>
              <a:t>	firmware\ROMFS\px4fmu_common\init.d\rcS</a:t>
            </a: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onsolas" panose="020B0609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680" y="2353310"/>
            <a:ext cx="5822315" cy="62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3500120"/>
            <a:ext cx="3749675" cy="167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80" y="5600065"/>
            <a:ext cx="887793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8485" y="221615"/>
            <a:ext cx="685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使用简述：</a:t>
            </a:r>
            <a:endParaRPr lang="zh-CN" altLang="en-US" sz="2400">
              <a:latin typeface="Consolas" panose="020B0609020204030204" charset="0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211580" y="958215"/>
            <a:ext cx="1028001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  <a:sym typeface="+mn-ea"/>
              </a:rPr>
              <a:t>2</a:t>
            </a:r>
            <a:r>
              <a:rPr lang="zh-CN" altLang="en-US" sz="2400">
                <a:latin typeface="Consolas" panose="020B0609020204030204" charset="0"/>
                <a:sym typeface="+mn-ea"/>
              </a:rPr>
              <a:t>、</a:t>
            </a:r>
            <a:r>
              <a:rPr lang="en-US" altLang="zh-CN" sz="2400">
                <a:latin typeface="Consolas" panose="020B0609020204030204" charset="0"/>
                <a:sym typeface="+mn-ea"/>
              </a:rPr>
              <a:t>MAVLink</a:t>
            </a:r>
            <a:r>
              <a:rPr lang="zh-CN" altLang="en-US" sz="2400">
                <a:latin typeface="Consolas" panose="020B0609020204030204" charset="0"/>
                <a:sym typeface="+mn-ea"/>
              </a:rPr>
              <a:t>涉及两个文件夹：库和使用</a:t>
            </a: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Consolas" panose="020B0609020204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>
                <a:latin typeface="Consolas" panose="020B0609020204030204" charset="0"/>
              </a:rPr>
              <a:t>MAVLINK是飞控和外部地面站指令的重要通信流程，通过MAVLINk消息，我们可以用地面站直接控制飞控的飞行和从飞控得到飞控的数据。</a:t>
            </a:r>
            <a:endParaRPr lang="en-US" altLang="zh-CN" sz="16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Consolas" panose="020B060902020403020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>
                <a:latin typeface="Consolas" panose="020B0609020204030204" charset="0"/>
              </a:rPr>
              <a:t>moudles模块中的mavlink</a:t>
            </a:r>
            <a:endParaRPr lang="en-US" altLang="zh-CN" sz="1600">
              <a:latin typeface="Consolas" panose="020B06090202040302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Consolas" panose="020B0609020204030204" charset="0"/>
              </a:rPr>
              <a:t>Mavlink_main.cpp是mavlink的主函数，</a:t>
            </a:r>
            <a:endParaRPr lang="en-US" altLang="zh-CN" sz="1600">
              <a:latin typeface="Consolas" panose="020B06090202040302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Consolas" panose="020B0609020204030204" charset="0"/>
              </a:rPr>
              <a:t>mavlink_messages.cpp是所有的mavlink消息的消息类，如果我们要自定义自己的消息并且通过mavlink协议发送出去，我们就要添加自己自定义的消息类，然后把这个消息类实例化，就可以使用了。这个用于发送</a:t>
            </a:r>
            <a:endParaRPr lang="en-US" altLang="zh-CN" sz="1600">
              <a:latin typeface="Consolas" panose="020B06090202040302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Consolas" panose="020B0609020204030204" charset="0"/>
              </a:rPr>
              <a:t>mavlink_receiver.cpp这个是飞控接收，地面站发来的消息指令用的。分析这个函数，就可以实现通过地面站来控制飞控。这个用于接收</a:t>
            </a:r>
            <a:endParaRPr lang="en-US" altLang="zh-CN" sz="16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8485" y="221615"/>
            <a:ext cx="685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使用简述：</a:t>
            </a:r>
            <a:endParaRPr lang="zh-CN" altLang="en-US" sz="2400">
              <a:latin typeface="Consolas" panose="020B0609020204030204" charset="0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211580" y="958215"/>
            <a:ext cx="80949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  <a:sym typeface="+mn-ea"/>
              </a:rPr>
              <a:t>3</a:t>
            </a:r>
            <a:r>
              <a:rPr lang="zh-CN" altLang="en-US" sz="2400">
                <a:latin typeface="Consolas" panose="020B0609020204030204" charset="0"/>
                <a:sym typeface="+mn-ea"/>
              </a:rPr>
              <a:t>、</a:t>
            </a:r>
            <a:r>
              <a:rPr lang="en-US" altLang="zh-CN" sz="2400">
                <a:latin typeface="Consolas" panose="020B0609020204030204" charset="0"/>
                <a:sym typeface="+mn-ea"/>
              </a:rPr>
              <a:t>MAVLink</a:t>
            </a:r>
            <a:r>
              <a:rPr lang="zh-CN" altLang="en-US" sz="2400">
                <a:latin typeface="Consolas" panose="020B0609020204030204" charset="0"/>
                <a:sym typeface="+mn-ea"/>
              </a:rPr>
              <a:t>定义新消息</a:t>
            </a: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</a:rPr>
              <a:t>	</a:t>
            </a:r>
            <a:endParaRPr lang="en-US" altLang="zh-CN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Consolas" panose="020B0609020204030204" charset="0"/>
              </a:rPr>
              <a:t>定义</a:t>
            </a:r>
            <a:r>
              <a:rPr lang="en-US" altLang="zh-CN" sz="2400">
                <a:latin typeface="Consolas" panose="020B0609020204030204" charset="0"/>
              </a:rPr>
              <a:t>.XML</a:t>
            </a:r>
            <a:r>
              <a:rPr lang="zh-CN" altLang="en-US" sz="2400">
                <a:latin typeface="Consolas" panose="020B0609020204030204" charset="0"/>
              </a:rPr>
              <a:t>借助mavlink-generator生产</a:t>
            </a:r>
            <a:r>
              <a:rPr lang="en-US" altLang="zh-CN" sz="2400">
                <a:latin typeface="Consolas" panose="020B0609020204030204" charset="0"/>
              </a:rPr>
              <a:t>.h</a:t>
            </a:r>
            <a:r>
              <a:rPr lang="zh-CN" altLang="en-US" sz="2400">
                <a:latin typeface="Consolas" panose="020B0609020204030204" charset="0"/>
              </a:rPr>
              <a:t>文件</a:t>
            </a: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latin typeface="Consolas" panose="020B0609020204030204" charset="0"/>
              </a:rPr>
              <a:t>#include&lt; **.h&gt;,</a:t>
            </a:r>
            <a:r>
              <a:rPr lang="zh-CN" altLang="en-US" sz="2400">
                <a:latin typeface="Consolas" panose="020B0609020204030204" charset="0"/>
              </a:rPr>
              <a:t>熟悉生成的函数</a:t>
            </a:r>
            <a:endParaRPr lang="zh-CN" altLang="en-US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0879" y="3727631"/>
            <a:ext cx="95783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lnSpc>
                <a:spcPct val="150000"/>
              </a:lnSpc>
            </a:pPr>
            <a:endParaRPr lang="en-US" altLang="zh-CN" dirty="0"/>
          </a:p>
          <a:p>
            <a:pPr fontAlgn="base">
              <a:lnSpc>
                <a:spcPct val="150000"/>
              </a:lnSpc>
            </a:pPr>
            <a:r>
              <a:rPr lang="en-US" altLang="zh-CN" dirty="0"/>
              <a:t>static inline uint16_t </a:t>
            </a:r>
            <a:r>
              <a:rPr lang="en-US" altLang="zh-CN" dirty="0" err="1" smtClean="0"/>
              <a:t>mavlink_msg_xxx_encode</a:t>
            </a:r>
            <a:r>
              <a:rPr lang="en-US" altLang="zh-CN" dirty="0" smtClean="0"/>
              <a:t> //</a:t>
            </a:r>
            <a:r>
              <a:rPr lang="zh-CN" altLang="en-US" dirty="0"/>
              <a:t>消息编码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将结构体编码为</a:t>
            </a:r>
            <a:r>
              <a:rPr lang="en-US" altLang="zh-CN" dirty="0" err="1" smtClean="0"/>
              <a:t>mavlink</a:t>
            </a:r>
            <a:r>
              <a:rPr lang="zh-CN" altLang="en-US" dirty="0" smtClean="0"/>
              <a:t>消息帧）</a:t>
            </a:r>
            <a:endParaRPr lang="en-US" altLang="zh-CN" dirty="0"/>
          </a:p>
          <a:p>
            <a:pPr fontAlgn="base">
              <a:lnSpc>
                <a:spcPct val="150000"/>
              </a:lnSpc>
            </a:pPr>
            <a:r>
              <a:rPr lang="en-US" altLang="zh-CN" dirty="0"/>
              <a:t>static inline void </a:t>
            </a:r>
            <a:r>
              <a:rPr lang="en-US" altLang="zh-CN" dirty="0" err="1" smtClean="0"/>
              <a:t>mavlink_msg_xxx_send</a:t>
            </a:r>
            <a:r>
              <a:rPr lang="en-US" altLang="zh-CN" dirty="0" smtClean="0"/>
              <a:t> //</a:t>
            </a:r>
            <a:r>
              <a:rPr lang="zh-CN" altLang="en-US" dirty="0"/>
              <a:t>消息发送</a:t>
            </a:r>
            <a:r>
              <a:rPr lang="zh-CN" altLang="en-US" dirty="0" smtClean="0"/>
              <a:t>函数，调用</a:t>
            </a:r>
            <a:r>
              <a:rPr lang="en-US" altLang="zh-CN" dirty="0"/>
              <a:t>_</a:t>
            </a:r>
            <a:r>
              <a:rPr lang="en-US" altLang="zh-CN" dirty="0" err="1"/>
              <a:t>mav_finalize_message_chan_send</a:t>
            </a:r>
            <a:endParaRPr lang="en-US" altLang="zh-CN" dirty="0" smtClean="0"/>
          </a:p>
          <a:p>
            <a:pPr fontAlgn="base">
              <a:lnSpc>
                <a:spcPct val="150000"/>
              </a:lnSpc>
            </a:pPr>
            <a:r>
              <a:rPr lang="en-US" altLang="zh-CN" dirty="0"/>
              <a:t>static inline void </a:t>
            </a:r>
            <a:r>
              <a:rPr lang="en-US" altLang="zh-CN" dirty="0" err="1" smtClean="0"/>
              <a:t>mavlink_msg_xxx_decode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消息解码函数</a:t>
            </a:r>
            <a:r>
              <a:rPr lang="en-US" altLang="zh-CN" dirty="0"/>
              <a:t>(</a:t>
            </a:r>
            <a:r>
              <a:rPr lang="zh-CN" altLang="en-US" dirty="0" smtClean="0"/>
              <a:t>将</a:t>
            </a:r>
            <a:r>
              <a:rPr lang="en-US" altLang="zh-CN" dirty="0" err="1"/>
              <a:t>mavlink</a:t>
            </a:r>
            <a:r>
              <a:rPr lang="zh-CN" altLang="en-US" dirty="0"/>
              <a:t>消息</a:t>
            </a:r>
            <a:r>
              <a:rPr lang="zh-CN" altLang="en-US" dirty="0" smtClean="0"/>
              <a:t>帧解码为结构体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fontAlgn="base">
              <a:lnSpc>
                <a:spcPct val="150000"/>
              </a:lnSpc>
            </a:pPr>
            <a:r>
              <a:rPr lang="en-US" altLang="zh-CN" dirty="0"/>
              <a:t> </a:t>
            </a:r>
            <a:endParaRPr lang="en-US" altLang="zh-CN" dirty="0"/>
          </a:p>
          <a:p>
            <a:pPr fontAlgn="base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8485" y="221615"/>
            <a:ext cx="685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使用简述：</a:t>
            </a:r>
            <a:endParaRPr lang="zh-CN" altLang="en-US" sz="2400">
              <a:latin typeface="Consolas" panose="020B0609020204030204" charset="0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211580" y="958215"/>
            <a:ext cx="80949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  <a:sym typeface="+mn-ea"/>
              </a:rPr>
              <a:t>4</a:t>
            </a:r>
            <a:r>
              <a:rPr lang="zh-CN" altLang="en-US" sz="2400">
                <a:latin typeface="Consolas" panose="020B0609020204030204" charset="0"/>
                <a:sym typeface="+mn-ea"/>
              </a:rPr>
              <a:t>、</a:t>
            </a:r>
            <a:r>
              <a:rPr lang="en-US" altLang="zh-CN" sz="2400">
                <a:latin typeface="Consolas" panose="020B0609020204030204" charset="0"/>
                <a:sym typeface="+mn-ea"/>
              </a:rPr>
              <a:t>MAVLink</a:t>
            </a:r>
            <a:r>
              <a:rPr lang="zh-CN" altLang="en-US" sz="2400">
                <a:latin typeface="Consolas" panose="020B0609020204030204" charset="0"/>
                <a:sym typeface="+mn-ea"/>
              </a:rPr>
              <a:t>数据的发送</a:t>
            </a: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Consolas" panose="020B0609020204030204" charset="0"/>
              </a:rPr>
              <a:t>创建新类，便有消息的实例化</a:t>
            </a: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Consolas" panose="020B0609020204030204" charset="0"/>
              </a:rPr>
              <a:t>添加到消息循环列表中</a:t>
            </a: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Consolas" panose="020B0609020204030204" charset="0"/>
              </a:rPr>
              <a:t>配置消息发送的频率</a:t>
            </a: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65" y="2162175"/>
            <a:ext cx="4530090" cy="1934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8485" y="221615"/>
            <a:ext cx="685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onsolas" panose="020B0609020204030204" charset="0"/>
              </a:rPr>
              <a:t>MAVLink</a:t>
            </a:r>
            <a:r>
              <a:rPr lang="zh-CN" altLang="en-US" sz="2400">
                <a:latin typeface="Consolas" panose="020B0609020204030204" charset="0"/>
              </a:rPr>
              <a:t>使用简述：</a:t>
            </a:r>
            <a:endParaRPr lang="zh-CN" altLang="en-US" sz="2400">
              <a:latin typeface="Consolas" panose="020B0609020204030204" charset="0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211580" y="958215"/>
            <a:ext cx="1094359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  <a:sym typeface="+mn-ea"/>
              </a:rPr>
              <a:t>5</a:t>
            </a:r>
            <a:r>
              <a:rPr lang="zh-CN" altLang="en-US" sz="2400">
                <a:latin typeface="Consolas" panose="020B0609020204030204" charset="0"/>
                <a:sym typeface="+mn-ea"/>
              </a:rPr>
              <a:t>、</a:t>
            </a:r>
            <a:r>
              <a:rPr lang="en-US" altLang="zh-CN" sz="2400">
                <a:latin typeface="Consolas" panose="020B0609020204030204" charset="0"/>
                <a:sym typeface="+mn-ea"/>
              </a:rPr>
              <a:t>MAVLink</a:t>
            </a:r>
            <a:r>
              <a:rPr lang="zh-CN" altLang="en-US" sz="2400">
                <a:latin typeface="Consolas" panose="020B0609020204030204" charset="0"/>
                <a:sym typeface="+mn-ea"/>
              </a:rPr>
              <a:t>数据的接受</a:t>
            </a:r>
            <a:endParaRPr lang="zh-CN" altLang="en-US" sz="2400">
              <a:latin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onsolas" panose="020B06090202040302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Consolas" panose="020B0609020204030204" charset="0"/>
                <a:sym typeface="+mn-ea"/>
              </a:rPr>
              <a:t>定义</a:t>
            </a:r>
            <a:r>
              <a:rPr lang="en-US" altLang="zh-CN" sz="2400">
                <a:latin typeface="Consolas" panose="020B0609020204030204" charset="0"/>
                <a:sym typeface="+mn-ea"/>
              </a:rPr>
              <a:t>msg</a:t>
            </a:r>
            <a:r>
              <a:rPr lang="zh-CN" altLang="en-US" sz="2400">
                <a:latin typeface="Consolas" panose="020B0609020204030204" charset="0"/>
                <a:sym typeface="+mn-ea"/>
              </a:rPr>
              <a:t>作为接受消息的载体</a:t>
            </a:r>
            <a:endParaRPr lang="zh-CN" altLang="en-US" sz="2400">
              <a:latin typeface="Consolas" panose="020B06090202040302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Consolas" panose="020B0609020204030204" charset="0"/>
                <a:sym typeface="+mn-ea"/>
              </a:rPr>
              <a:t>在函数</a:t>
            </a:r>
            <a:r>
              <a:rPr lang="en-US" altLang="zh-CN" sz="2400">
                <a:latin typeface="Consolas" panose="020B0609020204030204" charset="0"/>
                <a:sym typeface="+mn-ea"/>
              </a:rPr>
              <a:t>handle_message</a:t>
            </a:r>
            <a:r>
              <a:rPr lang="zh-CN" altLang="en-US" sz="2400">
                <a:latin typeface="Consolas" panose="020B0609020204030204" charset="0"/>
                <a:sym typeface="+mn-ea"/>
              </a:rPr>
              <a:t>中添加新消息</a:t>
            </a:r>
            <a:r>
              <a:rPr lang="en-US" altLang="zh-CN" sz="2400">
                <a:latin typeface="Consolas" panose="020B0609020204030204" charset="0"/>
                <a:sym typeface="+mn-ea"/>
              </a:rPr>
              <a:t>switch-case</a:t>
            </a:r>
            <a:r>
              <a:rPr lang="zh-CN" altLang="en-US" sz="2400">
                <a:latin typeface="Consolas" panose="020B0609020204030204" charset="0"/>
                <a:sym typeface="+mn-ea"/>
              </a:rPr>
              <a:t>的处理</a:t>
            </a:r>
            <a:endParaRPr lang="zh-CN" altLang="en-US" sz="2400">
              <a:latin typeface="Consolas" panose="020B06090202040302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Consolas" panose="020B0609020204030204" charset="0"/>
                <a:sym typeface="+mn-ea"/>
              </a:rPr>
              <a:t>实现新消息处理转化成</a:t>
            </a:r>
            <a:r>
              <a:rPr lang="en-US" altLang="zh-CN" sz="2400">
                <a:latin typeface="Consolas" panose="020B0609020204030204" charset="0"/>
                <a:sym typeface="+mn-ea"/>
              </a:rPr>
              <a:t>topic</a:t>
            </a:r>
            <a:r>
              <a:rPr lang="zh-CN" altLang="en-US" sz="2400">
                <a:latin typeface="Consolas" panose="020B0609020204030204" charset="0"/>
                <a:sym typeface="+mn-ea"/>
              </a:rPr>
              <a:t>的过程</a:t>
            </a:r>
            <a:endParaRPr lang="zh-CN" altLang="en-US" sz="2400">
              <a:latin typeface="Consolas" panose="020B06090202040302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400">
              <a:latin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charset="0"/>
              </a:rPr>
              <a:t>	</a:t>
            </a: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onsolas" panose="020B0609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365" y="221615"/>
            <a:ext cx="5507990" cy="26752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20" y="3836035"/>
            <a:ext cx="5339080" cy="2911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WPS 演示</Application>
  <PresentationFormat>宽屏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Consolas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王根</dc:creator>
  <cp:lastModifiedBy>风城少主</cp:lastModifiedBy>
  <cp:revision>34</cp:revision>
  <dcterms:created xsi:type="dcterms:W3CDTF">2015-05-05T08:02:00Z</dcterms:created>
  <dcterms:modified xsi:type="dcterms:W3CDTF">2018-03-29T07:48:51Z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