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24"/>
  </p:notesMasterIdLst>
  <p:sldIdLst>
    <p:sldId id="276" r:id="rId2"/>
    <p:sldId id="343" r:id="rId3"/>
    <p:sldId id="358" r:id="rId4"/>
    <p:sldId id="359" r:id="rId5"/>
    <p:sldId id="366" r:id="rId6"/>
    <p:sldId id="367" r:id="rId7"/>
    <p:sldId id="360" r:id="rId8"/>
    <p:sldId id="368" r:id="rId9"/>
    <p:sldId id="369" r:id="rId10"/>
    <p:sldId id="370" r:id="rId11"/>
    <p:sldId id="371" r:id="rId12"/>
    <p:sldId id="372" r:id="rId13"/>
    <p:sldId id="373" r:id="rId14"/>
    <p:sldId id="364" r:id="rId15"/>
    <p:sldId id="286" r:id="rId16"/>
    <p:sldId id="365" r:id="rId17"/>
    <p:sldId id="363" r:id="rId18"/>
    <p:sldId id="375" r:id="rId19"/>
    <p:sldId id="287" r:id="rId20"/>
    <p:sldId id="362" r:id="rId21"/>
    <p:sldId id="37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4B89B9-7B7C-404D-8E7B-5B0A335AC497}">
          <p14:sldIdLst>
            <p14:sldId id="276"/>
          </p14:sldIdLst>
        </p14:section>
        <p14:section name="Optimization" id="{90E7C106-7022-4714-A15D-373294B477E0}">
          <p14:sldIdLst>
            <p14:sldId id="343"/>
            <p14:sldId id="358"/>
            <p14:sldId id="359"/>
            <p14:sldId id="366"/>
            <p14:sldId id="367"/>
            <p14:sldId id="360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Gradient Descent" id="{325B1319-3C8F-40E2-89AB-D11DB3BCB587}">
          <p14:sldIdLst>
            <p14:sldId id="364"/>
            <p14:sldId id="286"/>
            <p14:sldId id="365"/>
            <p14:sldId id="363"/>
            <p14:sldId id="375"/>
            <p14:sldId id="287"/>
            <p14:sldId id="362"/>
            <p14:sldId id="37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FFF"/>
    <a:srgbClr val="0A6E70"/>
    <a:srgbClr val="FF66FF"/>
    <a:srgbClr val="FF7979"/>
    <a:srgbClr val="6782F5"/>
    <a:srgbClr val="EB9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7" autoAdjust="0"/>
  </p:normalViewPr>
  <p:slideViewPr>
    <p:cSldViewPr snapToGrid="0" snapToObjects="1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0D185777-1BF2-4C3E-8636-1EEC71CDF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77CC85D4-1523-49F5-A86D-8C4A9340C4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6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5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1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8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68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88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57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22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50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86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457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30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25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93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D575-9A0C-40ED-A045-D5818206C01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D332-4200-4535-9599-0C759F62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35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Arrow circle outline">
            <a:extLst>
              <a:ext uri="{FF2B5EF4-FFF2-40B4-BE49-F238E27FC236}">
                <a16:creationId xmlns:a16="http://schemas.microsoft.com/office/drawing/2014/main" id="{02F505EE-3398-47E6-BC68-4056499B9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710589" y="4344620"/>
            <a:ext cx="1869911" cy="1869911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5B6A15-3C37-4ADF-9416-499056184FC2}"/>
              </a:ext>
            </a:extLst>
          </p:cNvPr>
          <p:cNvSpPr/>
          <p:nvPr/>
        </p:nvSpPr>
        <p:spPr>
          <a:xfrm>
            <a:off x="3216477" y="3002057"/>
            <a:ext cx="9227276" cy="4323580"/>
          </a:xfrm>
          <a:custGeom>
            <a:avLst/>
            <a:gdLst>
              <a:gd name="connsiteX0" fmla="*/ 0 w 8922476"/>
              <a:gd name="connsiteY0" fmla="*/ 720611 h 4323580"/>
              <a:gd name="connsiteX1" fmla="*/ 720611 w 8922476"/>
              <a:gd name="connsiteY1" fmla="*/ 0 h 4323580"/>
              <a:gd name="connsiteX2" fmla="*/ 8201865 w 8922476"/>
              <a:gd name="connsiteY2" fmla="*/ 0 h 4323580"/>
              <a:gd name="connsiteX3" fmla="*/ 8922476 w 8922476"/>
              <a:gd name="connsiteY3" fmla="*/ 720611 h 4323580"/>
              <a:gd name="connsiteX4" fmla="*/ 8922476 w 8922476"/>
              <a:gd name="connsiteY4" fmla="*/ 3602969 h 4323580"/>
              <a:gd name="connsiteX5" fmla="*/ 8201865 w 8922476"/>
              <a:gd name="connsiteY5" fmla="*/ 4323580 h 4323580"/>
              <a:gd name="connsiteX6" fmla="*/ 720611 w 8922476"/>
              <a:gd name="connsiteY6" fmla="*/ 4323580 h 4323580"/>
              <a:gd name="connsiteX7" fmla="*/ 0 w 8922476"/>
              <a:gd name="connsiteY7" fmla="*/ 3602969 h 4323580"/>
              <a:gd name="connsiteX8" fmla="*/ 0 w 8922476"/>
              <a:gd name="connsiteY8" fmla="*/ 720611 h 4323580"/>
              <a:gd name="connsiteX0" fmla="*/ 0 w 9108006"/>
              <a:gd name="connsiteY0" fmla="*/ 720611 h 4323580"/>
              <a:gd name="connsiteX1" fmla="*/ 720611 w 9108006"/>
              <a:gd name="connsiteY1" fmla="*/ 0 h 4323580"/>
              <a:gd name="connsiteX2" fmla="*/ 8201865 w 9108006"/>
              <a:gd name="connsiteY2" fmla="*/ 0 h 4323580"/>
              <a:gd name="connsiteX3" fmla="*/ 9108006 w 9108006"/>
              <a:gd name="connsiteY3" fmla="*/ 707358 h 4323580"/>
              <a:gd name="connsiteX4" fmla="*/ 8922476 w 9108006"/>
              <a:gd name="connsiteY4" fmla="*/ 3602969 h 4323580"/>
              <a:gd name="connsiteX5" fmla="*/ 8201865 w 9108006"/>
              <a:gd name="connsiteY5" fmla="*/ 4323580 h 4323580"/>
              <a:gd name="connsiteX6" fmla="*/ 720611 w 9108006"/>
              <a:gd name="connsiteY6" fmla="*/ 4323580 h 4323580"/>
              <a:gd name="connsiteX7" fmla="*/ 0 w 9108006"/>
              <a:gd name="connsiteY7" fmla="*/ 3602969 h 4323580"/>
              <a:gd name="connsiteX8" fmla="*/ 0 w 9108006"/>
              <a:gd name="connsiteY8" fmla="*/ 720611 h 4323580"/>
              <a:gd name="connsiteX0" fmla="*/ 0 w 9359798"/>
              <a:gd name="connsiteY0" fmla="*/ 720611 h 4323580"/>
              <a:gd name="connsiteX1" fmla="*/ 720611 w 9359798"/>
              <a:gd name="connsiteY1" fmla="*/ 0 h 4323580"/>
              <a:gd name="connsiteX2" fmla="*/ 8201865 w 9359798"/>
              <a:gd name="connsiteY2" fmla="*/ 0 h 4323580"/>
              <a:gd name="connsiteX3" fmla="*/ 9359798 w 9359798"/>
              <a:gd name="connsiteY3" fmla="*/ 707358 h 4323580"/>
              <a:gd name="connsiteX4" fmla="*/ 8922476 w 9359798"/>
              <a:gd name="connsiteY4" fmla="*/ 3602969 h 4323580"/>
              <a:gd name="connsiteX5" fmla="*/ 8201865 w 9359798"/>
              <a:gd name="connsiteY5" fmla="*/ 4323580 h 4323580"/>
              <a:gd name="connsiteX6" fmla="*/ 720611 w 9359798"/>
              <a:gd name="connsiteY6" fmla="*/ 4323580 h 4323580"/>
              <a:gd name="connsiteX7" fmla="*/ 0 w 9359798"/>
              <a:gd name="connsiteY7" fmla="*/ 3602969 h 4323580"/>
              <a:gd name="connsiteX8" fmla="*/ 0 w 9359798"/>
              <a:gd name="connsiteY8" fmla="*/ 720611 h 4323580"/>
              <a:gd name="connsiteX0" fmla="*/ 0 w 9121259"/>
              <a:gd name="connsiteY0" fmla="*/ 720611 h 4323580"/>
              <a:gd name="connsiteX1" fmla="*/ 720611 w 9121259"/>
              <a:gd name="connsiteY1" fmla="*/ 0 h 4323580"/>
              <a:gd name="connsiteX2" fmla="*/ 8201865 w 9121259"/>
              <a:gd name="connsiteY2" fmla="*/ 0 h 4323580"/>
              <a:gd name="connsiteX3" fmla="*/ 9121259 w 9121259"/>
              <a:gd name="connsiteY3" fmla="*/ 707358 h 4323580"/>
              <a:gd name="connsiteX4" fmla="*/ 8922476 w 9121259"/>
              <a:gd name="connsiteY4" fmla="*/ 3602969 h 4323580"/>
              <a:gd name="connsiteX5" fmla="*/ 8201865 w 9121259"/>
              <a:gd name="connsiteY5" fmla="*/ 4323580 h 4323580"/>
              <a:gd name="connsiteX6" fmla="*/ 720611 w 9121259"/>
              <a:gd name="connsiteY6" fmla="*/ 4323580 h 4323580"/>
              <a:gd name="connsiteX7" fmla="*/ 0 w 9121259"/>
              <a:gd name="connsiteY7" fmla="*/ 3602969 h 4323580"/>
              <a:gd name="connsiteX8" fmla="*/ 0 w 9121259"/>
              <a:gd name="connsiteY8" fmla="*/ 720611 h 4323580"/>
              <a:gd name="connsiteX0" fmla="*/ 0 w 9227276"/>
              <a:gd name="connsiteY0" fmla="*/ 720611 h 4323580"/>
              <a:gd name="connsiteX1" fmla="*/ 720611 w 9227276"/>
              <a:gd name="connsiteY1" fmla="*/ 0 h 4323580"/>
              <a:gd name="connsiteX2" fmla="*/ 8201865 w 9227276"/>
              <a:gd name="connsiteY2" fmla="*/ 0 h 4323580"/>
              <a:gd name="connsiteX3" fmla="*/ 9227276 w 9227276"/>
              <a:gd name="connsiteY3" fmla="*/ 707358 h 4323580"/>
              <a:gd name="connsiteX4" fmla="*/ 8922476 w 9227276"/>
              <a:gd name="connsiteY4" fmla="*/ 3602969 h 4323580"/>
              <a:gd name="connsiteX5" fmla="*/ 8201865 w 9227276"/>
              <a:gd name="connsiteY5" fmla="*/ 4323580 h 4323580"/>
              <a:gd name="connsiteX6" fmla="*/ 720611 w 9227276"/>
              <a:gd name="connsiteY6" fmla="*/ 4323580 h 4323580"/>
              <a:gd name="connsiteX7" fmla="*/ 0 w 9227276"/>
              <a:gd name="connsiteY7" fmla="*/ 3602969 h 4323580"/>
              <a:gd name="connsiteX8" fmla="*/ 0 w 9227276"/>
              <a:gd name="connsiteY8" fmla="*/ 720611 h 432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27276" h="4323580">
                <a:moveTo>
                  <a:pt x="0" y="720611"/>
                </a:moveTo>
                <a:cubicBezTo>
                  <a:pt x="0" y="322629"/>
                  <a:pt x="322629" y="0"/>
                  <a:pt x="720611" y="0"/>
                </a:cubicBezTo>
                <a:lnTo>
                  <a:pt x="8201865" y="0"/>
                </a:lnTo>
                <a:cubicBezTo>
                  <a:pt x="8599847" y="0"/>
                  <a:pt x="9227276" y="309376"/>
                  <a:pt x="9227276" y="707358"/>
                </a:cubicBezTo>
                <a:cubicBezTo>
                  <a:pt x="9227276" y="1668144"/>
                  <a:pt x="8922476" y="2642183"/>
                  <a:pt x="8922476" y="3602969"/>
                </a:cubicBezTo>
                <a:cubicBezTo>
                  <a:pt x="8922476" y="4000951"/>
                  <a:pt x="8599847" y="4323580"/>
                  <a:pt x="8201865" y="4323580"/>
                </a:cubicBezTo>
                <a:lnTo>
                  <a:pt x="720611" y="4323580"/>
                </a:lnTo>
                <a:cubicBezTo>
                  <a:pt x="322629" y="4323580"/>
                  <a:pt x="0" y="4000951"/>
                  <a:pt x="0" y="3602969"/>
                </a:cubicBezTo>
                <a:lnTo>
                  <a:pt x="0" y="720611"/>
                </a:lnTo>
                <a:close/>
              </a:path>
            </a:pathLst>
          </a:custGeom>
          <a:solidFill>
            <a:srgbClr val="FFFFFF">
              <a:alpha val="9804"/>
            </a:srgbClr>
          </a:solidFill>
          <a:ln>
            <a:noFill/>
          </a:ln>
          <a:effectLst>
            <a:reflection blurRad="190500" stA="45000" endPos="25000" dist="50800" dir="5400000" sy="-100000" algn="bl" rotWithShape="0"/>
          </a:effectLst>
          <a:scene3d>
            <a:camera prst="perspectiveRelaxedModerately"/>
            <a:lightRig rig="glow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906BBB-BABA-4237-92AD-4D1D99CA75FC}"/>
              </a:ext>
            </a:extLst>
          </p:cNvPr>
          <p:cNvSpPr/>
          <p:nvPr/>
        </p:nvSpPr>
        <p:spPr>
          <a:xfrm rot="10800000">
            <a:off x="5845212" y="4129993"/>
            <a:ext cx="1488635" cy="2464424"/>
          </a:xfrm>
          <a:custGeom>
            <a:avLst/>
            <a:gdLst>
              <a:gd name="connsiteX0" fmla="*/ 0 w 2616591"/>
              <a:gd name="connsiteY0" fmla="*/ 1232212 h 2464424"/>
              <a:gd name="connsiteX1" fmla="*/ 1308296 w 2616591"/>
              <a:gd name="connsiteY1" fmla="*/ 0 h 2464424"/>
              <a:gd name="connsiteX2" fmla="*/ 2616592 w 2616591"/>
              <a:gd name="connsiteY2" fmla="*/ 1232212 h 2464424"/>
              <a:gd name="connsiteX3" fmla="*/ 1308296 w 2616591"/>
              <a:gd name="connsiteY3" fmla="*/ 2464424 h 2464424"/>
              <a:gd name="connsiteX4" fmla="*/ 0 w 2616591"/>
              <a:gd name="connsiteY4" fmla="*/ 1232212 h 2464424"/>
              <a:gd name="connsiteX0" fmla="*/ 11526 w 1488635"/>
              <a:gd name="connsiteY0" fmla="*/ 1232212 h 2464424"/>
              <a:gd name="connsiteX1" fmla="*/ 180339 w 1488635"/>
              <a:gd name="connsiteY1" fmla="*/ 0 h 2464424"/>
              <a:gd name="connsiteX2" fmla="*/ 1488635 w 1488635"/>
              <a:gd name="connsiteY2" fmla="*/ 1232212 h 2464424"/>
              <a:gd name="connsiteX3" fmla="*/ 180339 w 1488635"/>
              <a:gd name="connsiteY3" fmla="*/ 2464424 h 2464424"/>
              <a:gd name="connsiteX4" fmla="*/ 11526 w 1488635"/>
              <a:gd name="connsiteY4" fmla="*/ 1232212 h 246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635" h="2464424">
                <a:moveTo>
                  <a:pt x="11526" y="1232212"/>
                </a:moveTo>
                <a:cubicBezTo>
                  <a:pt x="11526" y="551680"/>
                  <a:pt x="-65846" y="0"/>
                  <a:pt x="180339" y="0"/>
                </a:cubicBezTo>
                <a:cubicBezTo>
                  <a:pt x="426524" y="0"/>
                  <a:pt x="1488635" y="551680"/>
                  <a:pt x="1488635" y="1232212"/>
                </a:cubicBezTo>
                <a:cubicBezTo>
                  <a:pt x="1488635" y="1912744"/>
                  <a:pt x="426524" y="2464424"/>
                  <a:pt x="180339" y="2464424"/>
                </a:cubicBezTo>
                <a:cubicBezTo>
                  <a:pt x="-65846" y="2464424"/>
                  <a:pt x="11526" y="1912744"/>
                  <a:pt x="11526" y="1232212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26000"/>
                </a:srgbClr>
              </a:gs>
              <a:gs pos="77000">
                <a:srgbClr val="2AECF6">
                  <a:alpha val="9000"/>
                </a:srgb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CC1614-63D0-4860-8F53-31E0D70B5504}"/>
              </a:ext>
            </a:extLst>
          </p:cNvPr>
          <p:cNvSpPr/>
          <p:nvPr/>
        </p:nvSpPr>
        <p:spPr>
          <a:xfrm>
            <a:off x="345503" y="3085838"/>
            <a:ext cx="2866609" cy="2525255"/>
          </a:xfrm>
          <a:prstGeom prst="ellipse">
            <a:avLst/>
          </a:prstGeom>
          <a:gradFill flip="none" rotWithShape="1">
            <a:gsLst>
              <a:gs pos="0">
                <a:srgbClr val="00FFFF">
                  <a:alpha val="66667"/>
                </a:srgbClr>
              </a:gs>
              <a:gs pos="89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A6D48-1810-4DC6-9DA3-8B7CC305F0A6}"/>
              </a:ext>
            </a:extLst>
          </p:cNvPr>
          <p:cNvSpPr/>
          <p:nvPr/>
        </p:nvSpPr>
        <p:spPr>
          <a:xfrm rot="21158376">
            <a:off x="3073616" y="422513"/>
            <a:ext cx="6844357" cy="2358101"/>
          </a:xfrm>
          <a:prstGeom prst="ellipse">
            <a:avLst/>
          </a:prstGeom>
          <a:gradFill flip="none" rotWithShape="1">
            <a:gsLst>
              <a:gs pos="0">
                <a:srgbClr val="00B4D8">
                  <a:alpha val="21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0543B-24BC-412F-9DE4-9CC4D67964D8}"/>
              </a:ext>
            </a:extLst>
          </p:cNvPr>
          <p:cNvSpPr txBox="1"/>
          <p:nvPr/>
        </p:nvSpPr>
        <p:spPr>
          <a:xfrm rot="1248292">
            <a:off x="2255945" y="9572"/>
            <a:ext cx="9552346" cy="3046731"/>
          </a:xfrm>
          <a:prstGeom prst="rect">
            <a:avLst/>
          </a:prstGeom>
          <a:noFill/>
          <a:ln>
            <a:noFill/>
          </a:ln>
          <a:scene3d>
            <a:camera prst="isometricTopUp"/>
            <a:lightRig rig="threePt" dir="t"/>
          </a:scene3d>
        </p:spPr>
        <p:txBody>
          <a:bodyPr wrap="square" rtlCol="0">
            <a:spAutoFit/>
            <a:sp3d extrusionH="107950" contourW="12700" prstMaterial="plastic"/>
          </a:bodyPr>
          <a:lstStyle/>
          <a:p>
            <a:r>
              <a:rPr lang="en-US" sz="9599" b="1" dirty="0">
                <a:gradFill>
                  <a:gsLst>
                    <a:gs pos="56000">
                      <a:srgbClr val="0077B6"/>
                    </a:gs>
                    <a:gs pos="64000">
                      <a:srgbClr val="00B4D8"/>
                    </a:gs>
                    <a:gs pos="79000">
                      <a:srgbClr val="90E0EF"/>
                    </a:gs>
                    <a:gs pos="97000">
                      <a:srgbClr val="CAF0F8"/>
                    </a:gs>
                    <a:gs pos="0">
                      <a:srgbClr val="03045E"/>
                    </a:gs>
                  </a:gsLst>
                  <a:lin ang="5400000" scaled="1"/>
                </a:gradFill>
                <a:effectLst>
                  <a:reflection blurRad="139700" stA="55000" endA="50" endPos="85000" dist="25400" dir="5400000" sy="-100000" algn="bl" rotWithShape="0"/>
                </a:effectLst>
              </a:rPr>
              <a:t>Recommendation System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EC7763-30EF-4A01-8473-62A4CF610FE6}"/>
              </a:ext>
            </a:extLst>
          </p:cNvPr>
          <p:cNvSpPr/>
          <p:nvPr/>
        </p:nvSpPr>
        <p:spPr>
          <a:xfrm>
            <a:off x="416097" y="2430846"/>
            <a:ext cx="2729190" cy="2386584"/>
          </a:xfrm>
          <a:prstGeom prst="ellipse">
            <a:avLst/>
          </a:prstGeom>
          <a:gradFill>
            <a:gsLst>
              <a:gs pos="63923">
                <a:srgbClr val="3FDFFF">
                  <a:alpha val="57000"/>
                </a:srgbClr>
              </a:gs>
              <a:gs pos="97000">
                <a:srgbClr val="3FDFFF">
                  <a:alpha val="54000"/>
                </a:srgbClr>
              </a:gs>
              <a:gs pos="0">
                <a:srgbClr val="3FDFFF"/>
              </a:gs>
            </a:gsLst>
            <a:lin ang="5400000" scaled="1"/>
          </a:gradFill>
          <a:ln>
            <a:solidFill>
              <a:srgbClr val="3FDFFF"/>
            </a:solidFill>
          </a:ln>
          <a:effectLst/>
          <a:scene3d>
            <a:camera prst="isometricOffAxis1Top"/>
            <a:lightRig rig="flood" dir="t">
              <a:rot lat="0" lon="0" rev="2400000"/>
            </a:lightRig>
          </a:scene3d>
          <a:sp3d extrusionH="209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96D0F9-CA35-492D-B181-3D28338E7DA0}"/>
              </a:ext>
            </a:extLst>
          </p:cNvPr>
          <p:cNvSpPr/>
          <p:nvPr/>
        </p:nvSpPr>
        <p:spPr>
          <a:xfrm>
            <a:off x="416399" y="2936705"/>
            <a:ext cx="2706505" cy="2386585"/>
          </a:xfrm>
          <a:prstGeom prst="ellipse">
            <a:avLst/>
          </a:prstGeom>
          <a:noFill/>
          <a:ln>
            <a:gradFill>
              <a:gsLst>
                <a:gs pos="0">
                  <a:srgbClr val="3FDFFF">
                    <a:alpha val="85000"/>
                  </a:srgbClr>
                </a:gs>
                <a:gs pos="100000">
                  <a:srgbClr val="3FDFFF">
                    <a:alpha val="95000"/>
                  </a:srgbClr>
                </a:gs>
              </a:gsLst>
              <a:lin ang="5400000" scaled="1"/>
            </a:gra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055E4B-23C1-40C2-BBA4-1022C0EED34B}"/>
              </a:ext>
            </a:extLst>
          </p:cNvPr>
          <p:cNvSpPr/>
          <p:nvPr/>
        </p:nvSpPr>
        <p:spPr>
          <a:xfrm>
            <a:off x="416391" y="3224501"/>
            <a:ext cx="2729190" cy="2386584"/>
          </a:xfrm>
          <a:prstGeom prst="ellipse">
            <a:avLst/>
          </a:prstGeom>
          <a:noFill/>
          <a:ln>
            <a:gradFill>
              <a:gsLst>
                <a:gs pos="0">
                  <a:srgbClr val="3FDFFF">
                    <a:alpha val="70000"/>
                  </a:srgbClr>
                </a:gs>
                <a:gs pos="100000">
                  <a:srgbClr val="3FDFFF">
                    <a:alpha val="90000"/>
                  </a:srgbClr>
                </a:gs>
              </a:gsLst>
              <a:lin ang="5400000" scaled="1"/>
            </a:gra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459277-2323-4691-9E14-A0DA499D6AF6}"/>
              </a:ext>
            </a:extLst>
          </p:cNvPr>
          <p:cNvSpPr/>
          <p:nvPr/>
        </p:nvSpPr>
        <p:spPr>
          <a:xfrm>
            <a:off x="416391" y="3612889"/>
            <a:ext cx="2729190" cy="2386584"/>
          </a:xfrm>
          <a:prstGeom prst="ellipse">
            <a:avLst/>
          </a:prstGeom>
          <a:noFill/>
          <a:ln>
            <a:gradFill>
              <a:gsLst>
                <a:gs pos="0">
                  <a:srgbClr val="3FDFFF">
                    <a:alpha val="60000"/>
                  </a:srgbClr>
                </a:gs>
                <a:gs pos="100000">
                  <a:srgbClr val="3FDFFF">
                    <a:alpha val="80000"/>
                  </a:srgbClr>
                </a:gs>
              </a:gsLst>
              <a:lin ang="5400000" scaled="1"/>
            </a:gra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8C2A03-CBDA-40FA-BE92-E4DCB02FBF45}"/>
              </a:ext>
            </a:extLst>
          </p:cNvPr>
          <p:cNvSpPr/>
          <p:nvPr/>
        </p:nvSpPr>
        <p:spPr>
          <a:xfrm>
            <a:off x="416391" y="3972392"/>
            <a:ext cx="2729190" cy="2386584"/>
          </a:xfrm>
          <a:prstGeom prst="ellipse">
            <a:avLst/>
          </a:prstGeom>
          <a:noFill/>
          <a:ln>
            <a:gradFill>
              <a:gsLst>
                <a:gs pos="0">
                  <a:srgbClr val="3FDFFF">
                    <a:alpha val="50000"/>
                  </a:srgbClr>
                </a:gs>
                <a:gs pos="100000">
                  <a:srgbClr val="3FDFFF">
                    <a:alpha val="70000"/>
                  </a:srgbClr>
                </a:gs>
              </a:gsLst>
              <a:lin ang="5400000" scaled="1"/>
            </a:gra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02F2DD-FABC-44CC-9B59-961C52716575}"/>
              </a:ext>
            </a:extLst>
          </p:cNvPr>
          <p:cNvSpPr/>
          <p:nvPr/>
        </p:nvSpPr>
        <p:spPr>
          <a:xfrm>
            <a:off x="416391" y="4271136"/>
            <a:ext cx="2729190" cy="2386584"/>
          </a:xfrm>
          <a:prstGeom prst="ellipse">
            <a:avLst/>
          </a:prstGeom>
          <a:noFill/>
          <a:ln>
            <a:gradFill>
              <a:gsLst>
                <a:gs pos="0">
                  <a:srgbClr val="3FDFFF">
                    <a:alpha val="40000"/>
                  </a:srgbClr>
                </a:gs>
                <a:gs pos="100000">
                  <a:srgbClr val="3FDFFF">
                    <a:alpha val="80000"/>
                  </a:srgbClr>
                </a:gs>
              </a:gsLst>
              <a:lin ang="5400000" scaled="1"/>
            </a:gra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FD0314-DA6F-4230-B493-57F91F5138E6}"/>
              </a:ext>
            </a:extLst>
          </p:cNvPr>
          <p:cNvSpPr/>
          <p:nvPr/>
        </p:nvSpPr>
        <p:spPr>
          <a:xfrm>
            <a:off x="416685" y="4579308"/>
            <a:ext cx="2729190" cy="2386584"/>
          </a:xfrm>
          <a:prstGeom prst="ellipse">
            <a:avLst/>
          </a:prstGeom>
          <a:noFill/>
          <a:ln>
            <a:gradFill>
              <a:gsLst>
                <a:gs pos="0">
                  <a:srgbClr val="3FDFFF">
                    <a:alpha val="30000"/>
                  </a:srgbClr>
                </a:gs>
                <a:gs pos="100000">
                  <a:srgbClr val="3FDFFF">
                    <a:alpha val="70000"/>
                  </a:srgbClr>
                </a:gs>
              </a:gsLst>
              <a:lin ang="5400000" scaled="1"/>
            </a:gradFill>
          </a:ln>
          <a:effectLst/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6E1D-A66D-4C16-8473-C52A962DAF3A}"/>
              </a:ext>
            </a:extLst>
          </p:cNvPr>
          <p:cNvSpPr/>
          <p:nvPr/>
        </p:nvSpPr>
        <p:spPr>
          <a:xfrm>
            <a:off x="416097" y="4961331"/>
            <a:ext cx="2729190" cy="2386584"/>
          </a:xfrm>
          <a:prstGeom prst="ellipse">
            <a:avLst/>
          </a:prstGeom>
          <a:noFill/>
          <a:ln>
            <a:gradFill>
              <a:gsLst>
                <a:gs pos="0">
                  <a:srgbClr val="3FDFFF">
                    <a:alpha val="20000"/>
                  </a:srgbClr>
                </a:gs>
                <a:gs pos="100000">
                  <a:srgbClr val="3FDFFF">
                    <a:alpha val="40000"/>
                  </a:srgbClr>
                </a:gs>
              </a:gsLst>
              <a:lin ang="5400000" scaled="1"/>
            </a:gradFill>
          </a:ln>
          <a:effectLst/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A140F-66E3-4140-AA91-71907B2857C2}"/>
              </a:ext>
            </a:extLst>
          </p:cNvPr>
          <p:cNvSpPr txBox="1"/>
          <p:nvPr/>
        </p:nvSpPr>
        <p:spPr>
          <a:xfrm>
            <a:off x="5990272" y="4271136"/>
            <a:ext cx="4305589" cy="280076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gradFill flip="none" rotWithShape="1"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Movie Recommender Chatbot</a:t>
            </a:r>
          </a:p>
          <a:p>
            <a:pPr algn="ctr"/>
            <a:endParaRPr lang="en-US" sz="4400" b="1" dirty="0">
              <a:gradFill flip="none" rotWithShape="1"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34" name="Half Frame 33">
            <a:extLst>
              <a:ext uri="{FF2B5EF4-FFF2-40B4-BE49-F238E27FC236}">
                <a16:creationId xmlns:a16="http://schemas.microsoft.com/office/drawing/2014/main" id="{8C8BD75E-FA7E-4649-A174-35CDB80E3230}"/>
              </a:ext>
            </a:extLst>
          </p:cNvPr>
          <p:cNvSpPr/>
          <p:nvPr/>
        </p:nvSpPr>
        <p:spPr>
          <a:xfrm rot="17708386">
            <a:off x="3065083" y="1080062"/>
            <a:ext cx="1464546" cy="2156702"/>
          </a:xfrm>
          <a:prstGeom prst="halfFrame">
            <a:avLst>
              <a:gd name="adj1" fmla="val 14653"/>
              <a:gd name="adj2" fmla="val 17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gradFill>
                <a:gsLst>
                  <a:gs pos="43000">
                    <a:srgbClr val="0077B6"/>
                  </a:gs>
                  <a:gs pos="64000">
                    <a:srgbClr val="00B4D8"/>
                  </a:gs>
                  <a:gs pos="79000">
                    <a:srgbClr val="90E0EF"/>
                  </a:gs>
                  <a:gs pos="97000">
                    <a:srgbClr val="CAF0F8"/>
                  </a:gs>
                  <a:gs pos="0">
                    <a:srgbClr val="03045E"/>
                  </a:gs>
                </a:gsLst>
                <a:lin ang="5400000" scaled="1"/>
              </a:gradFill>
            </a:endParaRPr>
          </a:p>
        </p:txBody>
      </p:sp>
      <p:sp>
        <p:nvSpPr>
          <p:cNvPr id="24" name="Half Frame 23">
            <a:extLst>
              <a:ext uri="{FF2B5EF4-FFF2-40B4-BE49-F238E27FC236}">
                <a16:creationId xmlns:a16="http://schemas.microsoft.com/office/drawing/2014/main" id="{6AC2B9D6-06EE-4C5C-8CA6-FFD2B74A9EB2}"/>
              </a:ext>
            </a:extLst>
          </p:cNvPr>
          <p:cNvSpPr/>
          <p:nvPr/>
        </p:nvSpPr>
        <p:spPr>
          <a:xfrm rot="750611" flipH="1">
            <a:off x="9563588" y="308043"/>
            <a:ext cx="1464546" cy="2156702"/>
          </a:xfrm>
          <a:prstGeom prst="halfFrame">
            <a:avLst>
              <a:gd name="adj1" fmla="val 14653"/>
              <a:gd name="adj2" fmla="val 17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gradFill>
                <a:gsLst>
                  <a:gs pos="43000">
                    <a:srgbClr val="0077B6"/>
                  </a:gs>
                  <a:gs pos="64000">
                    <a:srgbClr val="00B4D8"/>
                  </a:gs>
                  <a:gs pos="79000">
                    <a:srgbClr val="90E0EF"/>
                  </a:gs>
                  <a:gs pos="97000">
                    <a:srgbClr val="CAF0F8"/>
                  </a:gs>
                  <a:gs pos="0">
                    <a:srgbClr val="03045E"/>
                  </a:gs>
                </a:gsLst>
                <a:lin ang="5400000" scaled="1"/>
              </a:gradFill>
            </a:endParaRPr>
          </a:p>
        </p:txBody>
      </p:sp>
      <p:pic>
        <p:nvPicPr>
          <p:cNvPr id="45" name="Picture 44" descr="A picture containing coelenterate, coral&#10;&#10;Description automatically generated">
            <a:extLst>
              <a:ext uri="{FF2B5EF4-FFF2-40B4-BE49-F238E27FC236}">
                <a16:creationId xmlns:a16="http://schemas.microsoft.com/office/drawing/2014/main" id="{4935F620-44A3-46C8-AD9C-103228349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7" y="550226"/>
            <a:ext cx="2421077" cy="29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9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8" grpId="0" animBg="1"/>
      <p:bldP spid="35" grpId="0" animBg="1"/>
      <p:bldP spid="39" grpId="0" animBg="1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/>
      <p:bldP spid="22" grpId="1"/>
      <p:bldP spid="34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Visualization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68B1972-7F14-CF2D-0F1B-DE8BE91C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7" y="2881667"/>
            <a:ext cx="868532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2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Visualization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47BF84B7-2D7F-313D-6CEE-79049123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25" y="2659730"/>
            <a:ext cx="8312340" cy="401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70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Visualization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910643D-4B18-D4FE-FCC6-6369A943C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40" y="2659730"/>
            <a:ext cx="8322815" cy="393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29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Visualization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F75C5CE-D7C9-605A-BD4F-26555194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64" y="2441196"/>
            <a:ext cx="7100451" cy="41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92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EBD2551E-FB96-41D9-879E-AC5E7B927ED7}"/>
              </a:ext>
            </a:extLst>
          </p:cNvPr>
          <p:cNvSpPr/>
          <p:nvPr/>
        </p:nvSpPr>
        <p:spPr>
          <a:xfrm>
            <a:off x="0" y="293206"/>
            <a:ext cx="3795410" cy="846481"/>
          </a:xfrm>
          <a:prstGeom prst="clou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Error Analysis </a:t>
            </a:r>
          </a:p>
          <a:p>
            <a:pPr algn="ctr"/>
            <a:r>
              <a:rPr lang="en-US" sz="2000" dirty="0"/>
              <a:t>&amp; Evaluation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9244DC-4141-4C9E-99A7-A413DCCB438C}"/>
              </a:ext>
            </a:extLst>
          </p:cNvPr>
          <p:cNvSpPr/>
          <p:nvPr/>
        </p:nvSpPr>
        <p:spPr>
          <a:xfrm>
            <a:off x="3795410" y="220318"/>
            <a:ext cx="7328452" cy="9922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75000"/>
                  <a:alpha val="0"/>
                </a:schemeClr>
              </a:gs>
              <a:gs pos="100000">
                <a:schemeClr val="accent6">
                  <a:lumMod val="50000"/>
                  <a:alpha val="6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Analysis For </a:t>
            </a:r>
            <a:r>
              <a:rPr lang="en-US" dirty="0" err="1"/>
              <a:t>Kmeans</a:t>
            </a:r>
            <a:r>
              <a:rPr lang="en-US" dirty="0"/>
              <a:t> Clustering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1E68DE-F077-0322-4199-8F3A2963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40" y="1427507"/>
            <a:ext cx="8365768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EBD2551E-FB96-41D9-879E-AC5E7B927ED7}"/>
              </a:ext>
            </a:extLst>
          </p:cNvPr>
          <p:cNvSpPr/>
          <p:nvPr/>
        </p:nvSpPr>
        <p:spPr>
          <a:xfrm>
            <a:off x="0" y="293206"/>
            <a:ext cx="3795410" cy="846481"/>
          </a:xfrm>
          <a:prstGeom prst="clou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Error Analysis </a:t>
            </a:r>
          </a:p>
          <a:p>
            <a:pPr algn="ctr"/>
            <a:r>
              <a:rPr lang="en-US" sz="2000" dirty="0"/>
              <a:t>&amp; Evaluation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9244DC-4141-4C9E-99A7-A413DCCB438C}"/>
              </a:ext>
            </a:extLst>
          </p:cNvPr>
          <p:cNvSpPr/>
          <p:nvPr/>
        </p:nvSpPr>
        <p:spPr>
          <a:xfrm>
            <a:off x="3795410" y="220318"/>
            <a:ext cx="7328452" cy="9922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75000"/>
                  <a:alpha val="0"/>
                </a:schemeClr>
              </a:gs>
              <a:gs pos="100000">
                <a:schemeClr val="accent6">
                  <a:lumMod val="50000"/>
                  <a:alpha val="6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(Random Forest)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C88A9-C752-6CA7-503C-A6E613F2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1866900"/>
            <a:ext cx="8486775" cy="26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EBD2551E-FB96-41D9-879E-AC5E7B927ED7}"/>
              </a:ext>
            </a:extLst>
          </p:cNvPr>
          <p:cNvSpPr/>
          <p:nvPr/>
        </p:nvSpPr>
        <p:spPr>
          <a:xfrm>
            <a:off x="0" y="293206"/>
            <a:ext cx="3795410" cy="846481"/>
          </a:xfrm>
          <a:prstGeom prst="clou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Error Analysis </a:t>
            </a:r>
          </a:p>
          <a:p>
            <a:pPr algn="ctr"/>
            <a:r>
              <a:rPr lang="en-US" sz="2000" dirty="0"/>
              <a:t>&amp; Evaluation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9244DC-4141-4C9E-99A7-A413DCCB438C}"/>
              </a:ext>
            </a:extLst>
          </p:cNvPr>
          <p:cNvSpPr/>
          <p:nvPr/>
        </p:nvSpPr>
        <p:spPr>
          <a:xfrm>
            <a:off x="3795410" y="220318"/>
            <a:ext cx="7328452" cy="9922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75000"/>
                  <a:alpha val="0"/>
                </a:schemeClr>
              </a:gs>
              <a:gs pos="100000">
                <a:schemeClr val="accent6">
                  <a:lumMod val="50000"/>
                  <a:alpha val="6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(Naïve Bayes)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45681-B65F-02D5-5BD0-0631557A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06" y="1944163"/>
            <a:ext cx="840039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EBD2551E-FB96-41D9-879E-AC5E7B927ED7}"/>
              </a:ext>
            </a:extLst>
          </p:cNvPr>
          <p:cNvSpPr/>
          <p:nvPr/>
        </p:nvSpPr>
        <p:spPr>
          <a:xfrm>
            <a:off x="0" y="293206"/>
            <a:ext cx="3795410" cy="846481"/>
          </a:xfrm>
          <a:prstGeom prst="clou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Error Analysis </a:t>
            </a:r>
          </a:p>
          <a:p>
            <a:pPr algn="ctr"/>
            <a:r>
              <a:rPr lang="en-US" sz="2000" dirty="0"/>
              <a:t>&amp; Evaluation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6543DB-FA84-D110-7B3C-E250ACBD8960}"/>
              </a:ext>
            </a:extLst>
          </p:cNvPr>
          <p:cNvSpPr/>
          <p:nvPr/>
        </p:nvSpPr>
        <p:spPr>
          <a:xfrm>
            <a:off x="3795410" y="220318"/>
            <a:ext cx="7328452" cy="9922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75000"/>
                  <a:alpha val="0"/>
                </a:schemeClr>
              </a:gs>
              <a:gs pos="100000">
                <a:schemeClr val="accent6">
                  <a:lumMod val="50000"/>
                  <a:alpha val="6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(Stochastic Gradient Descent)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2C0EA-6640-68AF-BEE0-7A3009C81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42" y="1512863"/>
            <a:ext cx="8282589" cy="2990850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71FFFE63-807F-3F9E-818A-60D31503527E}"/>
              </a:ext>
            </a:extLst>
          </p:cNvPr>
          <p:cNvSpPr/>
          <p:nvPr/>
        </p:nvSpPr>
        <p:spPr>
          <a:xfrm>
            <a:off x="2144180" y="4804003"/>
            <a:ext cx="7550727" cy="1542456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Our Champion Model</a:t>
            </a:r>
          </a:p>
        </p:txBody>
      </p:sp>
    </p:spTree>
    <p:extLst>
      <p:ext uri="{BB962C8B-B14F-4D97-AF65-F5344CB8AC3E}">
        <p14:creationId xmlns:p14="http://schemas.microsoft.com/office/powerpoint/2010/main" val="119425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BFAF7B-8EAC-4E71-A361-0CDBC6DA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59" y="178276"/>
            <a:ext cx="7799882" cy="65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89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3380ECDD-0A7B-4637-813E-220D60B8F065}"/>
              </a:ext>
            </a:extLst>
          </p:cNvPr>
          <p:cNvSpPr/>
          <p:nvPr/>
        </p:nvSpPr>
        <p:spPr>
          <a:xfrm rot="5400000">
            <a:off x="4480850" y="-2496945"/>
            <a:ext cx="417434" cy="6386945"/>
          </a:xfrm>
          <a:prstGeom prst="round2DiagRect">
            <a:avLst>
              <a:gd name="adj1" fmla="val 50000"/>
              <a:gd name="adj2" fmla="val 50000"/>
            </a:avLst>
          </a:prstGeom>
          <a:gradFill flip="none" rotWithShape="1">
            <a:gsLst>
              <a:gs pos="95000">
                <a:srgbClr val="002060"/>
              </a:gs>
              <a:gs pos="0">
                <a:srgbClr val="00B0F0">
                  <a:alpha val="1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E71C88-449E-4F1B-BFB2-09C311098C51}"/>
              </a:ext>
            </a:extLst>
          </p:cNvPr>
          <p:cNvCxnSpPr>
            <a:cxnSpLocks/>
          </p:cNvCxnSpPr>
          <p:nvPr/>
        </p:nvCxnSpPr>
        <p:spPr>
          <a:xfrm flipH="1">
            <a:off x="2880288" y="2765814"/>
            <a:ext cx="324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oon 22">
            <a:extLst>
              <a:ext uri="{FF2B5EF4-FFF2-40B4-BE49-F238E27FC236}">
                <a16:creationId xmlns:a16="http://schemas.microsoft.com/office/drawing/2014/main" id="{E062E598-D059-41DA-9FF3-EC9FBA6D25F9}"/>
              </a:ext>
            </a:extLst>
          </p:cNvPr>
          <p:cNvSpPr/>
          <p:nvPr/>
        </p:nvSpPr>
        <p:spPr>
          <a:xfrm>
            <a:off x="777926" y="342335"/>
            <a:ext cx="417434" cy="6386945"/>
          </a:xfrm>
          <a:prstGeom prst="moon">
            <a:avLst/>
          </a:prstGeom>
          <a:gradFill flip="none" rotWithShape="1">
            <a:gsLst>
              <a:gs pos="95000">
                <a:srgbClr val="002060"/>
              </a:gs>
              <a:gs pos="0">
                <a:srgbClr val="00B0F0">
                  <a:alpha val="1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80EF3-5F7C-46FD-AFC9-6E07B72D906F}"/>
              </a:ext>
            </a:extLst>
          </p:cNvPr>
          <p:cNvSpPr txBox="1"/>
          <p:nvPr/>
        </p:nvSpPr>
        <p:spPr>
          <a:xfrm>
            <a:off x="1698994" y="499554"/>
            <a:ext cx="7622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Type Based Recommendation </a:t>
            </a: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238233EC-8A13-4F61-80E6-83674AF3004A}"/>
              </a:ext>
            </a:extLst>
          </p:cNvPr>
          <p:cNvSpPr/>
          <p:nvPr/>
        </p:nvSpPr>
        <p:spPr>
          <a:xfrm>
            <a:off x="9035818" y="696527"/>
            <a:ext cx="286108" cy="500482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E67386-4F03-9483-9306-B524B8D5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51" y="1308751"/>
            <a:ext cx="6692954" cy="38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3" grpId="0" animBg="1"/>
      <p:bldP spid="24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Problem Formulation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838D5F-5D61-12C2-3FC0-99012EFDDE73}"/>
              </a:ext>
            </a:extLst>
          </p:cNvPr>
          <p:cNvSpPr txBox="1"/>
          <p:nvPr/>
        </p:nvSpPr>
        <p:spPr>
          <a:xfrm>
            <a:off x="454980" y="3303324"/>
            <a:ext cx="10562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movie chatbot recommendation problem aims to build an interactive chatbot that can engage in a conversation with users and recommend movies based on their preferences. The chatbot should be able to understand the user's movie preferences, ask relevant questions to gather necessary information, and provide a list of movie recommendations tailored to the user's tastes.</a:t>
            </a:r>
          </a:p>
        </p:txBody>
      </p:sp>
    </p:spTree>
    <p:extLst>
      <p:ext uri="{BB962C8B-B14F-4D97-AF65-F5344CB8AC3E}">
        <p14:creationId xmlns:p14="http://schemas.microsoft.com/office/powerpoint/2010/main" val="9248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3380ECDD-0A7B-4637-813E-220D60B8F065}"/>
              </a:ext>
            </a:extLst>
          </p:cNvPr>
          <p:cNvSpPr/>
          <p:nvPr/>
        </p:nvSpPr>
        <p:spPr>
          <a:xfrm rot="5400000">
            <a:off x="4480850" y="-2496945"/>
            <a:ext cx="417434" cy="6386945"/>
          </a:xfrm>
          <a:prstGeom prst="round2DiagRect">
            <a:avLst>
              <a:gd name="adj1" fmla="val 50000"/>
              <a:gd name="adj2" fmla="val 50000"/>
            </a:avLst>
          </a:prstGeom>
          <a:gradFill flip="none" rotWithShape="1">
            <a:gsLst>
              <a:gs pos="95000">
                <a:srgbClr val="002060"/>
              </a:gs>
              <a:gs pos="0">
                <a:srgbClr val="00B0F0">
                  <a:alpha val="1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E71C88-449E-4F1B-BFB2-09C311098C51}"/>
              </a:ext>
            </a:extLst>
          </p:cNvPr>
          <p:cNvCxnSpPr>
            <a:cxnSpLocks/>
          </p:cNvCxnSpPr>
          <p:nvPr/>
        </p:nvCxnSpPr>
        <p:spPr>
          <a:xfrm flipH="1">
            <a:off x="2880288" y="2765814"/>
            <a:ext cx="324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oon 22">
            <a:extLst>
              <a:ext uri="{FF2B5EF4-FFF2-40B4-BE49-F238E27FC236}">
                <a16:creationId xmlns:a16="http://schemas.microsoft.com/office/drawing/2014/main" id="{E062E598-D059-41DA-9FF3-EC9FBA6D25F9}"/>
              </a:ext>
            </a:extLst>
          </p:cNvPr>
          <p:cNvSpPr/>
          <p:nvPr/>
        </p:nvSpPr>
        <p:spPr>
          <a:xfrm>
            <a:off x="777926" y="342335"/>
            <a:ext cx="417434" cy="6386945"/>
          </a:xfrm>
          <a:prstGeom prst="moon">
            <a:avLst/>
          </a:prstGeom>
          <a:gradFill flip="none" rotWithShape="1">
            <a:gsLst>
              <a:gs pos="95000">
                <a:srgbClr val="002060"/>
              </a:gs>
              <a:gs pos="0">
                <a:srgbClr val="00B0F0">
                  <a:alpha val="1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80EF3-5F7C-46FD-AFC9-6E07B72D906F}"/>
              </a:ext>
            </a:extLst>
          </p:cNvPr>
          <p:cNvSpPr txBox="1"/>
          <p:nvPr/>
        </p:nvSpPr>
        <p:spPr>
          <a:xfrm>
            <a:off x="1698994" y="499554"/>
            <a:ext cx="7622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Content Based Recommendation </a:t>
            </a: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238233EC-8A13-4F61-80E6-83674AF3004A}"/>
              </a:ext>
            </a:extLst>
          </p:cNvPr>
          <p:cNvSpPr/>
          <p:nvPr/>
        </p:nvSpPr>
        <p:spPr>
          <a:xfrm>
            <a:off x="9035818" y="696527"/>
            <a:ext cx="286108" cy="500482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85F5-9F2E-DBDE-011E-F236E2F2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83" y="1596505"/>
            <a:ext cx="638694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3" grpId="0" animBg="1"/>
      <p:bldP spid="24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1F30E-556B-4E95-B7A6-3F6FE4D1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84" y="1197177"/>
            <a:ext cx="3269694" cy="4297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3F453-BFFF-4022-897E-0C5004BD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20" y="1137039"/>
            <a:ext cx="3342542" cy="4357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375E0-9504-4491-A175-09CEDDDE3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684" y="1137039"/>
            <a:ext cx="3276454" cy="43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5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Thought with solid fill">
            <a:extLst>
              <a:ext uri="{FF2B5EF4-FFF2-40B4-BE49-F238E27FC236}">
                <a16:creationId xmlns:a16="http://schemas.microsoft.com/office/drawing/2014/main" id="{0EBE47C2-3FF8-40BD-AA07-4D2E9CD3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008" y="2614650"/>
            <a:ext cx="1920240" cy="1920240"/>
          </a:xfrm>
          <a:prstGeom prst="rect">
            <a:avLst/>
          </a:prstGeom>
        </p:spPr>
      </p:pic>
      <p:pic>
        <p:nvPicPr>
          <p:cNvPr id="20" name="Graphic 19" descr="Thought with solid fill">
            <a:extLst>
              <a:ext uri="{FF2B5EF4-FFF2-40B4-BE49-F238E27FC236}">
                <a16:creationId xmlns:a16="http://schemas.microsoft.com/office/drawing/2014/main" id="{0570870C-9565-4ED1-BE1C-3BF4E38E6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197" y="2614650"/>
            <a:ext cx="1920240" cy="1920240"/>
          </a:xfrm>
          <a:prstGeom prst="rect">
            <a:avLst/>
          </a:prstGeom>
        </p:spPr>
      </p:pic>
      <p:pic>
        <p:nvPicPr>
          <p:cNvPr id="24" name="Graphic 23" descr="Lightbulb and gear outline">
            <a:extLst>
              <a:ext uri="{FF2B5EF4-FFF2-40B4-BE49-F238E27FC236}">
                <a16:creationId xmlns:a16="http://schemas.microsoft.com/office/drawing/2014/main" id="{6CEA21CF-DBF1-4F7A-B662-60DD4BE89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1818" y="1428410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F7D8E-087F-4093-B46C-656E3D919D96}"/>
              </a:ext>
            </a:extLst>
          </p:cNvPr>
          <p:cNvGrpSpPr/>
          <p:nvPr/>
        </p:nvGrpSpPr>
        <p:grpSpPr>
          <a:xfrm>
            <a:off x="3731493" y="-2022373"/>
            <a:ext cx="4537538" cy="7920500"/>
            <a:chOff x="3731493" y="-2022373"/>
            <a:chExt cx="4537538" cy="792050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C56EC88-70E7-4360-8E07-4DD538EF17B6}"/>
                </a:ext>
              </a:extLst>
            </p:cNvPr>
            <p:cNvCxnSpPr>
              <a:cxnSpLocks/>
            </p:cNvCxnSpPr>
            <p:nvPr/>
          </p:nvCxnSpPr>
          <p:spPr>
            <a:xfrm>
              <a:off x="5919019" y="-971550"/>
              <a:ext cx="0" cy="3294559"/>
            </a:xfrm>
            <a:prstGeom prst="straightConnector1">
              <a:avLst/>
            </a:prstGeom>
            <a:ln>
              <a:solidFill>
                <a:srgbClr val="11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38522549-3669-4410-84F0-8E745F524584}"/>
                </a:ext>
              </a:extLst>
            </p:cNvPr>
            <p:cNvSpPr/>
            <p:nvPr/>
          </p:nvSpPr>
          <p:spPr>
            <a:xfrm>
              <a:off x="3731493" y="-2022373"/>
              <a:ext cx="4380271" cy="415543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 descr="Question Mark with solid fill">
              <a:extLst>
                <a:ext uri="{FF2B5EF4-FFF2-40B4-BE49-F238E27FC236}">
                  <a16:creationId xmlns:a16="http://schemas.microsoft.com/office/drawing/2014/main" id="{4E1F615D-1F75-47A0-A187-30E09A501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6672" y="2033434"/>
              <a:ext cx="3864693" cy="386469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50DCF-7D6F-4678-9AB5-353987ED4E5E}"/>
                </a:ext>
              </a:extLst>
            </p:cNvPr>
            <p:cNvSpPr txBox="1"/>
            <p:nvPr/>
          </p:nvSpPr>
          <p:spPr>
            <a:xfrm>
              <a:off x="3922969" y="3725847"/>
              <a:ext cx="43460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masis MT Pro Black" panose="02040A04050005020304" pitchFamily="18" charset="0"/>
                </a:rPr>
                <a:t>Any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60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decel="5000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1200000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decel="50000" autoRev="1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-1200000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 err="1">
                <a:latin typeface="+mj-lt"/>
              </a:rPr>
              <a:t>DataSet</a:t>
            </a:r>
            <a:r>
              <a:rPr lang="en-US" sz="4800" b="1" dirty="0">
                <a:latin typeface="+mj-lt"/>
              </a:rPr>
              <a:t> Description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01D13-35B5-3482-96EC-A9628FB1304B}"/>
              </a:ext>
            </a:extLst>
          </p:cNvPr>
          <p:cNvSpPr txBox="1"/>
          <p:nvPr/>
        </p:nvSpPr>
        <p:spPr>
          <a:xfrm>
            <a:off x="685799" y="2454610"/>
            <a:ext cx="97809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two </a:t>
            </a:r>
            <a:r>
              <a:rPr lang="en-US" dirty="0" err="1"/>
              <a:t>MovieLens</a:t>
            </a:r>
            <a:r>
              <a:rPr lang="en-US" dirty="0"/>
              <a:t> datasets.</a:t>
            </a:r>
          </a:p>
          <a:p>
            <a:endParaRPr lang="en-US" dirty="0"/>
          </a:p>
          <a:p>
            <a:r>
              <a:rPr lang="en-US" dirty="0"/>
              <a:t>The Full Dataset: Consists of 26,000,000 ratings and 750,000 tag applications applied to 45,000 movies by 270,000 users. Includes tag genome data with 12 million relevance scores across 1,100 tags.</a:t>
            </a:r>
            <a:endParaRPr lang="ar-EG" dirty="0"/>
          </a:p>
          <a:p>
            <a:endParaRPr lang="ar-EG" dirty="0"/>
          </a:p>
          <a:p>
            <a:endParaRPr lang="en-US" dirty="0"/>
          </a:p>
          <a:p>
            <a:r>
              <a:rPr lang="en-US" dirty="0"/>
              <a:t>The Small Dataset: Comprises of 100,000 ratings and 1,300 tag applications applied to 9,000 movies by 700 users.</a:t>
            </a:r>
          </a:p>
        </p:txBody>
      </p:sp>
    </p:spTree>
    <p:extLst>
      <p:ext uri="{BB962C8B-B14F-4D97-AF65-F5344CB8AC3E}">
        <p14:creationId xmlns:p14="http://schemas.microsoft.com/office/powerpoint/2010/main" val="125014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Preparation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A0603BEC-C6F4-3223-01ED-49DC12A1B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A1B5F-5486-A1E2-4BCD-63FC88A8E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38" y="2483982"/>
            <a:ext cx="9208285" cy="31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4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Preparation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A0603BEC-C6F4-3223-01ED-49DC12A1B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1F728-A1DB-5D6E-E94B-63A2E840F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37" y="2624137"/>
            <a:ext cx="9229977" cy="24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Preparation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A0603BEC-C6F4-3223-01ED-49DC12A1B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EF3EF-C037-F356-B764-A331159BD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86" y="2636795"/>
            <a:ext cx="9041372" cy="22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Visualization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D1E5D98-77EE-7227-8285-969CD699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31" y="2455272"/>
            <a:ext cx="7064788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0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Visualization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4860F5B-9B5F-ED60-A708-CBDEC719D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80" y="2262937"/>
            <a:ext cx="7340328" cy="43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58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urface chart&#10;&#10;Description automatically generated" hidden="1">
            <a:extLst>
              <a:ext uri="{FF2B5EF4-FFF2-40B4-BE49-F238E27FC236}">
                <a16:creationId xmlns:a16="http://schemas.microsoft.com/office/drawing/2014/main" id="{86B95DA8-8839-4DC1-B26D-83B73B1E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74" y="966787"/>
            <a:ext cx="6667500" cy="492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2548B-5D21-4A53-B7A4-ADEA6A842851}"/>
              </a:ext>
            </a:extLst>
          </p:cNvPr>
          <p:cNvSpPr txBox="1"/>
          <p:nvPr/>
        </p:nvSpPr>
        <p:spPr>
          <a:xfrm>
            <a:off x="1145101" y="863012"/>
            <a:ext cx="6689560" cy="83099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sz="4800" b="1" dirty="0">
                <a:latin typeface="+mj-lt"/>
              </a:rPr>
              <a:t>Data Visualization 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C0EC7D78-A8E9-41E9-8484-B30F4A1A6B9F}"/>
              </a:ext>
            </a:extLst>
          </p:cNvPr>
          <p:cNvSpPr/>
          <p:nvPr/>
        </p:nvSpPr>
        <p:spPr>
          <a:xfrm rot="10800000">
            <a:off x="0" y="377488"/>
            <a:ext cx="8053136" cy="179671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652 w 10000"/>
              <a:gd name="connsiteY2" fmla="*/ 464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652" y="1882"/>
                  <a:pt x="8652" y="4643"/>
                </a:cubicBezTo>
                <a:cubicBezTo>
                  <a:pt x="8652" y="7404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noFill/>
          <a:ln>
            <a:solidFill>
              <a:srgbClr val="1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8B0ACF4-0512-429F-95AE-0BC6EEE8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136" y="863012"/>
            <a:ext cx="914400" cy="9144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578B5F2-EA30-AFD9-9028-7DDE51BF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25" y="2357306"/>
            <a:ext cx="6801165" cy="42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1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2524C1-4F7F-4972-A113-FD31662F44E2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8516</TotalTime>
  <Words>197</Words>
  <Application>Microsoft Office PowerPoint</Application>
  <PresentationFormat>Widescreen</PresentationFormat>
  <Paragraphs>37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Amasis MT Pro Black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DEBI</cp:lastModifiedBy>
  <cp:revision>41</cp:revision>
  <dcterms:modified xsi:type="dcterms:W3CDTF">2023-08-07T03:19:31Z</dcterms:modified>
  <cp:category/>
</cp:coreProperties>
</file>