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35"/>
  </p:notesMasterIdLst>
  <p:handoutMasterIdLst>
    <p:handoutMasterId r:id="rId36"/>
  </p:handoutMasterIdLst>
  <p:sldIdLst>
    <p:sldId id="289" r:id="rId5"/>
    <p:sldId id="281" r:id="rId6"/>
    <p:sldId id="286" r:id="rId7"/>
    <p:sldId id="264" r:id="rId8"/>
    <p:sldId id="301" r:id="rId9"/>
    <p:sldId id="302" r:id="rId10"/>
    <p:sldId id="303" r:id="rId11"/>
    <p:sldId id="297" r:id="rId12"/>
    <p:sldId id="296" r:id="rId13"/>
    <p:sldId id="298" r:id="rId14"/>
    <p:sldId id="299" r:id="rId15"/>
    <p:sldId id="291" r:id="rId16"/>
    <p:sldId id="319" r:id="rId17"/>
    <p:sldId id="309" r:id="rId18"/>
    <p:sldId id="310" r:id="rId19"/>
    <p:sldId id="311" r:id="rId20"/>
    <p:sldId id="312" r:id="rId21"/>
    <p:sldId id="313" r:id="rId22"/>
    <p:sldId id="314" r:id="rId23"/>
    <p:sldId id="315" r:id="rId24"/>
    <p:sldId id="280" r:id="rId25"/>
    <p:sldId id="305" r:id="rId26"/>
    <p:sldId id="306" r:id="rId27"/>
    <p:sldId id="304" r:id="rId28"/>
    <p:sldId id="307" r:id="rId29"/>
    <p:sldId id="308" r:id="rId30"/>
    <p:sldId id="268" r:id="rId31"/>
    <p:sldId id="317" r:id="rId32"/>
    <p:sldId id="318"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70"/>
  </p:normalViewPr>
  <p:slideViewPr>
    <p:cSldViewPr snapToGrid="0">
      <p:cViewPr varScale="1">
        <p:scale>
          <a:sx n="67" d="100"/>
          <a:sy n="67" d="100"/>
        </p:scale>
        <p:origin x="528" y="5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7/20/2023</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7/20/2023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147434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4114631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1889561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110511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13883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1675204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401712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1289208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945069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19</a:t>
            </a:fld>
            <a:endParaRPr lang="en-US" dirty="0"/>
          </a:p>
        </p:txBody>
      </p:sp>
    </p:spTree>
    <p:extLst>
      <p:ext uri="{BB962C8B-B14F-4D97-AF65-F5344CB8AC3E}">
        <p14:creationId xmlns:p14="http://schemas.microsoft.com/office/powerpoint/2010/main" val="160746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20</a:t>
            </a:fld>
            <a:endParaRPr lang="en-US" dirty="0"/>
          </a:p>
        </p:txBody>
      </p:sp>
    </p:spTree>
    <p:extLst>
      <p:ext uri="{BB962C8B-B14F-4D97-AF65-F5344CB8AC3E}">
        <p14:creationId xmlns:p14="http://schemas.microsoft.com/office/powerpoint/2010/main" val="110374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21</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22</a:t>
            </a:fld>
            <a:endParaRPr lang="en-US" dirty="0"/>
          </a:p>
        </p:txBody>
      </p:sp>
    </p:spTree>
    <p:extLst>
      <p:ext uri="{BB962C8B-B14F-4D97-AF65-F5344CB8AC3E}">
        <p14:creationId xmlns:p14="http://schemas.microsoft.com/office/powerpoint/2010/main" val="2408071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23</a:t>
            </a:fld>
            <a:endParaRPr lang="en-US" dirty="0"/>
          </a:p>
        </p:txBody>
      </p:sp>
    </p:spTree>
    <p:extLst>
      <p:ext uri="{BB962C8B-B14F-4D97-AF65-F5344CB8AC3E}">
        <p14:creationId xmlns:p14="http://schemas.microsoft.com/office/powerpoint/2010/main" val="3309724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24</a:t>
            </a:fld>
            <a:endParaRPr lang="en-US" dirty="0"/>
          </a:p>
        </p:txBody>
      </p:sp>
    </p:spTree>
    <p:extLst>
      <p:ext uri="{BB962C8B-B14F-4D97-AF65-F5344CB8AC3E}">
        <p14:creationId xmlns:p14="http://schemas.microsoft.com/office/powerpoint/2010/main" val="596986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25</a:t>
            </a:fld>
            <a:endParaRPr lang="en-US" dirty="0"/>
          </a:p>
        </p:txBody>
      </p:sp>
    </p:spTree>
    <p:extLst>
      <p:ext uri="{BB962C8B-B14F-4D97-AF65-F5344CB8AC3E}">
        <p14:creationId xmlns:p14="http://schemas.microsoft.com/office/powerpoint/2010/main" val="1464210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26</a:t>
            </a:fld>
            <a:endParaRPr lang="en-US" dirty="0"/>
          </a:p>
        </p:txBody>
      </p:sp>
    </p:spTree>
    <p:extLst>
      <p:ext uri="{BB962C8B-B14F-4D97-AF65-F5344CB8AC3E}">
        <p14:creationId xmlns:p14="http://schemas.microsoft.com/office/powerpoint/2010/main" val="3303157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27</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28</a:t>
            </a:fld>
            <a:endParaRPr lang="en-US" dirty="0"/>
          </a:p>
        </p:txBody>
      </p:sp>
    </p:spTree>
    <p:extLst>
      <p:ext uri="{BB962C8B-B14F-4D97-AF65-F5344CB8AC3E}">
        <p14:creationId xmlns:p14="http://schemas.microsoft.com/office/powerpoint/2010/main" val="972681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29</a:t>
            </a:fld>
            <a:endParaRPr lang="en-US" dirty="0"/>
          </a:p>
        </p:txBody>
      </p:sp>
    </p:spTree>
    <p:extLst>
      <p:ext uri="{BB962C8B-B14F-4D97-AF65-F5344CB8AC3E}">
        <p14:creationId xmlns:p14="http://schemas.microsoft.com/office/powerpoint/2010/main" val="325462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30</a:t>
            </a:fld>
            <a:endParaRPr lang="en-US" dirty="0"/>
          </a:p>
        </p:txBody>
      </p:sp>
    </p:spTree>
    <p:extLst>
      <p:ext uri="{BB962C8B-B14F-4D97-AF65-F5344CB8AC3E}">
        <p14:creationId xmlns:p14="http://schemas.microsoft.com/office/powerpoint/2010/main" val="226386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45264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3686441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65332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96798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1422919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3050695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7/20/2023</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7/20/2023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7/20/2023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a:t>Click icon to add picture</a:t>
            </a:r>
            <a:endParaRPr lang="en-US"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a:t>Click icon to add picture</a:t>
            </a:r>
            <a:endParaRPr lang="en-US"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a:t>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63328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7/20/2023</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7/20/2023</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7/20/2023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7/20/2023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7/20/2023</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7/20/2023</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7/20/2023</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7/20/2023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7/20/2023</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1" r:id="rId11"/>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114550"/>
            <a:ext cx="9144000" cy="2022017"/>
          </a:xfrm>
        </p:spPr>
        <p:txBody>
          <a:bodyPr>
            <a:normAutofit fontScale="90000"/>
          </a:bodyPr>
          <a:lstStyle/>
          <a:p>
            <a:pPr>
              <a:lnSpc>
                <a:spcPct val="125000"/>
              </a:lnSpc>
            </a:pPr>
            <a:br>
              <a:rPr lang="en-US" sz="5000" dirty="0">
                <a:solidFill>
                  <a:schemeClr val="bg1"/>
                </a:solidFill>
                <a:latin typeface="Gill Sans MT" panose="020B0502020104020203" pitchFamily="34" charset="0"/>
              </a:rPr>
            </a:br>
            <a:br>
              <a:rPr lang="en-US" sz="5000" dirty="0">
                <a:solidFill>
                  <a:schemeClr val="bg1"/>
                </a:solidFill>
                <a:latin typeface="Gill Sans MT" panose="020B0502020104020203" pitchFamily="34" charset="0"/>
              </a:rPr>
            </a:br>
            <a:r>
              <a:rPr lang="en-US" dirty="0">
                <a:solidFill>
                  <a:schemeClr val="bg1"/>
                </a:solidFill>
                <a:latin typeface="Gill Sans MT" panose="020B0502020104020203" pitchFamily="34" charset="0"/>
              </a:rPr>
              <a:t>Stock market </a:t>
            </a:r>
            <a:br>
              <a:rPr lang="en-US" dirty="0">
                <a:solidFill>
                  <a:schemeClr val="bg1"/>
                </a:solidFill>
                <a:latin typeface="Gill Sans MT" panose="020B0502020104020203" pitchFamily="34" charset="0"/>
              </a:rPr>
            </a:br>
            <a:r>
              <a:rPr lang="en-US" dirty="0">
                <a:solidFill>
                  <a:schemeClr val="bg1"/>
                </a:solidFill>
                <a:latin typeface="Gill Sans MT" panose="020B0502020104020203" pitchFamily="34" charset="0"/>
              </a:rPr>
              <a:t>predictions</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4150476" y="4562477"/>
            <a:ext cx="3888000" cy="1590673"/>
          </a:xfrm>
          <a:solidFill>
            <a:schemeClr val="accent2">
              <a:alpha val="90000"/>
            </a:schemeClr>
          </a:solidFill>
        </p:spPr>
        <p:txBody>
          <a:bodyPr anchor="ctr" anchorCtr="0">
            <a:normAutofit fontScale="40000" lnSpcReduction="20000"/>
          </a:bodyPr>
          <a:lstStyle/>
          <a:p>
            <a:pPr algn="l"/>
            <a:endParaRPr lang="en-US" sz="2400" dirty="0">
              <a:solidFill>
                <a:schemeClr val="bg1"/>
              </a:solidFill>
              <a:latin typeface="Abadi" panose="020F0502020204030204" pitchFamily="34" charset="0"/>
            </a:endParaRPr>
          </a:p>
          <a:p>
            <a:pPr algn="l"/>
            <a:r>
              <a:rPr lang="en-US" sz="4000" dirty="0">
                <a:solidFill>
                  <a:schemeClr val="bg1"/>
                </a:solidFill>
                <a:latin typeface="Abadi" panose="020F0502020204030204" pitchFamily="34" charset="0"/>
              </a:rPr>
              <a:t>Presented by:</a:t>
            </a:r>
          </a:p>
          <a:p>
            <a:pPr marL="342900" lvl="0" indent="-342900" algn="l">
              <a:lnSpc>
                <a:spcPct val="107000"/>
              </a:lnSpc>
              <a:spcBef>
                <a:spcPts val="0"/>
              </a:spcBef>
              <a:buFont typeface="Wingdings" panose="05000000000000000000" pitchFamily="2" charset="2"/>
              <a:buChar char=""/>
            </a:pPr>
            <a:r>
              <a:rPr lang="en-US" sz="4000" kern="100" dirty="0">
                <a:solidFill>
                  <a:schemeClr val="bg1"/>
                </a:solidFill>
                <a:latin typeface="Abadi" panose="020F0502020204030204" pitchFamily="34" charset="0"/>
                <a:ea typeface="Calibri" panose="020F0502020204030204" pitchFamily="34" charset="0"/>
                <a:cs typeface="Arial" panose="020B0604020202020204" pitchFamily="34" charset="0"/>
              </a:rPr>
              <a:t>Andrew Adel Labib.</a:t>
            </a:r>
          </a:p>
          <a:p>
            <a:pPr marL="342900" marR="0" lvl="0" indent="-342900" algn="l">
              <a:lnSpc>
                <a:spcPct val="107000"/>
              </a:lnSpc>
              <a:spcBef>
                <a:spcPts val="0"/>
              </a:spcBef>
              <a:spcAft>
                <a:spcPts val="0"/>
              </a:spcAft>
              <a:buFont typeface="Wingdings" panose="05000000000000000000" pitchFamily="2" charset="2"/>
              <a:buChar char=""/>
            </a:pPr>
            <a:r>
              <a:rPr lang="en-US" sz="4000" kern="100" dirty="0" err="1">
                <a:solidFill>
                  <a:schemeClr val="bg1"/>
                </a:solidFill>
                <a:latin typeface="Abadi" panose="020F0502020204030204" pitchFamily="34" charset="0"/>
                <a:ea typeface="Calibri" panose="020F0502020204030204" pitchFamily="34" charset="0"/>
                <a:cs typeface="Arial" panose="020B0604020202020204" pitchFamily="34" charset="0"/>
              </a:rPr>
              <a:t>Hussien</a:t>
            </a:r>
            <a:r>
              <a:rPr lang="en-US" sz="4000" kern="100" dirty="0">
                <a:solidFill>
                  <a:schemeClr val="bg1"/>
                </a:solidFill>
                <a:latin typeface="Abadi" panose="020F0502020204030204" pitchFamily="34" charset="0"/>
                <a:ea typeface="Calibri" panose="020F0502020204030204" pitchFamily="34" charset="0"/>
                <a:cs typeface="Arial" panose="020B0604020202020204" pitchFamily="34" charset="0"/>
              </a:rPr>
              <a:t> Amin </a:t>
            </a:r>
            <a:r>
              <a:rPr lang="en-US" sz="4000" kern="100" dirty="0" err="1">
                <a:solidFill>
                  <a:schemeClr val="bg1"/>
                </a:solidFill>
                <a:latin typeface="Abadi" panose="020F0502020204030204" pitchFamily="34" charset="0"/>
                <a:ea typeface="Calibri" panose="020F0502020204030204" pitchFamily="34" charset="0"/>
                <a:cs typeface="Arial" panose="020B0604020202020204" pitchFamily="34" charset="0"/>
              </a:rPr>
              <a:t>Abdelhafez</a:t>
            </a:r>
            <a:r>
              <a:rPr lang="en-US" sz="4000" kern="100" dirty="0">
                <a:solidFill>
                  <a:schemeClr val="bg1"/>
                </a:solidFill>
                <a:latin typeface="Abadi" panose="020F0502020204030204" pitchFamily="34" charset="0"/>
                <a:ea typeface="Calibri" panose="020F0502020204030204" pitchFamily="34" charset="0"/>
                <a:cs typeface="Arial" panose="020B0604020202020204" pitchFamily="34" charset="0"/>
              </a:rPr>
              <a:t>.</a:t>
            </a:r>
          </a:p>
          <a:p>
            <a:pPr marL="342900" marR="0" lvl="0" indent="-342900" algn="l">
              <a:lnSpc>
                <a:spcPct val="107000"/>
              </a:lnSpc>
              <a:spcBef>
                <a:spcPts val="0"/>
              </a:spcBef>
              <a:spcAft>
                <a:spcPts val="0"/>
              </a:spcAft>
              <a:buFont typeface="Wingdings" panose="05000000000000000000" pitchFamily="2" charset="2"/>
              <a:buChar char=""/>
            </a:pPr>
            <a:r>
              <a:rPr lang="en-US" sz="4000" kern="100" dirty="0">
                <a:solidFill>
                  <a:schemeClr val="bg1"/>
                </a:solidFill>
                <a:latin typeface="Abadi" panose="020F0502020204030204" pitchFamily="34" charset="0"/>
                <a:ea typeface="Calibri" panose="020F0502020204030204" pitchFamily="34" charset="0"/>
                <a:cs typeface="Arial" panose="020B0604020202020204" pitchFamily="34" charset="0"/>
              </a:rPr>
              <a:t>Phoebe Thabit </a:t>
            </a:r>
            <a:r>
              <a:rPr lang="en-US" sz="4000" kern="100" dirty="0" err="1">
                <a:solidFill>
                  <a:schemeClr val="bg1"/>
                </a:solidFill>
                <a:latin typeface="Abadi" panose="020F0502020204030204" pitchFamily="34" charset="0"/>
                <a:ea typeface="Calibri" panose="020F0502020204030204" pitchFamily="34" charset="0"/>
                <a:cs typeface="Arial" panose="020B0604020202020204" pitchFamily="34" charset="0"/>
              </a:rPr>
              <a:t>Wadea</a:t>
            </a:r>
            <a:r>
              <a:rPr lang="en-US" sz="4000" kern="100" dirty="0">
                <a:solidFill>
                  <a:schemeClr val="bg1"/>
                </a:solidFill>
                <a:latin typeface="Abadi" panose="020F0502020204030204" pitchFamily="34" charset="0"/>
                <a:ea typeface="Calibri" panose="020F0502020204030204" pitchFamily="34" charset="0"/>
                <a:cs typeface="Arial" panose="020B0604020202020204" pitchFamily="34" charset="0"/>
              </a:rPr>
              <a:t>.</a:t>
            </a:r>
          </a:p>
          <a:p>
            <a:pPr marL="342900" marR="0" lvl="0" indent="-342900" algn="l">
              <a:lnSpc>
                <a:spcPct val="107000"/>
              </a:lnSpc>
              <a:spcBef>
                <a:spcPts val="0"/>
              </a:spcBef>
              <a:spcAft>
                <a:spcPts val="800"/>
              </a:spcAft>
              <a:buFont typeface="Wingdings" panose="05000000000000000000" pitchFamily="2" charset="2"/>
              <a:buChar char=""/>
            </a:pPr>
            <a:r>
              <a:rPr lang="en-US" sz="4000" kern="100" dirty="0">
                <a:solidFill>
                  <a:schemeClr val="bg1"/>
                </a:solidFill>
                <a:latin typeface="Abadi" panose="020F0502020204030204" pitchFamily="34" charset="0"/>
                <a:ea typeface="Calibri" panose="020F0502020204030204" pitchFamily="34" charset="0"/>
                <a:cs typeface="Arial" panose="020B0604020202020204" pitchFamily="34" charset="0"/>
              </a:rPr>
              <a:t>Sandy Adel </a:t>
            </a:r>
            <a:r>
              <a:rPr lang="en-US" sz="4000" kern="100" dirty="0" err="1">
                <a:solidFill>
                  <a:schemeClr val="bg1"/>
                </a:solidFill>
                <a:latin typeface="Abadi" panose="020F0502020204030204" pitchFamily="34" charset="0"/>
                <a:ea typeface="Calibri" panose="020F0502020204030204" pitchFamily="34" charset="0"/>
                <a:cs typeface="Arial" panose="020B0604020202020204" pitchFamily="34" charset="0"/>
              </a:rPr>
              <a:t>Latef</a:t>
            </a:r>
            <a:r>
              <a:rPr lang="en-US" sz="4000" kern="100" dirty="0">
                <a:solidFill>
                  <a:schemeClr val="bg1"/>
                </a:solidFill>
                <a:latin typeface="Abadi" panose="020F0502020204030204" pitchFamily="34" charset="0"/>
                <a:ea typeface="Calibri" panose="020F0502020204030204" pitchFamily="34" charset="0"/>
                <a:cs typeface="Arial" panose="020B0604020202020204" pitchFamily="34" charset="0"/>
              </a:rPr>
              <a:t>.</a:t>
            </a:r>
          </a:p>
          <a:p>
            <a:endParaRPr lang="en-US" sz="25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flipV="1">
            <a:off x="3106476" y="3125558"/>
            <a:ext cx="5976000" cy="1628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Data correlation matrix</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6" y="1291582"/>
            <a:ext cx="3962840"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5122" name="Picture 2">
            <a:extLst>
              <a:ext uri="{FF2B5EF4-FFF2-40B4-BE49-F238E27FC236}">
                <a16:creationId xmlns:a16="http://schemas.microsoft.com/office/drawing/2014/main" id="{A224E003-99CF-6EBD-4ADD-AFD78D35B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094" y="1590509"/>
            <a:ext cx="6684605" cy="51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74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Data T-SNE Visualization</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6" y="1291582"/>
            <a:ext cx="3962840"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6146" name="Picture 2">
            <a:extLst>
              <a:ext uri="{FF2B5EF4-FFF2-40B4-BE49-F238E27FC236}">
                <a16:creationId xmlns:a16="http://schemas.microsoft.com/office/drawing/2014/main" id="{328E85FA-85F2-B1CB-B423-5C7F49C43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271" y="1568741"/>
            <a:ext cx="6980733" cy="505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192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1" descr="Two men near laptop ">
            <a:extLst>
              <a:ext uri="{FF2B5EF4-FFF2-40B4-BE49-F238E27FC236}">
                <a16:creationId xmlns:a16="http://schemas.microsoft.com/office/drawing/2014/main" id="{509FA566-1699-4388-B44C-C3EE5EC0516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0" y="2"/>
            <a:ext cx="6256751" cy="6857998"/>
          </a:xfrm>
          <a:prstGeom prst="rect">
            <a:avLst/>
          </a:prstGeom>
        </p:spPr>
      </p:pic>
      <p:sp>
        <p:nvSpPr>
          <p:cNvPr id="5" name="object 3" descr="Beige rectangle">
            <a:extLst>
              <a:ext uri="{FF2B5EF4-FFF2-40B4-BE49-F238E27FC236}">
                <a16:creationId xmlns:a16="http://schemas.microsoft.com/office/drawing/2014/main" id="{857A0168-DBD5-47D4-A751-3B39262D8254}"/>
              </a:ext>
            </a:extLst>
          </p:cNvPr>
          <p:cNvSpPr/>
          <p:nvPr/>
        </p:nvSpPr>
        <p:spPr>
          <a:xfrm>
            <a:off x="8355283"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7F009843-AFA3-44E8-B7D5-3F39B363C92E}"/>
              </a:ext>
            </a:extLst>
          </p:cNvPr>
          <p:cNvSpPr/>
          <p:nvPr/>
        </p:nvSpPr>
        <p:spPr>
          <a:xfrm>
            <a:off x="6226175" y="1"/>
            <a:ext cx="520382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8" name="Text Placeholder 3">
            <a:extLst>
              <a:ext uri="{FF2B5EF4-FFF2-40B4-BE49-F238E27FC236}">
                <a16:creationId xmlns:a16="http://schemas.microsoft.com/office/drawing/2014/main" id="{FC6730AE-386B-426F-9F29-221DCC5F714D}"/>
              </a:ext>
            </a:extLst>
          </p:cNvPr>
          <p:cNvSpPr txBox="1">
            <a:spLocks/>
          </p:cNvSpPr>
          <p:nvPr/>
        </p:nvSpPr>
        <p:spPr>
          <a:xfrm>
            <a:off x="7345346" y="1152561"/>
            <a:ext cx="2981822" cy="4312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bg2">
                    <a:lumMod val="20000"/>
                    <a:lumOff val="80000"/>
                  </a:schemeClr>
                </a:solidFill>
              </a:rPr>
              <a:t>Random Forest</a:t>
            </a:r>
          </a:p>
          <a:p>
            <a:pPr marL="0" indent="0">
              <a:buNone/>
            </a:pPr>
            <a:endParaRPr lang="en-US" sz="2000" b="1" dirty="0">
              <a:solidFill>
                <a:schemeClr val="bg2">
                  <a:lumMod val="20000"/>
                  <a:lumOff val="80000"/>
                </a:schemeClr>
              </a:solidFill>
            </a:endParaRPr>
          </a:p>
        </p:txBody>
      </p:sp>
      <p:pic>
        <p:nvPicPr>
          <p:cNvPr id="9" name="Picture Placeholder 27" descr="Check mark">
            <a:extLst>
              <a:ext uri="{FF2B5EF4-FFF2-40B4-BE49-F238E27FC236}">
                <a16:creationId xmlns:a16="http://schemas.microsoft.com/office/drawing/2014/main" id="{9FC370A7-FF9A-42B0-9C14-95C57A9BC6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98049" y="2695592"/>
            <a:ext cx="720000" cy="720000"/>
          </a:xfrm>
          <a:prstGeom prst="rect">
            <a:avLst/>
          </a:prstGeom>
        </p:spPr>
      </p:pic>
      <p:pic>
        <p:nvPicPr>
          <p:cNvPr id="10" name="Picture Placeholder 29" descr="Check mark">
            <a:extLst>
              <a:ext uri="{FF2B5EF4-FFF2-40B4-BE49-F238E27FC236}">
                <a16:creationId xmlns:a16="http://schemas.microsoft.com/office/drawing/2014/main" id="{1630545B-ED3D-48DD-8CD5-CB200AA2D7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71583" y="3291415"/>
            <a:ext cx="720000" cy="719999"/>
          </a:xfrm>
          <a:prstGeom prst="rect">
            <a:avLst/>
          </a:prstGeom>
        </p:spPr>
      </p:pic>
      <p:sp>
        <p:nvSpPr>
          <p:cNvPr id="11" name="Text Placeholder 17">
            <a:extLst>
              <a:ext uri="{FF2B5EF4-FFF2-40B4-BE49-F238E27FC236}">
                <a16:creationId xmlns:a16="http://schemas.microsoft.com/office/drawing/2014/main" id="{186A1D66-9F36-434B-9677-0FE61760AB97}"/>
              </a:ext>
            </a:extLst>
          </p:cNvPr>
          <p:cNvSpPr txBox="1">
            <a:spLocks/>
          </p:cNvSpPr>
          <p:nvPr/>
        </p:nvSpPr>
        <p:spPr>
          <a:xfrm>
            <a:off x="7345346" y="1735454"/>
            <a:ext cx="3307960" cy="3867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bg2">
                    <a:lumMod val="20000"/>
                    <a:lumOff val="80000"/>
                  </a:schemeClr>
                </a:solidFill>
              </a:rPr>
              <a:t>SVM</a:t>
            </a:r>
          </a:p>
        </p:txBody>
      </p:sp>
      <p:pic>
        <p:nvPicPr>
          <p:cNvPr id="12" name="Picture Placeholder 31" descr="Check mark">
            <a:extLst>
              <a:ext uri="{FF2B5EF4-FFF2-40B4-BE49-F238E27FC236}">
                <a16:creationId xmlns:a16="http://schemas.microsoft.com/office/drawing/2014/main" id="{33C53E5C-0A10-46F8-9546-AB2C675452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72040" y="4492325"/>
            <a:ext cx="720000" cy="719999"/>
          </a:xfrm>
          <a:prstGeom prst="rect">
            <a:avLst/>
          </a:prstGeom>
        </p:spPr>
      </p:pic>
      <p:sp>
        <p:nvSpPr>
          <p:cNvPr id="13" name="Text Placeholder 19">
            <a:extLst>
              <a:ext uri="{FF2B5EF4-FFF2-40B4-BE49-F238E27FC236}">
                <a16:creationId xmlns:a16="http://schemas.microsoft.com/office/drawing/2014/main" id="{8744334E-DF9D-4600-8180-292072510183}"/>
              </a:ext>
            </a:extLst>
          </p:cNvPr>
          <p:cNvSpPr txBox="1">
            <a:spLocks/>
          </p:cNvSpPr>
          <p:nvPr/>
        </p:nvSpPr>
        <p:spPr>
          <a:xfrm>
            <a:off x="7404867" y="4708950"/>
            <a:ext cx="3098931" cy="4001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bg2">
                    <a:lumMod val="20000"/>
                    <a:lumOff val="80000"/>
                  </a:schemeClr>
                </a:solidFill>
              </a:rPr>
              <a:t>Naïve Bayes</a:t>
            </a:r>
          </a:p>
        </p:txBody>
      </p:sp>
      <p:sp>
        <p:nvSpPr>
          <p:cNvPr id="14" name="object 27" descr="Beige rectangle">
            <a:extLst>
              <a:ext uri="{FF2B5EF4-FFF2-40B4-BE49-F238E27FC236}">
                <a16:creationId xmlns:a16="http://schemas.microsoft.com/office/drawing/2014/main" id="{7F820741-8871-4D59-8ED1-466FEFD2AF94}"/>
              </a:ext>
            </a:extLst>
          </p:cNvPr>
          <p:cNvSpPr/>
          <p:nvPr/>
        </p:nvSpPr>
        <p:spPr>
          <a:xfrm>
            <a:off x="6939243" y="882652"/>
            <a:ext cx="4022874" cy="177848"/>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95668119-9603-4701-8EEC-F2E48B808491}"/>
              </a:ext>
            </a:extLst>
          </p:cNvPr>
          <p:cNvSpPr>
            <a:spLocks noGrp="1"/>
          </p:cNvSpPr>
          <p:nvPr>
            <p:ph type="title"/>
          </p:nvPr>
        </p:nvSpPr>
        <p:spPr>
          <a:xfrm>
            <a:off x="6740066" y="86740"/>
            <a:ext cx="4421229" cy="816386"/>
          </a:xfrm>
        </p:spPr>
        <p:txBody>
          <a:bodyPr/>
          <a:lstStyle/>
          <a:p>
            <a:r>
              <a:rPr lang="en-US" dirty="0">
                <a:solidFill>
                  <a:schemeClr val="bg2">
                    <a:lumMod val="20000"/>
                    <a:lumOff val="80000"/>
                  </a:schemeClr>
                </a:solidFill>
              </a:rPr>
              <a:t>Classification models </a:t>
            </a:r>
          </a:p>
        </p:txBody>
      </p:sp>
      <p:pic>
        <p:nvPicPr>
          <p:cNvPr id="15" name="Picture Placeholder 27" descr="Check mark">
            <a:extLst>
              <a:ext uri="{FF2B5EF4-FFF2-40B4-BE49-F238E27FC236}">
                <a16:creationId xmlns:a16="http://schemas.microsoft.com/office/drawing/2014/main" id="{95943979-F275-4460-8DCB-6A36719AA4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98049" y="5799297"/>
            <a:ext cx="720000" cy="720000"/>
          </a:xfrm>
          <a:prstGeom prst="rect">
            <a:avLst/>
          </a:prstGeom>
        </p:spPr>
      </p:pic>
      <p:pic>
        <p:nvPicPr>
          <p:cNvPr id="16" name="Picture Placeholder 27" descr="Check mark">
            <a:extLst>
              <a:ext uri="{FF2B5EF4-FFF2-40B4-BE49-F238E27FC236}">
                <a16:creationId xmlns:a16="http://schemas.microsoft.com/office/drawing/2014/main" id="{EAB011F8-496B-49E0-AAEF-5357C2B1EA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700217" y="1538084"/>
            <a:ext cx="720000" cy="720000"/>
          </a:xfrm>
          <a:prstGeom prst="rect">
            <a:avLst/>
          </a:prstGeom>
        </p:spPr>
      </p:pic>
      <p:pic>
        <p:nvPicPr>
          <p:cNvPr id="17" name="Picture Placeholder 27" descr="Check mark">
            <a:extLst>
              <a:ext uri="{FF2B5EF4-FFF2-40B4-BE49-F238E27FC236}">
                <a16:creationId xmlns:a16="http://schemas.microsoft.com/office/drawing/2014/main" id="{1BA61B0D-0936-47BD-91B0-4CCAAA7E092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84867" y="2133907"/>
            <a:ext cx="720000" cy="720000"/>
          </a:xfrm>
          <a:prstGeom prst="rect">
            <a:avLst/>
          </a:prstGeom>
        </p:spPr>
      </p:pic>
      <p:pic>
        <p:nvPicPr>
          <p:cNvPr id="18" name="Picture Placeholder 27" descr="Check mark">
            <a:extLst>
              <a:ext uri="{FF2B5EF4-FFF2-40B4-BE49-F238E27FC236}">
                <a16:creationId xmlns:a16="http://schemas.microsoft.com/office/drawing/2014/main" id="{E12C371B-E142-497D-8AA6-74D0E94B62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71583" y="5151936"/>
            <a:ext cx="720000" cy="720000"/>
          </a:xfrm>
          <a:prstGeom prst="rect">
            <a:avLst/>
          </a:prstGeom>
        </p:spPr>
      </p:pic>
      <p:pic>
        <p:nvPicPr>
          <p:cNvPr id="19" name="Picture Placeholder 27" descr="Check mark">
            <a:extLst>
              <a:ext uri="{FF2B5EF4-FFF2-40B4-BE49-F238E27FC236}">
                <a16:creationId xmlns:a16="http://schemas.microsoft.com/office/drawing/2014/main" id="{DC8C0036-5E96-4B91-8CAF-F469F60794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71583" y="3888887"/>
            <a:ext cx="720000" cy="720000"/>
          </a:xfrm>
          <a:prstGeom prst="rect">
            <a:avLst/>
          </a:prstGeom>
        </p:spPr>
      </p:pic>
      <p:pic>
        <p:nvPicPr>
          <p:cNvPr id="20" name="Picture Placeholder 27" descr="Check mark">
            <a:extLst>
              <a:ext uri="{FF2B5EF4-FFF2-40B4-BE49-F238E27FC236}">
                <a16:creationId xmlns:a16="http://schemas.microsoft.com/office/drawing/2014/main" id="{A27E1BEC-C2BF-46A5-A0BD-39B78A2E093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84867" y="992918"/>
            <a:ext cx="720000" cy="720000"/>
          </a:xfrm>
          <a:prstGeom prst="rect">
            <a:avLst/>
          </a:prstGeom>
        </p:spPr>
      </p:pic>
      <p:sp>
        <p:nvSpPr>
          <p:cNvPr id="7" name="TextBox 6">
            <a:extLst>
              <a:ext uri="{FF2B5EF4-FFF2-40B4-BE49-F238E27FC236}">
                <a16:creationId xmlns:a16="http://schemas.microsoft.com/office/drawing/2014/main" id="{0B5DE151-9BB9-42C3-8D64-1193DD74941D}"/>
              </a:ext>
            </a:extLst>
          </p:cNvPr>
          <p:cNvSpPr txBox="1"/>
          <p:nvPr/>
        </p:nvSpPr>
        <p:spPr>
          <a:xfrm>
            <a:off x="7345346" y="2292062"/>
            <a:ext cx="2438400" cy="400110"/>
          </a:xfrm>
          <a:prstGeom prst="rect">
            <a:avLst/>
          </a:prstGeom>
          <a:noFill/>
        </p:spPr>
        <p:txBody>
          <a:bodyPr wrap="square" rtlCol="0">
            <a:spAutoFit/>
          </a:bodyPr>
          <a:lstStyle/>
          <a:p>
            <a:r>
              <a:rPr lang="en-US" sz="2000" b="1" dirty="0">
                <a:solidFill>
                  <a:schemeClr val="bg2">
                    <a:lumMod val="20000"/>
                    <a:lumOff val="80000"/>
                  </a:schemeClr>
                </a:solidFill>
              </a:rPr>
              <a:t>KNN</a:t>
            </a:r>
          </a:p>
        </p:txBody>
      </p:sp>
      <p:sp>
        <p:nvSpPr>
          <p:cNvPr id="22" name="TextBox 21">
            <a:extLst>
              <a:ext uri="{FF2B5EF4-FFF2-40B4-BE49-F238E27FC236}">
                <a16:creationId xmlns:a16="http://schemas.microsoft.com/office/drawing/2014/main" id="{5B9F149D-0E82-4397-A18F-4C4586BDCDE6}"/>
              </a:ext>
            </a:extLst>
          </p:cNvPr>
          <p:cNvSpPr txBox="1"/>
          <p:nvPr/>
        </p:nvSpPr>
        <p:spPr>
          <a:xfrm>
            <a:off x="7398322" y="2872103"/>
            <a:ext cx="2297451" cy="400110"/>
          </a:xfrm>
          <a:prstGeom prst="rect">
            <a:avLst/>
          </a:prstGeom>
          <a:noFill/>
        </p:spPr>
        <p:txBody>
          <a:bodyPr wrap="square" rtlCol="0">
            <a:spAutoFit/>
          </a:bodyPr>
          <a:lstStyle/>
          <a:p>
            <a:r>
              <a:rPr lang="en-US" sz="2000" b="1" dirty="0">
                <a:solidFill>
                  <a:schemeClr val="bg2">
                    <a:lumMod val="20000"/>
                    <a:lumOff val="80000"/>
                  </a:schemeClr>
                </a:solidFill>
              </a:rPr>
              <a:t>Decision Tree</a:t>
            </a:r>
          </a:p>
        </p:txBody>
      </p:sp>
      <p:sp>
        <p:nvSpPr>
          <p:cNvPr id="23" name="TextBox 22">
            <a:extLst>
              <a:ext uri="{FF2B5EF4-FFF2-40B4-BE49-F238E27FC236}">
                <a16:creationId xmlns:a16="http://schemas.microsoft.com/office/drawing/2014/main" id="{55F0B47E-144D-4D9C-BB97-DC7344B24ED0}"/>
              </a:ext>
            </a:extLst>
          </p:cNvPr>
          <p:cNvSpPr txBox="1"/>
          <p:nvPr/>
        </p:nvSpPr>
        <p:spPr>
          <a:xfrm>
            <a:off x="7391583" y="3451359"/>
            <a:ext cx="2310930" cy="400110"/>
          </a:xfrm>
          <a:prstGeom prst="rect">
            <a:avLst/>
          </a:prstGeom>
          <a:noFill/>
        </p:spPr>
        <p:txBody>
          <a:bodyPr wrap="square" rtlCol="0">
            <a:spAutoFit/>
          </a:bodyPr>
          <a:lstStyle/>
          <a:p>
            <a:r>
              <a:rPr lang="en-US" sz="2000" b="1" dirty="0">
                <a:solidFill>
                  <a:schemeClr val="bg2">
                    <a:lumMod val="20000"/>
                    <a:lumOff val="80000"/>
                  </a:schemeClr>
                </a:solidFill>
              </a:rPr>
              <a:t>AdaBoost</a:t>
            </a:r>
          </a:p>
        </p:txBody>
      </p:sp>
      <p:sp>
        <p:nvSpPr>
          <p:cNvPr id="24" name="TextBox 23">
            <a:extLst>
              <a:ext uri="{FF2B5EF4-FFF2-40B4-BE49-F238E27FC236}">
                <a16:creationId xmlns:a16="http://schemas.microsoft.com/office/drawing/2014/main" id="{F0ED9206-C77C-4A1E-BD12-BF3BAFF62945}"/>
              </a:ext>
            </a:extLst>
          </p:cNvPr>
          <p:cNvSpPr txBox="1"/>
          <p:nvPr/>
        </p:nvSpPr>
        <p:spPr>
          <a:xfrm>
            <a:off x="7391583" y="4043849"/>
            <a:ext cx="2652716" cy="400110"/>
          </a:xfrm>
          <a:prstGeom prst="rect">
            <a:avLst/>
          </a:prstGeom>
          <a:noFill/>
        </p:spPr>
        <p:txBody>
          <a:bodyPr wrap="square" rtlCol="0">
            <a:spAutoFit/>
          </a:bodyPr>
          <a:lstStyle/>
          <a:p>
            <a:r>
              <a:rPr lang="en-US" sz="2000" b="1" dirty="0">
                <a:solidFill>
                  <a:schemeClr val="bg2">
                    <a:lumMod val="20000"/>
                    <a:lumOff val="80000"/>
                  </a:schemeClr>
                </a:solidFill>
              </a:rPr>
              <a:t>Gradient Boosting</a:t>
            </a:r>
          </a:p>
        </p:txBody>
      </p:sp>
      <p:sp>
        <p:nvSpPr>
          <p:cNvPr id="25" name="TextBox 24">
            <a:extLst>
              <a:ext uri="{FF2B5EF4-FFF2-40B4-BE49-F238E27FC236}">
                <a16:creationId xmlns:a16="http://schemas.microsoft.com/office/drawing/2014/main" id="{073AAE01-2892-4E82-BC7D-B43C0C5E9C41}"/>
              </a:ext>
            </a:extLst>
          </p:cNvPr>
          <p:cNvSpPr txBox="1"/>
          <p:nvPr/>
        </p:nvSpPr>
        <p:spPr>
          <a:xfrm>
            <a:off x="7418049" y="5311881"/>
            <a:ext cx="2626250" cy="400110"/>
          </a:xfrm>
          <a:prstGeom prst="rect">
            <a:avLst/>
          </a:prstGeom>
          <a:noFill/>
        </p:spPr>
        <p:txBody>
          <a:bodyPr wrap="square" rtlCol="0">
            <a:spAutoFit/>
          </a:bodyPr>
          <a:lstStyle/>
          <a:p>
            <a:r>
              <a:rPr lang="en-US" sz="2000" b="1" dirty="0">
                <a:solidFill>
                  <a:schemeClr val="bg2">
                    <a:lumMod val="20000"/>
                    <a:lumOff val="80000"/>
                  </a:schemeClr>
                </a:solidFill>
              </a:rPr>
              <a:t>Logistic Regression</a:t>
            </a:r>
          </a:p>
        </p:txBody>
      </p:sp>
      <p:sp>
        <p:nvSpPr>
          <p:cNvPr id="26" name="TextBox 25">
            <a:extLst>
              <a:ext uri="{FF2B5EF4-FFF2-40B4-BE49-F238E27FC236}">
                <a16:creationId xmlns:a16="http://schemas.microsoft.com/office/drawing/2014/main" id="{A97EB4FD-7FCB-484F-B273-7A8EAAC8EDEA}"/>
              </a:ext>
            </a:extLst>
          </p:cNvPr>
          <p:cNvSpPr txBox="1"/>
          <p:nvPr/>
        </p:nvSpPr>
        <p:spPr>
          <a:xfrm>
            <a:off x="7444515" y="5928020"/>
            <a:ext cx="2626250" cy="400110"/>
          </a:xfrm>
          <a:prstGeom prst="rect">
            <a:avLst/>
          </a:prstGeom>
          <a:noFill/>
        </p:spPr>
        <p:txBody>
          <a:bodyPr wrap="square" rtlCol="0">
            <a:spAutoFit/>
          </a:bodyPr>
          <a:lstStyle/>
          <a:p>
            <a:r>
              <a:rPr lang="en-US" sz="2000" b="1" dirty="0">
                <a:solidFill>
                  <a:schemeClr val="bg2">
                    <a:lumMod val="20000"/>
                    <a:lumOff val="80000"/>
                  </a:schemeClr>
                </a:solidFill>
              </a:rPr>
              <a:t>LSTM</a:t>
            </a:r>
          </a:p>
        </p:txBody>
      </p:sp>
    </p:spTree>
    <p:extLst>
      <p:ext uri="{BB962C8B-B14F-4D97-AF65-F5344CB8AC3E}">
        <p14:creationId xmlns:p14="http://schemas.microsoft.com/office/powerpoint/2010/main" val="329896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Random Forest</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942536" y="1329267"/>
            <a:ext cx="2545732" cy="59265"/>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2" name="Title 2">
            <a:extLst>
              <a:ext uri="{FF2B5EF4-FFF2-40B4-BE49-F238E27FC236}">
                <a16:creationId xmlns:a16="http://schemas.microsoft.com/office/drawing/2014/main" id="{DCE226E4-639A-ADD0-5B33-81CB0D731B33}"/>
              </a:ext>
            </a:extLst>
          </p:cNvPr>
          <p:cNvSpPr txBox="1">
            <a:spLocks/>
          </p:cNvSpPr>
          <p:nvPr/>
        </p:nvSpPr>
        <p:spPr>
          <a:xfrm>
            <a:off x="9206831" y="3189964"/>
            <a:ext cx="2373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2000" b="0" dirty="0"/>
              <a:t>Accuracy = 53</a:t>
            </a:r>
          </a:p>
          <a:p>
            <a:r>
              <a:rPr lang="en-US" sz="2000" b="0" dirty="0"/>
              <a:t>Precision = 0.6053</a:t>
            </a:r>
          </a:p>
        </p:txBody>
      </p:sp>
      <p:pic>
        <p:nvPicPr>
          <p:cNvPr id="4" name="صورة 3">
            <a:extLst>
              <a:ext uri="{FF2B5EF4-FFF2-40B4-BE49-F238E27FC236}">
                <a16:creationId xmlns:a16="http://schemas.microsoft.com/office/drawing/2014/main" id="{A748EADC-075E-7799-515E-996ACFB2525E}"/>
              </a:ext>
            </a:extLst>
          </p:cNvPr>
          <p:cNvPicPr>
            <a:picLocks noChangeAspect="1"/>
          </p:cNvPicPr>
          <p:nvPr/>
        </p:nvPicPr>
        <p:blipFill>
          <a:blip r:embed="rId3"/>
          <a:stretch>
            <a:fillRect/>
          </a:stretch>
        </p:blipFill>
        <p:spPr>
          <a:xfrm>
            <a:off x="942536" y="1450445"/>
            <a:ext cx="8058150" cy="5210175"/>
          </a:xfrm>
          <a:prstGeom prst="rect">
            <a:avLst/>
          </a:prstGeom>
        </p:spPr>
      </p:pic>
    </p:spTree>
    <p:extLst>
      <p:ext uri="{BB962C8B-B14F-4D97-AF65-F5344CB8AC3E}">
        <p14:creationId xmlns:p14="http://schemas.microsoft.com/office/powerpoint/2010/main" val="251691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SVM</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6" y="1291582"/>
            <a:ext cx="920132"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1268" name="Picture 4">
            <a:extLst>
              <a:ext uri="{FF2B5EF4-FFF2-40B4-BE49-F238E27FC236}">
                <a16:creationId xmlns:a16="http://schemas.microsoft.com/office/drawing/2014/main" id="{1355240A-3E62-1CC1-66DA-2C0A4E197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11611"/>
            <a:ext cx="8058150" cy="51355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2">
            <a:extLst>
              <a:ext uri="{FF2B5EF4-FFF2-40B4-BE49-F238E27FC236}">
                <a16:creationId xmlns:a16="http://schemas.microsoft.com/office/drawing/2014/main" id="{DCE226E4-639A-ADD0-5B33-81CB0D731B33}"/>
              </a:ext>
            </a:extLst>
          </p:cNvPr>
          <p:cNvSpPr txBox="1">
            <a:spLocks/>
          </p:cNvSpPr>
          <p:nvPr/>
        </p:nvSpPr>
        <p:spPr>
          <a:xfrm>
            <a:off x="9206831" y="3189964"/>
            <a:ext cx="2373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2000" b="0" dirty="0"/>
              <a:t>Accuracy = 55</a:t>
            </a:r>
          </a:p>
          <a:p>
            <a:r>
              <a:rPr lang="en-US" sz="2000" b="0" dirty="0"/>
              <a:t>Precision = 0.55 </a:t>
            </a:r>
          </a:p>
        </p:txBody>
      </p:sp>
    </p:spTree>
    <p:extLst>
      <p:ext uri="{BB962C8B-B14F-4D97-AF65-F5344CB8AC3E}">
        <p14:creationId xmlns:p14="http://schemas.microsoft.com/office/powerpoint/2010/main" val="179765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KNN</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942536" y="1337301"/>
            <a:ext cx="1021732"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6386" name="Picture 2">
            <a:extLst>
              <a:ext uri="{FF2B5EF4-FFF2-40B4-BE49-F238E27FC236}">
                <a16:creationId xmlns:a16="http://schemas.microsoft.com/office/drawing/2014/main" id="{7B71595C-EA38-C40B-9784-E1035BE63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71656"/>
            <a:ext cx="8058150"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2">
            <a:extLst>
              <a:ext uri="{FF2B5EF4-FFF2-40B4-BE49-F238E27FC236}">
                <a16:creationId xmlns:a16="http://schemas.microsoft.com/office/drawing/2014/main" id="{F68CC620-6718-1742-5AC6-C13A18420684}"/>
              </a:ext>
            </a:extLst>
          </p:cNvPr>
          <p:cNvSpPr txBox="1">
            <a:spLocks/>
          </p:cNvSpPr>
          <p:nvPr/>
        </p:nvSpPr>
        <p:spPr>
          <a:xfrm>
            <a:off x="9206831" y="3189964"/>
            <a:ext cx="2373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2000" b="0" dirty="0"/>
              <a:t>Accuracy = 61</a:t>
            </a:r>
          </a:p>
          <a:p>
            <a:r>
              <a:rPr lang="en-US" sz="2000" b="0" dirty="0"/>
              <a:t>Precision = 0.6538 </a:t>
            </a:r>
          </a:p>
        </p:txBody>
      </p:sp>
    </p:spTree>
    <p:extLst>
      <p:ext uri="{BB962C8B-B14F-4D97-AF65-F5344CB8AC3E}">
        <p14:creationId xmlns:p14="http://schemas.microsoft.com/office/powerpoint/2010/main" val="34728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Decision Tree</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5" y="1291582"/>
            <a:ext cx="2257865"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5364" name="Picture 4">
            <a:extLst>
              <a:ext uri="{FF2B5EF4-FFF2-40B4-BE49-F238E27FC236}">
                <a16:creationId xmlns:a16="http://schemas.microsoft.com/office/drawing/2014/main" id="{D08DA5D8-D2BB-235E-0B3F-27F4D1633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35" y="1471526"/>
            <a:ext cx="8058150"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2">
            <a:extLst>
              <a:ext uri="{FF2B5EF4-FFF2-40B4-BE49-F238E27FC236}">
                <a16:creationId xmlns:a16="http://schemas.microsoft.com/office/drawing/2014/main" id="{7D32CE65-E68A-882D-4091-1EEAFBBF0ECE}"/>
              </a:ext>
            </a:extLst>
          </p:cNvPr>
          <p:cNvSpPr txBox="1">
            <a:spLocks/>
          </p:cNvSpPr>
          <p:nvPr/>
        </p:nvSpPr>
        <p:spPr>
          <a:xfrm>
            <a:off x="9206831" y="3189964"/>
            <a:ext cx="2373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2000" b="0" dirty="0"/>
              <a:t>Accuracy = 51 </a:t>
            </a:r>
          </a:p>
          <a:p>
            <a:r>
              <a:rPr lang="en-US" sz="2000" b="0" dirty="0"/>
              <a:t>Precision = 0.65  </a:t>
            </a:r>
          </a:p>
        </p:txBody>
      </p:sp>
    </p:spTree>
    <p:extLst>
      <p:ext uri="{BB962C8B-B14F-4D97-AF65-F5344CB8AC3E}">
        <p14:creationId xmlns:p14="http://schemas.microsoft.com/office/powerpoint/2010/main" val="3582572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pPr algn="l"/>
            <a:r>
              <a:rPr lang="en-US" b="0" dirty="0"/>
              <a:t>Ada Boosting</a:t>
            </a:r>
            <a:endParaRPr lang="en-US" b="1" i="0" dirty="0">
              <a:solidFill>
                <a:srgbClr val="000000"/>
              </a:solidFill>
              <a:effectLst/>
              <a:latin typeface="Helvetica Neue"/>
            </a:endParaRP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942536" y="1337301"/>
            <a:ext cx="2240932"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4338" name="Picture 2">
            <a:extLst>
              <a:ext uri="{FF2B5EF4-FFF2-40B4-BE49-F238E27FC236}">
                <a16:creationId xmlns:a16="http://schemas.microsoft.com/office/drawing/2014/main" id="{70F16527-0A31-D450-0DB2-BA1DE7827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35" y="1520199"/>
            <a:ext cx="8058150"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2">
            <a:extLst>
              <a:ext uri="{FF2B5EF4-FFF2-40B4-BE49-F238E27FC236}">
                <a16:creationId xmlns:a16="http://schemas.microsoft.com/office/drawing/2014/main" id="{317E0AA3-DF81-661A-3821-2DA862D99A69}"/>
              </a:ext>
            </a:extLst>
          </p:cNvPr>
          <p:cNvSpPr txBox="1">
            <a:spLocks/>
          </p:cNvSpPr>
          <p:nvPr/>
        </p:nvSpPr>
        <p:spPr>
          <a:xfrm>
            <a:off x="9206831" y="3189964"/>
            <a:ext cx="2373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2000" b="0" dirty="0"/>
              <a:t>Accuracy = 56</a:t>
            </a:r>
          </a:p>
          <a:p>
            <a:r>
              <a:rPr lang="en-US" sz="2000" b="0" dirty="0"/>
              <a:t>Precision = 0.6279 </a:t>
            </a:r>
          </a:p>
        </p:txBody>
      </p:sp>
    </p:spTree>
    <p:extLst>
      <p:ext uri="{BB962C8B-B14F-4D97-AF65-F5344CB8AC3E}">
        <p14:creationId xmlns:p14="http://schemas.microsoft.com/office/powerpoint/2010/main" val="178843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Gradient Boosting</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942536" y="1337301"/>
            <a:ext cx="3155332"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3314" name="Picture 2">
            <a:extLst>
              <a:ext uri="{FF2B5EF4-FFF2-40B4-BE49-F238E27FC236}">
                <a16:creationId xmlns:a16="http://schemas.microsoft.com/office/drawing/2014/main" id="{7F62DBB5-36F6-E015-E432-C8265F3D8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35" y="1545366"/>
            <a:ext cx="8058150"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2">
            <a:extLst>
              <a:ext uri="{FF2B5EF4-FFF2-40B4-BE49-F238E27FC236}">
                <a16:creationId xmlns:a16="http://schemas.microsoft.com/office/drawing/2014/main" id="{64E4933D-14A9-FC6D-74E9-71BAED4A789A}"/>
              </a:ext>
            </a:extLst>
          </p:cNvPr>
          <p:cNvSpPr txBox="1">
            <a:spLocks/>
          </p:cNvSpPr>
          <p:nvPr/>
        </p:nvSpPr>
        <p:spPr>
          <a:xfrm>
            <a:off x="9206831" y="3189964"/>
            <a:ext cx="2373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2000" b="0" dirty="0"/>
              <a:t>Accuracy = 59</a:t>
            </a:r>
          </a:p>
          <a:p>
            <a:r>
              <a:rPr lang="en-US" sz="2000" b="0" dirty="0"/>
              <a:t>Precision = 0.5455 </a:t>
            </a:r>
          </a:p>
        </p:txBody>
      </p:sp>
    </p:spTree>
    <p:extLst>
      <p:ext uri="{BB962C8B-B14F-4D97-AF65-F5344CB8AC3E}">
        <p14:creationId xmlns:p14="http://schemas.microsoft.com/office/powerpoint/2010/main" val="179916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Gaussian Naive Bayes</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6" y="1291582"/>
            <a:ext cx="3646398"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8434" name="Picture 2">
            <a:extLst>
              <a:ext uri="{FF2B5EF4-FFF2-40B4-BE49-F238E27FC236}">
                <a16:creationId xmlns:a16="http://schemas.microsoft.com/office/drawing/2014/main" id="{4B7D56E3-72BD-B6A4-647E-BBEEE5FCA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35" y="1463267"/>
            <a:ext cx="8058150"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2">
            <a:extLst>
              <a:ext uri="{FF2B5EF4-FFF2-40B4-BE49-F238E27FC236}">
                <a16:creationId xmlns:a16="http://schemas.microsoft.com/office/drawing/2014/main" id="{075519E3-205C-DD07-C3CA-1198CD8D5F66}"/>
              </a:ext>
            </a:extLst>
          </p:cNvPr>
          <p:cNvSpPr txBox="1">
            <a:spLocks/>
          </p:cNvSpPr>
          <p:nvPr/>
        </p:nvSpPr>
        <p:spPr>
          <a:xfrm>
            <a:off x="9206831" y="3189964"/>
            <a:ext cx="2373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2000" b="0" dirty="0"/>
              <a:t>Accuracy = 55</a:t>
            </a:r>
          </a:p>
          <a:p>
            <a:r>
              <a:rPr lang="en-US" sz="2000" b="0" dirty="0"/>
              <a:t>Precision = 0.55</a:t>
            </a:r>
          </a:p>
        </p:txBody>
      </p:sp>
    </p:spTree>
    <p:extLst>
      <p:ext uri="{BB962C8B-B14F-4D97-AF65-F5344CB8AC3E}">
        <p14:creationId xmlns:p14="http://schemas.microsoft.com/office/powerpoint/2010/main" val="398849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969900" y="836612"/>
            <a:ext cx="5184775" cy="518477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325409" y="1209296"/>
            <a:ext cx="4770591" cy="646604"/>
          </a:xfrm>
        </p:spPr>
        <p:txBody>
          <a:bodyPr>
            <a:normAutofit/>
          </a:bodyPr>
          <a:lstStyle/>
          <a:p>
            <a:r>
              <a:rPr lang="en-US" sz="3000" dirty="0">
                <a:solidFill>
                  <a:schemeClr val="bg1"/>
                </a:solidFill>
              </a:rPr>
              <a:t>Summary </a:t>
            </a:r>
          </a:p>
        </p:txBody>
      </p:sp>
      <p:sp>
        <p:nvSpPr>
          <p:cNvPr id="4" name="Text Placeholder 3">
            <a:extLst>
              <a:ext uri="{FF2B5EF4-FFF2-40B4-BE49-F238E27FC236}">
                <a16:creationId xmlns:a16="http://schemas.microsoft.com/office/drawing/2014/main" id="{23C936ED-4D5A-4897-BFCD-65082B328E0D}"/>
              </a:ext>
            </a:extLst>
          </p:cNvPr>
          <p:cNvSpPr>
            <a:spLocks noGrp="1"/>
          </p:cNvSpPr>
          <p:nvPr>
            <p:ph type="body" sz="half" idx="2"/>
          </p:nvPr>
        </p:nvSpPr>
        <p:spPr>
          <a:xfrm>
            <a:off x="2149660" y="2043759"/>
            <a:ext cx="3868487" cy="472239"/>
          </a:xfrm>
        </p:spPr>
        <p:txBody>
          <a:bodyPr/>
          <a:lstStyle/>
          <a:p>
            <a:r>
              <a:rPr lang="en-US" b="1" dirty="0"/>
              <a:t>Business case </a:t>
            </a:r>
          </a:p>
        </p:txBody>
      </p:sp>
      <p:pic>
        <p:nvPicPr>
          <p:cNvPr id="30" name="Picture Placeholder 29" descr="Check icon">
            <a:extLst>
              <a:ext uri="{FF2B5EF4-FFF2-40B4-BE49-F238E27FC236}">
                <a16:creationId xmlns:a16="http://schemas.microsoft.com/office/drawing/2014/main" id="{3CFFE792-5644-4DB8-9A25-D855F9B155E1}"/>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a:xfrm>
            <a:off x="1346885" y="2691181"/>
            <a:ext cx="720000" cy="719999"/>
          </a:xfrm>
        </p:spPr>
      </p:pic>
      <p:pic>
        <p:nvPicPr>
          <p:cNvPr id="32" name="Picture Placeholder 31" descr="Check icon">
            <a:extLst>
              <a:ext uri="{FF2B5EF4-FFF2-40B4-BE49-F238E27FC236}">
                <a16:creationId xmlns:a16="http://schemas.microsoft.com/office/drawing/2014/main" id="{A80E0D18-9ED0-4449-BE73-35CBF01D1A4D}"/>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a:stretch>
            <a:fillRect/>
          </a:stretch>
        </p:blipFill>
        <p:spPr>
          <a:xfrm>
            <a:off x="1346885" y="3486713"/>
            <a:ext cx="720000" cy="719999"/>
          </a:xfrm>
        </p:spPr>
      </p:pic>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374745" y="1689864"/>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2" name="Picture 1">
            <a:extLst>
              <a:ext uri="{FF2B5EF4-FFF2-40B4-BE49-F238E27FC236}">
                <a16:creationId xmlns:a16="http://schemas.microsoft.com/office/drawing/2014/main" id="{133E9665-7173-4DD7-B9C9-5E742F5A23EC}"/>
              </a:ext>
            </a:extLst>
          </p:cNvPr>
          <p:cNvPicPr>
            <a:picLocks noChangeAspect="1"/>
          </p:cNvPicPr>
          <p:nvPr/>
        </p:nvPicPr>
        <p:blipFill>
          <a:blip r:embed="rId5"/>
          <a:stretch>
            <a:fillRect/>
          </a:stretch>
        </p:blipFill>
        <p:spPr>
          <a:xfrm>
            <a:off x="1347495" y="1899710"/>
            <a:ext cx="719390" cy="719390"/>
          </a:xfrm>
          <a:prstGeom prst="rect">
            <a:avLst/>
          </a:prstGeom>
        </p:spPr>
      </p:pic>
      <p:pic>
        <p:nvPicPr>
          <p:cNvPr id="13" name="Picture 12">
            <a:extLst>
              <a:ext uri="{FF2B5EF4-FFF2-40B4-BE49-F238E27FC236}">
                <a16:creationId xmlns:a16="http://schemas.microsoft.com/office/drawing/2014/main" id="{B07DC097-6FDE-49F5-917B-C8E893BF5DD8}"/>
              </a:ext>
            </a:extLst>
          </p:cNvPr>
          <p:cNvPicPr>
            <a:picLocks noChangeAspect="1"/>
          </p:cNvPicPr>
          <p:nvPr/>
        </p:nvPicPr>
        <p:blipFill>
          <a:blip r:embed="rId5"/>
          <a:stretch>
            <a:fillRect/>
          </a:stretch>
        </p:blipFill>
        <p:spPr>
          <a:xfrm>
            <a:off x="1370493" y="4278998"/>
            <a:ext cx="719390" cy="719390"/>
          </a:xfrm>
          <a:prstGeom prst="rect">
            <a:avLst/>
          </a:prstGeom>
        </p:spPr>
      </p:pic>
      <p:pic>
        <p:nvPicPr>
          <p:cNvPr id="17" name="Picture 16">
            <a:extLst>
              <a:ext uri="{FF2B5EF4-FFF2-40B4-BE49-F238E27FC236}">
                <a16:creationId xmlns:a16="http://schemas.microsoft.com/office/drawing/2014/main" id="{D55004AB-2F50-4D46-8691-5F3C60E82969}"/>
              </a:ext>
            </a:extLst>
          </p:cNvPr>
          <p:cNvPicPr>
            <a:picLocks noChangeAspect="1"/>
          </p:cNvPicPr>
          <p:nvPr/>
        </p:nvPicPr>
        <p:blipFill>
          <a:blip r:embed="rId5"/>
          <a:stretch>
            <a:fillRect/>
          </a:stretch>
        </p:blipFill>
        <p:spPr>
          <a:xfrm>
            <a:off x="1380378" y="5056998"/>
            <a:ext cx="719390" cy="719390"/>
          </a:xfrm>
          <a:prstGeom prst="rect">
            <a:avLst/>
          </a:prstGeom>
        </p:spPr>
      </p:pic>
      <p:sp>
        <p:nvSpPr>
          <p:cNvPr id="19" name="TextBox 18">
            <a:extLst>
              <a:ext uri="{FF2B5EF4-FFF2-40B4-BE49-F238E27FC236}">
                <a16:creationId xmlns:a16="http://schemas.microsoft.com/office/drawing/2014/main" id="{A8E6F34A-76F8-4323-91DD-8678042F6A83}"/>
              </a:ext>
            </a:extLst>
          </p:cNvPr>
          <p:cNvSpPr txBox="1"/>
          <p:nvPr/>
        </p:nvSpPr>
        <p:spPr>
          <a:xfrm>
            <a:off x="2149660" y="2876054"/>
            <a:ext cx="2779584" cy="369332"/>
          </a:xfrm>
          <a:prstGeom prst="rect">
            <a:avLst/>
          </a:prstGeom>
          <a:noFill/>
        </p:spPr>
        <p:txBody>
          <a:bodyPr wrap="square" rtlCol="0">
            <a:spAutoFit/>
          </a:bodyPr>
          <a:lstStyle/>
          <a:p>
            <a:pPr>
              <a:lnSpc>
                <a:spcPct val="90000"/>
              </a:lnSpc>
              <a:spcBef>
                <a:spcPts val="1000"/>
              </a:spcBef>
            </a:pPr>
            <a:r>
              <a:rPr lang="en-US" sz="2000" b="1" dirty="0">
                <a:solidFill>
                  <a:schemeClr val="bg2">
                    <a:lumMod val="20000"/>
                    <a:lumOff val="80000"/>
                  </a:schemeClr>
                </a:solidFill>
              </a:rPr>
              <a:t>Data Preprocessing </a:t>
            </a:r>
          </a:p>
        </p:txBody>
      </p:sp>
      <p:sp>
        <p:nvSpPr>
          <p:cNvPr id="21" name="TextBox 20">
            <a:extLst>
              <a:ext uri="{FF2B5EF4-FFF2-40B4-BE49-F238E27FC236}">
                <a16:creationId xmlns:a16="http://schemas.microsoft.com/office/drawing/2014/main" id="{6A9BA6FA-1FC3-4E1C-AC41-BF0FDA9FE407}"/>
              </a:ext>
            </a:extLst>
          </p:cNvPr>
          <p:cNvSpPr txBox="1"/>
          <p:nvPr/>
        </p:nvSpPr>
        <p:spPr>
          <a:xfrm>
            <a:off x="2123972" y="3646657"/>
            <a:ext cx="2876271" cy="400110"/>
          </a:xfrm>
          <a:prstGeom prst="rect">
            <a:avLst/>
          </a:prstGeom>
          <a:noFill/>
        </p:spPr>
        <p:txBody>
          <a:bodyPr wrap="square" rtlCol="0">
            <a:spAutoFit/>
          </a:bodyPr>
          <a:lstStyle/>
          <a:p>
            <a:r>
              <a:rPr lang="en-US" sz="2000" b="1" dirty="0">
                <a:solidFill>
                  <a:schemeClr val="bg2">
                    <a:lumMod val="20000"/>
                    <a:lumOff val="80000"/>
                  </a:schemeClr>
                </a:solidFill>
              </a:rPr>
              <a:t>Classification models </a:t>
            </a:r>
          </a:p>
        </p:txBody>
      </p:sp>
      <p:sp>
        <p:nvSpPr>
          <p:cNvPr id="23" name="TextBox 22">
            <a:extLst>
              <a:ext uri="{FF2B5EF4-FFF2-40B4-BE49-F238E27FC236}">
                <a16:creationId xmlns:a16="http://schemas.microsoft.com/office/drawing/2014/main" id="{30211F3B-97EB-49EC-BC8F-1D1709C1850C}"/>
              </a:ext>
            </a:extLst>
          </p:cNvPr>
          <p:cNvSpPr txBox="1"/>
          <p:nvPr/>
        </p:nvSpPr>
        <p:spPr>
          <a:xfrm>
            <a:off x="2123972" y="4421792"/>
            <a:ext cx="2228850" cy="400110"/>
          </a:xfrm>
          <a:prstGeom prst="rect">
            <a:avLst/>
          </a:prstGeom>
          <a:noFill/>
        </p:spPr>
        <p:txBody>
          <a:bodyPr wrap="square" rtlCol="0">
            <a:spAutoFit/>
          </a:bodyPr>
          <a:lstStyle/>
          <a:p>
            <a:r>
              <a:rPr lang="en-US" sz="2000" b="1" dirty="0">
                <a:solidFill>
                  <a:schemeClr val="bg2">
                    <a:lumMod val="20000"/>
                    <a:lumOff val="80000"/>
                  </a:schemeClr>
                </a:solidFill>
              </a:rPr>
              <a:t>Evaluation</a:t>
            </a:r>
          </a:p>
        </p:txBody>
      </p:sp>
      <p:sp>
        <p:nvSpPr>
          <p:cNvPr id="24" name="TextBox 23">
            <a:extLst>
              <a:ext uri="{FF2B5EF4-FFF2-40B4-BE49-F238E27FC236}">
                <a16:creationId xmlns:a16="http://schemas.microsoft.com/office/drawing/2014/main" id="{AFC7DA53-76B1-44DD-BB67-E8B2EFA893C1}"/>
              </a:ext>
            </a:extLst>
          </p:cNvPr>
          <p:cNvSpPr txBox="1"/>
          <p:nvPr/>
        </p:nvSpPr>
        <p:spPr>
          <a:xfrm>
            <a:off x="2123055" y="5223945"/>
            <a:ext cx="2488609" cy="400110"/>
          </a:xfrm>
          <a:prstGeom prst="rect">
            <a:avLst/>
          </a:prstGeom>
          <a:noFill/>
        </p:spPr>
        <p:txBody>
          <a:bodyPr wrap="square" rtlCol="0">
            <a:spAutoFit/>
          </a:bodyPr>
          <a:lstStyle/>
          <a:p>
            <a:r>
              <a:rPr lang="en-US" sz="2000" b="1" dirty="0">
                <a:solidFill>
                  <a:schemeClr val="bg2">
                    <a:lumMod val="20000"/>
                    <a:lumOff val="80000"/>
                  </a:schemeClr>
                </a:solidFill>
              </a:rPr>
              <a:t>Voting model</a:t>
            </a:r>
          </a:p>
        </p:txBody>
      </p:sp>
    </p:spTree>
    <p:extLst>
      <p:ext uri="{BB962C8B-B14F-4D97-AF65-F5344CB8AC3E}">
        <p14:creationId xmlns:p14="http://schemas.microsoft.com/office/powerpoint/2010/main" val="282403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Logistic Regression</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942536" y="1337301"/>
            <a:ext cx="3256932"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7410" name="Picture 2">
            <a:extLst>
              <a:ext uri="{FF2B5EF4-FFF2-40B4-BE49-F238E27FC236}">
                <a16:creationId xmlns:a16="http://schemas.microsoft.com/office/drawing/2014/main" id="{097E2664-2761-DEDB-FCE5-A1D188004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467" y="1453087"/>
            <a:ext cx="8058150" cy="52101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2D3468B2-927C-F1DE-3078-1B0F441D4D1E}"/>
              </a:ext>
            </a:extLst>
          </p:cNvPr>
          <p:cNvSpPr txBox="1">
            <a:spLocks/>
          </p:cNvSpPr>
          <p:nvPr/>
        </p:nvSpPr>
        <p:spPr>
          <a:xfrm>
            <a:off x="9206831" y="3189964"/>
            <a:ext cx="2373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2000" b="0" dirty="0"/>
              <a:t>Accuracy = 54</a:t>
            </a:r>
          </a:p>
          <a:p>
            <a:r>
              <a:rPr lang="en-US" sz="2000" b="0" dirty="0"/>
              <a:t>Precision = 0.5455 </a:t>
            </a:r>
          </a:p>
        </p:txBody>
      </p:sp>
    </p:spTree>
    <p:extLst>
      <p:ext uri="{BB962C8B-B14F-4D97-AF65-F5344CB8AC3E}">
        <p14:creationId xmlns:p14="http://schemas.microsoft.com/office/powerpoint/2010/main" val="3235693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lstStyle/>
          <a:p>
            <a:r>
              <a:rPr lang="en-US" dirty="0">
                <a:solidFill>
                  <a:schemeClr val="bg2">
                    <a:lumMod val="20000"/>
                    <a:lumOff val="80000"/>
                  </a:schemeClr>
                </a:solidFill>
              </a:rPr>
              <a:t>Evaluation</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a:xfrm flipV="1">
            <a:off x="915637" y="1257300"/>
            <a:ext cx="2113313" cy="51844"/>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id="{4C3F4FC5-0C01-4592-9483-D476EA2BDF93}"/>
              </a:ext>
            </a:extLst>
          </p:cNvPr>
          <p:cNvCxnSpPr/>
          <p:nvPr/>
        </p:nvCxnSpPr>
        <p:spPr>
          <a:xfrm>
            <a:off x="3261677" y="401695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0199D-DDAE-4D88-9F00-88EB8E080218}"/>
              </a:ext>
            </a:extLst>
          </p:cNvPr>
          <p:cNvSpPr/>
          <p:nvPr/>
        </p:nvSpPr>
        <p:spPr>
          <a:xfrm>
            <a:off x="1972293" y="4412953"/>
            <a:ext cx="2578768" cy="647700"/>
          </a:xfrm>
          <a:prstGeom prst="rect">
            <a:avLst/>
          </a:prstGeom>
          <a:solidFill>
            <a:schemeClr val="accent1"/>
          </a:solidFill>
        </p:spPr>
        <p:txBody>
          <a:bodyPr wrap="square" anchor="ctr" anchorCtr="0">
            <a:noAutofit/>
          </a:bodyPr>
          <a:lstStyle/>
          <a:p>
            <a:pPr algn="ctr">
              <a:lnSpc>
                <a:spcPct val="100000"/>
              </a:lnSpc>
              <a:spcBef>
                <a:spcPts val="1055"/>
              </a:spcBef>
            </a:pPr>
            <a:r>
              <a:rPr lang="en-US" sz="3000" dirty="0">
                <a:solidFill>
                  <a:schemeClr val="tx2"/>
                </a:solidFill>
                <a:latin typeface="+mj-lt"/>
              </a:rPr>
              <a:t>SUCCESS</a:t>
            </a:r>
          </a:p>
        </p:txBody>
      </p:sp>
      <p:graphicFrame>
        <p:nvGraphicFramePr>
          <p:cNvPr id="3" name="Table 2">
            <a:extLst>
              <a:ext uri="{FF2B5EF4-FFF2-40B4-BE49-F238E27FC236}">
                <a16:creationId xmlns:a16="http://schemas.microsoft.com/office/drawing/2014/main" id="{3AD4DEFE-BB7D-4D1C-B645-E1148A7EA01B}"/>
              </a:ext>
            </a:extLst>
          </p:cNvPr>
          <p:cNvGraphicFramePr>
            <a:graphicFrameLocks noGrp="1"/>
          </p:cNvGraphicFramePr>
          <p:nvPr>
            <p:extLst>
              <p:ext uri="{D42A27DB-BD31-4B8C-83A1-F6EECF244321}">
                <p14:modId xmlns:p14="http://schemas.microsoft.com/office/powerpoint/2010/main" val="4174255760"/>
              </p:ext>
            </p:extLst>
          </p:nvPr>
        </p:nvGraphicFramePr>
        <p:xfrm>
          <a:off x="806116" y="2309381"/>
          <a:ext cx="10823910" cy="1707572"/>
        </p:xfrm>
        <a:graphic>
          <a:graphicData uri="http://schemas.openxmlformats.org/drawingml/2006/table">
            <a:tbl>
              <a:tblPr firstRow="1" bandRow="1">
                <a:tableStyleId>{C083E6E3-FA7D-4D7B-A595-EF9225AFEA82}</a:tableStyleId>
              </a:tblPr>
              <a:tblGrid>
                <a:gridCol w="1114962">
                  <a:extLst>
                    <a:ext uri="{9D8B030D-6E8A-4147-A177-3AD203B41FA5}">
                      <a16:colId xmlns:a16="http://schemas.microsoft.com/office/drawing/2014/main" val="1783124912"/>
                    </a:ext>
                  </a:extLst>
                </a:gridCol>
                <a:gridCol w="855676">
                  <a:extLst>
                    <a:ext uri="{9D8B030D-6E8A-4147-A177-3AD203B41FA5}">
                      <a16:colId xmlns:a16="http://schemas.microsoft.com/office/drawing/2014/main" val="2597159643"/>
                    </a:ext>
                  </a:extLst>
                </a:gridCol>
                <a:gridCol w="989901">
                  <a:extLst>
                    <a:ext uri="{9D8B030D-6E8A-4147-A177-3AD203B41FA5}">
                      <a16:colId xmlns:a16="http://schemas.microsoft.com/office/drawing/2014/main" val="3880475819"/>
                    </a:ext>
                  </a:extLst>
                </a:gridCol>
                <a:gridCol w="1451295">
                  <a:extLst>
                    <a:ext uri="{9D8B030D-6E8A-4147-A177-3AD203B41FA5}">
                      <a16:colId xmlns:a16="http://schemas.microsoft.com/office/drawing/2014/main" val="2963721816"/>
                    </a:ext>
                  </a:extLst>
                </a:gridCol>
                <a:gridCol w="1468598">
                  <a:extLst>
                    <a:ext uri="{9D8B030D-6E8A-4147-A177-3AD203B41FA5}">
                      <a16:colId xmlns:a16="http://schemas.microsoft.com/office/drawing/2014/main" val="625521388"/>
                    </a:ext>
                  </a:extLst>
                </a:gridCol>
                <a:gridCol w="1335508">
                  <a:extLst>
                    <a:ext uri="{9D8B030D-6E8A-4147-A177-3AD203B41FA5}">
                      <a16:colId xmlns:a16="http://schemas.microsoft.com/office/drawing/2014/main" val="2364118727"/>
                    </a:ext>
                  </a:extLst>
                </a:gridCol>
                <a:gridCol w="1036216">
                  <a:extLst>
                    <a:ext uri="{9D8B030D-6E8A-4147-A177-3AD203B41FA5}">
                      <a16:colId xmlns:a16="http://schemas.microsoft.com/office/drawing/2014/main" val="2934353796"/>
                    </a:ext>
                  </a:extLst>
                </a:gridCol>
                <a:gridCol w="1552575">
                  <a:extLst>
                    <a:ext uri="{9D8B030D-6E8A-4147-A177-3AD203B41FA5}">
                      <a16:colId xmlns:a16="http://schemas.microsoft.com/office/drawing/2014/main" val="702876609"/>
                    </a:ext>
                  </a:extLst>
                </a:gridCol>
                <a:gridCol w="1019179">
                  <a:extLst>
                    <a:ext uri="{9D8B030D-6E8A-4147-A177-3AD203B41FA5}">
                      <a16:colId xmlns:a16="http://schemas.microsoft.com/office/drawing/2014/main" val="1675101557"/>
                    </a:ext>
                  </a:extLst>
                </a:gridCol>
              </a:tblGrid>
              <a:tr h="7526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Random Forest</a:t>
                      </a:r>
                    </a:p>
                  </a:txBody>
                  <a:tcPr/>
                </a:tc>
                <a:tc>
                  <a:txBody>
                    <a:bodyPr/>
                    <a:lstStyle/>
                    <a:p>
                      <a:pPr marL="0" algn="ctr" defTabSz="914400" rtl="0" eaLnBrk="1" latinLnBrk="0" hangingPunct="1"/>
                      <a:r>
                        <a:rPr lang="en-US" sz="1800" b="1" kern="1200" dirty="0">
                          <a:solidFill>
                            <a:schemeClr val="bg1">
                              <a:lumMod val="95000"/>
                            </a:schemeClr>
                          </a:solidFill>
                          <a:latin typeface="+mn-lt"/>
                          <a:ea typeface="+mn-ea"/>
                          <a:cs typeface="+mn-cs"/>
                        </a:rPr>
                        <a:t>SVM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KNN</a:t>
                      </a:r>
                    </a:p>
                    <a:p>
                      <a:endParaRPr lang="en-US" sz="1800" b="1" kern="1200" dirty="0">
                        <a:solidFill>
                          <a:schemeClr val="bg1">
                            <a:lumMod val="95000"/>
                          </a:schemeClr>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   Decision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      Tree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AdaBoost</a:t>
                      </a:r>
                    </a:p>
                    <a:p>
                      <a:endParaRPr lang="en-US" sz="1800" b="1" kern="1200" dirty="0">
                        <a:solidFill>
                          <a:schemeClr val="bg1">
                            <a:lumMod val="95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Gradient Boosting</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2">
                              <a:lumMod val="20000"/>
                              <a:lumOff val="80000"/>
                            </a:schemeClr>
                          </a:solidFill>
                        </a:rPr>
                        <a:t>Naïve Bayes</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Logistic Regression</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LSTM</a:t>
                      </a:r>
                    </a:p>
                  </a:txBody>
                  <a:tcPr/>
                </a:tc>
                <a:extLst>
                  <a:ext uri="{0D108BD9-81ED-4DB2-BD59-A6C34878D82A}">
                    <a16:rowId xmlns:a16="http://schemas.microsoft.com/office/drawing/2014/main" val="1525018234"/>
                  </a:ext>
                </a:extLst>
              </a:tr>
              <a:tr h="793172">
                <a:tc>
                  <a:txBody>
                    <a:bodyPr/>
                    <a:lstStyle/>
                    <a:p>
                      <a:pPr algn="ctr"/>
                      <a:r>
                        <a:rPr lang="en-US" sz="1800" b="1" kern="1200" dirty="0">
                          <a:solidFill>
                            <a:schemeClr val="bg1">
                              <a:lumMod val="95000"/>
                            </a:schemeClr>
                          </a:solidFill>
                          <a:latin typeface="+mn-lt"/>
                          <a:ea typeface="+mn-ea"/>
                          <a:cs typeface="+mn-cs"/>
                        </a:rPr>
                        <a:t>53</a:t>
                      </a:r>
                    </a:p>
                  </a:txBody>
                  <a:tcPr/>
                </a:tc>
                <a:tc>
                  <a:txBody>
                    <a:bodyPr/>
                    <a:lstStyle/>
                    <a:p>
                      <a:pPr marL="0" algn="ctr" defTabSz="914400" rtl="0" eaLnBrk="1" latinLnBrk="0" hangingPunct="1"/>
                      <a:r>
                        <a:rPr lang="en-US" sz="1800" b="1" kern="1200" dirty="0">
                          <a:solidFill>
                            <a:schemeClr val="bg1">
                              <a:lumMod val="95000"/>
                            </a:schemeClr>
                          </a:solidFill>
                          <a:latin typeface="+mn-lt"/>
                          <a:ea typeface="+mn-ea"/>
                          <a:cs typeface="+mn-cs"/>
                        </a:rPr>
                        <a:t>55</a:t>
                      </a:r>
                    </a:p>
                  </a:txBody>
                  <a:tcPr/>
                </a:tc>
                <a:tc>
                  <a:txBody>
                    <a:bodyPr/>
                    <a:lstStyle/>
                    <a:p>
                      <a:pPr algn="ctr"/>
                      <a:r>
                        <a:rPr lang="en-US" sz="1800" b="1" kern="1200" dirty="0">
                          <a:solidFill>
                            <a:schemeClr val="bg1">
                              <a:lumMod val="95000"/>
                            </a:schemeClr>
                          </a:solidFill>
                          <a:latin typeface="+mn-lt"/>
                          <a:ea typeface="+mn-ea"/>
                          <a:cs typeface="+mn-cs"/>
                        </a:rPr>
                        <a:t>61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51</a:t>
                      </a:r>
                    </a:p>
                  </a:txBody>
                  <a:tcPr/>
                </a:tc>
                <a:tc>
                  <a:txBody>
                    <a:bodyPr/>
                    <a:lstStyle/>
                    <a:p>
                      <a:pPr algn="ctr"/>
                      <a:r>
                        <a:rPr lang="en-US" sz="1800" b="1" kern="1200" dirty="0">
                          <a:solidFill>
                            <a:schemeClr val="bg1">
                              <a:lumMod val="95000"/>
                            </a:schemeClr>
                          </a:solidFill>
                          <a:latin typeface="+mn-lt"/>
                          <a:ea typeface="+mn-ea"/>
                          <a:cs typeface="+mn-cs"/>
                        </a:rPr>
                        <a:t>56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49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55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54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55</a:t>
                      </a:r>
                    </a:p>
                  </a:txBody>
                  <a:tcPr/>
                </a:tc>
                <a:extLst>
                  <a:ext uri="{0D108BD9-81ED-4DB2-BD59-A6C34878D82A}">
                    <a16:rowId xmlns:a16="http://schemas.microsoft.com/office/drawing/2014/main" val="2654659798"/>
                  </a:ext>
                </a:extLst>
              </a:tr>
            </a:tbl>
          </a:graphicData>
        </a:graphic>
      </p:graphicFrame>
      <p:sp>
        <p:nvSpPr>
          <p:cNvPr id="4" name="Oval 3" descr="Beige circle">
            <a:extLst>
              <a:ext uri="{FF2B5EF4-FFF2-40B4-BE49-F238E27FC236}">
                <a16:creationId xmlns:a16="http://schemas.microsoft.com/office/drawing/2014/main" id="{CF5719B4-6ADB-7537-72A0-34FDFFBA390A}"/>
              </a:ext>
            </a:extLst>
          </p:cNvPr>
          <p:cNvSpPr/>
          <p:nvPr/>
        </p:nvSpPr>
        <p:spPr>
          <a:xfrm>
            <a:off x="8271918" y="329956"/>
            <a:ext cx="1920706" cy="1448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Accuracy</a:t>
            </a:r>
          </a:p>
        </p:txBody>
      </p:sp>
    </p:spTree>
    <p:extLst>
      <p:ext uri="{BB962C8B-B14F-4D97-AF65-F5344CB8AC3E}">
        <p14:creationId xmlns:p14="http://schemas.microsoft.com/office/powerpoint/2010/main" val="2263215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Models Evaluation (Accuracy)</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5" y="1291583"/>
            <a:ext cx="4829615"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8194" name="Picture 2">
            <a:extLst>
              <a:ext uri="{FF2B5EF4-FFF2-40B4-BE49-F238E27FC236}">
                <a16:creationId xmlns:a16="http://schemas.microsoft.com/office/drawing/2014/main" id="{9660889B-F840-4FB7-0C93-963BDE0F4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35" y="1565891"/>
            <a:ext cx="9417869" cy="488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8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Models Evaluation (Accuracy)</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5" y="1291583"/>
            <a:ext cx="4829615"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7170" name="Picture 2">
            <a:extLst>
              <a:ext uri="{FF2B5EF4-FFF2-40B4-BE49-F238E27FC236}">
                <a16:creationId xmlns:a16="http://schemas.microsoft.com/office/drawing/2014/main" id="{A223AE63-3EBC-B740-26F6-73F9D01C0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36" y="1505082"/>
            <a:ext cx="8075630" cy="5115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536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lstStyle/>
          <a:p>
            <a:r>
              <a:rPr lang="en-US" dirty="0">
                <a:solidFill>
                  <a:schemeClr val="bg2">
                    <a:lumMod val="20000"/>
                    <a:lumOff val="80000"/>
                  </a:schemeClr>
                </a:solidFill>
              </a:rPr>
              <a:t>Evaluation</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a:xfrm flipV="1">
            <a:off x="915637" y="1257300"/>
            <a:ext cx="2113313" cy="51844"/>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id="{4C3F4FC5-0C01-4592-9483-D476EA2BDF93}"/>
              </a:ext>
            </a:extLst>
          </p:cNvPr>
          <p:cNvCxnSpPr/>
          <p:nvPr/>
        </p:nvCxnSpPr>
        <p:spPr>
          <a:xfrm>
            <a:off x="3332425" y="401695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0199D-DDAE-4D88-9F00-88EB8E080218}"/>
              </a:ext>
            </a:extLst>
          </p:cNvPr>
          <p:cNvSpPr/>
          <p:nvPr/>
        </p:nvSpPr>
        <p:spPr>
          <a:xfrm>
            <a:off x="2194043" y="4412953"/>
            <a:ext cx="2578768" cy="647700"/>
          </a:xfrm>
          <a:prstGeom prst="rect">
            <a:avLst/>
          </a:prstGeom>
          <a:solidFill>
            <a:schemeClr val="accent1"/>
          </a:solidFill>
        </p:spPr>
        <p:txBody>
          <a:bodyPr wrap="square" anchor="ctr" anchorCtr="0">
            <a:noAutofit/>
          </a:bodyPr>
          <a:lstStyle/>
          <a:p>
            <a:pPr algn="ctr">
              <a:lnSpc>
                <a:spcPct val="100000"/>
              </a:lnSpc>
              <a:spcBef>
                <a:spcPts val="1055"/>
              </a:spcBef>
            </a:pPr>
            <a:r>
              <a:rPr lang="en-US" sz="3000" dirty="0">
                <a:solidFill>
                  <a:schemeClr val="tx2"/>
                </a:solidFill>
                <a:latin typeface="+mj-lt"/>
              </a:rPr>
              <a:t>SUCCESS</a:t>
            </a:r>
          </a:p>
        </p:txBody>
      </p:sp>
      <p:graphicFrame>
        <p:nvGraphicFramePr>
          <p:cNvPr id="3" name="Table 2">
            <a:extLst>
              <a:ext uri="{FF2B5EF4-FFF2-40B4-BE49-F238E27FC236}">
                <a16:creationId xmlns:a16="http://schemas.microsoft.com/office/drawing/2014/main" id="{3AD4DEFE-BB7D-4D1C-B645-E1148A7EA01B}"/>
              </a:ext>
            </a:extLst>
          </p:cNvPr>
          <p:cNvGraphicFramePr>
            <a:graphicFrameLocks noGrp="1"/>
          </p:cNvGraphicFramePr>
          <p:nvPr>
            <p:extLst>
              <p:ext uri="{D42A27DB-BD31-4B8C-83A1-F6EECF244321}">
                <p14:modId xmlns:p14="http://schemas.microsoft.com/office/powerpoint/2010/main" val="2266214816"/>
              </p:ext>
            </p:extLst>
          </p:nvPr>
        </p:nvGraphicFramePr>
        <p:xfrm>
          <a:off x="806116" y="2309381"/>
          <a:ext cx="9804734" cy="1707572"/>
        </p:xfrm>
        <a:graphic>
          <a:graphicData uri="http://schemas.openxmlformats.org/drawingml/2006/table">
            <a:tbl>
              <a:tblPr firstRow="1" bandRow="1">
                <a:tableStyleId>{C083E6E3-FA7D-4D7B-A595-EF9225AFEA82}</a:tableStyleId>
              </a:tblPr>
              <a:tblGrid>
                <a:gridCol w="1114963">
                  <a:extLst>
                    <a:ext uri="{9D8B030D-6E8A-4147-A177-3AD203B41FA5}">
                      <a16:colId xmlns:a16="http://schemas.microsoft.com/office/drawing/2014/main" val="1783124912"/>
                    </a:ext>
                  </a:extLst>
                </a:gridCol>
                <a:gridCol w="855677">
                  <a:extLst>
                    <a:ext uri="{9D8B030D-6E8A-4147-A177-3AD203B41FA5}">
                      <a16:colId xmlns:a16="http://schemas.microsoft.com/office/drawing/2014/main" val="2597159643"/>
                    </a:ext>
                  </a:extLst>
                </a:gridCol>
                <a:gridCol w="989901">
                  <a:extLst>
                    <a:ext uri="{9D8B030D-6E8A-4147-A177-3AD203B41FA5}">
                      <a16:colId xmlns:a16="http://schemas.microsoft.com/office/drawing/2014/main" val="3880475819"/>
                    </a:ext>
                  </a:extLst>
                </a:gridCol>
                <a:gridCol w="1451295">
                  <a:extLst>
                    <a:ext uri="{9D8B030D-6E8A-4147-A177-3AD203B41FA5}">
                      <a16:colId xmlns:a16="http://schemas.microsoft.com/office/drawing/2014/main" val="2963721816"/>
                    </a:ext>
                  </a:extLst>
                </a:gridCol>
                <a:gridCol w="1468598">
                  <a:extLst>
                    <a:ext uri="{9D8B030D-6E8A-4147-A177-3AD203B41FA5}">
                      <a16:colId xmlns:a16="http://schemas.microsoft.com/office/drawing/2014/main" val="625521388"/>
                    </a:ext>
                  </a:extLst>
                </a:gridCol>
                <a:gridCol w="1335508">
                  <a:extLst>
                    <a:ext uri="{9D8B030D-6E8A-4147-A177-3AD203B41FA5}">
                      <a16:colId xmlns:a16="http://schemas.microsoft.com/office/drawing/2014/main" val="2364118727"/>
                    </a:ext>
                  </a:extLst>
                </a:gridCol>
                <a:gridCol w="1036217">
                  <a:extLst>
                    <a:ext uri="{9D8B030D-6E8A-4147-A177-3AD203B41FA5}">
                      <a16:colId xmlns:a16="http://schemas.microsoft.com/office/drawing/2014/main" val="2934353796"/>
                    </a:ext>
                  </a:extLst>
                </a:gridCol>
                <a:gridCol w="1552575">
                  <a:extLst>
                    <a:ext uri="{9D8B030D-6E8A-4147-A177-3AD203B41FA5}">
                      <a16:colId xmlns:a16="http://schemas.microsoft.com/office/drawing/2014/main" val="702876609"/>
                    </a:ext>
                  </a:extLst>
                </a:gridCol>
              </a:tblGrid>
              <a:tr h="7526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Random Forest</a:t>
                      </a:r>
                    </a:p>
                  </a:txBody>
                  <a:tcPr/>
                </a:tc>
                <a:tc>
                  <a:txBody>
                    <a:bodyPr/>
                    <a:lstStyle/>
                    <a:p>
                      <a:pPr marL="0" algn="ctr" defTabSz="914400" rtl="0" eaLnBrk="1" latinLnBrk="0" hangingPunct="1"/>
                      <a:r>
                        <a:rPr lang="en-US" sz="1800" b="1" kern="1200" dirty="0">
                          <a:solidFill>
                            <a:schemeClr val="bg1">
                              <a:lumMod val="95000"/>
                            </a:schemeClr>
                          </a:solidFill>
                          <a:latin typeface="+mn-lt"/>
                          <a:ea typeface="+mn-ea"/>
                          <a:cs typeface="+mn-cs"/>
                        </a:rPr>
                        <a:t>SVM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KNN</a:t>
                      </a:r>
                    </a:p>
                    <a:p>
                      <a:endParaRPr lang="en-US" sz="1800" b="1" kern="1200" dirty="0">
                        <a:solidFill>
                          <a:schemeClr val="bg1">
                            <a:lumMod val="95000"/>
                          </a:schemeClr>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   Decision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      Tree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AdaBoost</a:t>
                      </a:r>
                    </a:p>
                    <a:p>
                      <a:endParaRPr lang="en-US" sz="1800" b="1" kern="1200" dirty="0">
                        <a:solidFill>
                          <a:schemeClr val="bg1">
                            <a:lumMod val="95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Gradient Boosting</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2">
                              <a:lumMod val="20000"/>
                              <a:lumOff val="80000"/>
                            </a:schemeClr>
                          </a:solidFill>
                        </a:rPr>
                        <a:t>Naïve Bayes</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Logistic Regression</a:t>
                      </a:r>
                    </a:p>
                    <a:p>
                      <a:endParaRPr lang="en-US" dirty="0"/>
                    </a:p>
                  </a:txBody>
                  <a:tcPr/>
                </a:tc>
                <a:extLst>
                  <a:ext uri="{0D108BD9-81ED-4DB2-BD59-A6C34878D82A}">
                    <a16:rowId xmlns:a16="http://schemas.microsoft.com/office/drawing/2014/main" val="1525018234"/>
                  </a:ext>
                </a:extLst>
              </a:tr>
              <a:tr h="793172">
                <a:tc>
                  <a:txBody>
                    <a:bodyPr/>
                    <a:lstStyle/>
                    <a:p>
                      <a:pPr algn="ctr"/>
                      <a:r>
                        <a:rPr lang="en-US" sz="1800" b="1" kern="1200" dirty="0">
                          <a:solidFill>
                            <a:schemeClr val="bg1">
                              <a:lumMod val="95000"/>
                            </a:schemeClr>
                          </a:solidFill>
                          <a:latin typeface="+mn-lt"/>
                          <a:ea typeface="+mn-ea"/>
                          <a:cs typeface="+mn-cs"/>
                        </a:rPr>
                        <a:t>0.6053</a:t>
                      </a:r>
                    </a:p>
                  </a:txBody>
                  <a:tcPr/>
                </a:tc>
                <a:tc>
                  <a:txBody>
                    <a:bodyPr/>
                    <a:lstStyle/>
                    <a:p>
                      <a:pPr marL="0" algn="ctr" defTabSz="914400" rtl="0" eaLnBrk="1" latinLnBrk="0" hangingPunct="1"/>
                      <a:r>
                        <a:rPr lang="en-US" sz="1800" b="1" kern="1200" dirty="0">
                          <a:solidFill>
                            <a:schemeClr val="bg1">
                              <a:lumMod val="95000"/>
                            </a:schemeClr>
                          </a:solidFill>
                          <a:latin typeface="+mn-lt"/>
                          <a:ea typeface="+mn-ea"/>
                          <a:cs typeface="+mn-cs"/>
                        </a:rPr>
                        <a:t>0.55</a:t>
                      </a:r>
                    </a:p>
                  </a:txBody>
                  <a:tcPr/>
                </a:tc>
                <a:tc>
                  <a:txBody>
                    <a:bodyPr/>
                    <a:lstStyle/>
                    <a:p>
                      <a:pPr algn="ctr"/>
                      <a:r>
                        <a:rPr lang="en-US" sz="1800" b="1" kern="1200" dirty="0">
                          <a:solidFill>
                            <a:schemeClr val="bg1">
                              <a:lumMod val="95000"/>
                            </a:schemeClr>
                          </a:solidFill>
                          <a:latin typeface="+mn-lt"/>
                          <a:ea typeface="+mn-ea"/>
                          <a:cs typeface="+mn-cs"/>
                        </a:rPr>
                        <a:t>0.6538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0.65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0.6279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0.5455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 0.55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0.5455</a:t>
                      </a:r>
                    </a:p>
                  </a:txBody>
                  <a:tcPr/>
                </a:tc>
                <a:extLst>
                  <a:ext uri="{0D108BD9-81ED-4DB2-BD59-A6C34878D82A}">
                    <a16:rowId xmlns:a16="http://schemas.microsoft.com/office/drawing/2014/main" val="2654659798"/>
                  </a:ext>
                </a:extLst>
              </a:tr>
            </a:tbl>
          </a:graphicData>
        </a:graphic>
      </p:graphicFrame>
      <p:sp>
        <p:nvSpPr>
          <p:cNvPr id="4" name="Oval 3" descr="Beige circle">
            <a:extLst>
              <a:ext uri="{FF2B5EF4-FFF2-40B4-BE49-F238E27FC236}">
                <a16:creationId xmlns:a16="http://schemas.microsoft.com/office/drawing/2014/main" id="{CF5719B4-6ADB-7537-72A0-34FDFFBA390A}"/>
              </a:ext>
            </a:extLst>
          </p:cNvPr>
          <p:cNvSpPr/>
          <p:nvPr/>
        </p:nvSpPr>
        <p:spPr>
          <a:xfrm>
            <a:off x="8271918" y="329956"/>
            <a:ext cx="1920706" cy="1448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Precision</a:t>
            </a:r>
          </a:p>
        </p:txBody>
      </p:sp>
    </p:spTree>
    <p:extLst>
      <p:ext uri="{BB962C8B-B14F-4D97-AF65-F5344CB8AC3E}">
        <p14:creationId xmlns:p14="http://schemas.microsoft.com/office/powerpoint/2010/main" val="3539386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Models Evaluation (Precision)</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5" y="1291583"/>
            <a:ext cx="4829615"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0242" name="Picture 2">
            <a:extLst>
              <a:ext uri="{FF2B5EF4-FFF2-40B4-BE49-F238E27FC236}">
                <a16:creationId xmlns:a16="http://schemas.microsoft.com/office/drawing/2014/main" id="{CE75C0FC-8229-8FD6-5A69-8CABD5553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35" y="1610686"/>
            <a:ext cx="9757547" cy="479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14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Models Evaluation (Precision)</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5" y="1291583"/>
            <a:ext cx="4829615"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9218" name="Picture 2">
            <a:extLst>
              <a:ext uri="{FF2B5EF4-FFF2-40B4-BE49-F238E27FC236}">
                <a16:creationId xmlns:a16="http://schemas.microsoft.com/office/drawing/2014/main" id="{02EF38A9-713B-3C59-98D6-8AA008104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13852"/>
            <a:ext cx="8220075" cy="536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792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6" name="Rectangle 25" descr="Blue rectangle">
            <a:extLst>
              <a:ext uri="{FF2B5EF4-FFF2-40B4-BE49-F238E27FC236}">
                <a16:creationId xmlns:a16="http://schemas.microsoft.com/office/drawing/2014/main" id="{B743B096-6BB3-4330-9D5B-22EEBAF87BEE}"/>
              </a:ext>
            </a:extLst>
          </p:cNvPr>
          <p:cNvSpPr/>
          <p:nvPr/>
        </p:nvSpPr>
        <p:spPr>
          <a:xfrm>
            <a:off x="0" y="2770632"/>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descr="Blue circle">
            <a:extLst>
              <a:ext uri="{FF2B5EF4-FFF2-40B4-BE49-F238E27FC236}">
                <a16:creationId xmlns:a16="http://schemas.microsoft.com/office/drawing/2014/main" id="{48354ED0-9392-4301-B2D6-A5335876F77D}"/>
              </a:ext>
            </a:extLst>
          </p:cNvPr>
          <p:cNvSpPr/>
          <p:nvPr/>
        </p:nvSpPr>
        <p:spPr>
          <a:xfrm>
            <a:off x="1557528" y="2004364"/>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chemeClr val="bg1">
                  <a:lumMod val="95000"/>
                </a:schemeClr>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lumMod val="95000"/>
                  </a:schemeClr>
                </a:solidFill>
                <a:latin typeface="+mn-lt"/>
                <a:ea typeface="+mn-ea"/>
                <a:cs typeface="+mn-cs"/>
              </a:rPr>
              <a:t>The model with the highest accuracy is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lumMod val="95000"/>
                  </a:schemeClr>
                </a:solidFill>
                <a:latin typeface="+mn-lt"/>
                <a:ea typeface="+mn-ea"/>
                <a:cs typeface="+mn-cs"/>
              </a:rPr>
              <a:t>K Nearest Neighbor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95000"/>
                  </a:schemeClr>
                </a:solidFill>
              </a:rPr>
              <a:t>(KNN)</a:t>
            </a:r>
          </a:p>
          <a:p>
            <a:pPr algn="ctr">
              <a:defRPr/>
            </a:pPr>
            <a:r>
              <a:rPr lang="en-US" sz="1400" b="1" kern="1200" dirty="0">
                <a:solidFill>
                  <a:schemeClr val="bg1">
                    <a:lumMod val="95000"/>
                  </a:schemeClr>
                </a:solidFill>
                <a:latin typeface="+mn-lt"/>
                <a:ea typeface="+mn-ea"/>
                <a:cs typeface="+mn-cs"/>
              </a:rPr>
              <a:t>With accu</a:t>
            </a:r>
            <a:r>
              <a:rPr lang="en-US" sz="1400" b="1" dirty="0">
                <a:solidFill>
                  <a:schemeClr val="bg1">
                    <a:lumMod val="95000"/>
                  </a:schemeClr>
                </a:solidFill>
              </a:rPr>
              <a:t>racy = </a:t>
            </a:r>
            <a:r>
              <a:rPr lang="en-US" sz="1400" b="1" kern="1200" dirty="0">
                <a:solidFill>
                  <a:schemeClr val="bg1">
                    <a:lumMod val="95000"/>
                  </a:schemeClr>
                </a:solidFill>
                <a:latin typeface="+mn-lt"/>
                <a:ea typeface="+mn-ea"/>
                <a:cs typeface="+mn-cs"/>
              </a:rPr>
              <a:t>61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95000"/>
                  </a:schemeClr>
                </a:solidFill>
              </a:rPr>
              <a:t> </a:t>
            </a:r>
            <a:endParaRPr lang="en-US" sz="1400" b="1" kern="1200" dirty="0">
              <a:solidFill>
                <a:schemeClr val="bg1">
                  <a:lumMod val="95000"/>
                </a:schemeClr>
              </a:solidFill>
              <a:latin typeface="+mn-lt"/>
              <a:ea typeface="+mn-ea"/>
              <a:cs typeface="+mn-cs"/>
            </a:endParaRPr>
          </a:p>
        </p:txBody>
      </p:sp>
      <p:sp>
        <p:nvSpPr>
          <p:cNvPr id="28" name="Oval 27" descr="Blue circle">
            <a:extLst>
              <a:ext uri="{FF2B5EF4-FFF2-40B4-BE49-F238E27FC236}">
                <a16:creationId xmlns:a16="http://schemas.microsoft.com/office/drawing/2014/main" id="{0AD89AAC-7A26-4BF6-8BF7-D301C467BE24}"/>
              </a:ext>
            </a:extLst>
          </p:cNvPr>
          <p:cNvSpPr/>
          <p:nvPr/>
        </p:nvSpPr>
        <p:spPr>
          <a:xfrm>
            <a:off x="7790688" y="1981199"/>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lumMod val="95000"/>
                  </a:schemeClr>
                </a:solidFill>
                <a:latin typeface="+mn-lt"/>
                <a:ea typeface="+mn-ea"/>
                <a:cs typeface="+mn-cs"/>
              </a:rPr>
              <a:t>The model with the highest Precision is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lumMod val="95000"/>
                  </a:schemeClr>
                </a:solidFill>
                <a:latin typeface="+mn-lt"/>
                <a:ea typeface="+mn-ea"/>
                <a:cs typeface="+mn-cs"/>
              </a:rPr>
              <a:t>K Nearest Neighbor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lumMod val="95000"/>
                  </a:schemeClr>
                </a:solidFill>
                <a:latin typeface="+mn-lt"/>
                <a:ea typeface="+mn-ea"/>
                <a:cs typeface="+mn-cs"/>
              </a:rPr>
              <a:t>(KNN) With </a:t>
            </a:r>
          </a:p>
          <a:p>
            <a:pPr algn="ctr">
              <a:defRPr/>
            </a:pPr>
            <a:r>
              <a:rPr lang="en-US" sz="1400" b="1" kern="1200" dirty="0">
                <a:solidFill>
                  <a:schemeClr val="bg1">
                    <a:lumMod val="95000"/>
                  </a:schemeClr>
                </a:solidFill>
                <a:latin typeface="+mn-lt"/>
                <a:ea typeface="+mn-ea"/>
                <a:cs typeface="+mn-cs"/>
              </a:rPr>
              <a:t>precision = 0.6538</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bg1">
                  <a:lumMod val="95000"/>
                </a:schemeClr>
              </a:solidFill>
              <a:latin typeface="+mn-lt"/>
              <a:ea typeface="+mn-ea"/>
              <a:cs typeface="+mn-cs"/>
            </a:endParaRPr>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a:lstStyle/>
          <a:p>
            <a:r>
              <a:rPr lang="en-US" dirty="0">
                <a:solidFill>
                  <a:schemeClr val="bg1"/>
                </a:solidFill>
              </a:rPr>
              <a:t>THE Champion Model</a:t>
            </a:r>
          </a:p>
        </p:txBody>
      </p:sp>
      <p:sp>
        <p:nvSpPr>
          <p:cNvPr id="42" name="Text Placeholder 41">
            <a:extLst>
              <a:ext uri="{FF2B5EF4-FFF2-40B4-BE49-F238E27FC236}">
                <a16:creationId xmlns:a16="http://schemas.microsoft.com/office/drawing/2014/main" id="{D70BF709-D6E1-4AFF-A538-E9F7D1A452C2}"/>
              </a:ext>
            </a:extLst>
          </p:cNvPr>
          <p:cNvSpPr>
            <a:spLocks noGrp="1"/>
          </p:cNvSpPr>
          <p:nvPr>
            <p:ph type="body" sz="quarter" idx="19"/>
          </p:nvPr>
        </p:nvSpPr>
        <p:spPr/>
        <p:txBody>
          <a:bodyPr>
            <a:normAutofit/>
          </a:bodyPr>
          <a:lstStyle/>
          <a:p>
            <a:pPr>
              <a:lnSpc>
                <a:spcPct val="100000"/>
              </a:lnSpc>
              <a:spcBef>
                <a:spcPts val="0"/>
              </a:spcBef>
            </a:pPr>
            <a:r>
              <a:rPr lang="en-US" i="1" dirty="0">
                <a:solidFill>
                  <a:schemeClr val="bg2"/>
                </a:solidFill>
                <a:latin typeface="+mn-lt"/>
              </a:rPr>
              <a:t>Accuracy</a:t>
            </a:r>
          </a:p>
        </p:txBody>
      </p:sp>
      <p:sp>
        <p:nvSpPr>
          <p:cNvPr id="43" name="Text Placeholder 42">
            <a:extLst>
              <a:ext uri="{FF2B5EF4-FFF2-40B4-BE49-F238E27FC236}">
                <a16:creationId xmlns:a16="http://schemas.microsoft.com/office/drawing/2014/main" id="{8CE3A891-B3D6-4B07-A0B9-8F86A9EE5882}"/>
              </a:ext>
            </a:extLst>
          </p:cNvPr>
          <p:cNvSpPr>
            <a:spLocks noGrp="1"/>
          </p:cNvSpPr>
          <p:nvPr>
            <p:ph type="body" sz="quarter" idx="20"/>
          </p:nvPr>
        </p:nvSpPr>
        <p:spPr>
          <a:xfrm>
            <a:off x="4745831" y="5628583"/>
            <a:ext cx="2700338" cy="738187"/>
          </a:xfrm>
        </p:spPr>
        <p:txBody>
          <a:bodyPr>
            <a:normAutofit/>
          </a:bodyPr>
          <a:lstStyle/>
          <a:p>
            <a:pPr>
              <a:lnSpc>
                <a:spcPct val="100000"/>
              </a:lnSpc>
              <a:spcBef>
                <a:spcPts val="0"/>
              </a:spcBef>
            </a:pPr>
            <a:r>
              <a:rPr lang="en-US" i="1" dirty="0">
                <a:solidFill>
                  <a:schemeClr val="bg2"/>
                </a:solidFill>
                <a:latin typeface="+mn-lt"/>
              </a:rPr>
              <a:t>The Champion Model</a:t>
            </a:r>
          </a:p>
        </p:txBody>
      </p:sp>
      <p:sp>
        <p:nvSpPr>
          <p:cNvPr id="44" name="Text Placeholder 43">
            <a:extLst>
              <a:ext uri="{FF2B5EF4-FFF2-40B4-BE49-F238E27FC236}">
                <a16:creationId xmlns:a16="http://schemas.microsoft.com/office/drawing/2014/main" id="{C7D8CB18-31C2-421A-B086-BCC239E2F5A9}"/>
              </a:ext>
            </a:extLst>
          </p:cNvPr>
          <p:cNvSpPr>
            <a:spLocks noGrp="1"/>
          </p:cNvSpPr>
          <p:nvPr>
            <p:ph type="body" sz="quarter" idx="21"/>
          </p:nvPr>
        </p:nvSpPr>
        <p:spPr/>
        <p:txBody>
          <a:bodyPr>
            <a:normAutofit/>
          </a:bodyPr>
          <a:lstStyle/>
          <a:p>
            <a:pPr>
              <a:lnSpc>
                <a:spcPct val="100000"/>
              </a:lnSpc>
              <a:spcBef>
                <a:spcPts val="0"/>
              </a:spcBef>
            </a:pPr>
            <a:r>
              <a:rPr lang="en-US" i="1" dirty="0">
                <a:solidFill>
                  <a:schemeClr val="bg2"/>
                </a:solidFill>
                <a:latin typeface="+mn-lt"/>
              </a:rPr>
              <a:t>Precision</a:t>
            </a:r>
          </a:p>
        </p:txBody>
      </p:sp>
      <p:sp>
        <p:nvSpPr>
          <p:cNvPr id="49" name="object 6" descr="Beige rectangle">
            <a:extLst>
              <a:ext uri="{FF2B5EF4-FFF2-40B4-BE49-F238E27FC236}">
                <a16:creationId xmlns:a16="http://schemas.microsoft.com/office/drawing/2014/main" id="{E67B2D0F-2920-4165-BC82-05237362DABB}"/>
              </a:ext>
            </a:extLst>
          </p:cNvPr>
          <p:cNvSpPr/>
          <p:nvPr/>
        </p:nvSpPr>
        <p:spPr>
          <a:xfrm flipV="1">
            <a:off x="915047" y="1287115"/>
            <a:ext cx="4334286" cy="45719"/>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sp>
        <p:nvSpPr>
          <p:cNvPr id="29" name="Oval 28" descr="Beige circle">
            <a:extLst>
              <a:ext uri="{FF2B5EF4-FFF2-40B4-BE49-F238E27FC236}">
                <a16:creationId xmlns:a16="http://schemas.microsoft.com/office/drawing/2014/main" id="{23AE393F-46ED-4451-AACA-7EC20B0EE16F}"/>
              </a:ext>
            </a:extLst>
          </p:cNvPr>
          <p:cNvSpPr/>
          <p:nvPr/>
        </p:nvSpPr>
        <p:spPr>
          <a:xfrm>
            <a:off x="4111752" y="1556893"/>
            <a:ext cx="3968496" cy="3967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95000"/>
                  </a:schemeClr>
                </a:solidFill>
                <a:latin typeface="+mn-lt"/>
                <a:ea typeface="+mn-ea"/>
                <a:cs typeface="+mn-cs"/>
              </a:rPr>
              <a:t>The Champion Model is K nearest Neighbor (KNN)</a:t>
            </a:r>
          </a:p>
        </p:txBody>
      </p:sp>
    </p:spTree>
    <p:extLst>
      <p:ext uri="{BB962C8B-B14F-4D97-AF65-F5344CB8AC3E}">
        <p14:creationId xmlns:p14="http://schemas.microsoft.com/office/powerpoint/2010/main" val="1065904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The Voting Model</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942535" y="1337300"/>
            <a:ext cx="4103597" cy="93566"/>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2" name="Title 2">
            <a:extLst>
              <a:ext uri="{FF2B5EF4-FFF2-40B4-BE49-F238E27FC236}">
                <a16:creationId xmlns:a16="http://schemas.microsoft.com/office/drawing/2014/main" id="{A07C76E1-8B5F-9707-BC9E-15DDF3FFD37B}"/>
              </a:ext>
            </a:extLst>
          </p:cNvPr>
          <p:cNvSpPr txBox="1">
            <a:spLocks/>
          </p:cNvSpPr>
          <p:nvPr/>
        </p:nvSpPr>
        <p:spPr>
          <a:xfrm>
            <a:off x="838200" y="1500990"/>
            <a:ext cx="10515600" cy="4936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marL="457200" indent="-457200">
              <a:buFont typeface="Arial" panose="020B0604020202020204" pitchFamily="34" charset="0"/>
              <a:buChar char="•"/>
            </a:pPr>
            <a:r>
              <a:rPr lang="en-US" b="0" dirty="0"/>
              <a:t>The Voting Classifier combines the predictions of multiple individual classifiers to determine the final class label.</a:t>
            </a:r>
          </a:p>
          <a:p>
            <a:pPr marL="457200" indent="-457200">
              <a:buFont typeface="Arial" panose="020B0604020202020204" pitchFamily="34" charset="0"/>
              <a:buChar char="•"/>
            </a:pPr>
            <a:endParaRPr lang="en-US" b="0" dirty="0"/>
          </a:p>
          <a:p>
            <a:pPr marL="457200" indent="-457200">
              <a:buFont typeface="Arial" panose="020B0604020202020204" pitchFamily="34" charset="0"/>
              <a:buChar char="•"/>
            </a:pPr>
            <a:r>
              <a:rPr lang="en-US" b="0" dirty="0"/>
              <a:t>The Voting Classifier is particularly useful when the individual classifiers have diverse strengths and weaknesses.</a:t>
            </a:r>
          </a:p>
          <a:p>
            <a:pPr marL="457200" indent="-457200">
              <a:buFont typeface="Arial" panose="020B0604020202020204" pitchFamily="34" charset="0"/>
              <a:buChar char="•"/>
            </a:pPr>
            <a:endParaRPr lang="en-US" b="0" dirty="0"/>
          </a:p>
          <a:p>
            <a:pPr marL="457200" indent="-457200">
              <a:buFont typeface="Arial" panose="020B0604020202020204" pitchFamily="34" charset="0"/>
              <a:buChar char="•"/>
            </a:pPr>
            <a:r>
              <a:rPr lang="en-US" b="0" dirty="0"/>
              <a:t>By combining their predictions, the Voting model can often achieve better performance than any individual classifier alone.</a:t>
            </a:r>
          </a:p>
        </p:txBody>
      </p:sp>
    </p:spTree>
    <p:extLst>
      <p:ext uri="{BB962C8B-B14F-4D97-AF65-F5344CB8AC3E}">
        <p14:creationId xmlns:p14="http://schemas.microsoft.com/office/powerpoint/2010/main" val="4212848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The Voting Model</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942535" y="1337301"/>
            <a:ext cx="4120531"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4" name="Title 2">
            <a:extLst>
              <a:ext uri="{FF2B5EF4-FFF2-40B4-BE49-F238E27FC236}">
                <a16:creationId xmlns:a16="http://schemas.microsoft.com/office/drawing/2014/main" id="{315E4063-B9A3-06D8-A666-47A92716F2B5}"/>
              </a:ext>
            </a:extLst>
          </p:cNvPr>
          <p:cNvSpPr txBox="1">
            <a:spLocks/>
          </p:cNvSpPr>
          <p:nvPr/>
        </p:nvSpPr>
        <p:spPr>
          <a:xfrm>
            <a:off x="9206831" y="3189964"/>
            <a:ext cx="2373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2000" b="0" dirty="0"/>
              <a:t>Accuracy = 57</a:t>
            </a:r>
          </a:p>
          <a:p>
            <a:r>
              <a:rPr lang="en-US" sz="2000" b="0" dirty="0"/>
              <a:t>Precision = 0.7143 </a:t>
            </a:r>
          </a:p>
        </p:txBody>
      </p:sp>
      <p:pic>
        <p:nvPicPr>
          <p:cNvPr id="19464" name="Picture 8">
            <a:extLst>
              <a:ext uri="{FF2B5EF4-FFF2-40B4-BE49-F238E27FC236}">
                <a16:creationId xmlns:a16="http://schemas.microsoft.com/office/drawing/2014/main" id="{C2F02909-D7B9-C91D-0309-1954F4927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35" y="1495425"/>
            <a:ext cx="80581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88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7"/>
            <a:ext cx="6689725" cy="3632467"/>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6188242" y="2292737"/>
            <a:ext cx="5165558" cy="833856"/>
          </a:xfrm>
        </p:spPr>
        <p:txBody>
          <a:bodyPr/>
          <a:lstStyle/>
          <a:p>
            <a:r>
              <a:rPr lang="en-US" dirty="0">
                <a:solidFill>
                  <a:schemeClr val="bg1">
                    <a:lumMod val="85000"/>
                  </a:schemeClr>
                </a:solidFill>
              </a:rPr>
              <a:t>Business case </a:t>
            </a:r>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6256782" y="2968879"/>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188242" y="3126593"/>
            <a:ext cx="5181600" cy="20393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lumMod val="85000"/>
                  </a:schemeClr>
                </a:solidFill>
                <a:latin typeface="Bodoni MT" panose="02070603080606020203" pitchFamily="18" charset="0"/>
              </a:rPr>
              <a:t>In stock market, there is a significant need for predicting the future prices of certain stocks. The daily process on the stock exchange generates vast amounts of data, and the fluctuations within a day add to the existing volume of data. </a:t>
            </a:r>
            <a:r>
              <a:rPr lang="en-US" sz="1800" dirty="0" err="1">
                <a:solidFill>
                  <a:schemeClr val="bg1">
                    <a:lumMod val="85000"/>
                  </a:schemeClr>
                </a:solidFill>
                <a:latin typeface="Bodoni MT" panose="02070603080606020203" pitchFamily="18" charset="0"/>
              </a:rPr>
              <a:t>Analysing</a:t>
            </a:r>
            <a:r>
              <a:rPr lang="en-US" sz="1800" dirty="0">
                <a:solidFill>
                  <a:schemeClr val="bg1">
                    <a:lumMod val="85000"/>
                  </a:schemeClr>
                </a:solidFill>
                <a:latin typeface="Bodoni MT" panose="02070603080606020203" pitchFamily="18" charset="0"/>
              </a:rPr>
              <a:t> these changes and predicting the future price or market trends of certain company stocks has become a challenging task in this scenario. </a:t>
            </a:r>
            <a:r>
              <a:rPr lang="en-US" sz="1800" i="1" spc="-25" dirty="0">
                <a:solidFill>
                  <a:schemeClr val="bg1">
                    <a:lumMod val="85000"/>
                  </a:schemeClr>
                </a:solidFill>
                <a:latin typeface="Bodoni MT" panose="02070603080606020203" pitchFamily="18" charset="0"/>
                <a:cs typeface="Arial"/>
              </a:rPr>
              <a:t> </a:t>
            </a:r>
          </a:p>
        </p:txBody>
      </p:sp>
    </p:spTree>
    <p:extLst>
      <p:ext uri="{BB962C8B-B14F-4D97-AF65-F5344CB8AC3E}">
        <p14:creationId xmlns:p14="http://schemas.microsoft.com/office/powerpoint/2010/main" val="1793949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61924" y="427039"/>
            <a:ext cx="11382376" cy="5735636"/>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838200" y="2232119"/>
            <a:ext cx="4859215" cy="1325563"/>
          </a:xfrm>
        </p:spPr>
        <p:txBody>
          <a:bodyPr>
            <a:normAutofit fontScale="90000"/>
          </a:bodyPr>
          <a:lstStyle/>
          <a:p>
            <a:r>
              <a:rPr lang="en-US" sz="5000" dirty="0">
                <a:solidFill>
                  <a:schemeClr val="bg1"/>
                </a:solidFill>
              </a:rPr>
              <a:t>THANK YOU!</a:t>
            </a:r>
            <a:br>
              <a:rPr lang="en-US" sz="5000" dirty="0">
                <a:solidFill>
                  <a:schemeClr val="bg1"/>
                </a:solidFill>
              </a:rPr>
            </a:br>
            <a:r>
              <a:rPr lang="en-US" sz="4000" dirty="0">
                <a:solidFill>
                  <a:schemeClr val="bg1"/>
                </a:solidFill>
              </a:rPr>
              <a:t>Any questions</a:t>
            </a:r>
            <a:endParaRPr lang="en-US" sz="5000" dirty="0"/>
          </a:p>
        </p:txBody>
      </p:sp>
    </p:spTree>
    <p:extLst>
      <p:ext uri="{BB962C8B-B14F-4D97-AF65-F5344CB8AC3E}">
        <p14:creationId xmlns:p14="http://schemas.microsoft.com/office/powerpoint/2010/main" val="148695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dirty="0"/>
              <a:t>Dataset Description</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942535" y="1337303"/>
            <a:ext cx="3942732"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5" name="TextBox 4">
            <a:extLst>
              <a:ext uri="{FF2B5EF4-FFF2-40B4-BE49-F238E27FC236}">
                <a16:creationId xmlns:a16="http://schemas.microsoft.com/office/drawing/2014/main" id="{62170F21-BA15-609C-18BF-A44CCA7AC9D8}"/>
              </a:ext>
            </a:extLst>
          </p:cNvPr>
          <p:cNvSpPr txBox="1"/>
          <p:nvPr/>
        </p:nvSpPr>
        <p:spPr>
          <a:xfrm>
            <a:off x="437626" y="1827378"/>
            <a:ext cx="6583959" cy="3970318"/>
          </a:xfrm>
          <a:prstGeom prst="rect">
            <a:avLst/>
          </a:prstGeom>
          <a:noFill/>
        </p:spPr>
        <p:txBody>
          <a:bodyPr wrap="square">
            <a:spAutoFit/>
          </a:bodyPr>
          <a:lstStyle/>
          <a:p>
            <a:pPr algn="l" fontAlgn="base"/>
            <a:r>
              <a:rPr lang="en-US" b="0" i="0" dirty="0">
                <a:solidFill>
                  <a:srgbClr val="3C4043"/>
                </a:solidFill>
                <a:effectLst/>
                <a:latin typeface="Inter"/>
              </a:rPr>
              <a:t>This comprehensive dataset provides a detailed analysis of Microsoft Corporation's stock performance from 1986 to 2023. It encompasses various important parameters, including stock </a:t>
            </a:r>
            <a:r>
              <a:rPr lang="en-US" b="1" i="0" dirty="0">
                <a:solidFill>
                  <a:srgbClr val="3C4043"/>
                </a:solidFill>
                <a:effectLst/>
                <a:latin typeface="inherit"/>
              </a:rPr>
              <a:t>price</a:t>
            </a:r>
            <a:r>
              <a:rPr lang="en-US" b="0" i="0" dirty="0">
                <a:solidFill>
                  <a:srgbClr val="3C4043"/>
                </a:solidFill>
                <a:effectLst/>
                <a:latin typeface="Inter"/>
              </a:rPr>
              <a:t>, </a:t>
            </a:r>
            <a:r>
              <a:rPr lang="en-US" b="1" i="0" dirty="0">
                <a:solidFill>
                  <a:srgbClr val="3C4043"/>
                </a:solidFill>
                <a:effectLst/>
                <a:latin typeface="inherit"/>
              </a:rPr>
              <a:t>low</a:t>
            </a:r>
            <a:r>
              <a:rPr lang="en-US" b="0" i="0" dirty="0">
                <a:solidFill>
                  <a:srgbClr val="3C4043"/>
                </a:solidFill>
                <a:effectLst/>
                <a:latin typeface="Inter"/>
              </a:rPr>
              <a:t> </a:t>
            </a:r>
            <a:r>
              <a:rPr lang="en-US" b="1" i="0" dirty="0">
                <a:solidFill>
                  <a:srgbClr val="3C4043"/>
                </a:solidFill>
                <a:effectLst/>
                <a:latin typeface="inherit"/>
              </a:rPr>
              <a:t>price</a:t>
            </a:r>
            <a:r>
              <a:rPr lang="en-US" b="0" i="0" dirty="0">
                <a:solidFill>
                  <a:srgbClr val="3C4043"/>
                </a:solidFill>
                <a:effectLst/>
                <a:latin typeface="Inter"/>
              </a:rPr>
              <a:t>, </a:t>
            </a:r>
            <a:r>
              <a:rPr lang="en-US" b="1" i="0" dirty="0">
                <a:solidFill>
                  <a:srgbClr val="3C4043"/>
                </a:solidFill>
                <a:effectLst/>
                <a:latin typeface="Inter"/>
              </a:rPr>
              <a:t>high price</a:t>
            </a:r>
            <a:r>
              <a:rPr lang="en-US" b="0" i="0" dirty="0">
                <a:solidFill>
                  <a:srgbClr val="3C4043"/>
                </a:solidFill>
                <a:effectLst/>
                <a:latin typeface="Inter"/>
              </a:rPr>
              <a:t>, and trading </a:t>
            </a:r>
            <a:r>
              <a:rPr lang="en-US" b="1" i="0" dirty="0">
                <a:solidFill>
                  <a:srgbClr val="3C4043"/>
                </a:solidFill>
                <a:effectLst/>
                <a:latin typeface="inherit"/>
              </a:rPr>
              <a:t>volume</a:t>
            </a:r>
            <a:r>
              <a:rPr lang="en-US" b="0" i="0" dirty="0">
                <a:solidFill>
                  <a:srgbClr val="3C4043"/>
                </a:solidFill>
                <a:effectLst/>
                <a:latin typeface="Inter"/>
              </a:rPr>
              <a:t>, to provide a comprehensive overview of the company's market behavior throughout the years.</a:t>
            </a:r>
          </a:p>
          <a:p>
            <a:pPr algn="l" fontAlgn="base"/>
            <a:endParaRPr lang="ar-EG" b="0" i="0" dirty="0">
              <a:solidFill>
                <a:srgbClr val="3C4043"/>
              </a:solidFill>
              <a:effectLst/>
              <a:latin typeface="Inter"/>
            </a:endParaRPr>
          </a:p>
          <a:p>
            <a:pPr algn="l" fontAlgn="base"/>
            <a:r>
              <a:rPr lang="en-US" b="0" i="0" dirty="0">
                <a:solidFill>
                  <a:srgbClr val="3C4043"/>
                </a:solidFill>
                <a:effectLst/>
                <a:latin typeface="Inter"/>
              </a:rPr>
              <a:t>The dataset begins in 1986, marking the early years of Microsoft's presence in the stock market. The dataset captures the fluctuations and trends in the stock market, reflecting the company's journey from its inception to its position as a global tech giant.</a:t>
            </a:r>
            <a:endParaRPr lang="ar-EG" b="0" i="0" dirty="0">
              <a:solidFill>
                <a:srgbClr val="3C4043"/>
              </a:solidFill>
              <a:effectLst/>
              <a:latin typeface="Inter"/>
            </a:endParaRPr>
          </a:p>
          <a:p>
            <a:pPr algn="l" fontAlgn="base"/>
            <a:endParaRPr lang="en-US" b="0" i="0" dirty="0">
              <a:solidFill>
                <a:srgbClr val="3C4043"/>
              </a:solidFill>
              <a:effectLst/>
              <a:latin typeface="Inter"/>
            </a:endParaRPr>
          </a:p>
          <a:p>
            <a:pPr algn="l" fontAlgn="base"/>
            <a:r>
              <a:rPr lang="en-US" b="0" i="0" dirty="0">
                <a:solidFill>
                  <a:srgbClr val="3C4043"/>
                </a:solidFill>
                <a:effectLst/>
                <a:latin typeface="Inter"/>
              </a:rPr>
              <a:t>The dataset covers a span of several decades, enabling users to analyze long-term trends, market cycles, and historical patterns that have shaped Microsoft's stock performance. </a:t>
            </a:r>
          </a:p>
        </p:txBody>
      </p:sp>
      <p:pic>
        <p:nvPicPr>
          <p:cNvPr id="10" name="Picture 9" descr="A table with text on it&#10;&#10;Description automatically generated">
            <a:extLst>
              <a:ext uri="{FF2B5EF4-FFF2-40B4-BE49-F238E27FC236}">
                <a16:creationId xmlns:a16="http://schemas.microsoft.com/office/drawing/2014/main" id="{B1C35481-EC2F-C5AD-BE06-99F143DF93D8}"/>
              </a:ext>
            </a:extLst>
          </p:cNvPr>
          <p:cNvPicPr>
            <a:picLocks noChangeAspect="1"/>
          </p:cNvPicPr>
          <p:nvPr/>
        </p:nvPicPr>
        <p:blipFill rotWithShape="1">
          <a:blip r:embed="rId3">
            <a:extLst>
              <a:ext uri="{28A0092B-C50C-407E-A947-70E740481C1C}">
                <a14:useLocalDpi xmlns:a14="http://schemas.microsoft.com/office/drawing/2010/main" val="0"/>
              </a:ext>
            </a:extLst>
          </a:blip>
          <a:srcRect b="-6395"/>
          <a:stretch/>
        </p:blipFill>
        <p:spPr>
          <a:xfrm>
            <a:off x="7021585" y="1442749"/>
            <a:ext cx="5050174" cy="4739576"/>
          </a:xfrm>
          <a:prstGeom prst="rect">
            <a:avLst/>
          </a:prstGeom>
        </p:spPr>
      </p:pic>
    </p:spTree>
    <p:extLst>
      <p:ext uri="{BB962C8B-B14F-4D97-AF65-F5344CB8AC3E}">
        <p14:creationId xmlns:p14="http://schemas.microsoft.com/office/powerpoint/2010/main" val="161773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a:xfrm>
            <a:off x="638175" y="384320"/>
            <a:ext cx="10515600" cy="1325563"/>
          </a:xfrm>
        </p:spPr>
        <p:txBody>
          <a:bodyPr/>
          <a:lstStyle/>
          <a:p>
            <a:r>
              <a:rPr lang="en-US" dirty="0"/>
              <a:t>Data Preprocessing Results</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724487" y="1362703"/>
            <a:ext cx="5227580"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5" name="TextBox 4">
            <a:extLst>
              <a:ext uri="{FF2B5EF4-FFF2-40B4-BE49-F238E27FC236}">
                <a16:creationId xmlns:a16="http://schemas.microsoft.com/office/drawing/2014/main" id="{4B9ACCAC-3825-6A5E-7378-E532693CACCD}"/>
              </a:ext>
            </a:extLst>
          </p:cNvPr>
          <p:cNvSpPr txBox="1"/>
          <p:nvPr/>
        </p:nvSpPr>
        <p:spPr>
          <a:xfrm>
            <a:off x="724487" y="2518932"/>
            <a:ext cx="3663892" cy="2862322"/>
          </a:xfrm>
          <a:prstGeom prst="rect">
            <a:avLst/>
          </a:prstGeom>
          <a:noFill/>
        </p:spPr>
        <p:txBody>
          <a:bodyPr wrap="square">
            <a:spAutoFit/>
          </a:bodyPr>
          <a:lstStyle/>
          <a:p>
            <a:r>
              <a:rPr lang="en-US" dirty="0">
                <a:latin typeface="Söhne"/>
              </a:rPr>
              <a:t>T</a:t>
            </a:r>
            <a:r>
              <a:rPr lang="en-US" b="0" i="0" dirty="0">
                <a:effectLst/>
                <a:latin typeface="Söhne"/>
              </a:rPr>
              <a:t>he code essentially employs the Yahoo Finance API (Application Programming Interface) to fetch historical stock price data for the Microsoft (MSFT) stock. </a:t>
            </a:r>
          </a:p>
          <a:p>
            <a:endParaRPr lang="en-US" dirty="0">
              <a:latin typeface="Söhne"/>
            </a:endParaRPr>
          </a:p>
          <a:p>
            <a:r>
              <a:rPr lang="en-US" b="0" i="0" dirty="0">
                <a:effectLst/>
                <a:latin typeface="Söhne"/>
              </a:rPr>
              <a:t>The Yahoo Finance API allows users to access financial data, including historical price information, for various publicly traded securities.</a:t>
            </a:r>
            <a:endParaRPr lang="en-US" dirty="0"/>
          </a:p>
        </p:txBody>
      </p:sp>
      <p:pic>
        <p:nvPicPr>
          <p:cNvPr id="7" name="صورة 6">
            <a:extLst>
              <a:ext uri="{FF2B5EF4-FFF2-40B4-BE49-F238E27FC236}">
                <a16:creationId xmlns:a16="http://schemas.microsoft.com/office/drawing/2014/main" id="{A18DB336-02A2-A186-A3F8-F98789C5F14D}"/>
              </a:ext>
            </a:extLst>
          </p:cNvPr>
          <p:cNvPicPr>
            <a:picLocks noChangeAspect="1"/>
          </p:cNvPicPr>
          <p:nvPr/>
        </p:nvPicPr>
        <p:blipFill>
          <a:blip r:embed="rId3"/>
          <a:stretch>
            <a:fillRect/>
          </a:stretch>
        </p:blipFill>
        <p:spPr>
          <a:xfrm>
            <a:off x="4703763" y="1871337"/>
            <a:ext cx="6763750" cy="4029824"/>
          </a:xfrm>
          <a:prstGeom prst="rect">
            <a:avLst/>
          </a:prstGeom>
        </p:spPr>
      </p:pic>
    </p:spTree>
    <p:extLst>
      <p:ext uri="{BB962C8B-B14F-4D97-AF65-F5344CB8AC3E}">
        <p14:creationId xmlns:p14="http://schemas.microsoft.com/office/powerpoint/2010/main" val="357882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a:xfrm>
            <a:off x="635000" y="-46207"/>
            <a:ext cx="10515600" cy="1325563"/>
          </a:xfrm>
        </p:spPr>
        <p:txBody>
          <a:bodyPr/>
          <a:lstStyle/>
          <a:p>
            <a:r>
              <a:rPr lang="en-US" dirty="0"/>
              <a:t>Data Preprocessing Results</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739335" y="885650"/>
            <a:ext cx="5153465"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5" name="TextBox 4">
            <a:extLst>
              <a:ext uri="{FF2B5EF4-FFF2-40B4-BE49-F238E27FC236}">
                <a16:creationId xmlns:a16="http://schemas.microsoft.com/office/drawing/2014/main" id="{4B9ACCAC-3825-6A5E-7378-E532693CACCD}"/>
              </a:ext>
            </a:extLst>
          </p:cNvPr>
          <p:cNvSpPr txBox="1"/>
          <p:nvPr/>
        </p:nvSpPr>
        <p:spPr>
          <a:xfrm>
            <a:off x="720141" y="1170657"/>
            <a:ext cx="10751718" cy="646331"/>
          </a:xfrm>
          <a:prstGeom prst="rect">
            <a:avLst/>
          </a:prstGeom>
          <a:noFill/>
        </p:spPr>
        <p:txBody>
          <a:bodyPr wrap="square">
            <a:spAutoFit/>
          </a:bodyPr>
          <a:lstStyle/>
          <a:p>
            <a:r>
              <a:rPr lang="en-US" b="0" i="0" dirty="0">
                <a:effectLst/>
                <a:latin typeface="Söhne"/>
              </a:rPr>
              <a:t>To address skewness in the data, We applied </a:t>
            </a:r>
            <a:r>
              <a:rPr lang="en-US" b="1" i="0" dirty="0">
                <a:effectLst/>
                <a:latin typeface="Söhne"/>
              </a:rPr>
              <a:t>Log Transformation </a:t>
            </a:r>
            <a:r>
              <a:rPr lang="en-US" i="0" dirty="0">
                <a:effectLst/>
                <a:latin typeface="Söhne"/>
              </a:rPr>
              <a:t>which is</a:t>
            </a:r>
            <a:r>
              <a:rPr lang="en-US" i="0" dirty="0">
                <a:solidFill>
                  <a:srgbClr val="D1D5DB"/>
                </a:solidFill>
                <a:effectLst/>
                <a:latin typeface="Söhne"/>
              </a:rPr>
              <a:t> </a:t>
            </a:r>
            <a:r>
              <a:rPr lang="en-US" dirty="0">
                <a:latin typeface="Söhne"/>
              </a:rPr>
              <a:t>a</a:t>
            </a:r>
            <a:r>
              <a:rPr lang="en-US" b="0" i="0" dirty="0">
                <a:effectLst/>
                <a:latin typeface="Söhne"/>
              </a:rPr>
              <a:t>pplying a logarithmic transformation </a:t>
            </a:r>
            <a:r>
              <a:rPr lang="en-US" dirty="0">
                <a:latin typeface="Söhne"/>
              </a:rPr>
              <a:t>to </a:t>
            </a:r>
            <a:r>
              <a:rPr lang="en-US" b="0" i="0" dirty="0">
                <a:effectLst/>
                <a:latin typeface="Söhne"/>
              </a:rPr>
              <a:t>compress the range of large values and reduce the impact of outliers, making the data more symmetrical.</a:t>
            </a:r>
            <a:endParaRPr lang="en-US" dirty="0"/>
          </a:p>
        </p:txBody>
      </p:sp>
      <p:pic>
        <p:nvPicPr>
          <p:cNvPr id="1026" name="Picture 2">
            <a:extLst>
              <a:ext uri="{FF2B5EF4-FFF2-40B4-BE49-F238E27FC236}">
                <a16:creationId xmlns:a16="http://schemas.microsoft.com/office/drawing/2014/main" id="{4ABC4D25-DEDC-F90E-8C37-91D57651A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75" y="1917794"/>
            <a:ext cx="4614881" cy="1545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55E99C3-9076-3381-6B7B-BC2515390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9956" y="1830268"/>
            <a:ext cx="4959444" cy="1684974"/>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F7F62E24-66DE-B80A-EAF5-227D4A97CB7B}"/>
              </a:ext>
            </a:extLst>
          </p:cNvPr>
          <p:cNvSpPr/>
          <p:nvPr/>
        </p:nvSpPr>
        <p:spPr>
          <a:xfrm>
            <a:off x="5707537" y="4022484"/>
            <a:ext cx="924273" cy="90810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pic>
        <p:nvPicPr>
          <p:cNvPr id="4" name="Picture 2">
            <a:extLst>
              <a:ext uri="{FF2B5EF4-FFF2-40B4-BE49-F238E27FC236}">
                <a16:creationId xmlns:a16="http://schemas.microsoft.com/office/drawing/2014/main" id="{12BD730D-946D-8655-4300-9353A67515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0" y="3489839"/>
            <a:ext cx="4699832" cy="1573665"/>
          </a:xfrm>
          <a:prstGeom prst="rect">
            <a:avLst/>
          </a:prstGeom>
          <a:noFill/>
          <a:extLst>
            <a:ext uri="{909E8E84-426E-40DD-AFC4-6F175D3DCCD1}">
              <a14:hiddenFill xmlns:a14="http://schemas.microsoft.com/office/drawing/2010/main">
                <a:solidFill>
                  <a:srgbClr val="FFFFFF"/>
                </a:solidFill>
              </a14:hiddenFill>
            </a:ext>
          </a:extLst>
        </p:spPr>
      </p:pic>
      <p:pic>
        <p:nvPicPr>
          <p:cNvPr id="7" name="صورة 6">
            <a:extLst>
              <a:ext uri="{FF2B5EF4-FFF2-40B4-BE49-F238E27FC236}">
                <a16:creationId xmlns:a16="http://schemas.microsoft.com/office/drawing/2014/main" id="{8C0DE1AE-8D3A-5502-69AA-0B1C1522280A}"/>
              </a:ext>
            </a:extLst>
          </p:cNvPr>
          <p:cNvPicPr>
            <a:picLocks noChangeAspect="1"/>
          </p:cNvPicPr>
          <p:nvPr/>
        </p:nvPicPr>
        <p:blipFill>
          <a:blip r:embed="rId6"/>
          <a:stretch>
            <a:fillRect/>
          </a:stretch>
        </p:blipFill>
        <p:spPr>
          <a:xfrm>
            <a:off x="6810604" y="3499013"/>
            <a:ext cx="4965590" cy="1664866"/>
          </a:xfrm>
          <a:prstGeom prst="rect">
            <a:avLst/>
          </a:prstGeom>
        </p:spPr>
      </p:pic>
      <p:pic>
        <p:nvPicPr>
          <p:cNvPr id="8" name="صورة 7">
            <a:extLst>
              <a:ext uri="{FF2B5EF4-FFF2-40B4-BE49-F238E27FC236}">
                <a16:creationId xmlns:a16="http://schemas.microsoft.com/office/drawing/2014/main" id="{43F42077-E1B1-B4FA-8EF2-B79E6776A3C1}"/>
              </a:ext>
            </a:extLst>
          </p:cNvPr>
          <p:cNvPicPr>
            <a:picLocks noChangeAspect="1"/>
          </p:cNvPicPr>
          <p:nvPr/>
        </p:nvPicPr>
        <p:blipFill>
          <a:blip r:embed="rId7"/>
          <a:stretch>
            <a:fillRect/>
          </a:stretch>
        </p:blipFill>
        <p:spPr>
          <a:xfrm>
            <a:off x="588431" y="5090328"/>
            <a:ext cx="4792967" cy="1549087"/>
          </a:xfrm>
          <a:prstGeom prst="rect">
            <a:avLst/>
          </a:prstGeom>
        </p:spPr>
      </p:pic>
      <p:pic>
        <p:nvPicPr>
          <p:cNvPr id="9" name="صورة 8">
            <a:extLst>
              <a:ext uri="{FF2B5EF4-FFF2-40B4-BE49-F238E27FC236}">
                <a16:creationId xmlns:a16="http://schemas.microsoft.com/office/drawing/2014/main" id="{9A11703A-C109-97F0-730C-75FA22300E7E}"/>
              </a:ext>
            </a:extLst>
          </p:cNvPr>
          <p:cNvPicPr>
            <a:picLocks noChangeAspect="1"/>
          </p:cNvPicPr>
          <p:nvPr/>
        </p:nvPicPr>
        <p:blipFill>
          <a:blip r:embed="rId8"/>
          <a:stretch>
            <a:fillRect/>
          </a:stretch>
        </p:blipFill>
        <p:spPr>
          <a:xfrm>
            <a:off x="6884408" y="5197267"/>
            <a:ext cx="4943137" cy="1601466"/>
          </a:xfrm>
          <a:prstGeom prst="rect">
            <a:avLst/>
          </a:prstGeom>
        </p:spPr>
      </p:pic>
    </p:spTree>
    <p:extLst>
      <p:ext uri="{BB962C8B-B14F-4D97-AF65-F5344CB8AC3E}">
        <p14:creationId xmlns:p14="http://schemas.microsoft.com/office/powerpoint/2010/main" val="307998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dirty="0"/>
              <a:t>Data Preprocessing Results</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a:off x="942534" y="1337303"/>
            <a:ext cx="5218627"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2" name="Arrow: Right 1">
            <a:extLst>
              <a:ext uri="{FF2B5EF4-FFF2-40B4-BE49-F238E27FC236}">
                <a16:creationId xmlns:a16="http://schemas.microsoft.com/office/drawing/2014/main" id="{F7F62E24-66DE-B80A-EAF5-227D4A97CB7B}"/>
              </a:ext>
            </a:extLst>
          </p:cNvPr>
          <p:cNvSpPr/>
          <p:nvPr/>
        </p:nvSpPr>
        <p:spPr>
          <a:xfrm>
            <a:off x="5788403" y="3493978"/>
            <a:ext cx="924273" cy="90810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pic>
        <p:nvPicPr>
          <p:cNvPr id="2052" name="Picture 4">
            <a:extLst>
              <a:ext uri="{FF2B5EF4-FFF2-40B4-BE49-F238E27FC236}">
                <a16:creationId xmlns:a16="http://schemas.microsoft.com/office/drawing/2014/main" id="{1BE5D02D-B2F6-9709-A3F0-835FAF0F2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34" y="3194450"/>
            <a:ext cx="5217691" cy="17470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7E86C37-F730-77EE-2ACE-3ADD19B5A4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36" y="4974271"/>
            <a:ext cx="5293688" cy="166981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198C30EF-16D9-2126-9873-48AF08E786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4139" y="3183529"/>
            <a:ext cx="5155865" cy="174706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343D01E0-E2E1-3312-041F-DFB0E4BB15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312" y="4974271"/>
            <a:ext cx="5217691" cy="1669810"/>
          </a:xfrm>
          <a:prstGeom prst="rect">
            <a:avLst/>
          </a:prstGeom>
          <a:noFill/>
          <a:extLst>
            <a:ext uri="{909E8E84-426E-40DD-AFC4-6F175D3DCCD1}">
              <a14:hiddenFill xmlns:a14="http://schemas.microsoft.com/office/drawing/2010/main">
                <a:solidFill>
                  <a:srgbClr val="FFFFFF"/>
                </a:solidFill>
              </a14:hiddenFill>
            </a:ext>
          </a:extLst>
        </p:spPr>
      </p:pic>
      <p:pic>
        <p:nvPicPr>
          <p:cNvPr id="7" name="صورة 6">
            <a:extLst>
              <a:ext uri="{FF2B5EF4-FFF2-40B4-BE49-F238E27FC236}">
                <a16:creationId xmlns:a16="http://schemas.microsoft.com/office/drawing/2014/main" id="{94F16CC3-2D6A-4815-0884-94F12B8021B5}"/>
              </a:ext>
            </a:extLst>
          </p:cNvPr>
          <p:cNvPicPr>
            <a:picLocks noChangeAspect="1"/>
          </p:cNvPicPr>
          <p:nvPr/>
        </p:nvPicPr>
        <p:blipFill>
          <a:blip r:embed="rId7"/>
          <a:stretch>
            <a:fillRect/>
          </a:stretch>
        </p:blipFill>
        <p:spPr>
          <a:xfrm>
            <a:off x="6842312" y="1372860"/>
            <a:ext cx="5139373" cy="1810669"/>
          </a:xfrm>
          <a:prstGeom prst="rect">
            <a:avLst/>
          </a:prstGeom>
        </p:spPr>
      </p:pic>
      <p:pic>
        <p:nvPicPr>
          <p:cNvPr id="1026" name="Picture 2">
            <a:extLst>
              <a:ext uri="{FF2B5EF4-FFF2-40B4-BE49-F238E27FC236}">
                <a16:creationId xmlns:a16="http://schemas.microsoft.com/office/drawing/2014/main" id="{2995549B-7B53-6B55-49D6-D3CABFE35F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636" y="1475334"/>
            <a:ext cx="5217691" cy="1686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79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dirty="0"/>
              <a:t>Compare between open and close values</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4" y="1291583"/>
            <a:ext cx="7782365" cy="89542"/>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3076" name="Picture 4">
            <a:extLst>
              <a:ext uri="{FF2B5EF4-FFF2-40B4-BE49-F238E27FC236}">
                <a16:creationId xmlns:a16="http://schemas.microsoft.com/office/drawing/2014/main" id="{C27738D0-165C-526E-7B97-A62526049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716" y="1603257"/>
            <a:ext cx="10450639" cy="5163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442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p:txBody>
          <a:bodyPr/>
          <a:lstStyle/>
          <a:p>
            <a:r>
              <a:rPr lang="en-US" b="0" dirty="0"/>
              <a:t>Daily closing price since 1990</a:t>
            </a:r>
          </a:p>
        </p:txBody>
      </p:sp>
      <p:sp>
        <p:nvSpPr>
          <p:cNvPr id="6" name="object 18" descr="Beige rectangle">
            <a:extLst>
              <a:ext uri="{FF2B5EF4-FFF2-40B4-BE49-F238E27FC236}">
                <a16:creationId xmlns:a16="http://schemas.microsoft.com/office/drawing/2014/main" id="{31A1F953-41C3-4B9E-9EA3-26087E184E71}"/>
              </a:ext>
            </a:extLst>
          </p:cNvPr>
          <p:cNvSpPr/>
          <p:nvPr/>
        </p:nvSpPr>
        <p:spPr>
          <a:xfrm flipV="1">
            <a:off x="942535" y="1291583"/>
            <a:ext cx="4829615"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2" name="صورة 1">
            <a:extLst>
              <a:ext uri="{FF2B5EF4-FFF2-40B4-BE49-F238E27FC236}">
                <a16:creationId xmlns:a16="http://schemas.microsoft.com/office/drawing/2014/main" id="{3FA62396-623C-0FFE-0288-D8B0971BA68F}"/>
              </a:ext>
            </a:extLst>
          </p:cNvPr>
          <p:cNvPicPr>
            <a:picLocks noChangeAspect="1"/>
          </p:cNvPicPr>
          <p:nvPr/>
        </p:nvPicPr>
        <p:blipFill>
          <a:blip r:embed="rId3"/>
          <a:stretch>
            <a:fillRect/>
          </a:stretch>
        </p:blipFill>
        <p:spPr>
          <a:xfrm>
            <a:off x="1091451" y="1528650"/>
            <a:ext cx="9361398" cy="4881644"/>
          </a:xfrm>
          <a:prstGeom prst="rect">
            <a:avLst/>
          </a:prstGeom>
        </p:spPr>
      </p:pic>
    </p:spTree>
    <p:extLst>
      <p:ext uri="{BB962C8B-B14F-4D97-AF65-F5344CB8AC3E}">
        <p14:creationId xmlns:p14="http://schemas.microsoft.com/office/powerpoint/2010/main" val="208168328"/>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3.xml><?xml version="1.0" encoding="utf-8"?>
<ds:datastoreItem xmlns:ds="http://schemas.openxmlformats.org/officeDocument/2006/customXml" ds:itemID="{3C118CE8-9293-4220-BA3B-5D353B13ABC9}">
  <ds:schemaRefs>
    <ds:schemaRef ds:uri="http://schemas.openxmlformats.org/package/2006/metadata/core-properties"/>
    <ds:schemaRef ds:uri="http://purl.org/dc/terms/"/>
    <ds:schemaRef ds:uri="http://purl.org/dc/dcmitype/"/>
    <ds:schemaRef ds:uri="http://purl.org/dc/elements/1.1/"/>
    <ds:schemaRef ds:uri="http://schemas.microsoft.com/office/2006/documentManagement/types"/>
    <ds:schemaRef ds:uri="71af3243-3dd4-4a8d-8c0d-dd76da1f02a5"/>
    <ds:schemaRef ds:uri="http://schemas.microsoft.com/office/2006/metadata/properties"/>
    <ds:schemaRef ds:uri="http://www.w3.org/XML/1998/namespace"/>
    <ds:schemaRef ds:uri="http://schemas.microsoft.com/office/infopath/2007/PartnerControl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0</TotalTime>
  <Words>653</Words>
  <Application>Microsoft Office PowerPoint</Application>
  <PresentationFormat>Widescreen</PresentationFormat>
  <Paragraphs>167</Paragraphs>
  <Slides>30</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Abadi</vt:lpstr>
      <vt:lpstr>Arial</vt:lpstr>
      <vt:lpstr>Arial </vt:lpstr>
      <vt:lpstr>Bodoni MT</vt:lpstr>
      <vt:lpstr>Calibri</vt:lpstr>
      <vt:lpstr>Gill Sans MT</vt:lpstr>
      <vt:lpstr>Helvetica Neue</vt:lpstr>
      <vt:lpstr>inherit</vt:lpstr>
      <vt:lpstr>Inter</vt:lpstr>
      <vt:lpstr>Söhne</vt:lpstr>
      <vt:lpstr>Wingdings</vt:lpstr>
      <vt:lpstr>Office Theme</vt:lpstr>
      <vt:lpstr>  Stock market  predictions</vt:lpstr>
      <vt:lpstr>Summary </vt:lpstr>
      <vt:lpstr>Business case </vt:lpstr>
      <vt:lpstr>Dataset Description</vt:lpstr>
      <vt:lpstr>Data Preprocessing Results</vt:lpstr>
      <vt:lpstr>Data Preprocessing Results</vt:lpstr>
      <vt:lpstr>Data Preprocessing Results</vt:lpstr>
      <vt:lpstr>Compare between open and close values</vt:lpstr>
      <vt:lpstr>Daily closing price since 1990</vt:lpstr>
      <vt:lpstr>Data correlation matrix</vt:lpstr>
      <vt:lpstr>Data T-SNE Visualization</vt:lpstr>
      <vt:lpstr>Classification models </vt:lpstr>
      <vt:lpstr>Random Forest</vt:lpstr>
      <vt:lpstr>SVM</vt:lpstr>
      <vt:lpstr>KNN</vt:lpstr>
      <vt:lpstr>Decision Tree</vt:lpstr>
      <vt:lpstr>Ada Boosting</vt:lpstr>
      <vt:lpstr>Gradient Boosting</vt:lpstr>
      <vt:lpstr>Gaussian Naive Bayes</vt:lpstr>
      <vt:lpstr>Logistic Regression</vt:lpstr>
      <vt:lpstr>Evaluation</vt:lpstr>
      <vt:lpstr>Models Evaluation (Accuracy)</vt:lpstr>
      <vt:lpstr>Models Evaluation (Accuracy)</vt:lpstr>
      <vt:lpstr>Evaluation</vt:lpstr>
      <vt:lpstr>Models Evaluation (Precision)</vt:lpstr>
      <vt:lpstr>Models Evaluation (Precision)</vt:lpstr>
      <vt:lpstr>THE Champion Model</vt:lpstr>
      <vt:lpstr>The Voting Model</vt:lpstr>
      <vt:lpstr>The Voting Model</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2023-07-18T23:12:56Z</dcterms:created>
  <dcterms:modified xsi:type="dcterms:W3CDTF">2023-07-21T22:55:14Z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