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62" r:id="rId2"/>
    <p:sldId id="270" r:id="rId3"/>
    <p:sldId id="271" r:id="rId4"/>
    <p:sldId id="269" r:id="rId5"/>
    <p:sldId id="272" r:id="rId6"/>
    <p:sldId id="282" r:id="rId7"/>
    <p:sldId id="273" r:id="rId8"/>
    <p:sldId id="274" r:id="rId9"/>
    <p:sldId id="258" r:id="rId10"/>
    <p:sldId id="261" r:id="rId11"/>
    <p:sldId id="286" r:id="rId12"/>
    <p:sldId id="284" r:id="rId13"/>
    <p:sldId id="285" r:id="rId14"/>
    <p:sldId id="283" r:id="rId15"/>
    <p:sldId id="289" r:id="rId16"/>
    <p:sldId id="288" r:id="rId17"/>
    <p:sldId id="287" r:id="rId18"/>
    <p:sldId id="290" r:id="rId19"/>
    <p:sldId id="259" r:id="rId20"/>
    <p:sldId id="291" r:id="rId21"/>
    <p:sldId id="27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14"/>
    <p:restoredTop sz="71514"/>
  </p:normalViewPr>
  <p:slideViewPr>
    <p:cSldViewPr snapToGrid="0" snapToObjects="1">
      <p:cViewPr varScale="1">
        <p:scale>
          <a:sx n="103" d="100"/>
          <a:sy n="103" d="100"/>
        </p:scale>
        <p:origin x="20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FD731-4EBB-A54F-BE05-EE3AAB6B07B4}" type="datetimeFigureOut">
              <a:rPr kumimoji="1" lang="zh-CN" altLang="en-US" smtClean="0"/>
              <a:t>17/12/8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FDF3A-D01C-ED4D-8312-D6BEBEA38F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FDF3A-D01C-ED4D-8312-D6BEBEA38F7C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536589" y="1943101"/>
            <a:ext cx="7118821" cy="2971799"/>
          </a:xfrm>
          <a:prstGeom prst="rect">
            <a:avLst/>
          </a:prstGeom>
          <a:solidFill>
            <a:schemeClr val="accent3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2" tIns="45706" rIns="91412" bIns="45706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16927" y="2118700"/>
            <a:ext cx="6761837" cy="2614574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2" tIns="45706" rIns="91412" bIns="45706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713236" y="2657996"/>
            <a:ext cx="6765528" cy="1089529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13236" y="3757418"/>
            <a:ext cx="6765528" cy="463846"/>
          </a:xfrm>
        </p:spPr>
        <p:txBody>
          <a:bodyPr wrap="square" lIns="90000" tIns="46800" rIns="90000" bIns="46800" anchor="t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90000" tIns="46800" rIns="90000" bIns="46800">
            <a:normAutofit/>
          </a:bodyPr>
          <a:lstStyle/>
          <a:p>
            <a:fld id="{96109247-F2D3-43CD-B118-35E5247952F1}" type="datetimeFigureOut">
              <a:rPr lang="zh-CN" altLang="en-US" smtClean="0"/>
              <a:t>17/12/8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90000" tIns="46800" rIns="90000" bIns="46800"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90000" tIns="46800" rIns="90000" bIns="46800">
            <a:normAutofit/>
          </a:bodyPr>
          <a:lstStyle/>
          <a:p>
            <a:fld id="{FFAE80C9-C595-4AB3-9613-5BDF819D8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17/12/8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714345"/>
            <a:ext cx="10515600" cy="5558971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" y="260648"/>
            <a:ext cx="976368" cy="4319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9" rIns="91417" bIns="45709" rtlCol="0" anchor="ctr"/>
          <a:lstStyle/>
          <a:p>
            <a:pPr algn="ctr" defTabSz="913765"/>
            <a:endParaRPr lang="zh-CN" altLang="en-US" sz="1865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574" y="297464"/>
            <a:ext cx="10273226" cy="683264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9247-F2D3-43CD-B118-35E5247952F1}" type="datetimeFigureOut">
              <a:rPr lang="zh-CN" altLang="en-US" smtClean="0"/>
              <a:t>17/12/8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80C9-C595-4AB3-9613-5BDF819D8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536590" y="1943100"/>
            <a:ext cx="7118821" cy="2971799"/>
          </a:xfrm>
          <a:prstGeom prst="rect">
            <a:avLst/>
          </a:prstGeom>
          <a:solidFill>
            <a:schemeClr val="accent3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2" tIns="45706" rIns="91412" bIns="45706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sp>
        <p:nvSpPr>
          <p:cNvPr id="13" name="矩形 12"/>
          <p:cNvSpPr/>
          <p:nvPr/>
        </p:nvSpPr>
        <p:spPr>
          <a:xfrm>
            <a:off x="2716928" y="2118699"/>
            <a:ext cx="6761837" cy="2614574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2" tIns="45706" rIns="91412" bIns="45706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715082" y="2884236"/>
            <a:ext cx="6761837" cy="1089529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9247-F2D3-43CD-B118-35E5247952F1}" type="datetimeFigureOut">
              <a:rPr lang="zh-CN" altLang="en-US" smtClean="0"/>
              <a:t>17/12/8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80C9-C595-4AB3-9613-5BDF819D8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574" y="293195"/>
            <a:ext cx="10273226" cy="683264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9247-F2D3-43CD-B118-35E5247952F1}" type="datetimeFigureOut">
              <a:rPr lang="zh-CN" altLang="en-US" smtClean="0"/>
              <a:t>17/12/8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80C9-C595-4AB3-9613-5BDF819D8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224644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684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684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9247-F2D3-43CD-B118-35E5247952F1}" type="datetimeFigureOut">
              <a:rPr lang="zh-CN" altLang="en-US" smtClean="0"/>
              <a:t>17/12/8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80C9-C595-4AB3-9613-5BDF819D8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536590" y="1943100"/>
            <a:ext cx="7118821" cy="2971799"/>
          </a:xfrm>
          <a:prstGeom prst="rect">
            <a:avLst/>
          </a:prstGeom>
          <a:solidFill>
            <a:schemeClr val="accent3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2" tIns="45706" rIns="91412" bIns="45706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sp>
        <p:nvSpPr>
          <p:cNvPr id="20" name="矩形 19"/>
          <p:cNvSpPr/>
          <p:nvPr/>
        </p:nvSpPr>
        <p:spPr>
          <a:xfrm>
            <a:off x="2716928" y="2118699"/>
            <a:ext cx="6761837" cy="2614574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2" tIns="45706" rIns="91412" bIns="45706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716928" y="2608728"/>
            <a:ext cx="6761837" cy="1089529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lIns="90000" tIns="46800" rIns="90000" bIns="46800"/>
          <a:lstStyle/>
          <a:p>
            <a:fld id="{96109247-F2D3-43CD-B118-35E5247952F1}" type="datetimeFigureOut">
              <a:rPr lang="zh-CN" altLang="en-US" smtClean="0"/>
              <a:t>17/12/8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lIns="90000" tIns="46800" rIns="90000" bIns="46800"/>
          <a:lstStyle/>
          <a:p>
            <a:fld id="{FFAE80C9-C595-4AB3-9613-5BDF819D847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</p:nvPr>
        </p:nvSpPr>
        <p:spPr>
          <a:xfrm>
            <a:off x="2716929" y="3710957"/>
            <a:ext cx="6761836" cy="463846"/>
          </a:xfrm>
        </p:spPr>
        <p:txBody>
          <a:bodyPr lIns="90000" tIns="46800" rIns="90000" bIns="46800" anchor="t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9247-F2D3-43CD-B118-35E5247952F1}" type="datetimeFigureOut">
              <a:rPr lang="zh-CN" altLang="en-US" smtClean="0"/>
              <a:t>17/12/8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80C9-C595-4AB3-9613-5BDF819D8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17/12/8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88488" y="365125"/>
            <a:ext cx="865312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542276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9247-F2D3-43CD-B118-35E5247952F1}" type="datetimeFigureOut">
              <a:rPr lang="zh-CN" altLang="en-US" smtClean="0"/>
              <a:t>17/12/8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80C9-C595-4AB3-9613-5BDF819D8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tags" Target="../tags/tag1.xml"/><Relationship Id="rId13" Type="http://schemas.openxmlformats.org/officeDocument/2006/relationships/tags" Target="../tags/tag2.xml"/><Relationship Id="rId14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405597"/>
            <a:ext cx="976368" cy="4319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9" rIns="91417" bIns="45709" rtlCol="0" anchor="ctr"/>
          <a:lstStyle/>
          <a:p>
            <a:pPr algn="ctr" defTabSz="913765"/>
            <a:endParaRPr lang="zh-CN" altLang="en-US" sz="1865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6109247-F2D3-43CD-B118-35E5247952F1}" type="datetimeFigureOut">
              <a:rPr lang="zh-CN" altLang="en-US" smtClean="0"/>
              <a:t>17/12/8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FAE80C9-C595-4AB3-9613-5BDF819D847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5.png"/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495" y="1830070"/>
            <a:ext cx="10620375" cy="194564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3600" dirty="0" err="1" smtClean="0"/>
              <a:t>mysql</a:t>
            </a:r>
            <a:r>
              <a:rPr kumimoji="1" lang="zh-CN" altLang="en-US" sz="3600" dirty="0" smtClean="0"/>
              <a:t>索引培训</a:t>
            </a:r>
            <a:br>
              <a:rPr kumimoji="1" lang="zh-CN" altLang="en-US" sz="3600" dirty="0" smtClean="0"/>
            </a:br>
            <a:r>
              <a:rPr kumimoji="1" lang="en-US" altLang="zh-CN" dirty="0" smtClean="0"/>
              <a:t>	</a:t>
            </a:r>
            <a:br>
              <a:rPr kumimoji="1" lang="en-US" altLang="zh-CN" dirty="0" smtClean="0"/>
            </a:br>
            <a:r>
              <a:rPr kumimoji="1" lang="zh-CN" altLang="en-US" sz="2800" dirty="0" smtClean="0"/>
              <a:t>主讲：孙立阳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en-US" altLang="zh-CN" dirty="0" smtClean="0"/>
              <a:t>.1</a:t>
            </a:r>
            <a:r>
              <a:rPr kumimoji="1" lang="zh-CN" altLang="en-US" dirty="0"/>
              <a:t>索引的创建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普通索引</a:t>
            </a:r>
            <a:endParaRPr kumimoji="1" lang="zh-CN" altLang="en-US" dirty="0"/>
          </a:p>
          <a:p>
            <a:r>
              <a:rPr kumimoji="1" lang="en-US" altLang="zh-CN" dirty="0">
                <a:sym typeface="+mn-ea"/>
              </a:rPr>
              <a:t>ALTER TABLE TABLENAME ADD INDEX </a:t>
            </a:r>
            <a:r>
              <a:rPr kumimoji="1" lang="en-US" altLang="zh-CN" dirty="0" err="1">
                <a:sym typeface="+mn-ea"/>
              </a:rPr>
              <a:t>INDEXName</a:t>
            </a:r>
            <a:r>
              <a:rPr kumimoji="1" lang="en-US" altLang="zh-CN" dirty="0">
                <a:sym typeface="+mn-ea"/>
              </a:rPr>
              <a:t>(column)</a:t>
            </a:r>
            <a:endParaRPr kumimoji="1" lang="en-US" altLang="zh-CN" dirty="0"/>
          </a:p>
          <a:p>
            <a:r>
              <a:rPr kumimoji="1" lang="zh-CN" altLang="en-US" dirty="0">
                <a:sym typeface="+mn-ea"/>
              </a:rPr>
              <a:t>主键索引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 ALTER </a:t>
            </a:r>
            <a:r>
              <a:rPr kumimoji="1" lang="en-US" altLang="zh-CN" dirty="0">
                <a:sym typeface="+mn-ea"/>
              </a:rPr>
              <a:t>TABLE TABLENAME  </a:t>
            </a:r>
            <a:r>
              <a:rPr kumimoji="1" lang="zh-CN" altLang="en-US" dirty="0">
                <a:sym typeface="+mn-ea"/>
              </a:rPr>
              <a:t>ADD primary key </a:t>
            </a:r>
            <a:r>
              <a:rPr kumimoji="1" lang="en-US" altLang="zh-CN" dirty="0">
                <a:sym typeface="+mn-ea"/>
              </a:rPr>
              <a:t>(column)</a:t>
            </a:r>
            <a:endParaRPr kumimoji="1" lang="en-US" altLang="zh-CN" dirty="0"/>
          </a:p>
          <a:p>
            <a:r>
              <a:rPr kumimoji="1" lang="zh-CN" altLang="en-US" dirty="0">
                <a:sym typeface="+mn-ea"/>
              </a:rPr>
              <a:t>组合索引</a:t>
            </a:r>
            <a:endParaRPr kumimoji="1" lang="zh-CN" altLang="en-US" dirty="0"/>
          </a:p>
          <a:p>
            <a:r>
              <a:rPr kumimoji="1" lang="en-US" altLang="zh-CN" dirty="0">
                <a:sym typeface="+mn-ea"/>
              </a:rPr>
              <a:t>ALTER TABLE TABLENAME ADD INDEX </a:t>
            </a:r>
            <a:r>
              <a:rPr kumimoji="1" lang="en-US" altLang="zh-CN" dirty="0" err="1">
                <a:sym typeface="+mn-ea"/>
              </a:rPr>
              <a:t>INDEXName</a:t>
            </a:r>
            <a:r>
              <a:rPr kumimoji="1" lang="en-US" altLang="zh-CN" dirty="0">
                <a:sym typeface="+mn-ea"/>
              </a:rPr>
              <a:t>(</a:t>
            </a:r>
            <a:r>
              <a:rPr kumimoji="1" lang="en-US" altLang="zh-CN" dirty="0" err="1">
                <a:sym typeface="+mn-ea"/>
              </a:rPr>
              <a:t>column,column</a:t>
            </a:r>
            <a:r>
              <a:rPr kumimoji="1" lang="en-US" altLang="zh-CN" dirty="0">
                <a:sym typeface="+mn-ea"/>
              </a:rPr>
              <a:t>...)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  <a:p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join</a:t>
            </a:r>
            <a:r>
              <a:rPr kumimoji="1" lang="zh-CN" altLang="en-US" dirty="0" smtClean="0"/>
              <a:t>的使用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Left join </a:t>
            </a:r>
            <a:endParaRPr kumimoji="1" lang="en-US" altLang="zh-CN" dirty="0"/>
          </a:p>
          <a:p>
            <a:r>
              <a:rPr lang="zh-CN" altLang="en-US" dirty="0"/>
              <a:t> 返回包括左表中的所有记录和右表中联结字段相等的记录 </a:t>
            </a:r>
            <a:endParaRPr kumimoji="1" lang="en-US" altLang="zh-CN" dirty="0" smtClean="0"/>
          </a:p>
          <a:p>
            <a:r>
              <a:rPr kumimoji="1" lang="en-US" altLang="zh-CN" dirty="0" smtClean="0"/>
              <a:t>Right join</a:t>
            </a:r>
          </a:p>
          <a:p>
            <a:r>
              <a:rPr lang="zh-CN" altLang="en-US" dirty="0"/>
              <a:t>返回包括右表中的所有记录和左表中联结字段相等的记录</a:t>
            </a:r>
            <a:endParaRPr kumimoji="1" lang="en-US" altLang="zh-CN" dirty="0"/>
          </a:p>
          <a:p>
            <a:r>
              <a:rPr kumimoji="1" lang="en-US" altLang="zh-CN" dirty="0" smtClean="0"/>
              <a:t>(inner) join</a:t>
            </a:r>
          </a:p>
          <a:p>
            <a:r>
              <a:rPr lang="zh-CN" altLang="en-US" dirty="0"/>
              <a:t> 只返回两个表中联结字段相等的行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436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.2</a:t>
            </a:r>
            <a:r>
              <a:rPr lang="zh-CN" altLang="en-US" dirty="0" smtClean="0"/>
              <a:t>索引使用状态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EXPLAIN or</a:t>
            </a:r>
            <a:r>
              <a:rPr lang="zh-CN" altLang="en-US" dirty="0"/>
              <a:t> </a:t>
            </a:r>
            <a:r>
              <a:rPr lang="en-US" altLang="zh-CN" dirty="0" smtClean="0"/>
              <a:t>DESCRIBE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51" y="2956981"/>
            <a:ext cx="8899449" cy="175292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2.2.1</a:t>
            </a:r>
            <a:r>
              <a:rPr lang="zh-CN" altLang="en-US" dirty="0" smtClean="0"/>
              <a:t>关键</a:t>
            </a:r>
            <a:r>
              <a:rPr lang="zh-CN" altLang="en-US" dirty="0"/>
              <a:t>字解析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type</a:t>
            </a:r>
            <a:r>
              <a:rPr lang="zh-CN" altLang="en-US" dirty="0"/>
              <a:t>：这列最重要，显示了连接使用了哪种类别</a:t>
            </a:r>
            <a:r>
              <a:rPr lang="en-US" altLang="zh-CN" dirty="0"/>
              <a:t>,</a:t>
            </a:r>
            <a:r>
              <a:rPr lang="zh-CN" altLang="en-US" dirty="0"/>
              <a:t>有无使用</a:t>
            </a:r>
            <a:r>
              <a:rPr lang="zh-CN" altLang="en-US" dirty="0" smtClean="0"/>
              <a:t>索引</a:t>
            </a:r>
            <a:endParaRPr lang="zh-CN" altLang="en-US" dirty="0"/>
          </a:p>
          <a:p>
            <a:r>
              <a:rPr lang="zh-CN" altLang="en-US" dirty="0"/>
              <a:t>结果值从好到坏依次是：</a:t>
            </a:r>
          </a:p>
          <a:p>
            <a:r>
              <a:rPr lang="en-US" altLang="zh-CN" dirty="0"/>
              <a:t>system &gt; </a:t>
            </a:r>
            <a:r>
              <a:rPr lang="en-US" altLang="zh-CN" dirty="0" err="1"/>
              <a:t>const</a:t>
            </a:r>
            <a:r>
              <a:rPr lang="en-US" altLang="zh-CN" dirty="0"/>
              <a:t> &gt; </a:t>
            </a:r>
            <a:r>
              <a:rPr lang="en-US" altLang="zh-CN" dirty="0" err="1"/>
              <a:t>eq_ref</a:t>
            </a:r>
            <a:r>
              <a:rPr lang="en-US" altLang="zh-CN" dirty="0"/>
              <a:t> &gt; ref &gt; </a:t>
            </a:r>
            <a:r>
              <a:rPr lang="en-US" altLang="zh-CN" dirty="0" err="1"/>
              <a:t>fulltext</a:t>
            </a:r>
            <a:r>
              <a:rPr lang="en-US" altLang="zh-CN" dirty="0"/>
              <a:t> &gt; </a:t>
            </a:r>
            <a:r>
              <a:rPr lang="en-US" altLang="zh-CN" dirty="0" err="1"/>
              <a:t>ref_or_null</a:t>
            </a:r>
            <a:r>
              <a:rPr lang="en-US" altLang="zh-CN" dirty="0"/>
              <a:t> &gt; </a:t>
            </a:r>
            <a:r>
              <a:rPr lang="en-US" altLang="zh-CN" dirty="0" err="1"/>
              <a:t>index_merge</a:t>
            </a:r>
            <a:r>
              <a:rPr lang="en-US" altLang="zh-CN" dirty="0"/>
              <a:t> &gt; </a:t>
            </a:r>
            <a:r>
              <a:rPr lang="en-US" altLang="zh-CN" dirty="0" err="1"/>
              <a:t>unique_subquery</a:t>
            </a:r>
            <a:r>
              <a:rPr lang="en-US" altLang="zh-CN" dirty="0"/>
              <a:t> &gt; </a:t>
            </a:r>
            <a:r>
              <a:rPr lang="en-US" altLang="zh-CN" dirty="0" err="1"/>
              <a:t>index_subquery</a:t>
            </a:r>
            <a:r>
              <a:rPr lang="en-US" altLang="zh-CN" dirty="0"/>
              <a:t> &gt; range &gt; index &gt; </a:t>
            </a:r>
            <a:r>
              <a:rPr lang="en-US" altLang="zh-CN" dirty="0" smtClean="0"/>
              <a:t>ALL</a:t>
            </a:r>
          </a:p>
          <a:p>
            <a:r>
              <a:rPr lang="en-US" altLang="zh-CN" dirty="0" err="1"/>
              <a:t>possible_keys</a:t>
            </a:r>
            <a:r>
              <a:rPr lang="zh-CN" altLang="en-US" dirty="0"/>
              <a:t>：列指出</a:t>
            </a:r>
            <a:r>
              <a:rPr lang="en-US" altLang="zh-CN" dirty="0"/>
              <a:t>MySQL</a:t>
            </a:r>
            <a:r>
              <a:rPr lang="zh-CN" altLang="en-US" dirty="0"/>
              <a:t>能使用哪个索引在该表中找到行</a:t>
            </a:r>
          </a:p>
          <a:p>
            <a:r>
              <a:rPr lang="en-US" altLang="zh-CN" dirty="0" smtClean="0"/>
              <a:t>key</a:t>
            </a:r>
            <a:r>
              <a:rPr lang="zh-CN" altLang="en-US" dirty="0"/>
              <a:t>：显示</a:t>
            </a:r>
            <a:r>
              <a:rPr lang="en-US" altLang="zh-CN" dirty="0"/>
              <a:t>MySQL</a:t>
            </a:r>
            <a:r>
              <a:rPr lang="zh-CN" altLang="en-US" dirty="0"/>
              <a:t>实际决定使用的键（索引）。如果没有选择索引，键是</a:t>
            </a:r>
            <a:r>
              <a:rPr lang="en-US" altLang="zh-CN" dirty="0" smtClean="0"/>
              <a:t>NULL</a:t>
            </a:r>
          </a:p>
          <a:p>
            <a:r>
              <a:rPr lang="en-US" altLang="zh-CN" dirty="0" smtClean="0"/>
              <a:t>rows</a:t>
            </a:r>
            <a:r>
              <a:rPr lang="zh-CN" altLang="en-US" dirty="0"/>
              <a:t>：显示</a:t>
            </a:r>
            <a:r>
              <a:rPr lang="en-US" altLang="zh-CN" dirty="0"/>
              <a:t>MySQL</a:t>
            </a:r>
            <a:r>
              <a:rPr lang="zh-CN" altLang="en-US" dirty="0"/>
              <a:t>认为它执行查询时必须检查的行数。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</a:t>
            </a:r>
            <a:r>
              <a:rPr lang="zh-CN" altLang="en-US" dirty="0" smtClean="0"/>
              <a:t>索引</a:t>
            </a:r>
            <a:r>
              <a:rPr lang="zh-CN" altLang="en-US" dirty="0"/>
              <a:t>的调优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索引不一定快</a:t>
            </a:r>
            <a:r>
              <a:rPr kumimoji="1" lang="en-US" altLang="zh-CN" dirty="0" smtClean="0">
                <a:sym typeface="+mn-ea"/>
              </a:rPr>
              <a:t>(select count(*))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>
                <a:sym typeface="+mn-ea"/>
              </a:rPr>
              <a:t>索引加了不一定生效</a:t>
            </a:r>
            <a:r>
              <a:rPr kumimoji="1" lang="en-US" altLang="zh-CN" dirty="0" smtClean="0">
                <a:sym typeface="+mn-ea"/>
              </a:rPr>
              <a:t>(where )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>
                <a:sym typeface="+mn-ea"/>
              </a:rPr>
              <a:t>索引不是加多了就好</a:t>
            </a:r>
            <a:r>
              <a:rPr kumimoji="1" lang="en-US" altLang="zh-CN" dirty="0" smtClean="0">
                <a:sym typeface="+mn-ea"/>
              </a:rPr>
              <a:t>(insert update)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>
                <a:sym typeface="+mn-ea"/>
              </a:rPr>
              <a:t/>
            </a:r>
            <a:br>
              <a:rPr kumimoji="1" lang="en-US" altLang="zh-CN" dirty="0" smtClean="0">
                <a:sym typeface="+mn-ea"/>
              </a:rPr>
            </a:br>
            <a:r>
              <a:rPr kumimoji="1" lang="zh-CN" altLang="en-US" dirty="0" smtClean="0">
                <a:sym typeface="+mn-ea"/>
              </a:rPr>
              <a:t>索引</a:t>
            </a:r>
            <a:r>
              <a:rPr kumimoji="1" lang="zh-CN" altLang="en-US" dirty="0">
                <a:sym typeface="+mn-ea"/>
              </a:rPr>
              <a:t>不一定快</a:t>
            </a:r>
            <a:r>
              <a:rPr kumimoji="1" lang="en-US" altLang="zh-CN" dirty="0">
                <a:sym typeface="+mn-ea"/>
              </a:rPr>
              <a:t>(select count(*))</a:t>
            </a:r>
            <a:br>
              <a:rPr kumimoji="1" lang="en-US" altLang="zh-CN" dirty="0">
                <a:sym typeface="+mn-ea"/>
              </a:rPr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MyISAM</a:t>
            </a:r>
            <a:endParaRPr kumimoji="1" lang="en-US" altLang="zh-CN" dirty="0" smtClean="0"/>
          </a:p>
          <a:p>
            <a:r>
              <a:rPr kumimoji="1" lang="zh-CN" altLang="en-US" dirty="0" smtClean="0"/>
              <a:t>记录总行数，查询很快</a:t>
            </a:r>
          </a:p>
          <a:p>
            <a:endParaRPr kumimoji="1" lang="zh-CN" altLang="en-US" dirty="0"/>
          </a:p>
          <a:p>
            <a:r>
              <a:rPr kumimoji="1" lang="en-US" altLang="zh-CN" dirty="0" err="1" smtClean="0"/>
              <a:t>InnODB</a:t>
            </a:r>
            <a:endParaRPr kumimoji="1" lang="en-US" altLang="zh-CN" dirty="0" smtClean="0"/>
          </a:p>
          <a:p>
            <a:r>
              <a:rPr kumimoji="1" lang="zh-CN" altLang="en-US" dirty="0" smtClean="0"/>
              <a:t>全表扫描，根据主键进行扫描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21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>
                <a:sym typeface="+mn-ea"/>
              </a:rPr>
              <a:t/>
            </a:r>
            <a:br>
              <a:rPr kumimoji="1" lang="en-US" altLang="zh-CN" dirty="0" smtClean="0">
                <a:sym typeface="+mn-ea"/>
              </a:rPr>
            </a:br>
            <a:r>
              <a:rPr kumimoji="1" lang="zh-CN" altLang="en-US" dirty="0" smtClean="0">
                <a:sym typeface="+mn-ea"/>
              </a:rPr>
              <a:t/>
            </a:r>
            <a:br>
              <a:rPr kumimoji="1" lang="zh-CN" altLang="en-US" dirty="0" smtClean="0">
                <a:sym typeface="+mn-ea"/>
              </a:rPr>
            </a:br>
            <a:r>
              <a:rPr kumimoji="1" lang="zh-CN" altLang="en-US" dirty="0" smtClean="0">
                <a:sym typeface="+mn-ea"/>
              </a:rPr>
              <a:t/>
            </a:r>
            <a:br>
              <a:rPr kumimoji="1" lang="zh-CN" altLang="en-US" dirty="0" smtClean="0">
                <a:sym typeface="+mn-ea"/>
              </a:rPr>
            </a:br>
            <a:r>
              <a:rPr kumimoji="1" lang="zh-CN" altLang="en-US" dirty="0" smtClean="0">
                <a:sym typeface="+mn-ea"/>
              </a:rPr>
              <a:t>索引加</a:t>
            </a:r>
            <a:r>
              <a:rPr kumimoji="1" lang="zh-CN" altLang="en-US" dirty="0">
                <a:sym typeface="+mn-ea"/>
              </a:rPr>
              <a:t>了不一定生效</a:t>
            </a:r>
            <a:r>
              <a:rPr kumimoji="1" lang="en-US" altLang="zh-CN" dirty="0">
                <a:sym typeface="+mn-ea"/>
              </a:rPr>
              <a:t>(where )</a:t>
            </a:r>
            <a:br>
              <a:rPr kumimoji="1" lang="en-US" altLang="zh-CN" dirty="0">
                <a:sym typeface="+mn-ea"/>
              </a:rPr>
            </a:br>
            <a:r>
              <a:rPr kumimoji="1" lang="zh-CN" altLang="en-US" dirty="0" smtClean="0">
                <a:sym typeface="+mn-ea"/>
              </a:rPr>
              <a:t/>
            </a:r>
            <a:br>
              <a:rPr kumimoji="1" lang="zh-CN" altLang="en-US" dirty="0" smtClean="0">
                <a:sym typeface="+mn-ea"/>
              </a:rPr>
            </a:br>
            <a:r>
              <a:rPr kumimoji="1" lang="en-US" altLang="zh-CN" dirty="0">
                <a:sym typeface="+mn-ea"/>
              </a:rPr>
              <a:t/>
            </a:r>
            <a:br>
              <a:rPr kumimoji="1" lang="en-US" altLang="zh-CN" dirty="0">
                <a:sym typeface="+mn-ea"/>
              </a:rPr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单一索引</a:t>
            </a:r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    当扫描全部的表的时候，索引就会失效，或者是我们查询的数据量非常大，</a:t>
            </a:r>
            <a:r>
              <a:rPr kumimoji="1" lang="en-US" altLang="zh-CN" dirty="0" err="1" smtClean="0"/>
              <a:t>mysql</a:t>
            </a:r>
            <a:r>
              <a:rPr kumimoji="1" lang="zh-CN" altLang="en-US" dirty="0" smtClean="0"/>
              <a:t>也是会抛弃索引</a:t>
            </a:r>
          </a:p>
          <a:p>
            <a:pPr marL="0" indent="0">
              <a:buNone/>
            </a:pPr>
            <a:endParaRPr kumimoji="1" lang="zh-CN" altLang="en-US" dirty="0"/>
          </a:p>
          <a:p>
            <a:r>
              <a:rPr kumimoji="1" lang="zh-CN" altLang="en-US" dirty="0" smtClean="0"/>
              <a:t>复合索引</a:t>
            </a:r>
          </a:p>
          <a:p>
            <a:pPr marL="0" indent="0">
              <a:buNone/>
            </a:pPr>
            <a:r>
              <a:rPr kumimoji="1" lang="zh-CN" altLang="en-US" dirty="0" smtClean="0"/>
              <a:t>	就要考虑到判断条件的位置和我们创建索引的位置是否对应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331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sym typeface="+mn-ea"/>
              </a:rPr>
              <a:t>索引</a:t>
            </a:r>
            <a:r>
              <a:rPr kumimoji="1" lang="zh-CN" altLang="en-US" dirty="0">
                <a:sym typeface="+mn-ea"/>
              </a:rPr>
              <a:t>不是加多了就好</a:t>
            </a:r>
            <a:r>
              <a:rPr kumimoji="1" lang="en-US" altLang="zh-CN" dirty="0">
                <a:sym typeface="+mn-ea"/>
              </a:rPr>
              <a:t>(insert update</a:t>
            </a:r>
            <a:r>
              <a:rPr kumimoji="1" lang="en-US" altLang="zh-CN" dirty="0" smtClean="0">
                <a:sym typeface="+mn-ea"/>
              </a:rPr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占用空间</a:t>
            </a:r>
          </a:p>
          <a:p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表的大小是否达到一定的量级</a:t>
            </a:r>
          </a:p>
          <a:p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降低新增，删除，更改的效率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22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注意的一些事项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只要一行数据时使用 </a:t>
            </a:r>
            <a:r>
              <a:rPr lang="en-US" altLang="zh-CN" b="1" dirty="0"/>
              <a:t>LIMIT 1</a:t>
            </a:r>
            <a:r>
              <a:rPr lang="zh-CN" altLang="en-US" dirty="0"/>
              <a:t> </a:t>
            </a:r>
            <a:endParaRPr lang="zh-CN" altLang="en-US" dirty="0" smtClean="0"/>
          </a:p>
          <a:p>
            <a:r>
              <a:rPr lang="zh-CN" altLang="en-US" b="1" dirty="0"/>
              <a:t>避免 </a:t>
            </a:r>
            <a:r>
              <a:rPr lang="en-US" altLang="zh-CN" b="1" dirty="0"/>
              <a:t>SELECT </a:t>
            </a:r>
            <a:r>
              <a:rPr lang="en-US" altLang="zh-CN" b="1" dirty="0" smtClean="0"/>
              <a:t>*</a:t>
            </a:r>
            <a:endParaRPr lang="zh-CN" altLang="en-US" b="1" dirty="0" smtClean="0"/>
          </a:p>
          <a:p>
            <a:r>
              <a:rPr kumimoji="1" lang="zh-CN" altLang="en-US" dirty="0" smtClean="0"/>
              <a:t>建表一定要设置主键</a:t>
            </a:r>
          </a:p>
          <a:p>
            <a:r>
              <a:rPr kumimoji="1" lang="en-US" altLang="zh-CN" dirty="0" smtClean="0"/>
              <a:t>Null</a:t>
            </a:r>
            <a:r>
              <a:rPr kumimoji="1" lang="zh-CN" altLang="en-US" dirty="0" smtClean="0"/>
              <a:t>改为默认的一个量</a:t>
            </a:r>
          </a:p>
          <a:p>
            <a:r>
              <a:rPr kumimoji="1" lang="zh-CN" altLang="en-US" dirty="0" smtClean="0"/>
              <a:t>禁止使用属性的隐式转换</a:t>
            </a:r>
          </a:p>
          <a:p>
            <a:r>
              <a:rPr kumimoji="1" lang="en-US" altLang="zh-CN" dirty="0" smtClean="0"/>
              <a:t>Or ---&gt;in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---&gt; </a:t>
            </a:r>
            <a:r>
              <a:rPr lang="en-US" altLang="zh-CN" dirty="0"/>
              <a:t>EXISTS</a:t>
            </a:r>
            <a:r>
              <a:rPr kumimoji="1" lang="en-US" altLang="zh-CN" dirty="0" smtClean="0"/>
              <a:t>,&gt; &lt; ---&gt;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between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24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索引使用情况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Show status like “%</a:t>
            </a:r>
            <a:r>
              <a:rPr kumimoji="1" lang="en-US" altLang="zh-CN" dirty="0" err="1" smtClean="0"/>
              <a:t>Handler_read</a:t>
            </a:r>
            <a:r>
              <a:rPr kumimoji="1" lang="en-US" altLang="zh-CN" dirty="0" smtClean="0"/>
              <a:t>%”</a:t>
            </a:r>
          </a:p>
          <a:p>
            <a:r>
              <a:rPr lang="en-US" altLang="zh-CN" dirty="0" err="1" smtClean="0"/>
              <a:t>Handler_read_key</a:t>
            </a:r>
            <a:r>
              <a:rPr lang="zh-CN" altLang="en-US" dirty="0"/>
              <a:t>：</a:t>
            </a:r>
            <a:r>
              <a:rPr lang="zh-CN" altLang="en-US" dirty="0" smtClean="0"/>
              <a:t>此</a:t>
            </a:r>
            <a:r>
              <a:rPr lang="zh-CN" altLang="en-US" dirty="0"/>
              <a:t>选项数值如果很高，那么恭喜你，你的系统高效的使用了索引，一切运转</a:t>
            </a:r>
            <a:r>
              <a:rPr lang="zh-CN" altLang="en-US" dirty="0" smtClean="0"/>
              <a:t>良好</a:t>
            </a:r>
          </a:p>
          <a:p>
            <a:r>
              <a:rPr lang="zh-CN" altLang="en-US" dirty="0"/>
              <a:t> </a:t>
            </a:r>
            <a:r>
              <a:rPr lang="en-US" altLang="zh-CN" dirty="0" err="1" smtClean="0"/>
              <a:t>Handler_read_rnd_next</a:t>
            </a:r>
            <a:r>
              <a:rPr lang="zh-CN" altLang="en-US" dirty="0"/>
              <a:t>：</a:t>
            </a:r>
            <a:r>
              <a:rPr lang="zh-CN" altLang="en-US" dirty="0" smtClean="0"/>
              <a:t>“</a:t>
            </a:r>
            <a:r>
              <a:rPr lang="zh-CN" altLang="en-US" dirty="0"/>
              <a:t>在数据文件中读下一行的请求数。如果你正进行大量的表扫描，该值较高。通常说明你的表索引不正确或写入的查询没有利用索引。”</a:t>
            </a:r>
          </a:p>
          <a:p>
            <a:endParaRPr kumimoji="1"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229" y="4407240"/>
            <a:ext cx="5509846" cy="204146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索引的概念</a:t>
            </a: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索引的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9364" y="2521681"/>
            <a:ext cx="10273226" cy="683264"/>
          </a:xfrm>
        </p:spPr>
        <p:txBody>
          <a:bodyPr/>
          <a:lstStyle/>
          <a:p>
            <a:pPr algn="ctr"/>
            <a:r>
              <a:rPr kumimoji="1" lang="zh-CN" altLang="en-US" dirty="0"/>
              <a:t>温故而知新 可以为师矣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6297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dirty="0" smtClean="0"/>
              <a:t>讨论</a:t>
            </a:r>
            <a:endParaRPr lang="zh-CN" altLang="en-US" sz="54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574" y="297464"/>
            <a:ext cx="10273226" cy="683264"/>
          </a:xfrm>
        </p:spPr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索引的概念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定义</a:t>
            </a:r>
          </a:p>
          <a:p>
            <a:endParaRPr lang="zh-CN" altLang="en-US"/>
          </a:p>
          <a:p>
            <a:r>
              <a:rPr lang="zh-CN" altLang="en-US"/>
              <a:t>存储方式（不同引擎）</a:t>
            </a:r>
          </a:p>
          <a:p>
            <a:endParaRPr lang="zh-CN" altLang="en-US"/>
          </a:p>
          <a:p>
            <a:r>
              <a:rPr lang="zh-CN" altLang="en-US"/>
              <a:t>索引的分类</a:t>
            </a:r>
          </a:p>
          <a:p>
            <a:endParaRPr lang="zh-CN" altLang="en-US"/>
          </a:p>
          <a:p>
            <a:r>
              <a:rPr lang="zh-CN" altLang="en-US"/>
              <a:t>数据结构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1.1</a:t>
            </a:r>
            <a:r>
              <a:rPr lang="zh-CN" altLang="en-US"/>
              <a:t>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1915"/>
            <a:ext cx="10515600" cy="4351338"/>
          </a:xfrm>
        </p:spPr>
        <p:txBody>
          <a:bodyPr/>
          <a:lstStyle/>
          <a:p>
            <a:pPr algn="l"/>
            <a:endParaRPr lang="zh-CN" altLang="en-US" b="1" dirty="0">
              <a:sym typeface="+mn-ea"/>
            </a:endParaRPr>
          </a:p>
          <a:p>
            <a:pPr algn="l"/>
            <a:endParaRPr lang="zh-CN" altLang="en-US" b="1" dirty="0">
              <a:sym typeface="+mn-ea"/>
            </a:endParaRPr>
          </a:p>
          <a:p>
            <a:pPr marL="0" indent="0" algn="l">
              <a:buNone/>
            </a:pPr>
            <a:r>
              <a:rPr lang="en-US" altLang="zh-CN" b="1" dirty="0">
                <a:sym typeface="+mn-ea"/>
              </a:rPr>
              <a:t>	</a:t>
            </a:r>
            <a:r>
              <a:rPr lang="zh-CN" altLang="en-US" b="1" dirty="0">
                <a:sym typeface="+mn-ea"/>
              </a:rPr>
              <a:t>索引</a:t>
            </a:r>
            <a:r>
              <a:rPr lang="zh-CN" altLang="en-US" dirty="0">
                <a:sym typeface="+mn-ea"/>
              </a:rPr>
              <a:t>（英语：</a:t>
            </a:r>
            <a:r>
              <a:rPr lang="en-US" altLang="zh-CN" dirty="0">
                <a:sym typeface="+mn-ea"/>
              </a:rPr>
              <a:t>Index</a:t>
            </a:r>
            <a:r>
              <a:rPr lang="zh-CN" altLang="en-US" dirty="0">
                <a:sym typeface="+mn-ea"/>
              </a:rPr>
              <a:t>），又称</a:t>
            </a:r>
            <a:r>
              <a:rPr lang="zh-CN" altLang="en-US" b="1" dirty="0">
                <a:sym typeface="+mn-ea"/>
              </a:rPr>
              <a:t>引得</a:t>
            </a:r>
            <a:r>
              <a:rPr lang="zh-CN" altLang="en-US" dirty="0">
                <a:sym typeface="+mn-ea"/>
              </a:rPr>
              <a:t>，</a:t>
            </a:r>
            <a:r>
              <a:rPr lang="zh-CN" altLang="en-US" b="1" dirty="0">
                <a:sym typeface="+mn-ea"/>
              </a:rPr>
              <a:t>通检</a:t>
            </a:r>
            <a:r>
              <a:rPr lang="zh-CN" altLang="en-US" dirty="0">
                <a:sym typeface="+mn-ea"/>
              </a:rPr>
              <a:t>，</a:t>
            </a:r>
            <a:r>
              <a:rPr lang="zh-CN" altLang="en-US" b="1" dirty="0">
                <a:sym typeface="+mn-ea"/>
              </a:rPr>
              <a:t>备检</a:t>
            </a:r>
            <a:r>
              <a:rPr lang="zh-CN" altLang="en-US" dirty="0">
                <a:sym typeface="+mn-ea"/>
              </a:rPr>
              <a:t>，是一本书籍的重要组成部分，它把书中的重要名词罗列出来，并给出它们相应的页码，方便读者快速查找该名词的定义和含义</a:t>
            </a:r>
            <a:r>
              <a:rPr lang="zh-CN" altLang="en-US" dirty="0" smtClean="0">
                <a:sym typeface="+mn-ea"/>
              </a:rPr>
              <a:t>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1.2</a:t>
            </a:r>
            <a:r>
              <a:rPr lang="zh-CN" altLang="en-US">
                <a:sym typeface="+mn-ea"/>
              </a:rPr>
              <a:t>存储方式（不同引擎）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2625" y="1219835"/>
            <a:ext cx="10671175" cy="495744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000"/>
              <a:t>MyISAM</a:t>
            </a:r>
            <a:r>
              <a:rPr lang="zh-CN" altLang="en-US" sz="2000"/>
              <a:t>：</a:t>
            </a:r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创建表之后有三个文件：</a:t>
            </a:r>
            <a:r>
              <a:rPr lang="en-US" altLang="zh-CN" sz="2000"/>
              <a:t>frm</a:t>
            </a:r>
            <a:r>
              <a:rPr lang="zh-CN" altLang="en-US" sz="2000"/>
              <a:t>、</a:t>
            </a:r>
            <a:r>
              <a:rPr lang="en-US" altLang="zh-CN" sz="2000"/>
              <a:t>.MYD</a:t>
            </a:r>
            <a:r>
              <a:rPr lang="zh-CN" altLang="en-US" sz="2000"/>
              <a:t>、</a:t>
            </a:r>
            <a:r>
              <a:rPr lang="en-US" altLang="zh-CN" sz="2000"/>
              <a:t>.MYD</a:t>
            </a:r>
          </a:p>
          <a:p>
            <a:r>
              <a:rPr lang="en-US" altLang="zh-CN" sz="2000"/>
              <a:t>InnoDB</a:t>
            </a:r>
            <a:r>
              <a:rPr lang="zh-CN" altLang="en-US" sz="2000"/>
              <a:t>：</a:t>
            </a:r>
          </a:p>
          <a:p>
            <a:pPr marL="0" indent="0">
              <a:buNone/>
            </a:pPr>
            <a:r>
              <a:rPr lang="zh-CN" altLang="en-US" sz="2000"/>
              <a:t>           创建后又两个文件：</a:t>
            </a:r>
            <a:r>
              <a:rPr lang="en-US" altLang="zh-CN" sz="2000"/>
              <a:t>.frm</a:t>
            </a:r>
            <a:r>
              <a:rPr lang="zh-CN" altLang="en-US" sz="2000"/>
              <a:t>、</a:t>
            </a:r>
            <a:r>
              <a:rPr lang="en-US" altLang="zh-CN" sz="2000"/>
              <a:t>.ibd</a:t>
            </a:r>
          </a:p>
          <a:p>
            <a:pPr marL="0" indent="0">
              <a:buNone/>
            </a:pPr>
            <a:r>
              <a:rPr lang="zh-CN" altLang="en-US" sz="2000"/>
              <a:t>两种引擎的优点和缺点：</a:t>
            </a:r>
          </a:p>
          <a:p>
            <a:pPr marL="0" indent="0">
              <a:buNone/>
            </a:pPr>
            <a:r>
              <a:rPr lang="en-US" altLang="zh-CN" sz="2000"/>
              <a:t>MyISAM:</a:t>
            </a:r>
          </a:p>
          <a:p>
            <a:pPr marL="0" indent="0">
              <a:buNone/>
            </a:pPr>
            <a:r>
              <a:rPr lang="en-US" altLang="zh-CN" sz="2000"/>
              <a:t>       优点：查询数据相对较快，适合大量的select，可以全文索引。 </a:t>
            </a:r>
          </a:p>
          <a:p>
            <a:pPr marL="0" indent="0">
              <a:buNone/>
            </a:pPr>
            <a:r>
              <a:rPr lang="en-US" altLang="zh-CN" sz="2000"/>
              <a:t>       缺点：不支持事务，不支持外键，并发量较小，不适合大量update</a:t>
            </a:r>
          </a:p>
          <a:p>
            <a:pPr marL="0" indent="0">
              <a:buNone/>
            </a:pPr>
            <a:r>
              <a:rPr lang="en-US" altLang="zh-CN" sz="2000"/>
              <a:t>InnoDB:</a:t>
            </a:r>
          </a:p>
          <a:p>
            <a:pPr marL="0" indent="0">
              <a:buNone/>
            </a:pPr>
            <a:r>
              <a:rPr lang="en-US" altLang="zh-CN" sz="2000"/>
              <a:t>       优点：支持事务，支持外键，并发量较大，适合大量update </a:t>
            </a:r>
          </a:p>
          <a:p>
            <a:pPr marL="0" indent="0">
              <a:buNone/>
            </a:pPr>
            <a:r>
              <a:rPr lang="en-US" altLang="zh-CN" sz="2000"/>
              <a:t>       缺点：查询数据相对较快，不适合大量的select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</a:t>
            </a:r>
            <a:r>
              <a:rPr lang="zh-CN" altLang="en-US"/>
              <a:t>索引的分类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包括：普通索引，主键索引，唯一索引，全文索引，组合索引</a:t>
            </a:r>
          </a:p>
          <a:p>
            <a:r>
              <a:rPr lang="zh-CN" altLang="en-US"/>
              <a:t>普通索引</a:t>
            </a:r>
          </a:p>
          <a:p>
            <a:r>
              <a:rPr lang="en-US" altLang="zh-CN"/>
              <a:t>INDEX</a:t>
            </a:r>
          </a:p>
          <a:p>
            <a:r>
              <a:rPr lang="zh-CN" altLang="en-US"/>
              <a:t>主键索引</a:t>
            </a:r>
          </a:p>
          <a:p>
            <a:r>
              <a:rPr lang="zh-CN" altLang="en-US"/>
              <a:t> PRIMARY KEY</a:t>
            </a:r>
          </a:p>
          <a:p>
            <a:r>
              <a:rPr lang="zh-CN" altLang="en-US"/>
              <a:t>组合索引</a:t>
            </a:r>
          </a:p>
          <a:p>
            <a:r>
              <a:rPr lang="zh-CN" altLang="en-US"/>
              <a:t>UNIQUE </a:t>
            </a:r>
            <a:r>
              <a:rPr lang="en-US" altLang="zh-CN"/>
              <a:t>+</a:t>
            </a:r>
            <a:r>
              <a:rPr lang="zh-CN" altLang="en-US"/>
              <a:t>多列组合索引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1.4</a:t>
            </a:r>
            <a:r>
              <a:rPr lang="zh-CN" altLang="en-US"/>
              <a:t>索引的数据结构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7395" y="1231265"/>
            <a:ext cx="10606405" cy="4946015"/>
          </a:xfrm>
        </p:spPr>
        <p:txBody>
          <a:bodyPr>
            <a:normAutofit fontScale="97500"/>
          </a:bodyPr>
          <a:lstStyle/>
          <a:p>
            <a:r>
              <a:rPr lang="zh-CN" altLang="en-US"/>
              <a:t>包括：</a:t>
            </a:r>
            <a:r>
              <a:rPr lang="en-US" altLang="zh-CN"/>
              <a:t>hash</a:t>
            </a:r>
            <a:r>
              <a:rPr lang="zh-CN" altLang="en-US"/>
              <a:t>、平衡二叉树</a:t>
            </a:r>
            <a:r>
              <a:rPr lang="en-US" altLang="zh-CN"/>
              <a:t>(</a:t>
            </a:r>
            <a:r>
              <a:rPr lang="zh-CN" altLang="en-US"/>
              <a:t>红黑树</a:t>
            </a:r>
            <a:r>
              <a:rPr lang="en-US" altLang="zh-CN"/>
              <a:t>)</a:t>
            </a:r>
            <a:r>
              <a:rPr lang="zh-CN" altLang="en-US"/>
              <a:t>、</a:t>
            </a:r>
            <a:r>
              <a:rPr lang="en-US" altLang="zh-CN"/>
              <a:t>B-Tree</a:t>
            </a:r>
            <a:r>
              <a:rPr lang="zh-CN" altLang="en-US"/>
              <a:t>、</a:t>
            </a:r>
            <a:r>
              <a:rPr lang="en-US" altLang="zh-CN"/>
              <a:t>B+Tree</a:t>
            </a:r>
            <a:r>
              <a:rPr lang="zh-CN" altLang="en-US"/>
              <a:t>等</a:t>
            </a:r>
          </a:p>
          <a:p>
            <a:r>
              <a:rPr lang="en-US" altLang="zh-CN"/>
              <a:t>B-Tree</a:t>
            </a:r>
            <a:r>
              <a:rPr lang="zh-CN" altLang="en-US"/>
              <a:t>：</a:t>
            </a:r>
          </a:p>
          <a:p>
            <a:pPr marL="0" indent="0">
              <a:buNone/>
            </a:pPr>
            <a:r>
              <a:rPr lang="zh-CN" altLang="en-US"/>
              <a:t>是一种常见的数据结构。使用B-tree结构可以显著减少定位记录时所经历的中间过程，从而加快存取速度。按照翻译，B 通常认为是Balance的简称。这个数据结构一般用于数据库的索引，综合效率较高。</a:t>
            </a:r>
          </a:p>
          <a:p>
            <a:r>
              <a:rPr lang="en-US" altLang="zh-CN"/>
              <a:t>B+Tree</a:t>
            </a:r>
          </a:p>
          <a:p>
            <a:r>
              <a:rPr lang="zh-CN" altLang="en-US"/>
              <a:t>内部结点并没有指向关键字具体信息的指针。因此其内部结点相对B 树更小。如果把所有同一内部结点的关键字存放在同一盘块中，那么盘块所能容纳的关键字数量也越多。一次性读入内存中的需要查找的关键字也就越多。相对来说IO读写次数也就降低了。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1.4.1</a:t>
            </a:r>
            <a:r>
              <a:rPr lang="zh-CN" altLang="en-US"/>
              <a:t>图解</a:t>
            </a:r>
            <a:r>
              <a:rPr lang="en-US" altLang="zh-CN"/>
              <a:t>B-Tree</a:t>
            </a:r>
            <a:r>
              <a:rPr lang="zh-CN" altLang="en-US"/>
              <a:t>和</a:t>
            </a:r>
            <a:r>
              <a:rPr lang="en-US" altLang="zh-CN"/>
              <a:t>B+Tree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B-Tree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B+Tree</a:t>
            </a:r>
          </a:p>
        </p:txBody>
      </p:sp>
      <p:pic>
        <p:nvPicPr>
          <p:cNvPr id="6" name="图片 5" descr="IOPRXSHY@}L7~9FO5C~2BJ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515" y="1692275"/>
            <a:ext cx="7670165" cy="2311400"/>
          </a:xfrm>
          <a:prstGeom prst="rect">
            <a:avLst/>
          </a:prstGeom>
        </p:spPr>
      </p:pic>
      <p:pic>
        <p:nvPicPr>
          <p:cNvPr id="8" name="图片 7" descr="2}CS2N6(J]UB[]ZODR6[Y9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0170" y="4632325"/>
            <a:ext cx="8145145" cy="18669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索引的使用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zh-CN" altLang="en-US" dirty="0"/>
              <a:t>索引的创建</a:t>
            </a:r>
          </a:p>
          <a:p>
            <a:pPr marL="0" indent="0">
              <a:buNone/>
            </a:pPr>
            <a:endParaRPr kumimoji="1" lang="zh-CN" altLang="en-US" dirty="0"/>
          </a:p>
          <a:p>
            <a:r>
              <a:rPr kumimoji="1" lang="zh-CN" altLang="en-US" dirty="0" smtClean="0"/>
              <a:t>索引使用状态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优化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161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61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61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61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161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0987_1"/>
  <p:tag name="KSO_WM_TEMPLATE_CATEGORY" val="custom"/>
  <p:tag name="KSO_WM_TEMPLATE_INDEX" val="20181618"/>
  <p:tag name="KSO_WM_TEMPLATE_SUBCATEGORY" val="combine"/>
  <p:tag name="KSO_WM_TEMPLATE_THUMBS_INDEX" val="1、4、5、11、12、17、18、1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61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8"/>
</p:tagLst>
</file>

<file path=ppt/theme/theme1.xml><?xml version="1.0" encoding="utf-8"?>
<a:theme xmlns:a="http://schemas.openxmlformats.org/drawingml/2006/main" name="自定义设计方案">
  <a:themeElements>
    <a:clrScheme name="自定义 5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367AA"/>
      </a:accent1>
      <a:accent2>
        <a:srgbClr val="A5A5A5"/>
      </a:accent2>
      <a:accent3>
        <a:srgbClr val="FFFFFF"/>
      </a:accent3>
      <a:accent4>
        <a:srgbClr val="D87B72"/>
      </a:accent4>
      <a:accent5>
        <a:srgbClr val="1367AA"/>
      </a:accent5>
      <a:accent6>
        <a:srgbClr val="A5A5A5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557</Words>
  <Application>Microsoft Macintosh PowerPoint</Application>
  <PresentationFormat>宽屏</PresentationFormat>
  <Paragraphs>119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Calibri</vt:lpstr>
      <vt:lpstr>黑体</vt:lpstr>
      <vt:lpstr>宋体</vt:lpstr>
      <vt:lpstr>Arial</vt:lpstr>
      <vt:lpstr>自定义设计方案</vt:lpstr>
      <vt:lpstr>mysql索引培训   主讲：孙立阳</vt:lpstr>
      <vt:lpstr>目录</vt:lpstr>
      <vt:lpstr>1.索引的概念</vt:lpstr>
      <vt:lpstr>1.1定义</vt:lpstr>
      <vt:lpstr>1.2存储方式（不同引擎）</vt:lpstr>
      <vt:lpstr>1.3索引的分类</vt:lpstr>
      <vt:lpstr>1.4索引的数据结构</vt:lpstr>
      <vt:lpstr>1.4.1图解B-Tree和B+Tree</vt:lpstr>
      <vt:lpstr>2.索引的使用</vt:lpstr>
      <vt:lpstr>2.1索引的创建</vt:lpstr>
      <vt:lpstr>join的使用</vt:lpstr>
      <vt:lpstr>2.2索引使用状态</vt:lpstr>
      <vt:lpstr>2.2.1关键字解析</vt:lpstr>
      <vt:lpstr>2.3索引的调优</vt:lpstr>
      <vt:lpstr> 索引不一定快(select count(*)) </vt:lpstr>
      <vt:lpstr>   索引加了不一定生效(where )   </vt:lpstr>
      <vt:lpstr>索引不是加多了就好(insert update)</vt:lpstr>
      <vt:lpstr>注意的一些事项</vt:lpstr>
      <vt:lpstr>索引使用情况</vt:lpstr>
      <vt:lpstr>温故而知新 可以为师矣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索引的概念</dc:title>
  <dc:creator>Microsoft Office 用户</dc:creator>
  <cp:lastModifiedBy>Microsoft Office 用户</cp:lastModifiedBy>
  <cp:revision>78</cp:revision>
  <dcterms:created xsi:type="dcterms:W3CDTF">2017-12-07T09:28:00Z</dcterms:created>
  <dcterms:modified xsi:type="dcterms:W3CDTF">2017-12-08T06:02:40Z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