
<file path=[Content_Types].xml><?xml version="1.0" encoding="utf-8"?>
<Types xmlns="http://schemas.openxmlformats.org/package/2006/content-types">
  <Default Extension="xlsx" ContentType="application/vnd.openxmlformats-officedocument.spreadsheetml.sheet"/>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60" r:id="rId4"/>
    <p:sldId id="266" r:id="rId5"/>
    <p:sldId id="294" r:id="rId6"/>
    <p:sldId id="270" r:id="rId7"/>
    <p:sldId id="317" r:id="rId8"/>
    <p:sldId id="265" r:id="rId9"/>
    <p:sldId id="269" r:id="rId10"/>
    <p:sldId id="279" r:id="rId11"/>
    <p:sldId id="318" r:id="rId12"/>
    <p:sldId id="319" r:id="rId13"/>
    <p:sldId id="274" r:id="rId14"/>
    <p:sldId id="268" r:id="rId15"/>
    <p:sldId id="321" r:id="rId16"/>
    <p:sldId id="322" r:id="rId17"/>
    <p:sldId id="323" r:id="rId18"/>
    <p:sldId id="292" r:id="rId19"/>
    <p:sldId id="280" r:id="rId20"/>
    <p:sldId id="286" r:id="rId21"/>
    <p:sldId id="291" r:id="rId22"/>
    <p:sldId id="271" r:id="rId23"/>
    <p:sldId id="272" r:id="rId24"/>
    <p:sldId id="273" r:id="rId25"/>
    <p:sldId id="290" r:id="rId26"/>
    <p:sldId id="281" r:id="rId27"/>
    <p:sldId id="285" r:id="rId28"/>
    <p:sldId id="295" r:id="rId29"/>
    <p:sldId id="277" r:id="rId30"/>
    <p:sldId id="288" r:id="rId31"/>
    <p:sldId id="296" r:id="rId32"/>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92D14F"/>
    <a:srgbClr val="0174AB"/>
    <a:srgbClr val="666666"/>
    <a:srgbClr val="BFC0C0"/>
    <a:srgbClr val="9F9D9A"/>
    <a:srgbClr val="0A377B"/>
    <a:srgbClr val="083F80"/>
    <a:srgbClr val="1F497D"/>
    <a:srgbClr val="9677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94660"/>
  </p:normalViewPr>
  <p:slideViewPr>
    <p:cSldViewPr snapToGrid="0" showGuides="1">
      <p:cViewPr varScale="1">
        <p:scale>
          <a:sx n="110" d="100"/>
          <a:sy n="110" d="100"/>
        </p:scale>
        <p:origin x="-1254" y="-90"/>
      </p:cViewPr>
      <p:guideLst>
        <p:guide orient="horz" pos="292"/>
        <p:guide orient="horz" pos="1122"/>
        <p:guide orient="horz" pos="2327"/>
        <p:guide orient="horz" pos="3275"/>
        <p:guide pos="5112"/>
        <p:guide pos="147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explosion val="0"/>
          <c:dPt>
            <c:idx val="0"/>
            <c:bubble3D val="0"/>
            <c:spPr>
              <a:solidFill>
                <a:srgbClr val="0174AB"/>
              </a:solidFill>
              <a:ln w="19050">
                <a:solidFill>
                  <a:schemeClr val="lt1"/>
                </a:solidFill>
              </a:ln>
              <a:effectLst/>
            </c:spPr>
          </c:dPt>
          <c:dPt>
            <c:idx val="1"/>
            <c:bubble3D val="0"/>
            <c:spPr>
              <a:solidFill>
                <a:srgbClr val="92D14F"/>
              </a:solidFill>
              <a:ln w="19050">
                <a:solidFill>
                  <a:schemeClr val="lt1"/>
                </a:solid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8.2</c:v>
                </c:pt>
                <c:pt idx="1">
                  <c:v>3.2</c:v>
                </c:pt>
              </c:numCache>
            </c:numRef>
          </c:val>
        </c:ser>
        <c:dLbls>
          <c:showLegendKey val="0"/>
          <c:showVal val="0"/>
          <c:showCatName val="0"/>
          <c:showSerName val="0"/>
          <c:showPercent val="0"/>
          <c:showBubbleSize val="0"/>
          <c:showLeaderLines val="0"/>
        </c:dLbls>
        <c:firstSliceAng val="100"/>
        <c:holeSize val="64"/>
      </c:doughnutChart>
      <c:spPr>
        <a:noFill/>
        <a:ln>
          <a:noFill/>
        </a:ln>
        <a:effectLst/>
      </c:spPr>
    </c:plotArea>
    <c:plotVisOnly val="1"/>
    <c:dispBlanksAs val="zero"/>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explosion val="0"/>
          <c:dPt>
            <c:idx val="0"/>
            <c:bubble3D val="0"/>
            <c:spPr>
              <a:solidFill>
                <a:srgbClr val="0174AB"/>
              </a:solidFill>
              <a:ln w="19050">
                <a:solidFill>
                  <a:schemeClr val="lt1"/>
                </a:solidFill>
              </a:ln>
              <a:effectLst/>
            </c:spPr>
          </c:dPt>
          <c:dPt>
            <c:idx val="1"/>
            <c:bubble3D val="0"/>
            <c:spPr>
              <a:solidFill>
                <a:srgbClr val="92D14F"/>
              </a:solidFill>
              <a:ln w="19050">
                <a:solidFill>
                  <a:schemeClr val="lt1"/>
                </a:solid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8.2</c:v>
                </c:pt>
                <c:pt idx="1">
                  <c:v>6</c:v>
                </c:pt>
              </c:numCache>
            </c:numRef>
          </c:val>
        </c:ser>
        <c:dLbls>
          <c:showLegendKey val="0"/>
          <c:showVal val="0"/>
          <c:showCatName val="0"/>
          <c:showSerName val="0"/>
          <c:showPercent val="0"/>
          <c:showBubbleSize val="0"/>
          <c:showLeaderLines val="0"/>
        </c:dLbls>
        <c:firstSliceAng val="151"/>
        <c:holeSize val="64"/>
      </c:doughnutChart>
      <c:spPr>
        <a:noFill/>
        <a:ln>
          <a:noFill/>
        </a:ln>
        <a:effectLst/>
      </c:spPr>
    </c:plotArea>
    <c:plotVisOnly val="1"/>
    <c:dispBlanksAs val="zero"/>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explosion val="0"/>
          <c:dPt>
            <c:idx val="0"/>
            <c:bubble3D val="0"/>
            <c:spPr>
              <a:solidFill>
                <a:srgbClr val="0174AB"/>
              </a:solidFill>
              <a:ln w="19050">
                <a:solidFill>
                  <a:schemeClr val="lt1"/>
                </a:solidFill>
              </a:ln>
              <a:effectLst/>
            </c:spPr>
          </c:dPt>
          <c:dPt>
            <c:idx val="1"/>
            <c:bubble3D val="0"/>
            <c:spPr>
              <a:solidFill>
                <a:srgbClr val="92D14F"/>
              </a:solidFill>
              <a:ln w="19050">
                <a:solidFill>
                  <a:schemeClr val="lt1"/>
                </a:solid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8.2</c:v>
                </c:pt>
                <c:pt idx="1">
                  <c:v>7</c:v>
                </c:pt>
              </c:numCache>
            </c:numRef>
          </c:val>
        </c:ser>
        <c:dLbls>
          <c:showLegendKey val="0"/>
          <c:showVal val="0"/>
          <c:showCatName val="0"/>
          <c:showSerName val="0"/>
          <c:showPercent val="0"/>
          <c:showBubbleSize val="0"/>
          <c:showLeaderLines val="0"/>
        </c:dLbls>
        <c:firstSliceAng val="167"/>
        <c:holeSize val="64"/>
      </c:doughnutChart>
      <c:spPr>
        <a:noFill/>
        <a:ln>
          <a:noFill/>
        </a:ln>
        <a:effectLst/>
      </c:spPr>
    </c:plotArea>
    <c:plotVisOnly val="1"/>
    <c:dispBlanksAs val="zero"/>
    <c:showDLblsOverMax val="0"/>
  </c:chart>
  <c:spPr>
    <a:no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rgbClr val="0174AB"/>
              </a:solidFill>
              <a:round/>
            </a:ln>
            <a:effectLst>
              <a:outerShdw blurRad="50800" dist="38100" dir="2700000" algn="tl" rotWithShape="0">
                <a:prstClr val="black">
                  <a:alpha val="40000"/>
                </a:prstClr>
              </a:outerShdw>
            </a:effectLst>
          </c:spPr>
          <c:marker>
            <c:symbol val="circle"/>
            <c:size val="5"/>
            <c:spPr>
              <a:solidFill>
                <a:srgbClr val="0174AB"/>
              </a:solidFill>
              <a:ln w="57150">
                <a:solidFill>
                  <a:srgbClr val="0174AB"/>
                </a:solidFill>
              </a:ln>
              <a:effectLst>
                <a:outerShdw blurRad="50800" dist="38100" dir="2700000" algn="tl" rotWithShape="0">
                  <a:prstClr val="black">
                    <a:alpha val="40000"/>
                  </a:prstClr>
                </a:outerShdw>
              </a:effectLst>
            </c:spPr>
          </c:marker>
          <c:dLbls>
            <c:delete val="1"/>
          </c:dLbls>
          <c:cat>
            <c:strRef>
              <c:f>Sheet1!$A$2:$A$5</c:f>
              <c:strCache>
                <c:ptCount val="4"/>
                <c:pt idx="0">
                  <c:v>TEXT A</c:v>
                </c:pt>
                <c:pt idx="1">
                  <c:v>TEXT B</c:v>
                </c:pt>
                <c:pt idx="2">
                  <c:v>TEXT C</c:v>
                </c:pt>
                <c:pt idx="3">
                  <c:v>TEXT D</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系列 2</c:v>
                </c:pt>
              </c:strCache>
            </c:strRef>
          </c:tx>
          <c:spPr>
            <a:ln w="28575" cap="rnd">
              <a:solidFill>
                <a:srgbClr val="0174AB"/>
              </a:solidFill>
              <a:round/>
            </a:ln>
            <a:effectLst>
              <a:outerShdw blurRad="50800" dist="38100" dir="2700000" algn="tl" rotWithShape="0">
                <a:prstClr val="black">
                  <a:alpha val="40000"/>
                </a:prstClr>
              </a:outerShdw>
            </a:effectLst>
          </c:spPr>
          <c:marker>
            <c:symbol val="circle"/>
            <c:size val="5"/>
            <c:spPr>
              <a:solidFill>
                <a:srgbClr val="0174AB"/>
              </a:solidFill>
              <a:ln w="57150">
                <a:solidFill>
                  <a:srgbClr val="0174AB"/>
                </a:solidFill>
              </a:ln>
              <a:effectLst>
                <a:outerShdw blurRad="50800" dist="38100" dir="2700000" algn="tl" rotWithShape="0">
                  <a:prstClr val="black">
                    <a:alpha val="40000"/>
                  </a:prstClr>
                </a:outerShdw>
              </a:effectLst>
            </c:spPr>
          </c:marker>
          <c:dLbls>
            <c:delete val="1"/>
          </c:dLbls>
          <c:cat>
            <c:strRef>
              <c:f>Sheet1!$A$2:$A$5</c:f>
              <c:strCache>
                <c:ptCount val="4"/>
                <c:pt idx="0">
                  <c:v>TEXT A</c:v>
                </c:pt>
                <c:pt idx="1">
                  <c:v>TEXT B</c:v>
                </c:pt>
                <c:pt idx="2">
                  <c:v>TEXT C</c:v>
                </c:pt>
                <c:pt idx="3">
                  <c:v>TEXT D</c:v>
                </c:pt>
              </c:strCache>
            </c:strRef>
          </c:cat>
          <c:val>
            <c:numRef>
              <c:f>Sheet1!$C$2:$C$5</c:f>
              <c:numCache>
                <c:formatCode>General</c:formatCode>
                <c:ptCount val="4"/>
                <c:pt idx="0">
                  <c:v>2.4</c:v>
                </c:pt>
                <c:pt idx="1">
                  <c:v>4.4</c:v>
                </c:pt>
                <c:pt idx="2">
                  <c:v>1.8</c:v>
                </c:pt>
                <c:pt idx="3">
                  <c:v>2.8</c:v>
                </c:pt>
              </c:numCache>
            </c:numRef>
          </c:val>
          <c:smooth val="0"/>
        </c:ser>
        <c:ser>
          <c:idx val="2"/>
          <c:order val="2"/>
          <c:tx>
            <c:strRef>
              <c:f>Sheet1!$D$1</c:f>
              <c:strCache>
                <c:ptCount val="1"/>
                <c:pt idx="0">
                  <c:v>系列 3</c:v>
                </c:pt>
              </c:strCache>
            </c:strRef>
          </c:tx>
          <c:spPr>
            <a:ln w="28575" cap="rnd">
              <a:solidFill>
                <a:srgbClr val="92D14F"/>
              </a:solidFill>
              <a:round/>
            </a:ln>
            <a:effectLst>
              <a:outerShdw blurRad="50800" dist="38100" dir="2700000" algn="tl" rotWithShape="0">
                <a:prstClr val="black">
                  <a:alpha val="40000"/>
                </a:prstClr>
              </a:outerShdw>
            </a:effectLst>
          </c:spPr>
          <c:marker>
            <c:symbol val="circle"/>
            <c:size val="5"/>
            <c:spPr>
              <a:solidFill>
                <a:srgbClr val="92D14F"/>
              </a:solidFill>
              <a:ln w="57150">
                <a:solidFill>
                  <a:srgbClr val="92D14F"/>
                </a:solidFill>
              </a:ln>
              <a:effectLst>
                <a:outerShdw blurRad="50800" dist="38100" dir="2700000" algn="tl" rotWithShape="0">
                  <a:prstClr val="black">
                    <a:alpha val="40000"/>
                  </a:prstClr>
                </a:outerShdw>
              </a:effectLst>
            </c:spPr>
          </c:marker>
          <c:dLbls>
            <c:delete val="1"/>
          </c:dLbls>
          <c:cat>
            <c:strRef>
              <c:f>Sheet1!$A$2:$A$5</c:f>
              <c:strCache>
                <c:ptCount val="4"/>
                <c:pt idx="0">
                  <c:v>TEXT A</c:v>
                </c:pt>
                <c:pt idx="1">
                  <c:v>TEXT B</c:v>
                </c:pt>
                <c:pt idx="2">
                  <c:v>TEXT C</c:v>
                </c:pt>
                <c:pt idx="3">
                  <c:v>TEXT D</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marker val="1"/>
        <c:smooth val="0"/>
        <c:axId val="149986816"/>
        <c:axId val="141032192"/>
      </c:lineChart>
      <c:catAx>
        <c:axId val="149986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41032192"/>
        <c:crosses val="autoZero"/>
        <c:auto val="1"/>
        <c:lblAlgn val="ctr"/>
        <c:lblOffset val="100"/>
        <c:noMultiLvlLbl val="0"/>
      </c:catAx>
      <c:valAx>
        <c:axId val="14103219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49986816"/>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fld>
            <a:endParaRPr lang="zh-HK"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16.png"/><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image" Target="../media/image1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chart" Target="../charts/chart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hyperlink" Target="https://12sc.taobao.com/"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6496050" y="657860"/>
            <a:ext cx="2487295" cy="706755"/>
          </a:xfrm>
          <a:prstGeom prst="rect">
            <a:avLst/>
          </a:prstGeom>
          <a:noFill/>
        </p:spPr>
        <p:txBody>
          <a:bodyPr wrap="square" rtlCol="0">
            <a:spAutoFit/>
          </a:bodyPr>
          <a:lstStyle/>
          <a:p>
            <a:r>
              <a:rPr lang="zh-CN" altLang="en-US" sz="4000" b="1" spc="300" dirty="0">
                <a:solidFill>
                  <a:srgbClr val="0174AB"/>
                </a:solidFill>
                <a:latin typeface="方正舒体" panose="02010601030101010101" charset="-122"/>
                <a:ea typeface="方正舒体" panose="02010601030101010101" charset="-122"/>
              </a:rPr>
              <a:t>东华大学</a:t>
            </a:r>
            <a:endParaRPr lang="zh-CN" altLang="en-US" sz="4000" b="1" spc="300" dirty="0">
              <a:solidFill>
                <a:srgbClr val="0174AB"/>
              </a:solidFill>
              <a:latin typeface="方正舒体" panose="02010601030101010101" charset="-122"/>
              <a:ea typeface="方正舒体" panose="02010601030101010101" charset="-122"/>
            </a:endParaRPr>
          </a:p>
        </p:txBody>
      </p:sp>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259000"/>
            <a:ext cx="9144000" cy="234000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061011" y="2705725"/>
            <a:ext cx="7021979" cy="1753235"/>
          </a:xfrm>
          <a:prstGeom prst="rect">
            <a:avLst/>
          </a:prstGeom>
          <a:noFill/>
        </p:spPr>
        <p:txBody>
          <a:bodyPr wrap="square" rtlCol="0">
            <a:spAutoFit/>
          </a:bodyPr>
          <a:lstStyle/>
          <a:p>
            <a:pPr algn="ctr"/>
            <a:r>
              <a:rPr lang="zh-CN" altLang="en-US" sz="5400" b="1" spc="300" dirty="0">
                <a:solidFill>
                  <a:schemeClr val="bg1"/>
                </a:solidFill>
                <a:latin typeface="微软雅黑" panose="020B0503020204020204" pitchFamily="34" charset="-122"/>
                <a:ea typeface="微软雅黑" panose="020B0503020204020204" pitchFamily="34" charset="-122"/>
              </a:rPr>
              <a:t>鲜蔬配送管理系统的设计与开发</a:t>
            </a:r>
            <a:endParaRPr lang="zh-CN" altLang="en-US" sz="5400" b="1" spc="300"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1235076" y="4785180"/>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答辩人</a:t>
            </a:r>
            <a:endParaRPr lang="zh-HK" altLang="en-US"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1235076" y="5306673"/>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指导老师</a:t>
            </a:r>
            <a:endParaRPr lang="zh-HK" altLang="en-US"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20962" y="4800540"/>
            <a:ext cx="1614489" cy="398780"/>
          </a:xfrm>
          <a:prstGeom prst="rect">
            <a:avLst/>
          </a:prstGeom>
          <a:noFill/>
        </p:spPr>
        <p:txBody>
          <a:bodyPr wrap="square" rtlCol="0">
            <a:spAutoFit/>
          </a:bodyPr>
          <a:lstStyle/>
          <a:p>
            <a:r>
              <a:rPr lang="zh-CN" altLang="zh-HK" sz="2000" b="1" spc="300" dirty="0">
                <a:solidFill>
                  <a:schemeClr val="bg2">
                    <a:lumMod val="50000"/>
                  </a:schemeClr>
                </a:solidFill>
                <a:latin typeface="微软雅黑" panose="020B0503020204020204" pitchFamily="34" charset="-122"/>
                <a:ea typeface="微软雅黑" panose="020B0503020204020204" pitchFamily="34" charset="-122"/>
              </a:rPr>
              <a:t>孙芸芸</a:t>
            </a:r>
            <a:endParaRPr lang="zh-CN" altLang="zh-HK"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620962" y="5322033"/>
            <a:ext cx="1614489" cy="398780"/>
          </a:xfrm>
          <a:prstGeom prst="rect">
            <a:avLst/>
          </a:prstGeom>
          <a:noFill/>
        </p:spPr>
        <p:txBody>
          <a:bodyPr wrap="square" rtlCol="0">
            <a:spAutoFit/>
          </a:bodyPr>
          <a:lstStyle/>
          <a:p>
            <a:r>
              <a:rPr lang="zh-CN" altLang="zh-HK" sz="2000" b="1" spc="300" dirty="0">
                <a:solidFill>
                  <a:schemeClr val="bg2">
                    <a:lumMod val="50000"/>
                  </a:schemeClr>
                </a:solidFill>
                <a:latin typeface="微软雅黑" panose="020B0503020204020204" pitchFamily="34" charset="-122"/>
                <a:ea typeface="微软雅黑" panose="020B0503020204020204" pitchFamily="34" charset="-122"/>
              </a:rPr>
              <a:t>吴国文</a:t>
            </a:r>
            <a:endParaRPr lang="zh-CN" altLang="zh-HK" sz="2000" b="1" spc="3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2147482623" name="图片 -2147482624" descr="haha"/>
          <p:cNvPicPr>
            <a:picLocks noChangeAspect="1"/>
          </p:cNvPicPr>
          <p:nvPr/>
        </p:nvPicPr>
        <p:blipFill>
          <a:blip r:embed="rId1"/>
          <a:stretch>
            <a:fillRect/>
          </a:stretch>
        </p:blipFill>
        <p:spPr>
          <a:xfrm>
            <a:off x="5437505" y="450850"/>
            <a:ext cx="1058545" cy="1058545"/>
          </a:xfrm>
          <a:prstGeom prst="rect">
            <a:avLst/>
          </a:prstGeom>
          <a:noFill/>
          <a:ln w="9525">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2700000">
            <a:off x="3722733" y="3054803"/>
            <a:ext cx="1347046" cy="1347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37" name="Group 30"/>
          <p:cNvGrpSpPr>
            <a:grpSpLocks noChangeAspect="1"/>
          </p:cNvGrpSpPr>
          <p:nvPr/>
        </p:nvGrpSpPr>
        <p:grpSpPr bwMode="auto">
          <a:xfrm>
            <a:off x="3895316" y="3230970"/>
            <a:ext cx="1001875" cy="994719"/>
            <a:chOff x="907" y="586"/>
            <a:chExt cx="3357" cy="3333"/>
          </a:xfrm>
          <a:solidFill>
            <a:schemeClr val="bg1"/>
          </a:solidFill>
        </p:grpSpPr>
        <p:sp>
          <p:nvSpPr>
            <p:cNvPr id="38" name="Freeform 32"/>
            <p:cNvSpPr/>
            <p:nvPr/>
          </p:nvSpPr>
          <p:spPr bwMode="auto">
            <a:xfrm>
              <a:off x="1801" y="1277"/>
              <a:ext cx="1588" cy="2000"/>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39" name="Freeform 33"/>
            <p:cNvSpPr/>
            <p:nvPr/>
          </p:nvSpPr>
          <p:spPr bwMode="auto">
            <a:xfrm>
              <a:off x="907" y="1291"/>
              <a:ext cx="1474" cy="233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0" name="Freeform 34"/>
            <p:cNvSpPr/>
            <p:nvPr/>
          </p:nvSpPr>
          <p:spPr bwMode="auto">
            <a:xfrm>
              <a:off x="3592" y="1459"/>
              <a:ext cx="672" cy="187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1" name="Freeform 35"/>
            <p:cNvSpPr/>
            <p:nvPr/>
          </p:nvSpPr>
          <p:spPr bwMode="auto">
            <a:xfrm>
              <a:off x="2736" y="2437"/>
              <a:ext cx="939" cy="1269"/>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2" name="Freeform 36"/>
            <p:cNvSpPr/>
            <p:nvPr/>
          </p:nvSpPr>
          <p:spPr bwMode="auto">
            <a:xfrm>
              <a:off x="2073" y="586"/>
              <a:ext cx="1327" cy="606"/>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3" name="Freeform 37"/>
            <p:cNvSpPr/>
            <p:nvPr/>
          </p:nvSpPr>
          <p:spPr bwMode="auto">
            <a:xfrm>
              <a:off x="2180" y="1097"/>
              <a:ext cx="1341" cy="94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4" name="Freeform 38"/>
            <p:cNvSpPr/>
            <p:nvPr/>
          </p:nvSpPr>
          <p:spPr bwMode="auto">
            <a:xfrm>
              <a:off x="1872" y="3564"/>
              <a:ext cx="1228" cy="355"/>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5" name="Freeform 39"/>
            <p:cNvSpPr/>
            <p:nvPr/>
          </p:nvSpPr>
          <p:spPr bwMode="auto">
            <a:xfrm>
              <a:off x="1357" y="640"/>
              <a:ext cx="844" cy="486"/>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6" name="Freeform 40"/>
            <p:cNvSpPr/>
            <p:nvPr/>
          </p:nvSpPr>
          <p:spPr bwMode="auto">
            <a:xfrm>
              <a:off x="3377" y="830"/>
              <a:ext cx="686" cy="786"/>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7" name="Freeform 41"/>
            <p:cNvSpPr/>
            <p:nvPr/>
          </p:nvSpPr>
          <p:spPr bwMode="auto">
            <a:xfrm>
              <a:off x="1040" y="1216"/>
              <a:ext cx="622" cy="414"/>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grpSp>
        <p:nvGrpSpPr>
          <p:cNvPr id="5" name="组合 4"/>
          <p:cNvGrpSpPr/>
          <p:nvPr/>
        </p:nvGrpSpPr>
        <p:grpSpPr>
          <a:xfrm>
            <a:off x="435496" y="2775435"/>
            <a:ext cx="2246643" cy="1511175"/>
            <a:chOff x="435496" y="1542118"/>
            <a:chExt cx="2246643" cy="1511175"/>
          </a:xfrm>
        </p:grpSpPr>
        <p:sp>
          <p:nvSpPr>
            <p:cNvPr id="48" name="矩形 47"/>
            <p:cNvSpPr/>
            <p:nvPr/>
          </p:nvSpPr>
          <p:spPr>
            <a:xfrm>
              <a:off x="435496" y="1931248"/>
              <a:ext cx="2246643" cy="1122045"/>
            </a:xfrm>
            <a:prstGeom prst="rect">
              <a:avLst/>
            </a:prstGeom>
          </p:spPr>
          <p:txBody>
            <a:bodyPr wrap="square">
              <a:spAutoFit/>
            </a:bodyPr>
            <a:lstStyle/>
            <a:p>
              <a:pPr lvl="0" algn="just"/>
              <a:endParaRPr lang="zh-CN" altLang="zh-HK" sz="1100" dirty="0">
                <a:solidFill>
                  <a:srgbClr val="666666"/>
                </a:solidFill>
                <a:latin typeface="微软雅黑" panose="020B0503020204020204" pitchFamily="34" charset="-122"/>
                <a:ea typeface="微软雅黑" panose="020B0503020204020204" pitchFamily="34" charset="-122"/>
              </a:endParaRPr>
            </a:p>
            <a:p>
              <a:pPr lvl="0" algn="just"/>
              <a:r>
                <a:rPr lang="zh-CN" altLang="zh-HK" sz="1400" b="1" dirty="0">
                  <a:solidFill>
                    <a:schemeClr val="tx1"/>
                  </a:solidFill>
                  <a:latin typeface="微软雅黑" panose="020B0503020204020204" pitchFamily="34" charset="-122"/>
                  <a:ea typeface="微软雅黑" panose="020B0503020204020204" pitchFamily="34" charset="-122"/>
                </a:rPr>
                <a:t>新增、删除合作供应商</a:t>
              </a:r>
              <a:endParaRPr lang="zh-CN" altLang="zh-HK" sz="1400" b="1" dirty="0">
                <a:solidFill>
                  <a:schemeClr val="tx1"/>
                </a:solidFill>
                <a:latin typeface="微软雅黑" panose="020B0503020204020204" pitchFamily="34" charset="-122"/>
                <a:ea typeface="微软雅黑" panose="020B0503020204020204" pitchFamily="34" charset="-122"/>
              </a:endParaRPr>
            </a:p>
            <a:p>
              <a:pPr lvl="0" algn="just"/>
              <a:endParaRPr lang="zh-CN" altLang="zh-HK" sz="1400" b="1" dirty="0">
                <a:solidFill>
                  <a:schemeClr val="tx1"/>
                </a:solidFill>
                <a:latin typeface="微软雅黑" panose="020B0503020204020204" pitchFamily="34" charset="-122"/>
                <a:ea typeface="微软雅黑" panose="020B0503020204020204" pitchFamily="34" charset="-122"/>
              </a:endParaRPr>
            </a:p>
            <a:p>
              <a:pPr lvl="0" algn="just"/>
              <a:r>
                <a:rPr lang="zh-CN" altLang="zh-HK" sz="1400" b="1" dirty="0">
                  <a:solidFill>
                    <a:schemeClr val="tx1"/>
                  </a:solidFill>
                  <a:latin typeface="微软雅黑" panose="020B0503020204020204" pitchFamily="34" charset="-122"/>
                  <a:ea typeface="微软雅黑" panose="020B0503020204020204" pitchFamily="34" charset="-122"/>
                </a:rPr>
                <a:t>修改供应商所提供鲜蔬</a:t>
              </a:r>
              <a:endParaRPr lang="zh-CN" altLang="zh-HK" sz="1400" b="1" dirty="0">
                <a:solidFill>
                  <a:schemeClr val="tx1"/>
                </a:solidFill>
                <a:latin typeface="微软雅黑" panose="020B0503020204020204" pitchFamily="34" charset="-122"/>
                <a:ea typeface="微软雅黑" panose="020B0503020204020204" pitchFamily="34" charset="-122"/>
              </a:endParaRPr>
            </a:p>
            <a:p>
              <a:pPr lvl="0" algn="just"/>
              <a:r>
                <a:rPr lang="zh-CN" altLang="zh-HK" sz="1400" b="1" dirty="0">
                  <a:solidFill>
                    <a:schemeClr val="tx1"/>
                  </a:solidFill>
                  <a:latin typeface="微软雅黑" panose="020B0503020204020204" pitchFamily="34" charset="-122"/>
                  <a:ea typeface="微软雅黑" panose="020B0503020204020204" pitchFamily="34" charset="-122"/>
                </a:rPr>
                <a:t>（采购员、办公室均可）</a:t>
              </a:r>
              <a:endParaRPr lang="zh-CN" altLang="zh-HK" sz="1400" b="1" dirty="0">
                <a:solidFill>
                  <a:schemeClr val="tx1"/>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435496" y="1542118"/>
              <a:ext cx="2171700" cy="460375"/>
            </a:xfrm>
            <a:prstGeom prst="rect">
              <a:avLst/>
            </a:prstGeom>
            <a:noFill/>
          </p:spPr>
          <p:txBody>
            <a:bodyPr wrap="square" rtlCol="0">
              <a:spAutoFit/>
            </a:bodyPr>
            <a:lstStyle/>
            <a:p>
              <a:r>
                <a:rPr lang="zh-CN" altLang="zh-HK" sz="2400" b="1" dirty="0">
                  <a:solidFill>
                    <a:srgbClr val="0174AB"/>
                  </a:solidFill>
                  <a:latin typeface="微软雅黑" panose="020B0503020204020204" pitchFamily="34" charset="-122"/>
                  <a:ea typeface="微软雅黑" panose="020B0503020204020204" pitchFamily="34" charset="-122"/>
                </a:rPr>
                <a:t>供应商管理</a:t>
              </a:r>
              <a:endParaRPr lang="zh-CN" altLang="zh-HK" sz="2400" b="1" dirty="0">
                <a:solidFill>
                  <a:srgbClr val="0174AB"/>
                </a:solidFill>
                <a:latin typeface="微软雅黑" panose="020B0503020204020204" pitchFamily="34" charset="-122"/>
                <a:ea typeface="微软雅黑" panose="020B0503020204020204" pitchFamily="34" charset="-122"/>
              </a:endParaRPr>
            </a:p>
          </p:txBody>
        </p:sp>
        <p:sp>
          <p:nvSpPr>
            <p:cNvPr id="4" name="矩形 3"/>
            <p:cNvSpPr/>
            <p:nvPr/>
          </p:nvSpPr>
          <p:spPr>
            <a:xfrm>
              <a:off x="540271" y="193142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59" name="组合 58"/>
          <p:cNvGrpSpPr/>
          <p:nvPr/>
        </p:nvGrpSpPr>
        <p:grpSpPr>
          <a:xfrm>
            <a:off x="6163078" y="2768450"/>
            <a:ext cx="2246643" cy="1511175"/>
            <a:chOff x="435496" y="1542118"/>
            <a:chExt cx="2246643" cy="1511175"/>
          </a:xfrm>
        </p:grpSpPr>
        <p:sp>
          <p:nvSpPr>
            <p:cNvPr id="60" name="矩形 59"/>
            <p:cNvSpPr/>
            <p:nvPr/>
          </p:nvSpPr>
          <p:spPr>
            <a:xfrm>
              <a:off x="435496" y="1931248"/>
              <a:ext cx="2246643" cy="1122045"/>
            </a:xfrm>
            <a:prstGeom prst="rect">
              <a:avLst/>
            </a:prstGeom>
          </p:spPr>
          <p:txBody>
            <a:bodyPr wrap="square">
              <a:spAutoFit/>
            </a:bodyPr>
            <a:lstStyle/>
            <a:p>
              <a:pPr lvl="0" algn="just"/>
              <a:endParaRPr lang="zh-HK" altLang="zh-HK" sz="1100" dirty="0">
                <a:solidFill>
                  <a:srgbClr val="666666"/>
                </a:solidFill>
                <a:latin typeface="微软雅黑" panose="020B0503020204020204" pitchFamily="34" charset="-122"/>
                <a:ea typeface="微软雅黑" panose="020B0503020204020204" pitchFamily="34" charset="-122"/>
              </a:endParaRPr>
            </a:p>
            <a:p>
              <a:pPr lvl="0" algn="just"/>
              <a:r>
                <a:rPr lang="zh-CN" altLang="zh-HK" sz="1400" b="1" dirty="0">
                  <a:solidFill>
                    <a:schemeClr val="tx1"/>
                  </a:solidFill>
                  <a:latin typeface="微软雅黑" panose="020B0503020204020204" pitchFamily="34" charset="-122"/>
                  <a:ea typeface="微软雅黑" panose="020B0503020204020204" pitchFamily="34" charset="-122"/>
                </a:rPr>
                <a:t>新增、删除仓库</a:t>
              </a:r>
              <a:endParaRPr lang="zh-CN" altLang="zh-HK" sz="1400" b="1" dirty="0">
                <a:solidFill>
                  <a:schemeClr val="tx1"/>
                </a:solidFill>
                <a:latin typeface="微软雅黑" panose="020B0503020204020204" pitchFamily="34" charset="-122"/>
                <a:ea typeface="微软雅黑" panose="020B0503020204020204" pitchFamily="34" charset="-122"/>
              </a:endParaRPr>
            </a:p>
            <a:p>
              <a:pPr lvl="0" algn="just"/>
              <a:endParaRPr lang="zh-CN" altLang="zh-HK" sz="1400" b="1" dirty="0">
                <a:solidFill>
                  <a:schemeClr val="tx1"/>
                </a:solidFill>
                <a:latin typeface="微软雅黑" panose="020B0503020204020204" pitchFamily="34" charset="-122"/>
                <a:ea typeface="微软雅黑" panose="020B0503020204020204" pitchFamily="34" charset="-122"/>
              </a:endParaRPr>
            </a:p>
            <a:p>
              <a:pPr lvl="0" algn="just"/>
              <a:r>
                <a:rPr lang="zh-CN" altLang="zh-HK" sz="1400" b="1" dirty="0">
                  <a:solidFill>
                    <a:schemeClr val="tx1"/>
                  </a:solidFill>
                  <a:latin typeface="微软雅黑" panose="020B0503020204020204" pitchFamily="34" charset="-122"/>
                  <a:ea typeface="微软雅黑" panose="020B0503020204020204" pitchFamily="34" charset="-122"/>
                </a:rPr>
                <a:t>修改仓库鲜蔬存储量</a:t>
              </a:r>
              <a:endParaRPr lang="zh-CN" altLang="zh-HK" sz="1400" b="1" dirty="0">
                <a:solidFill>
                  <a:schemeClr val="tx1"/>
                </a:solidFill>
                <a:latin typeface="微软雅黑" panose="020B0503020204020204" pitchFamily="34" charset="-122"/>
                <a:ea typeface="微软雅黑" panose="020B0503020204020204" pitchFamily="34" charset="-122"/>
              </a:endParaRPr>
            </a:p>
            <a:p>
              <a:pPr lvl="0" algn="just"/>
              <a:r>
                <a:rPr lang="zh-CN" altLang="zh-HK" sz="1400" b="1" dirty="0">
                  <a:solidFill>
                    <a:schemeClr val="tx1"/>
                  </a:solidFill>
                  <a:latin typeface="微软雅黑" panose="020B0503020204020204" pitchFamily="34" charset="-122"/>
                  <a:ea typeface="微软雅黑" panose="020B0503020204020204" pitchFamily="34" charset="-122"/>
                </a:rPr>
                <a:t>（库管员、办公室均可）</a:t>
              </a:r>
              <a:endParaRPr lang="zh-CN" altLang="zh-HK" sz="1400" b="1" dirty="0">
                <a:solidFill>
                  <a:schemeClr val="tx1"/>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48196" y="1542118"/>
              <a:ext cx="2171700" cy="460375"/>
            </a:xfrm>
            <a:prstGeom prst="rect">
              <a:avLst/>
            </a:prstGeom>
            <a:noFill/>
          </p:spPr>
          <p:txBody>
            <a:bodyPr wrap="square" rtlCol="0">
              <a:spAutoFit/>
            </a:bodyPr>
            <a:lstStyle/>
            <a:p>
              <a:r>
                <a:rPr lang="zh-CN" altLang="zh-HK" sz="2400" b="1" dirty="0">
                  <a:solidFill>
                    <a:srgbClr val="0174AB"/>
                  </a:solidFill>
                  <a:latin typeface="微软雅黑" panose="020B0503020204020204" pitchFamily="34" charset="-122"/>
                  <a:ea typeface="微软雅黑" panose="020B0503020204020204" pitchFamily="34" charset="-122"/>
                </a:rPr>
                <a:t>仓库管理</a:t>
              </a:r>
              <a:endParaRPr lang="zh-CN" altLang="zh-HK" sz="2400" b="1" dirty="0">
                <a:solidFill>
                  <a:srgbClr val="0174AB"/>
                </a:solidFill>
                <a:latin typeface="微软雅黑" panose="020B0503020204020204" pitchFamily="34" charset="-122"/>
                <a:ea typeface="微软雅黑" panose="020B0503020204020204" pitchFamily="34" charset="-122"/>
              </a:endParaRPr>
            </a:p>
          </p:txBody>
        </p:sp>
        <p:sp>
          <p:nvSpPr>
            <p:cNvPr id="62" name="矩形 61"/>
            <p:cNvSpPr/>
            <p:nvPr/>
          </p:nvSpPr>
          <p:spPr>
            <a:xfrm>
              <a:off x="540271" y="193142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68" name="矩形 6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0" name="矩形 69"/>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71" name="直接连接符 7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5" name="直接连接符 7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77800" y="1621790"/>
            <a:ext cx="8807450" cy="4297045"/>
          </a:xfrm>
          <a:prstGeom prst="rect">
            <a:avLst/>
          </a:prstGeom>
          <a:ln w="12700">
            <a:solidFill>
              <a:schemeClr val="tx1"/>
            </a:solidFill>
          </a:ln>
        </p:spPr>
      </p:pic>
      <p:pic>
        <p:nvPicPr>
          <p:cNvPr id="7" name="图片 6"/>
          <p:cNvPicPr>
            <a:picLocks noChangeAspect="1"/>
          </p:cNvPicPr>
          <p:nvPr/>
        </p:nvPicPr>
        <p:blipFill>
          <a:blip r:embed="rId2"/>
          <a:stretch>
            <a:fillRect/>
          </a:stretch>
        </p:blipFill>
        <p:spPr>
          <a:xfrm>
            <a:off x="177800" y="2029460"/>
            <a:ext cx="8806815" cy="3397250"/>
          </a:xfrm>
          <a:prstGeom prst="rect">
            <a:avLst/>
          </a:prstGeom>
          <a:ln w="12700">
            <a:solidFill>
              <a:schemeClr val="tx1"/>
            </a:solidFill>
            <a:prstDash val="solid"/>
          </a:ln>
        </p:spPr>
      </p:pic>
      <p:pic>
        <p:nvPicPr>
          <p:cNvPr id="8" name="图片 7"/>
          <p:cNvPicPr>
            <a:picLocks noChangeAspect="1"/>
          </p:cNvPicPr>
          <p:nvPr/>
        </p:nvPicPr>
        <p:blipFill>
          <a:blip r:embed="rId3"/>
          <a:stretch>
            <a:fillRect/>
          </a:stretch>
        </p:blipFill>
        <p:spPr>
          <a:xfrm>
            <a:off x="109855" y="1530350"/>
            <a:ext cx="8874760" cy="4388485"/>
          </a:xfrm>
          <a:prstGeom prst="rect">
            <a:avLst/>
          </a:prstGeom>
          <a:ln w="12700">
            <a:solidFill>
              <a:schemeClr val="tx1"/>
            </a:solidFill>
          </a:ln>
        </p:spPr>
      </p:pic>
      <p:pic>
        <p:nvPicPr>
          <p:cNvPr id="9" name="图片 8"/>
          <p:cNvPicPr>
            <a:picLocks noChangeAspect="1"/>
          </p:cNvPicPr>
          <p:nvPr/>
        </p:nvPicPr>
        <p:blipFill>
          <a:blip r:embed="rId4"/>
          <a:stretch>
            <a:fillRect/>
          </a:stretch>
        </p:blipFill>
        <p:spPr>
          <a:xfrm>
            <a:off x="97155" y="1419860"/>
            <a:ext cx="8904605" cy="4393565"/>
          </a:xfrm>
          <a:prstGeom prst="rect">
            <a:avLst/>
          </a:prstGeom>
          <a:ln w="12700">
            <a:solidFill>
              <a:schemeClr val="tx1"/>
            </a:solidFill>
          </a:ln>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8" fill="hold" nodeType="clickEffect">
                                  <p:stCondLst>
                                    <p:cond delay="0"/>
                                  </p:stCondLst>
                                  <p:childTnLst>
                                    <p:anim calcmode="lin" valueType="num">
                                      <p:cBhvr additive="base">
                                        <p:cTn id="12" dur="500"/>
                                        <p:tgtEl>
                                          <p:spTgt spid="3"/>
                                        </p:tgtEl>
                                        <p:attrNameLst>
                                          <p:attrName>ppt_x</p:attrName>
                                        </p:attrNameLst>
                                      </p:cBhvr>
                                      <p:tavLst>
                                        <p:tav tm="0">
                                          <p:val>
                                            <p:strVal val="ppt_x"/>
                                          </p:val>
                                        </p:tav>
                                        <p:tav tm="100000">
                                          <p:val>
                                            <p:strVal val="0-ppt_w/2"/>
                                          </p:val>
                                        </p:tav>
                                      </p:tavLst>
                                    </p:anim>
                                    <p:anim calcmode="lin" valueType="num">
                                      <p:cBhvr additive="base">
                                        <p:cTn id="13" dur="500"/>
                                        <p:tgtEl>
                                          <p:spTgt spid="3"/>
                                        </p:tgtEl>
                                        <p:attrNameLst>
                                          <p:attrName>ppt_y</p:attrName>
                                        </p:attrNameLst>
                                      </p:cBhvr>
                                      <p:tavLst>
                                        <p:tav tm="0">
                                          <p:val>
                                            <p:strVal val="ppt_y"/>
                                          </p:val>
                                        </p:tav>
                                        <p:tav tm="100000">
                                          <p:val>
                                            <p:strVal val="ppt_y"/>
                                          </p:val>
                                        </p:tav>
                                      </p:tavLst>
                                    </p:anim>
                                    <p:set>
                                      <p:cBhvr>
                                        <p:cTn id="14" dur="1" fill="hold">
                                          <p:stCondLst>
                                            <p:cond delay="499"/>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8" fill="hold" nodeType="clickEffect">
                                  <p:stCondLst>
                                    <p:cond delay="0"/>
                                  </p:stCondLst>
                                  <p:childTnLst>
                                    <p:anim calcmode="lin" valueType="num">
                                      <p:cBhvr additive="base">
                                        <p:cTn id="24" dur="500"/>
                                        <p:tgtEl>
                                          <p:spTgt spid="7"/>
                                        </p:tgtEl>
                                        <p:attrNameLst>
                                          <p:attrName>ppt_x</p:attrName>
                                        </p:attrNameLst>
                                      </p:cBhvr>
                                      <p:tavLst>
                                        <p:tav tm="0">
                                          <p:val>
                                            <p:strVal val="ppt_x"/>
                                          </p:val>
                                        </p:tav>
                                        <p:tav tm="100000">
                                          <p:val>
                                            <p:strVal val="0-ppt_w/2"/>
                                          </p:val>
                                        </p:tav>
                                      </p:tavLst>
                                    </p:anim>
                                    <p:anim calcmode="lin" valueType="num">
                                      <p:cBhvr additive="base">
                                        <p:cTn id="25" dur="500"/>
                                        <p:tgtEl>
                                          <p:spTgt spid="7"/>
                                        </p:tgtEl>
                                        <p:attrNameLst>
                                          <p:attrName>ppt_y</p:attrName>
                                        </p:attrNameLst>
                                      </p:cBhvr>
                                      <p:tavLst>
                                        <p:tav tm="0">
                                          <p:val>
                                            <p:strVal val="ppt_y"/>
                                          </p:val>
                                        </p:tav>
                                        <p:tav tm="100000">
                                          <p:val>
                                            <p:strVal val="ppt_y"/>
                                          </p:val>
                                        </p:tav>
                                      </p:tavLst>
                                    </p:anim>
                                    <p:set>
                                      <p:cBhvr>
                                        <p:cTn id="26" dur="1" fill="hold">
                                          <p:stCondLst>
                                            <p:cond delay="4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1+#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2" fill="hold" nodeType="clickEffect">
                                  <p:stCondLst>
                                    <p:cond delay="0"/>
                                  </p:stCondLst>
                                  <p:childTnLst>
                                    <p:anim calcmode="lin" valueType="num">
                                      <p:cBhvr additive="base">
                                        <p:cTn id="36" dur="500"/>
                                        <p:tgtEl>
                                          <p:spTgt spid="8"/>
                                        </p:tgtEl>
                                        <p:attrNameLst>
                                          <p:attrName>ppt_x</p:attrName>
                                        </p:attrNameLst>
                                      </p:cBhvr>
                                      <p:tavLst>
                                        <p:tav tm="0">
                                          <p:val>
                                            <p:strVal val="ppt_x"/>
                                          </p:val>
                                        </p:tav>
                                        <p:tav tm="100000">
                                          <p:val>
                                            <p:strVal val="1+ppt_w/2"/>
                                          </p:val>
                                        </p:tav>
                                      </p:tavLst>
                                    </p:anim>
                                    <p:anim calcmode="lin" valueType="num">
                                      <p:cBhvr additive="base">
                                        <p:cTn id="37" dur="500"/>
                                        <p:tgtEl>
                                          <p:spTgt spid="8"/>
                                        </p:tgtEl>
                                        <p:attrNameLst>
                                          <p:attrName>ppt_y</p:attrName>
                                        </p:attrNameLst>
                                      </p:cBhvr>
                                      <p:tavLst>
                                        <p:tav tm="0">
                                          <p:val>
                                            <p:strVal val="ppt_y"/>
                                          </p:val>
                                        </p:tav>
                                        <p:tav tm="100000">
                                          <p:val>
                                            <p:strVal val="ppt_y"/>
                                          </p:val>
                                        </p:tav>
                                      </p:tavLst>
                                    </p:anim>
                                    <p:set>
                                      <p:cBhvr>
                                        <p:cTn id="38" dur="1" fill="hold">
                                          <p:stCondLst>
                                            <p:cond delay="499"/>
                                          </p:stCondLst>
                                        </p:cTn>
                                        <p:tgtEl>
                                          <p:spTgt spid="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1+#ppt_w/2"/>
                                          </p:val>
                                        </p:tav>
                                        <p:tav tm="100000">
                                          <p:val>
                                            <p:strVal val="#ppt_x"/>
                                          </p:val>
                                        </p:tav>
                                      </p:tavLst>
                                    </p:anim>
                                    <p:anim calcmode="lin" valueType="num">
                                      <p:cBhvr additive="base">
                                        <p:cTn id="4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xit" presetSubtype="2" fill="hold" nodeType="clickEffect">
                                  <p:stCondLst>
                                    <p:cond delay="0"/>
                                  </p:stCondLst>
                                  <p:childTnLst>
                                    <p:anim calcmode="lin" valueType="num">
                                      <p:cBhvr additive="base">
                                        <p:cTn id="48" dur="500"/>
                                        <p:tgtEl>
                                          <p:spTgt spid="9"/>
                                        </p:tgtEl>
                                        <p:attrNameLst>
                                          <p:attrName>ppt_x</p:attrName>
                                        </p:attrNameLst>
                                      </p:cBhvr>
                                      <p:tavLst>
                                        <p:tav tm="0">
                                          <p:val>
                                            <p:strVal val="ppt_x"/>
                                          </p:val>
                                        </p:tav>
                                        <p:tav tm="100000">
                                          <p:val>
                                            <p:strVal val="1+ppt_w/2"/>
                                          </p:val>
                                        </p:tav>
                                      </p:tavLst>
                                    </p:anim>
                                    <p:anim calcmode="lin" valueType="num">
                                      <p:cBhvr additive="base">
                                        <p:cTn id="49" dur="500"/>
                                        <p:tgtEl>
                                          <p:spTgt spid="9"/>
                                        </p:tgtEl>
                                        <p:attrNameLst>
                                          <p:attrName>ppt_y</p:attrName>
                                        </p:attrNameLst>
                                      </p:cBhvr>
                                      <p:tavLst>
                                        <p:tav tm="0">
                                          <p:val>
                                            <p:strVal val="ppt_y"/>
                                          </p:val>
                                        </p:tav>
                                        <p:tav tm="100000">
                                          <p:val>
                                            <p:strVal val="ppt_y"/>
                                          </p:val>
                                        </p:tav>
                                      </p:tavLst>
                                    </p:anim>
                                    <p:set>
                                      <p:cBhvr>
                                        <p:cTn id="5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56"/>
          <p:cNvSpPr txBox="1"/>
          <p:nvPr/>
        </p:nvSpPr>
        <p:spPr>
          <a:xfrm>
            <a:off x="494030" y="782955"/>
            <a:ext cx="2061210" cy="398780"/>
          </a:xfrm>
          <a:prstGeom prst="rect">
            <a:avLst/>
          </a:prstGeom>
          <a:noFill/>
        </p:spPr>
        <p:txBody>
          <a:bodyPr wrap="square" rtlCol="0">
            <a:spAutoFit/>
          </a:bodyPr>
          <a:lstStyle/>
          <a:p>
            <a:pPr algn="ctr"/>
            <a:r>
              <a:rPr lang="zh-CN" altLang="zh-HK" sz="2000" b="1" dirty="0">
                <a:solidFill>
                  <a:srgbClr val="0174AB"/>
                </a:solidFill>
                <a:latin typeface="微软雅黑" panose="020B0503020204020204" pitchFamily="34" charset="-122"/>
                <a:ea typeface="微软雅黑" panose="020B0503020204020204" pitchFamily="34" charset="-122"/>
              </a:rPr>
              <a:t>进货及配送流程</a:t>
            </a:r>
            <a:endParaRPr lang="zh-CN" altLang="zh-HK" sz="2000" b="1" dirty="0">
              <a:solidFill>
                <a:srgbClr val="0174AB"/>
              </a:solidFill>
              <a:latin typeface="微软雅黑" panose="020B0503020204020204" pitchFamily="34" charset="-122"/>
              <a:ea typeface="微软雅黑" panose="020B0503020204020204" pitchFamily="34" charset="-122"/>
            </a:endParaRPr>
          </a:p>
        </p:txBody>
      </p:sp>
      <p:sp>
        <p:nvSpPr>
          <p:cNvPr id="70" name="矩形 69"/>
          <p:cNvSpPr/>
          <p:nvPr/>
        </p:nvSpPr>
        <p:spPr>
          <a:xfrm>
            <a:off x="2056765" y="2049780"/>
            <a:ext cx="4110990" cy="260350"/>
          </a:xfrm>
          <a:prstGeom prst="rect">
            <a:avLst/>
          </a:prstGeom>
        </p:spPr>
        <p:txBody>
          <a:bodyPr wrap="square">
            <a:spAutoFit/>
          </a:bodyPr>
          <a:lstStyle/>
          <a:p>
            <a:pPr lvl="0" algn="just"/>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95" name="矩形 94"/>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6" name="矩形 95"/>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7" name="文本框 96"/>
          <p:cNvSpPr txBox="1"/>
          <p:nvPr/>
        </p:nvSpPr>
        <p:spPr>
          <a:xfrm>
            <a:off x="-12700" y="93911"/>
            <a:ext cx="1282527" cy="368300"/>
          </a:xfrm>
          <a:prstGeom prst="rect">
            <a:avLst/>
          </a:prstGeom>
          <a:noFill/>
        </p:spPr>
        <p:txBody>
          <a:bodyPr wrap="square" rtlCol="0">
            <a:spAutoFit/>
          </a:bodyPr>
          <a:lstStyle/>
          <a:p>
            <a:r>
              <a:rPr lang="zh-CN" altLang="zh-HK" spc="300" dirty="0">
                <a:solidFill>
                  <a:schemeClr val="bg1"/>
                </a:solidFill>
                <a:latin typeface="微软雅黑" panose="020B0503020204020204" pitchFamily="34" charset="-122"/>
                <a:ea typeface="微软雅黑" panose="020B0503020204020204" pitchFamily="34" charset="-122"/>
              </a:rPr>
              <a:t>研究背景</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98" name="直接连接符 9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1303056" y="93911"/>
            <a:ext cx="1252353" cy="368300"/>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研究内容</a:t>
            </a:r>
            <a:endParaRPr lang="zh-CN" altLang="en-US" spc="300" dirty="0" smtClean="0">
              <a:solidFill>
                <a:srgbClr val="666666"/>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2" name="文本框 101"/>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04" name="直接连接符 10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 name="图片 1" descr="进货"/>
          <p:cNvPicPr>
            <a:picLocks noChangeAspect="1"/>
          </p:cNvPicPr>
          <p:nvPr/>
        </p:nvPicPr>
        <p:blipFill>
          <a:blip r:embed="rId1"/>
          <a:srcRect l="4924" t="7207" r="3233" b="3494"/>
          <a:stretch>
            <a:fillRect/>
          </a:stretch>
        </p:blipFill>
        <p:spPr>
          <a:xfrm>
            <a:off x="1116330" y="1250315"/>
            <a:ext cx="7418070" cy="5387340"/>
          </a:xfrm>
          <a:prstGeom prst="rect">
            <a:avLst/>
          </a:prstGeom>
        </p:spPr>
      </p:pic>
    </p:spTree>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0" name="矩形 39"/>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1" name="文本框 40"/>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4" name="图片 3" descr="微信图片编辑_20180521204414"/>
          <p:cNvPicPr>
            <a:picLocks noChangeAspect="1"/>
          </p:cNvPicPr>
          <p:nvPr/>
        </p:nvPicPr>
        <p:blipFill>
          <a:blip r:embed="rId1"/>
          <a:stretch>
            <a:fillRect/>
          </a:stretch>
        </p:blipFill>
        <p:spPr>
          <a:xfrm>
            <a:off x="213995" y="1536700"/>
            <a:ext cx="8716010" cy="4260850"/>
          </a:xfrm>
          <a:prstGeom prst="rect">
            <a:avLst/>
          </a:prstGeom>
          <a:ln w="12700">
            <a:solidFill>
              <a:schemeClr val="tx1"/>
            </a:solidFill>
          </a:ln>
        </p:spPr>
      </p:pic>
      <p:pic>
        <p:nvPicPr>
          <p:cNvPr id="5" name="图片 4" descr="微信图片编辑_20180521205405"/>
          <p:cNvPicPr>
            <a:picLocks noChangeAspect="1"/>
          </p:cNvPicPr>
          <p:nvPr/>
        </p:nvPicPr>
        <p:blipFill>
          <a:blip r:embed="rId2"/>
          <a:stretch>
            <a:fillRect/>
          </a:stretch>
        </p:blipFill>
        <p:spPr>
          <a:xfrm>
            <a:off x="119380" y="1536700"/>
            <a:ext cx="8905875" cy="4362450"/>
          </a:xfrm>
          <a:prstGeom prst="rect">
            <a:avLst/>
          </a:prstGeom>
          <a:ln w="12700">
            <a:solidFill>
              <a:schemeClr val="tx1"/>
            </a:solidFill>
          </a:ln>
        </p:spPr>
      </p:pic>
      <p:pic>
        <p:nvPicPr>
          <p:cNvPr id="6" name="图片 5" descr="微信图片编辑_20180521210452"/>
          <p:cNvPicPr>
            <a:picLocks noChangeAspect="1"/>
          </p:cNvPicPr>
          <p:nvPr/>
        </p:nvPicPr>
        <p:blipFill>
          <a:blip r:embed="rId3"/>
          <a:stretch>
            <a:fillRect/>
          </a:stretch>
        </p:blipFill>
        <p:spPr>
          <a:xfrm>
            <a:off x="170815" y="1501140"/>
            <a:ext cx="8802370" cy="4331970"/>
          </a:xfrm>
          <a:prstGeom prst="rect">
            <a:avLst/>
          </a:prstGeom>
          <a:ln w="12700">
            <a:solidFill>
              <a:schemeClr val="tx1"/>
            </a:solidFill>
          </a:ln>
        </p:spPr>
      </p:pic>
      <p:pic>
        <p:nvPicPr>
          <p:cNvPr id="2" name="图片 1"/>
          <p:cNvPicPr>
            <a:picLocks noChangeAspect="1"/>
          </p:cNvPicPr>
          <p:nvPr/>
        </p:nvPicPr>
        <p:blipFill>
          <a:blip r:embed="rId4"/>
          <a:stretch>
            <a:fillRect/>
          </a:stretch>
        </p:blipFill>
        <p:spPr>
          <a:xfrm>
            <a:off x="170815" y="1572895"/>
            <a:ext cx="8655050" cy="4260215"/>
          </a:xfrm>
          <a:prstGeom prst="rect">
            <a:avLst/>
          </a:prstGeom>
        </p:spPr>
      </p:pic>
      <p:sp>
        <p:nvSpPr>
          <p:cNvPr id="57" name="文本框 56"/>
          <p:cNvSpPr txBox="1"/>
          <p:nvPr/>
        </p:nvSpPr>
        <p:spPr>
          <a:xfrm>
            <a:off x="494030" y="782955"/>
            <a:ext cx="2061210" cy="398780"/>
          </a:xfrm>
          <a:prstGeom prst="rect">
            <a:avLst/>
          </a:prstGeom>
          <a:noFill/>
        </p:spPr>
        <p:txBody>
          <a:bodyPr wrap="square" rtlCol="0">
            <a:spAutoFit/>
          </a:bodyPr>
          <a:p>
            <a:pPr algn="ctr"/>
            <a:r>
              <a:rPr lang="zh-CN" altLang="zh-HK" sz="2000" b="1" dirty="0">
                <a:solidFill>
                  <a:srgbClr val="0174AB"/>
                </a:solidFill>
                <a:latin typeface="微软雅黑" panose="020B0503020204020204" pitchFamily="34" charset="-122"/>
                <a:ea typeface="微软雅黑" panose="020B0503020204020204" pitchFamily="34" charset="-122"/>
              </a:rPr>
              <a:t>进货及配送流程</a:t>
            </a:r>
            <a:endParaRPr lang="zh-CN" altLang="zh-HK" sz="2000" b="1" dirty="0">
              <a:solidFill>
                <a:srgbClr val="0174AB"/>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8"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0-ppt_w/2"/>
                                          </p:val>
                                        </p:tav>
                                      </p:tavLst>
                                    </p:anim>
                                    <p:anim calcmode="lin" valueType="num">
                                      <p:cBhvr additive="base">
                                        <p:cTn id="13" dur="500"/>
                                        <p:tgtEl>
                                          <p:spTgt spid="4"/>
                                        </p:tgtEl>
                                        <p:attrNameLst>
                                          <p:attrName>ppt_y</p:attrName>
                                        </p:attrNameLst>
                                      </p:cBhvr>
                                      <p:tavLst>
                                        <p:tav tm="0">
                                          <p:val>
                                            <p:strVal val="ppt_y"/>
                                          </p:val>
                                        </p:tav>
                                        <p:tav tm="100000">
                                          <p:val>
                                            <p:strVal val="ppt_y"/>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8" fill="hold" nodeType="clickEffect">
                                  <p:stCondLst>
                                    <p:cond delay="0"/>
                                  </p:stCondLst>
                                  <p:childTnLst>
                                    <p:anim calcmode="lin" valueType="num">
                                      <p:cBhvr additive="base">
                                        <p:cTn id="24" dur="500"/>
                                        <p:tgtEl>
                                          <p:spTgt spid="5"/>
                                        </p:tgtEl>
                                        <p:attrNameLst>
                                          <p:attrName>ppt_x</p:attrName>
                                        </p:attrNameLst>
                                      </p:cBhvr>
                                      <p:tavLst>
                                        <p:tav tm="0">
                                          <p:val>
                                            <p:strVal val="ppt_x"/>
                                          </p:val>
                                        </p:tav>
                                        <p:tav tm="100000">
                                          <p:val>
                                            <p:strVal val="0-ppt_w/2"/>
                                          </p:val>
                                        </p:tav>
                                      </p:tavLst>
                                    </p:anim>
                                    <p:anim calcmode="lin" valueType="num">
                                      <p:cBhvr additive="base">
                                        <p:cTn id="25" dur="500"/>
                                        <p:tgtEl>
                                          <p:spTgt spid="5"/>
                                        </p:tgtEl>
                                        <p:attrNameLst>
                                          <p:attrName>ppt_y</p:attrName>
                                        </p:attrNameLst>
                                      </p:cBhvr>
                                      <p:tavLst>
                                        <p:tav tm="0">
                                          <p:val>
                                            <p:strVal val="ppt_y"/>
                                          </p:val>
                                        </p:tav>
                                        <p:tav tm="100000">
                                          <p:val>
                                            <p:strVal val="ppt_y"/>
                                          </p:val>
                                        </p:tav>
                                      </p:tavLst>
                                    </p:anim>
                                    <p:set>
                                      <p:cBhvr>
                                        <p:cTn id="26" dur="1" fill="hold">
                                          <p:stCondLst>
                                            <p:cond delay="499"/>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0-#ppt_w/2"/>
                                          </p:val>
                                        </p:tav>
                                        <p:tav tm="100000">
                                          <p:val>
                                            <p:strVal val="#ppt_x"/>
                                          </p:val>
                                        </p:tav>
                                      </p:tavLst>
                                    </p:anim>
                                    <p:anim calcmode="lin" valueType="num">
                                      <p:cBhvr additive="base">
                                        <p:cTn id="3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8" fill="hold" nodeType="clickEffect">
                                  <p:stCondLst>
                                    <p:cond delay="0"/>
                                  </p:stCondLst>
                                  <p:childTnLst>
                                    <p:anim calcmode="lin" valueType="num">
                                      <p:cBhvr additive="base">
                                        <p:cTn id="36" dur="500"/>
                                        <p:tgtEl>
                                          <p:spTgt spid="6"/>
                                        </p:tgtEl>
                                        <p:attrNameLst>
                                          <p:attrName>ppt_x</p:attrName>
                                        </p:attrNameLst>
                                      </p:cBhvr>
                                      <p:tavLst>
                                        <p:tav tm="0">
                                          <p:val>
                                            <p:strVal val="ppt_x"/>
                                          </p:val>
                                        </p:tav>
                                        <p:tav tm="100000">
                                          <p:val>
                                            <p:strVal val="0-ppt_w/2"/>
                                          </p:val>
                                        </p:tav>
                                      </p:tavLst>
                                    </p:anim>
                                    <p:anim calcmode="lin" valueType="num">
                                      <p:cBhvr additive="base">
                                        <p:cTn id="37" dur="500"/>
                                        <p:tgtEl>
                                          <p:spTgt spid="6"/>
                                        </p:tgtEl>
                                        <p:attrNameLst>
                                          <p:attrName>ppt_y</p:attrName>
                                        </p:attrNameLst>
                                      </p:cBhvr>
                                      <p:tavLst>
                                        <p:tav tm="0">
                                          <p:val>
                                            <p:strVal val="ppt_y"/>
                                          </p:val>
                                        </p:tav>
                                        <p:tav tm="100000">
                                          <p:val>
                                            <p:strVal val="ppt_y"/>
                                          </p:val>
                                        </p:tav>
                                      </p:tavLst>
                                    </p:anim>
                                    <p:set>
                                      <p:cBhvr>
                                        <p:cTn id="38" dur="1" fill="hold">
                                          <p:stCondLst>
                                            <p:cond delay="499"/>
                                          </p:stCondLst>
                                        </p:cTn>
                                        <p:tgtEl>
                                          <p:spTgt spid="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0-#ppt_w/2"/>
                                          </p:val>
                                        </p:tav>
                                        <p:tav tm="100000">
                                          <p:val>
                                            <p:strVal val="#ppt_x"/>
                                          </p:val>
                                        </p:tav>
                                      </p:tavLst>
                                    </p:anim>
                                    <p:anim calcmode="lin" valueType="num">
                                      <p:cBhvr additive="base">
                                        <p:cTn id="4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0" name="矩形 39"/>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1" name="文本框 40"/>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494030" y="782955"/>
            <a:ext cx="2061210" cy="398780"/>
          </a:xfrm>
          <a:prstGeom prst="rect">
            <a:avLst/>
          </a:prstGeom>
          <a:noFill/>
        </p:spPr>
        <p:txBody>
          <a:bodyPr wrap="square" rtlCol="0">
            <a:spAutoFit/>
          </a:bodyPr>
          <a:p>
            <a:pPr algn="ctr"/>
            <a:r>
              <a:rPr lang="zh-CN" altLang="zh-HK" sz="2000" b="1" dirty="0">
                <a:solidFill>
                  <a:srgbClr val="0174AB"/>
                </a:solidFill>
                <a:latin typeface="微软雅黑" panose="020B0503020204020204" pitchFamily="34" charset="-122"/>
                <a:ea typeface="微软雅黑" panose="020B0503020204020204" pitchFamily="34" charset="-122"/>
              </a:rPr>
              <a:t>订单</a:t>
            </a:r>
            <a:r>
              <a:rPr lang="zh-CN" altLang="zh-HK" sz="2000" b="1" dirty="0">
                <a:solidFill>
                  <a:srgbClr val="0174AB"/>
                </a:solidFill>
                <a:latin typeface="微软雅黑" panose="020B0503020204020204" pitchFamily="34" charset="-122"/>
                <a:ea typeface="微软雅黑" panose="020B0503020204020204" pitchFamily="34" charset="-122"/>
              </a:rPr>
              <a:t>及配送流程</a:t>
            </a:r>
            <a:endParaRPr lang="zh-CN" altLang="zh-HK" sz="2000" b="1" dirty="0">
              <a:solidFill>
                <a:srgbClr val="0174AB"/>
              </a:solidFill>
              <a:latin typeface="微软雅黑" panose="020B0503020204020204" pitchFamily="34" charset="-122"/>
              <a:ea typeface="微软雅黑" panose="020B0503020204020204" pitchFamily="34" charset="-122"/>
            </a:endParaRPr>
          </a:p>
        </p:txBody>
      </p:sp>
      <p:pic>
        <p:nvPicPr>
          <p:cNvPr id="5" name="图片 4" descr="订单配送"/>
          <p:cNvPicPr>
            <a:picLocks noChangeAspect="1"/>
          </p:cNvPicPr>
          <p:nvPr/>
        </p:nvPicPr>
        <p:blipFill>
          <a:blip r:embed="rId1"/>
          <a:srcRect l="3403" t="5786" r="2879" b="3479"/>
          <a:stretch>
            <a:fillRect/>
          </a:stretch>
        </p:blipFill>
        <p:spPr>
          <a:xfrm>
            <a:off x="358140" y="1198880"/>
            <a:ext cx="8227060" cy="5405755"/>
          </a:xfrm>
          <a:prstGeom prst="rect">
            <a:avLst/>
          </a:prstGeom>
        </p:spPr>
      </p:pic>
    </p:spTree>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0" name="矩形 39"/>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1" name="文本框 40"/>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494030" y="782955"/>
            <a:ext cx="2061210" cy="398780"/>
          </a:xfrm>
          <a:prstGeom prst="rect">
            <a:avLst/>
          </a:prstGeom>
          <a:noFill/>
        </p:spPr>
        <p:txBody>
          <a:bodyPr wrap="square" rtlCol="0">
            <a:spAutoFit/>
          </a:bodyPr>
          <a:p>
            <a:pPr algn="ctr"/>
            <a:r>
              <a:rPr lang="zh-CN" altLang="zh-HK" sz="2000" b="1" dirty="0">
                <a:solidFill>
                  <a:srgbClr val="0174AB"/>
                </a:solidFill>
                <a:latin typeface="微软雅黑" panose="020B0503020204020204" pitchFamily="34" charset="-122"/>
                <a:ea typeface="微软雅黑" panose="020B0503020204020204" pitchFamily="34" charset="-122"/>
              </a:rPr>
              <a:t>订单及配送流程</a:t>
            </a:r>
            <a:endParaRPr lang="zh-CN" altLang="zh-HK" sz="2000" b="1" dirty="0">
              <a:solidFill>
                <a:srgbClr val="0174AB"/>
              </a:solidFill>
              <a:latin typeface="微软雅黑" panose="020B0503020204020204" pitchFamily="34" charset="-122"/>
              <a:ea typeface="微软雅黑" panose="020B0503020204020204" pitchFamily="34" charset="-122"/>
            </a:endParaRPr>
          </a:p>
        </p:txBody>
      </p:sp>
      <p:pic>
        <p:nvPicPr>
          <p:cNvPr id="2" name="图片 1" descr="微信图片编辑_20180521214152"/>
          <p:cNvPicPr>
            <a:picLocks noChangeAspect="1"/>
          </p:cNvPicPr>
          <p:nvPr/>
        </p:nvPicPr>
        <p:blipFill>
          <a:blip r:embed="rId1"/>
          <a:stretch>
            <a:fillRect/>
          </a:stretch>
        </p:blipFill>
        <p:spPr>
          <a:xfrm>
            <a:off x="217170" y="1685925"/>
            <a:ext cx="8709025" cy="3908425"/>
          </a:xfrm>
          <a:prstGeom prst="rect">
            <a:avLst/>
          </a:prstGeom>
        </p:spPr>
      </p:pic>
      <p:pic>
        <p:nvPicPr>
          <p:cNvPr id="3" name="图片 2" descr="微信图片编辑_20180521214802"/>
          <p:cNvPicPr>
            <a:picLocks noChangeAspect="1"/>
          </p:cNvPicPr>
          <p:nvPr/>
        </p:nvPicPr>
        <p:blipFill>
          <a:blip r:embed="rId2"/>
          <a:stretch>
            <a:fillRect/>
          </a:stretch>
        </p:blipFill>
        <p:spPr>
          <a:xfrm>
            <a:off x="72390" y="1488440"/>
            <a:ext cx="8988425" cy="4344035"/>
          </a:xfrm>
          <a:prstGeom prst="rect">
            <a:avLst/>
          </a:prstGeom>
        </p:spPr>
      </p:pic>
      <p:pic>
        <p:nvPicPr>
          <p:cNvPr id="4" name="图片 3" descr="微信图片编辑_20180521215556"/>
          <p:cNvPicPr>
            <a:picLocks noChangeAspect="1"/>
          </p:cNvPicPr>
          <p:nvPr/>
        </p:nvPicPr>
        <p:blipFill>
          <a:blip r:embed="rId3"/>
          <a:stretch>
            <a:fillRect/>
          </a:stretch>
        </p:blipFill>
        <p:spPr>
          <a:xfrm>
            <a:off x="72390" y="1447800"/>
            <a:ext cx="8988425" cy="4384040"/>
          </a:xfrm>
          <a:prstGeom prst="rect">
            <a:avLst/>
          </a:prstGeom>
        </p:spPr>
      </p:pic>
      <p:pic>
        <p:nvPicPr>
          <p:cNvPr id="5" name="图片 4" descr="微信图片编辑_20180521215956"/>
          <p:cNvPicPr>
            <a:picLocks noChangeAspect="1"/>
          </p:cNvPicPr>
          <p:nvPr/>
        </p:nvPicPr>
        <p:blipFill>
          <a:blip r:embed="rId4"/>
          <a:stretch>
            <a:fillRect/>
          </a:stretch>
        </p:blipFill>
        <p:spPr>
          <a:xfrm>
            <a:off x="72390" y="1472565"/>
            <a:ext cx="8853805" cy="4121785"/>
          </a:xfrm>
          <a:prstGeom prst="rect">
            <a:avLst/>
          </a:prstGeom>
        </p:spPr>
      </p:pic>
      <p:pic>
        <p:nvPicPr>
          <p:cNvPr id="6" name="图片 5" descr="微信图片编辑_20180521215956"/>
          <p:cNvPicPr>
            <a:picLocks noChangeAspect="1"/>
          </p:cNvPicPr>
          <p:nvPr/>
        </p:nvPicPr>
        <p:blipFill>
          <a:blip r:embed="rId4"/>
          <a:stretch>
            <a:fillRect/>
          </a:stretch>
        </p:blipFill>
        <p:spPr>
          <a:xfrm>
            <a:off x="73025" y="1649095"/>
            <a:ext cx="8853170" cy="4120515"/>
          </a:xfrm>
          <a:prstGeom prst="rect">
            <a:avLst/>
          </a:prstGeom>
        </p:spPr>
      </p:pic>
      <p:pic>
        <p:nvPicPr>
          <p:cNvPr id="8" name="图片 7" descr="微信图片编辑_20180521221102"/>
          <p:cNvPicPr>
            <a:picLocks noChangeAspect="1"/>
          </p:cNvPicPr>
          <p:nvPr/>
        </p:nvPicPr>
        <p:blipFill>
          <a:blip r:embed="rId5"/>
          <a:stretch>
            <a:fillRect/>
          </a:stretch>
        </p:blipFill>
        <p:spPr>
          <a:xfrm>
            <a:off x="48895" y="1489075"/>
            <a:ext cx="9012555" cy="4280535"/>
          </a:xfrm>
          <a:prstGeom prst="rect">
            <a:avLst/>
          </a:prstGeom>
        </p:spPr>
      </p:pic>
      <p:pic>
        <p:nvPicPr>
          <p:cNvPr id="9" name="图片 8" descr="微信图片编辑_20180521221453"/>
          <p:cNvPicPr>
            <a:picLocks noChangeAspect="1"/>
          </p:cNvPicPr>
          <p:nvPr/>
        </p:nvPicPr>
        <p:blipFill>
          <a:blip r:embed="rId6"/>
          <a:stretch>
            <a:fillRect/>
          </a:stretch>
        </p:blipFill>
        <p:spPr>
          <a:xfrm>
            <a:off x="81915" y="1488440"/>
            <a:ext cx="8978265" cy="4411345"/>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8" fill="hold"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0-ppt_w/2"/>
                                          </p:val>
                                        </p:tav>
                                      </p:tavLst>
                                    </p:anim>
                                    <p:anim calcmode="lin" valueType="num">
                                      <p:cBhvr additive="base">
                                        <p:cTn id="13" dur="500"/>
                                        <p:tgtEl>
                                          <p:spTgt spid="2"/>
                                        </p:tgtEl>
                                        <p:attrNameLst>
                                          <p:attrName>ppt_y</p:attrName>
                                        </p:attrNameLst>
                                      </p:cBhvr>
                                      <p:tavLst>
                                        <p:tav tm="0">
                                          <p:val>
                                            <p:strVal val="ppt_y"/>
                                          </p:val>
                                        </p:tav>
                                        <p:tav tm="100000">
                                          <p:val>
                                            <p:strVal val="ppt_y"/>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8" fill="hold" nodeType="clickEffect">
                                  <p:stCondLst>
                                    <p:cond delay="0"/>
                                  </p:stCondLst>
                                  <p:childTnLst>
                                    <p:anim calcmode="lin" valueType="num">
                                      <p:cBhvr additive="base">
                                        <p:cTn id="24" dur="500"/>
                                        <p:tgtEl>
                                          <p:spTgt spid="3"/>
                                        </p:tgtEl>
                                        <p:attrNameLst>
                                          <p:attrName>ppt_x</p:attrName>
                                        </p:attrNameLst>
                                      </p:cBhvr>
                                      <p:tavLst>
                                        <p:tav tm="0">
                                          <p:val>
                                            <p:strVal val="ppt_x"/>
                                          </p:val>
                                        </p:tav>
                                        <p:tav tm="100000">
                                          <p:val>
                                            <p:strVal val="0-ppt_w/2"/>
                                          </p:val>
                                        </p:tav>
                                      </p:tavLst>
                                    </p:anim>
                                    <p:anim calcmode="lin" valueType="num">
                                      <p:cBhvr additive="base">
                                        <p:cTn id="25" dur="500"/>
                                        <p:tgtEl>
                                          <p:spTgt spid="3"/>
                                        </p:tgtEl>
                                        <p:attrNameLst>
                                          <p:attrName>ppt_y</p:attrName>
                                        </p:attrNameLst>
                                      </p:cBhvr>
                                      <p:tavLst>
                                        <p:tav tm="0">
                                          <p:val>
                                            <p:strVal val="ppt_y"/>
                                          </p:val>
                                        </p:tav>
                                        <p:tav tm="100000">
                                          <p:val>
                                            <p:strVal val="ppt_y"/>
                                          </p:val>
                                        </p:tav>
                                      </p:tavLst>
                                    </p:anim>
                                    <p:set>
                                      <p:cBhvr>
                                        <p:cTn id="26" dur="1" fill="hold">
                                          <p:stCondLst>
                                            <p:cond delay="499"/>
                                          </p:stCondLst>
                                        </p:cTn>
                                        <p:tgtEl>
                                          <p:spTgt spid="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0-#ppt_w/2"/>
                                          </p:val>
                                        </p:tav>
                                        <p:tav tm="100000">
                                          <p:val>
                                            <p:strVal val="#ppt_x"/>
                                          </p:val>
                                        </p:tav>
                                      </p:tavLst>
                                    </p:anim>
                                    <p:anim calcmode="lin" valueType="num">
                                      <p:cBhvr additive="base">
                                        <p:cTn id="3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8" fill="hold" nodeType="clickEffect">
                                  <p:stCondLst>
                                    <p:cond delay="0"/>
                                  </p:stCondLst>
                                  <p:childTnLst>
                                    <p:anim calcmode="lin" valueType="num">
                                      <p:cBhvr additive="base">
                                        <p:cTn id="36" dur="500"/>
                                        <p:tgtEl>
                                          <p:spTgt spid="4"/>
                                        </p:tgtEl>
                                        <p:attrNameLst>
                                          <p:attrName>ppt_x</p:attrName>
                                        </p:attrNameLst>
                                      </p:cBhvr>
                                      <p:tavLst>
                                        <p:tav tm="0">
                                          <p:val>
                                            <p:strVal val="ppt_x"/>
                                          </p:val>
                                        </p:tav>
                                        <p:tav tm="100000">
                                          <p:val>
                                            <p:strVal val="0-ppt_w/2"/>
                                          </p:val>
                                        </p:tav>
                                      </p:tavLst>
                                    </p:anim>
                                    <p:anim calcmode="lin" valueType="num">
                                      <p:cBhvr additive="base">
                                        <p:cTn id="37" dur="500"/>
                                        <p:tgtEl>
                                          <p:spTgt spid="4"/>
                                        </p:tgtEl>
                                        <p:attrNameLst>
                                          <p:attrName>ppt_y</p:attrName>
                                        </p:attrNameLst>
                                      </p:cBhvr>
                                      <p:tavLst>
                                        <p:tav tm="0">
                                          <p:val>
                                            <p:strVal val="ppt_y"/>
                                          </p:val>
                                        </p:tav>
                                        <p:tav tm="100000">
                                          <p:val>
                                            <p:strVal val="ppt_y"/>
                                          </p:val>
                                        </p:tav>
                                      </p:tavLst>
                                    </p:anim>
                                    <p:set>
                                      <p:cBhvr>
                                        <p:cTn id="38" dur="1" fill="hold">
                                          <p:stCondLst>
                                            <p:cond delay="499"/>
                                          </p:stCondLst>
                                        </p:cTn>
                                        <p:tgtEl>
                                          <p:spTgt spid="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0-#ppt_w/2"/>
                                          </p:val>
                                        </p:tav>
                                        <p:tav tm="100000">
                                          <p:val>
                                            <p:strVal val="#ppt_x"/>
                                          </p:val>
                                        </p:tav>
                                      </p:tavLst>
                                    </p:anim>
                                    <p:anim calcmode="lin" valueType="num">
                                      <p:cBhvr additive="base">
                                        <p:cTn id="4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xit" presetSubtype="8" fill="hold" nodeType="clickEffect">
                                  <p:stCondLst>
                                    <p:cond delay="0"/>
                                  </p:stCondLst>
                                  <p:childTnLst>
                                    <p:anim calcmode="lin" valueType="num">
                                      <p:cBhvr additive="base">
                                        <p:cTn id="48" dur="500"/>
                                        <p:tgtEl>
                                          <p:spTgt spid="5"/>
                                        </p:tgtEl>
                                        <p:attrNameLst>
                                          <p:attrName>ppt_x</p:attrName>
                                        </p:attrNameLst>
                                      </p:cBhvr>
                                      <p:tavLst>
                                        <p:tav tm="0">
                                          <p:val>
                                            <p:strVal val="ppt_x"/>
                                          </p:val>
                                        </p:tav>
                                        <p:tav tm="100000">
                                          <p:val>
                                            <p:strVal val="0-ppt_w/2"/>
                                          </p:val>
                                        </p:tav>
                                      </p:tavLst>
                                    </p:anim>
                                    <p:anim calcmode="lin" valueType="num">
                                      <p:cBhvr additive="base">
                                        <p:cTn id="49" dur="500"/>
                                        <p:tgtEl>
                                          <p:spTgt spid="5"/>
                                        </p:tgtEl>
                                        <p:attrNameLst>
                                          <p:attrName>ppt_y</p:attrName>
                                        </p:attrNameLst>
                                      </p:cBhvr>
                                      <p:tavLst>
                                        <p:tav tm="0">
                                          <p:val>
                                            <p:strVal val="ppt_y"/>
                                          </p:val>
                                        </p:tav>
                                        <p:tav tm="100000">
                                          <p:val>
                                            <p:strVal val="ppt_y"/>
                                          </p:val>
                                        </p:tav>
                                      </p:tavLst>
                                    </p:anim>
                                    <p:set>
                                      <p:cBhvr>
                                        <p:cTn id="50" dur="1" fill="hold">
                                          <p:stCondLst>
                                            <p:cond delay="499"/>
                                          </p:stCondLst>
                                        </p:cTn>
                                        <p:tgtEl>
                                          <p:spTgt spid="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0-#ppt_w/2"/>
                                          </p:val>
                                        </p:tav>
                                        <p:tav tm="100000">
                                          <p:val>
                                            <p:strVal val="#ppt_x"/>
                                          </p:val>
                                        </p:tav>
                                      </p:tavLst>
                                    </p:anim>
                                    <p:anim calcmode="lin" valueType="num">
                                      <p:cBhvr additive="base">
                                        <p:cTn id="5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xit" presetSubtype="8" fill="hold" nodeType="clickEffect">
                                  <p:stCondLst>
                                    <p:cond delay="0"/>
                                  </p:stCondLst>
                                  <p:childTnLst>
                                    <p:anim calcmode="lin" valueType="num">
                                      <p:cBhvr additive="base">
                                        <p:cTn id="60" dur="500"/>
                                        <p:tgtEl>
                                          <p:spTgt spid="6"/>
                                        </p:tgtEl>
                                        <p:attrNameLst>
                                          <p:attrName>ppt_x</p:attrName>
                                        </p:attrNameLst>
                                      </p:cBhvr>
                                      <p:tavLst>
                                        <p:tav tm="0">
                                          <p:val>
                                            <p:strVal val="ppt_x"/>
                                          </p:val>
                                        </p:tav>
                                        <p:tav tm="100000">
                                          <p:val>
                                            <p:strVal val="0-ppt_w/2"/>
                                          </p:val>
                                        </p:tav>
                                      </p:tavLst>
                                    </p:anim>
                                    <p:anim calcmode="lin" valueType="num">
                                      <p:cBhvr additive="base">
                                        <p:cTn id="61" dur="500"/>
                                        <p:tgtEl>
                                          <p:spTgt spid="6"/>
                                        </p:tgtEl>
                                        <p:attrNameLst>
                                          <p:attrName>ppt_y</p:attrName>
                                        </p:attrNameLst>
                                      </p:cBhvr>
                                      <p:tavLst>
                                        <p:tav tm="0">
                                          <p:val>
                                            <p:strVal val="ppt_y"/>
                                          </p:val>
                                        </p:tav>
                                        <p:tav tm="100000">
                                          <p:val>
                                            <p:strVal val="ppt_y"/>
                                          </p:val>
                                        </p:tav>
                                      </p:tavLst>
                                    </p:anim>
                                    <p:set>
                                      <p:cBhvr>
                                        <p:cTn id="62" dur="1" fill="hold">
                                          <p:stCondLst>
                                            <p:cond delay="499"/>
                                          </p:stCondLst>
                                        </p:cTn>
                                        <p:tgtEl>
                                          <p:spTgt spid="6"/>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additive="base">
                                        <p:cTn id="67" dur="500" fill="hold"/>
                                        <p:tgtEl>
                                          <p:spTgt spid="8"/>
                                        </p:tgtEl>
                                        <p:attrNameLst>
                                          <p:attrName>ppt_x</p:attrName>
                                        </p:attrNameLst>
                                      </p:cBhvr>
                                      <p:tavLst>
                                        <p:tav tm="0">
                                          <p:val>
                                            <p:strVal val="0-#ppt_w/2"/>
                                          </p:val>
                                        </p:tav>
                                        <p:tav tm="100000">
                                          <p:val>
                                            <p:strVal val="#ppt_x"/>
                                          </p:val>
                                        </p:tav>
                                      </p:tavLst>
                                    </p:anim>
                                    <p:anim calcmode="lin" valueType="num">
                                      <p:cBhvr additive="base">
                                        <p:cTn id="6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xit" presetSubtype="8" fill="hold" nodeType="clickEffect">
                                  <p:stCondLst>
                                    <p:cond delay="0"/>
                                  </p:stCondLst>
                                  <p:childTnLst>
                                    <p:anim calcmode="lin" valueType="num">
                                      <p:cBhvr additive="base">
                                        <p:cTn id="72" dur="500"/>
                                        <p:tgtEl>
                                          <p:spTgt spid="8"/>
                                        </p:tgtEl>
                                        <p:attrNameLst>
                                          <p:attrName>ppt_x</p:attrName>
                                        </p:attrNameLst>
                                      </p:cBhvr>
                                      <p:tavLst>
                                        <p:tav tm="0">
                                          <p:val>
                                            <p:strVal val="ppt_x"/>
                                          </p:val>
                                        </p:tav>
                                        <p:tav tm="100000">
                                          <p:val>
                                            <p:strVal val="0-ppt_w/2"/>
                                          </p:val>
                                        </p:tav>
                                      </p:tavLst>
                                    </p:anim>
                                    <p:anim calcmode="lin" valueType="num">
                                      <p:cBhvr additive="base">
                                        <p:cTn id="73" dur="500"/>
                                        <p:tgtEl>
                                          <p:spTgt spid="8"/>
                                        </p:tgtEl>
                                        <p:attrNameLst>
                                          <p:attrName>ppt_y</p:attrName>
                                        </p:attrNameLst>
                                      </p:cBhvr>
                                      <p:tavLst>
                                        <p:tav tm="0">
                                          <p:val>
                                            <p:strVal val="ppt_y"/>
                                          </p:val>
                                        </p:tav>
                                        <p:tav tm="100000">
                                          <p:val>
                                            <p:strVal val="ppt_y"/>
                                          </p:val>
                                        </p:tav>
                                      </p:tavLst>
                                    </p:anim>
                                    <p:set>
                                      <p:cBhvr>
                                        <p:cTn id="74" dur="1" fill="hold">
                                          <p:stCondLst>
                                            <p:cond delay="499"/>
                                          </p:stCondLst>
                                        </p:cTn>
                                        <p:tgtEl>
                                          <p:spTgt spid="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additive="base">
                                        <p:cTn id="79" dur="500" fill="hold"/>
                                        <p:tgtEl>
                                          <p:spTgt spid="9"/>
                                        </p:tgtEl>
                                        <p:attrNameLst>
                                          <p:attrName>ppt_x</p:attrName>
                                        </p:attrNameLst>
                                      </p:cBhvr>
                                      <p:tavLst>
                                        <p:tav tm="0">
                                          <p:val>
                                            <p:strVal val="0-#ppt_w/2"/>
                                          </p:val>
                                        </p:tav>
                                        <p:tav tm="100000">
                                          <p:val>
                                            <p:strVal val="#ppt_x"/>
                                          </p:val>
                                        </p:tav>
                                      </p:tavLst>
                                    </p:anim>
                                    <p:anim calcmode="lin" valueType="num">
                                      <p:cBhvr additive="base">
                                        <p:cTn id="8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1692275" y="2184400"/>
            <a:ext cx="5975350" cy="2476500"/>
          </a:xfrm>
          <a:prstGeom prst="rect">
            <a:avLst/>
          </a:prstGeom>
        </p:spPr>
        <p:txBody>
          <a:bodyPr wrap="square">
            <a:spAutoFit/>
          </a:bodyPr>
          <a:lstStyle/>
          <a:p>
            <a:pPr lvl="0" algn="just"/>
            <a:r>
              <a:rPr lang="en-US" altLang="zh-CN" b="1" dirty="0">
                <a:solidFill>
                  <a:schemeClr val="tx1"/>
                </a:solidFill>
                <a:latin typeface="宋体" panose="02010600030101010101" pitchFamily="2" charset="-122"/>
                <a:ea typeface="宋体" panose="02010600030101010101" pitchFamily="2" charset="-122"/>
              </a:rPr>
              <a:t>●</a:t>
            </a:r>
            <a:r>
              <a:rPr lang="zh-CN" altLang="en-US" b="1" dirty="0">
                <a:solidFill>
                  <a:schemeClr val="tx1"/>
                </a:solidFill>
                <a:latin typeface="宋体" panose="02010600030101010101" pitchFamily="2" charset="-122"/>
                <a:ea typeface="宋体" panose="02010600030101010101" pitchFamily="2" charset="-122"/>
              </a:rPr>
              <a:t>办公室：可以查看所有历史进货单、订单、入出库单</a:t>
            </a:r>
            <a:endParaRPr lang="zh-CN" altLang="en-US" sz="1100" dirty="0">
              <a:solidFill>
                <a:srgbClr val="666666"/>
              </a:solidFill>
              <a:latin typeface="宋体" panose="02010600030101010101" pitchFamily="2" charset="-122"/>
              <a:ea typeface="宋体" panose="02010600030101010101" pitchFamily="2" charset="-122"/>
            </a:endParaRPr>
          </a:p>
          <a:p>
            <a:pPr lvl="0" algn="just"/>
            <a:endParaRPr lang="zh-CN" altLang="en-US" sz="1100" dirty="0">
              <a:solidFill>
                <a:srgbClr val="666666"/>
              </a:solidFill>
              <a:latin typeface="宋体" panose="02010600030101010101" pitchFamily="2" charset="-122"/>
              <a:ea typeface="宋体" panose="02010600030101010101" pitchFamily="2" charset="-122"/>
            </a:endParaRPr>
          </a:p>
          <a:p>
            <a:pPr lvl="0" algn="just"/>
            <a:r>
              <a:rPr lang="zh-CN" altLang="en-US" b="1" dirty="0">
                <a:solidFill>
                  <a:schemeClr val="tx1"/>
                </a:solidFill>
                <a:latin typeface="宋体" panose="02010600030101010101" pitchFamily="2" charset="-122"/>
                <a:ea typeface="宋体" panose="02010600030101010101" pitchFamily="2" charset="-122"/>
              </a:rPr>
              <a:t>●客户：查看个人历史订单</a:t>
            </a:r>
            <a:endParaRPr lang="zh-CN" altLang="en-US" b="1" dirty="0">
              <a:solidFill>
                <a:schemeClr val="tx1"/>
              </a:solidFill>
              <a:latin typeface="宋体" panose="02010600030101010101" pitchFamily="2" charset="-122"/>
              <a:ea typeface="宋体" panose="02010600030101010101" pitchFamily="2" charset="-122"/>
            </a:endParaRPr>
          </a:p>
          <a:p>
            <a:pPr lvl="0" algn="just"/>
            <a:endParaRPr lang="zh-CN" altLang="en-US" b="1" dirty="0">
              <a:solidFill>
                <a:schemeClr val="tx1"/>
              </a:solidFill>
              <a:latin typeface="宋体" panose="02010600030101010101" pitchFamily="2" charset="-122"/>
              <a:ea typeface="宋体" panose="02010600030101010101" pitchFamily="2" charset="-122"/>
            </a:endParaRPr>
          </a:p>
          <a:p>
            <a:pPr lvl="0" algn="just"/>
            <a:r>
              <a:rPr lang="zh-CN" altLang="en-US" b="1" dirty="0">
                <a:solidFill>
                  <a:schemeClr val="tx1"/>
                </a:solidFill>
                <a:latin typeface="宋体" panose="02010600030101010101" pitchFamily="2" charset="-122"/>
                <a:ea typeface="宋体" panose="02010600030101010101" pitchFamily="2" charset="-122"/>
              </a:rPr>
              <a:t>●采购员：查看个人历史进货单</a:t>
            </a:r>
            <a:endParaRPr lang="zh-CN" altLang="en-US" b="1" dirty="0">
              <a:solidFill>
                <a:schemeClr val="tx1"/>
              </a:solidFill>
              <a:latin typeface="宋体" panose="02010600030101010101" pitchFamily="2" charset="-122"/>
              <a:ea typeface="宋体" panose="02010600030101010101" pitchFamily="2" charset="-122"/>
            </a:endParaRPr>
          </a:p>
          <a:p>
            <a:pPr lvl="0" algn="just"/>
            <a:endParaRPr lang="zh-CN" altLang="en-US" b="1" dirty="0">
              <a:solidFill>
                <a:schemeClr val="tx1"/>
              </a:solidFill>
              <a:latin typeface="宋体" panose="02010600030101010101" pitchFamily="2" charset="-122"/>
              <a:ea typeface="宋体" panose="02010600030101010101" pitchFamily="2" charset="-122"/>
            </a:endParaRPr>
          </a:p>
          <a:p>
            <a:pPr lvl="0" algn="just"/>
            <a:r>
              <a:rPr lang="zh-CN" altLang="en-US" b="1" dirty="0">
                <a:solidFill>
                  <a:schemeClr val="tx1"/>
                </a:solidFill>
                <a:latin typeface="宋体" panose="02010600030101010101" pitchFamily="2" charset="-122"/>
                <a:ea typeface="宋体" panose="02010600030101010101" pitchFamily="2" charset="-122"/>
              </a:rPr>
              <a:t>●库管员：查看个人所属仓库历史入库单、出库单</a:t>
            </a:r>
            <a:endParaRPr lang="zh-CN" altLang="en-US" b="1" dirty="0">
              <a:solidFill>
                <a:schemeClr val="tx1"/>
              </a:solidFill>
              <a:latin typeface="宋体" panose="02010600030101010101" pitchFamily="2" charset="-122"/>
              <a:ea typeface="宋体" panose="02010600030101010101" pitchFamily="2" charset="-122"/>
            </a:endParaRPr>
          </a:p>
          <a:p>
            <a:pPr lvl="0" algn="just"/>
            <a:endParaRPr lang="zh-CN" altLang="en-US" b="1" dirty="0">
              <a:solidFill>
                <a:schemeClr val="tx1"/>
              </a:solidFill>
              <a:latin typeface="宋体" panose="02010600030101010101" pitchFamily="2" charset="-122"/>
              <a:ea typeface="宋体" panose="02010600030101010101" pitchFamily="2" charset="-122"/>
            </a:endParaRPr>
          </a:p>
          <a:p>
            <a:pPr lvl="0" algn="just"/>
            <a:r>
              <a:rPr lang="zh-CN" altLang="en-US" b="1" dirty="0">
                <a:solidFill>
                  <a:schemeClr val="tx1"/>
                </a:solidFill>
                <a:latin typeface="宋体" panose="02010600030101010101" pitchFamily="2" charset="-122"/>
                <a:ea typeface="宋体" panose="02010600030101010101" pitchFamily="2" charset="-122"/>
              </a:rPr>
              <a:t>●司机：查看个人配送历史进货单、历史订单</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622935" y="1170940"/>
            <a:ext cx="2061210" cy="398780"/>
          </a:xfrm>
          <a:prstGeom prst="rect">
            <a:avLst/>
          </a:prstGeom>
          <a:noFill/>
        </p:spPr>
        <p:txBody>
          <a:bodyPr wrap="square" rtlCol="0">
            <a:spAutoFit/>
          </a:bodyPr>
          <a:p>
            <a:pPr algn="ctr"/>
            <a:r>
              <a:rPr lang="zh-CN" altLang="zh-HK" sz="2000" b="1" dirty="0">
                <a:solidFill>
                  <a:srgbClr val="0174AB"/>
                </a:solidFill>
                <a:latin typeface="微软雅黑" panose="020B0503020204020204" pitchFamily="34" charset="-122"/>
                <a:ea typeface="微软雅黑" panose="020B0503020204020204" pitchFamily="34" charset="-122"/>
              </a:rPr>
              <a:t>业务数据管理</a:t>
            </a:r>
            <a:endParaRPr lang="zh-CN" altLang="zh-HK" sz="2000" b="1" dirty="0">
              <a:solidFill>
                <a:srgbClr val="0174AB"/>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198880"/>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研究意义</a:t>
                </a:r>
                <a:endParaRPr lang="zh-CN" altLang="en-US" sz="7200" b="1" spc="300" dirty="0" smtClean="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229870"/>
            </a:xfrm>
            <a:prstGeom prst="rect">
              <a:avLst/>
            </a:prstGeom>
          </p:spPr>
          <p:txBody>
            <a:bodyPr wrap="square">
              <a:spAutoFit/>
            </a:bodyPr>
            <a:lstStyle/>
            <a:p>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1517650" y="1880870"/>
            <a:ext cx="7116445" cy="1999615"/>
          </a:xfrm>
          <a:prstGeom prst="rect">
            <a:avLst/>
          </a:prstGeom>
        </p:spPr>
        <p:txBody>
          <a:bodyPr wrap="square">
            <a:spAutoFit/>
          </a:bodyPr>
          <a:lstStyle/>
          <a:p>
            <a:pPr lvl="0" algn="just"/>
            <a:r>
              <a:rPr altLang="zh-HK" sz="1200" b="1" dirty="0">
                <a:solidFill>
                  <a:schemeClr val="tx1"/>
                </a:solidFill>
                <a:latin typeface="宋体" panose="02010600030101010101" pitchFamily="2" charset="-122"/>
                <a:ea typeface="宋体" panose="02010600030101010101" pitchFamily="2" charset="-122"/>
              </a:rPr>
              <a:t>●</a:t>
            </a:r>
            <a:r>
              <a:rPr altLang="zh-HK" b="1" dirty="0">
                <a:solidFill>
                  <a:schemeClr val="tx1"/>
                </a:solidFill>
                <a:latin typeface="宋体" panose="02010600030101010101" pitchFamily="2" charset="-122"/>
                <a:ea typeface="宋体" panose="02010600030101010101" pitchFamily="2" charset="-122"/>
              </a:rPr>
              <a:t> </a:t>
            </a:r>
            <a:r>
              <a:rPr altLang="zh-HK" b="1" dirty="0">
                <a:solidFill>
                  <a:schemeClr val="tx1"/>
                </a:solidFill>
                <a:latin typeface="微软雅黑" panose="020B0503020204020204" pitchFamily="34" charset="-122"/>
                <a:ea typeface="微软雅黑" panose="020B0503020204020204" pitchFamily="34" charset="-122"/>
              </a:rPr>
              <a:t>解决了现有配送模式下信息化不足的弊端</a:t>
            </a:r>
            <a:r>
              <a:rPr lang="zh-CN" b="1" dirty="0">
                <a:solidFill>
                  <a:schemeClr val="tx1"/>
                </a:solidFill>
                <a:latin typeface="微软雅黑" panose="020B0503020204020204" pitchFamily="34" charset="-122"/>
                <a:ea typeface="微软雅黑" panose="020B0503020204020204" pitchFamily="34" charset="-122"/>
              </a:rPr>
              <a:t>；</a:t>
            </a:r>
            <a:endParaRPr lang="zh-CN" b="1" dirty="0">
              <a:solidFill>
                <a:schemeClr val="tx1"/>
              </a:solidFill>
              <a:latin typeface="微软雅黑" panose="020B0503020204020204" pitchFamily="34" charset="-122"/>
              <a:ea typeface="微软雅黑" panose="020B0503020204020204" pitchFamily="34" charset="-122"/>
            </a:endParaRPr>
          </a:p>
          <a:p>
            <a:pPr lvl="0" algn="just"/>
            <a:endParaRPr altLang="zh-HK" b="1" dirty="0">
              <a:solidFill>
                <a:schemeClr val="tx1"/>
              </a:solidFill>
              <a:latin typeface="微软雅黑" panose="020B0503020204020204" pitchFamily="34" charset="-122"/>
              <a:ea typeface="微软雅黑" panose="020B0503020204020204" pitchFamily="34" charset="-122"/>
            </a:endParaRPr>
          </a:p>
          <a:p>
            <a:pPr lvl="0" algn="just"/>
            <a:r>
              <a:rPr lang="zh-CN" sz="1200" b="1" dirty="0">
                <a:solidFill>
                  <a:schemeClr val="tx1"/>
                </a:solidFill>
                <a:latin typeface="宋体" panose="02010600030101010101" pitchFamily="2" charset="-122"/>
                <a:ea typeface="宋体" panose="02010600030101010101" pitchFamily="2" charset="-122"/>
              </a:rPr>
              <a:t>●</a:t>
            </a:r>
            <a:r>
              <a:rPr lang="zh-CN" b="1" dirty="0">
                <a:solidFill>
                  <a:schemeClr val="tx1"/>
                </a:solidFill>
                <a:latin typeface="宋体" panose="02010600030101010101" pitchFamily="2" charset="-122"/>
                <a:ea typeface="宋体" panose="02010600030101010101" pitchFamily="2" charset="-122"/>
              </a:rPr>
              <a:t> </a:t>
            </a:r>
            <a:r>
              <a:rPr lang="zh-CN" b="1" dirty="0">
                <a:solidFill>
                  <a:schemeClr val="tx1"/>
                </a:solidFill>
                <a:latin typeface="微软雅黑" panose="020B0503020204020204" pitchFamily="34" charset="-122"/>
                <a:ea typeface="微软雅黑" panose="020B0503020204020204" pitchFamily="34" charset="-122"/>
              </a:rPr>
              <a:t>解决了</a:t>
            </a:r>
            <a:r>
              <a:rPr altLang="zh-HK" b="1" dirty="0">
                <a:solidFill>
                  <a:schemeClr val="tx1"/>
                </a:solidFill>
                <a:latin typeface="微软雅黑" panose="020B0503020204020204" pitchFamily="34" charset="-122"/>
                <a:ea typeface="微软雅黑" panose="020B0503020204020204" pitchFamily="34" charset="-122"/>
              </a:rPr>
              <a:t>鲜蔬不易保鲜造成的数据不对等</a:t>
            </a:r>
            <a:r>
              <a:rPr lang="zh-CN" b="1" dirty="0">
                <a:solidFill>
                  <a:schemeClr val="tx1"/>
                </a:solidFill>
                <a:latin typeface="微软雅黑" panose="020B0503020204020204" pitchFamily="34" charset="-122"/>
                <a:ea typeface="微软雅黑" panose="020B0503020204020204" pitchFamily="34" charset="-122"/>
              </a:rPr>
              <a:t>；</a:t>
            </a:r>
            <a:endParaRPr altLang="zh-HK" b="1" dirty="0">
              <a:solidFill>
                <a:schemeClr val="tx1"/>
              </a:solidFill>
              <a:latin typeface="微软雅黑" panose="020B0503020204020204" pitchFamily="34" charset="-122"/>
              <a:ea typeface="微软雅黑" panose="020B0503020204020204" pitchFamily="34" charset="-122"/>
            </a:endParaRPr>
          </a:p>
          <a:p>
            <a:pPr lvl="0" algn="just"/>
            <a:endParaRPr altLang="zh-HK" b="1" dirty="0">
              <a:solidFill>
                <a:schemeClr val="tx1"/>
              </a:solidFill>
              <a:latin typeface="微软雅黑" panose="020B0503020204020204" pitchFamily="34" charset="-122"/>
              <a:ea typeface="微软雅黑" panose="020B0503020204020204" pitchFamily="34" charset="-122"/>
            </a:endParaRPr>
          </a:p>
          <a:p>
            <a:pPr lvl="0" algn="just"/>
            <a:r>
              <a:rPr altLang="zh-HK" sz="1200" b="1" dirty="0">
                <a:solidFill>
                  <a:schemeClr val="tx1"/>
                </a:solidFill>
                <a:latin typeface="宋体" panose="02010600030101010101" pitchFamily="2" charset="-122"/>
                <a:ea typeface="宋体" panose="02010600030101010101" pitchFamily="2" charset="-122"/>
              </a:rPr>
              <a:t>●</a:t>
            </a:r>
            <a:r>
              <a:rPr altLang="zh-HK" b="1" dirty="0">
                <a:solidFill>
                  <a:schemeClr val="tx1"/>
                </a:solidFill>
                <a:latin typeface="宋体" panose="02010600030101010101" pitchFamily="2" charset="-122"/>
                <a:ea typeface="宋体" panose="02010600030101010101" pitchFamily="2" charset="-122"/>
              </a:rPr>
              <a:t> </a:t>
            </a:r>
            <a:r>
              <a:rPr altLang="zh-HK" b="1" dirty="0">
                <a:solidFill>
                  <a:schemeClr val="tx1"/>
                </a:solidFill>
                <a:latin typeface="微软雅黑" panose="020B0503020204020204" pitchFamily="34" charset="-122"/>
                <a:ea typeface="微软雅黑" panose="020B0503020204020204" pitchFamily="34" charset="-122"/>
              </a:rPr>
              <a:t>将业务流程及数据的管理提升到直观的空间管理和网络管理</a:t>
            </a:r>
            <a:r>
              <a:rPr lang="zh-CN" b="1" dirty="0">
                <a:solidFill>
                  <a:schemeClr val="tx1"/>
                </a:solidFill>
                <a:latin typeface="微软雅黑" panose="020B0503020204020204" pitchFamily="34" charset="-122"/>
                <a:ea typeface="微软雅黑" panose="020B0503020204020204" pitchFamily="34" charset="-122"/>
              </a:rPr>
              <a:t>；</a:t>
            </a:r>
            <a:endParaRPr altLang="zh-HK" sz="1600" b="1" dirty="0">
              <a:solidFill>
                <a:schemeClr val="tx1"/>
              </a:solidFill>
              <a:latin typeface="微软雅黑" panose="020B0503020204020204" pitchFamily="34" charset="-122"/>
              <a:ea typeface="微软雅黑" panose="020B0503020204020204" pitchFamily="34" charset="-122"/>
            </a:endParaRPr>
          </a:p>
          <a:p>
            <a:pPr lvl="0" algn="just"/>
            <a:endParaRPr altLang="zh-HK" sz="1600" b="1" dirty="0">
              <a:solidFill>
                <a:schemeClr val="tx1"/>
              </a:solidFill>
              <a:latin typeface="微软雅黑" panose="020B0503020204020204" pitchFamily="34" charset="-122"/>
              <a:ea typeface="微软雅黑" panose="020B0503020204020204" pitchFamily="34" charset="-122"/>
            </a:endParaRPr>
          </a:p>
          <a:p>
            <a:pPr lvl="0" algn="just"/>
            <a:r>
              <a:rPr altLang="zh-HK" sz="1200" b="1" dirty="0">
                <a:solidFill>
                  <a:schemeClr val="tx1"/>
                </a:solidFill>
                <a:latin typeface="宋体" panose="02010600030101010101" pitchFamily="2" charset="-122"/>
                <a:ea typeface="宋体" panose="02010600030101010101" pitchFamily="2" charset="-122"/>
              </a:rPr>
              <a:t>●</a:t>
            </a:r>
            <a:r>
              <a:rPr altLang="zh-HK" b="1" dirty="0">
                <a:solidFill>
                  <a:schemeClr val="tx1"/>
                </a:solidFill>
                <a:latin typeface="宋体" panose="02010600030101010101" pitchFamily="2" charset="-122"/>
                <a:ea typeface="宋体" panose="02010600030101010101" pitchFamily="2" charset="-122"/>
              </a:rPr>
              <a:t> </a:t>
            </a:r>
            <a:r>
              <a:rPr altLang="zh-HK" b="1" dirty="0">
                <a:solidFill>
                  <a:schemeClr val="tx1"/>
                </a:solidFill>
                <a:latin typeface="微软雅黑" panose="020B0503020204020204" pitchFamily="34" charset="-122"/>
                <a:ea typeface="微软雅黑" panose="020B0503020204020204" pitchFamily="34" charset="-122"/>
              </a:rPr>
              <a:t>数据周密准确，多处需要输入数据的地方都做了与数据库的校验</a:t>
            </a:r>
            <a:r>
              <a:rPr lang="zh-CN" b="1" dirty="0">
                <a:solidFill>
                  <a:schemeClr val="tx1"/>
                </a:solidFill>
                <a:latin typeface="微软雅黑" panose="020B0503020204020204" pitchFamily="34" charset="-122"/>
                <a:ea typeface="微软雅黑" panose="020B0503020204020204" pitchFamily="34" charset="-122"/>
              </a:rPr>
              <a:t>。</a:t>
            </a:r>
            <a:endParaRPr lang="zh-CN" b="1" dirty="0">
              <a:solidFill>
                <a:schemeClr val="tx1"/>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333375" y="1170940"/>
            <a:ext cx="3232150" cy="460375"/>
          </a:xfrm>
          <a:prstGeom prst="rect">
            <a:avLst/>
          </a:prstGeom>
          <a:noFill/>
        </p:spPr>
        <p:txBody>
          <a:bodyPr wrap="square" rtlCol="0">
            <a:spAutoFit/>
          </a:bodyPr>
          <a:p>
            <a:pPr algn="ctr"/>
            <a:r>
              <a:rPr lang="zh-CN" altLang="zh-HK" sz="2400" b="1" dirty="0">
                <a:solidFill>
                  <a:srgbClr val="0174AB"/>
                </a:solidFill>
                <a:latin typeface="微软雅黑" panose="020B0503020204020204" pitchFamily="34" charset="-122"/>
                <a:ea typeface="微软雅黑" panose="020B0503020204020204" pitchFamily="34" charset="-122"/>
              </a:rPr>
              <a:t>课题研究实现意义</a:t>
            </a:r>
            <a:endParaRPr lang="zh-CN" altLang="zh-HK" sz="2400" b="1" dirty="0">
              <a:solidFill>
                <a:srgbClr val="0174AB"/>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2700000">
            <a:off x="3722733" y="3054803"/>
            <a:ext cx="1347046" cy="1347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37" name="Group 30"/>
          <p:cNvGrpSpPr>
            <a:grpSpLocks noChangeAspect="1"/>
          </p:cNvGrpSpPr>
          <p:nvPr/>
        </p:nvGrpSpPr>
        <p:grpSpPr bwMode="auto">
          <a:xfrm>
            <a:off x="3895316" y="3230970"/>
            <a:ext cx="1001875" cy="994719"/>
            <a:chOff x="907" y="586"/>
            <a:chExt cx="3357" cy="3333"/>
          </a:xfrm>
          <a:solidFill>
            <a:schemeClr val="bg1"/>
          </a:solidFill>
        </p:grpSpPr>
        <p:sp>
          <p:nvSpPr>
            <p:cNvPr id="38" name="Freeform 32"/>
            <p:cNvSpPr/>
            <p:nvPr/>
          </p:nvSpPr>
          <p:spPr bwMode="auto">
            <a:xfrm>
              <a:off x="1801" y="1277"/>
              <a:ext cx="1588" cy="2000"/>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39" name="Freeform 33"/>
            <p:cNvSpPr/>
            <p:nvPr/>
          </p:nvSpPr>
          <p:spPr bwMode="auto">
            <a:xfrm>
              <a:off x="907" y="1291"/>
              <a:ext cx="1474" cy="233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0" name="Freeform 34"/>
            <p:cNvSpPr/>
            <p:nvPr/>
          </p:nvSpPr>
          <p:spPr bwMode="auto">
            <a:xfrm>
              <a:off x="3592" y="1459"/>
              <a:ext cx="672" cy="187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1" name="Freeform 35"/>
            <p:cNvSpPr/>
            <p:nvPr/>
          </p:nvSpPr>
          <p:spPr bwMode="auto">
            <a:xfrm>
              <a:off x="2736" y="2437"/>
              <a:ext cx="939" cy="1269"/>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2" name="Freeform 36"/>
            <p:cNvSpPr/>
            <p:nvPr/>
          </p:nvSpPr>
          <p:spPr bwMode="auto">
            <a:xfrm>
              <a:off x="2073" y="586"/>
              <a:ext cx="1327" cy="606"/>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3" name="Freeform 37"/>
            <p:cNvSpPr/>
            <p:nvPr/>
          </p:nvSpPr>
          <p:spPr bwMode="auto">
            <a:xfrm>
              <a:off x="2180" y="1097"/>
              <a:ext cx="1341" cy="94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4" name="Freeform 38"/>
            <p:cNvSpPr/>
            <p:nvPr/>
          </p:nvSpPr>
          <p:spPr bwMode="auto">
            <a:xfrm>
              <a:off x="1872" y="3564"/>
              <a:ext cx="1228" cy="355"/>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5" name="Freeform 39"/>
            <p:cNvSpPr/>
            <p:nvPr/>
          </p:nvSpPr>
          <p:spPr bwMode="auto">
            <a:xfrm>
              <a:off x="1357" y="640"/>
              <a:ext cx="844" cy="486"/>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6" name="Freeform 40"/>
            <p:cNvSpPr/>
            <p:nvPr/>
          </p:nvSpPr>
          <p:spPr bwMode="auto">
            <a:xfrm>
              <a:off x="3377" y="830"/>
              <a:ext cx="686" cy="786"/>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7" name="Freeform 41"/>
            <p:cNvSpPr/>
            <p:nvPr/>
          </p:nvSpPr>
          <p:spPr bwMode="auto">
            <a:xfrm>
              <a:off x="1040" y="1216"/>
              <a:ext cx="622" cy="414"/>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grpSp>
        <p:nvGrpSpPr>
          <p:cNvPr id="5" name="组合 4"/>
          <p:cNvGrpSpPr/>
          <p:nvPr/>
        </p:nvGrpSpPr>
        <p:grpSpPr>
          <a:xfrm>
            <a:off x="435496" y="2106780"/>
            <a:ext cx="2246643" cy="1158571"/>
            <a:chOff x="435496" y="1542118"/>
            <a:chExt cx="2246643" cy="1158571"/>
          </a:xfrm>
        </p:grpSpPr>
        <p:sp>
          <p:nvSpPr>
            <p:cNvPr id="48" name="矩形 47"/>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4" name="矩形 3"/>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6" name="组合 5"/>
          <p:cNvGrpSpPr/>
          <p:nvPr/>
        </p:nvGrpSpPr>
        <p:grpSpPr>
          <a:xfrm>
            <a:off x="435496" y="4204637"/>
            <a:ext cx="2246643" cy="1158571"/>
            <a:chOff x="435496" y="4513918"/>
            <a:chExt cx="2246643" cy="1158571"/>
          </a:xfrm>
        </p:grpSpPr>
        <p:sp>
          <p:nvSpPr>
            <p:cNvPr id="50" name="矩形 49"/>
            <p:cNvSpPr/>
            <p:nvPr/>
          </p:nvSpPr>
          <p:spPr>
            <a:xfrm>
              <a:off x="435496" y="49030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435496" y="45139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52" name="矩形 51"/>
            <p:cNvSpPr/>
            <p:nvPr/>
          </p:nvSpPr>
          <p:spPr>
            <a:xfrm>
              <a:off x="540271" y="48702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59" name="组合 58"/>
          <p:cNvGrpSpPr/>
          <p:nvPr/>
        </p:nvGrpSpPr>
        <p:grpSpPr>
          <a:xfrm>
            <a:off x="6110373" y="2093445"/>
            <a:ext cx="2246643" cy="1158571"/>
            <a:chOff x="435496" y="1542118"/>
            <a:chExt cx="2246643" cy="1158571"/>
          </a:xfrm>
        </p:grpSpPr>
        <p:sp>
          <p:nvSpPr>
            <p:cNvPr id="60" name="矩形 59"/>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2" name="矩形 61"/>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63" name="组合 62"/>
          <p:cNvGrpSpPr/>
          <p:nvPr/>
        </p:nvGrpSpPr>
        <p:grpSpPr>
          <a:xfrm>
            <a:off x="6110373" y="4191190"/>
            <a:ext cx="2246643" cy="1158571"/>
            <a:chOff x="435496" y="4513918"/>
            <a:chExt cx="2246643" cy="1158571"/>
          </a:xfrm>
        </p:grpSpPr>
        <p:sp>
          <p:nvSpPr>
            <p:cNvPr id="64" name="矩形 63"/>
            <p:cNvSpPr/>
            <p:nvPr/>
          </p:nvSpPr>
          <p:spPr>
            <a:xfrm>
              <a:off x="435496" y="49030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435496" y="45139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6" name="矩形 65"/>
            <p:cNvSpPr/>
            <p:nvPr/>
          </p:nvSpPr>
          <p:spPr>
            <a:xfrm>
              <a:off x="540271" y="48702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68" name="矩形 6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0" name="矩形 69"/>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71" name="直接连接符 7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5" name="直接连接符 7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研究结果</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066790" y="1551305"/>
            <a:ext cx="1795145" cy="52197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研究背景</a:t>
            </a:r>
            <a:endParaRPr lang="zh-CN" altLang="en-US" sz="2800" b="1" spc="300" dirty="0" smtClean="0">
              <a:solidFill>
                <a:srgbClr val="66666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066790" y="2197100"/>
            <a:ext cx="1795145" cy="521970"/>
          </a:xfrm>
          <a:prstGeom prst="rect">
            <a:avLst/>
          </a:prstGeom>
          <a:noFill/>
        </p:spPr>
        <p:txBody>
          <a:bodyPr wrap="square" rtlCol="0">
            <a:spAutoFit/>
          </a:bodyPr>
          <a:lstStyle/>
          <a:p>
            <a:r>
              <a:rPr lang="zh-CN" altLang="en-US" sz="2800" b="1" spc="300" dirty="0" smtClean="0">
                <a:solidFill>
                  <a:srgbClr val="92D14F"/>
                </a:solidFill>
                <a:latin typeface="微软雅黑" panose="020B0503020204020204" pitchFamily="34" charset="-122"/>
                <a:ea typeface="微软雅黑" panose="020B0503020204020204" pitchFamily="34" charset="-122"/>
              </a:rPr>
              <a:t>研究方法</a:t>
            </a:r>
            <a:endParaRPr lang="zh-CN" altLang="en-US" sz="2800" b="1" spc="300" dirty="0" smtClean="0">
              <a:solidFill>
                <a:srgbClr val="92D14F"/>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6069330" y="3020695"/>
            <a:ext cx="1793240" cy="521970"/>
          </a:xfrm>
          <a:prstGeom prst="rect">
            <a:avLst/>
          </a:prstGeom>
          <a:noFill/>
        </p:spPr>
        <p:txBody>
          <a:bodyPr wrap="square" rtlCol="0">
            <a:spAutoFit/>
          </a:bodyPr>
          <a:lstStyle/>
          <a:p>
            <a:r>
              <a:rPr lang="zh-CN" altLang="en-US" sz="2800" b="1" spc="300" dirty="0">
                <a:solidFill>
                  <a:srgbClr val="92D14F"/>
                </a:solidFill>
                <a:latin typeface="微软雅黑" panose="020B0503020204020204" pitchFamily="34" charset="-122"/>
                <a:ea typeface="微软雅黑" panose="020B0503020204020204" pitchFamily="34" charset="-122"/>
              </a:rPr>
              <a:t>研究成果</a:t>
            </a:r>
            <a:endParaRPr lang="zh-CN" altLang="en-US" sz="2800" b="1" spc="300" dirty="0">
              <a:solidFill>
                <a:srgbClr val="92D14F"/>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6069331" y="3820964"/>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635920" y="2197034"/>
            <a:ext cx="1947861" cy="1940713"/>
            <a:chOff x="1709739" y="2636838"/>
            <a:chExt cx="1590160" cy="1584325"/>
          </a:xfrm>
          <a:effectLst/>
        </p:grpSpPr>
        <p:sp>
          <p:nvSpPr>
            <p:cNvPr id="9" name="Freeform 6"/>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1" name="Freeform 8"/>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2" name="Freeform 9"/>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3" name="Freeform 10"/>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4" name="Freeform 11"/>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5" name="Freeform 12"/>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6" name="Freeform 13"/>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7" name="Freeform 14"/>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grpSp>
      <p:sp>
        <p:nvSpPr>
          <p:cNvPr id="35" name="文本框 34"/>
          <p:cNvSpPr txBox="1"/>
          <p:nvPr/>
        </p:nvSpPr>
        <p:spPr>
          <a:xfrm>
            <a:off x="1281113" y="4137747"/>
            <a:ext cx="2657475" cy="521970"/>
          </a:xfrm>
          <a:prstGeom prst="rect">
            <a:avLst/>
          </a:prstGeom>
          <a:noFill/>
        </p:spPr>
        <p:txBody>
          <a:bodyPr wrap="square" rtlCol="0">
            <a:spAutoFit/>
          </a:bodyPr>
          <a:lstStyle/>
          <a:p>
            <a:pPr algn="ctr"/>
            <a:r>
              <a:rPr lang="zh-CN" altLang="en-US" sz="2800" b="1" spc="300" smtClean="0">
                <a:solidFill>
                  <a:srgbClr val="0174AB"/>
                </a:solidFill>
                <a:latin typeface="微软雅黑" panose="020B0503020204020204" pitchFamily="34" charset="-122"/>
                <a:ea typeface="微软雅黑" panose="020B0503020204020204" pitchFamily="34" charset="-122"/>
              </a:rPr>
              <a:t>目录</a:t>
            </a:r>
            <a:endParaRPr lang="zh-CN" altLang="en-US" sz="2800" b="1" spc="300" smtClean="0">
              <a:solidFill>
                <a:srgbClr val="0174AB"/>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2027555" y="3670300"/>
            <a:ext cx="6562725" cy="645160"/>
          </a:xfrm>
          <a:prstGeom prst="rect">
            <a:avLst/>
          </a:prstGeom>
        </p:spPr>
        <p:txBody>
          <a:bodyPr wrap="square">
            <a:spAutoFit/>
          </a:bodyPr>
          <a:lstStyle/>
          <a:p>
            <a:pPr lvl="0" algn="just"/>
            <a:r>
              <a:rPr altLang="zh-HK" b="1" dirty="0">
                <a:solidFill>
                  <a:schemeClr val="tx1"/>
                </a:solidFill>
                <a:latin typeface="微软雅黑" panose="020B0503020204020204" pitchFamily="34" charset="-122"/>
                <a:ea typeface="微软雅黑" panose="020B0503020204020204" pitchFamily="34" charset="-122"/>
              </a:rPr>
              <a:t>对支持多重经营模式系统还未能实现，如：到点自取、按时达、立即送、周期购、预售等多重销售模式。</a:t>
            </a:r>
            <a:endParaRPr altLang="zh-HK" b="1" dirty="0">
              <a:solidFill>
                <a:schemeClr val="tx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1909445" y="4586605"/>
            <a:ext cx="6075680" cy="645160"/>
          </a:xfrm>
          <a:prstGeom prst="rect">
            <a:avLst/>
          </a:prstGeom>
        </p:spPr>
        <p:txBody>
          <a:bodyPr wrap="square">
            <a:spAutoFit/>
          </a:bodyPr>
          <a:p>
            <a:pPr lvl="0" algn="just"/>
            <a:r>
              <a:rPr altLang="zh-HK" b="1" dirty="0">
                <a:solidFill>
                  <a:schemeClr val="tx1"/>
                </a:solidFill>
                <a:latin typeface="微软雅黑" panose="020B0503020204020204" pitchFamily="34" charset="-122"/>
                <a:ea typeface="微软雅黑" panose="020B0503020204020204" pitchFamily="34" charset="-122"/>
              </a:rPr>
              <a:t>分析各供应商报价信息，多种供应商报价一体化展示及自动选择合适报价者省去审查麻烦</a:t>
            </a:r>
            <a:r>
              <a:rPr lang="zh-CN" b="1" dirty="0">
                <a:solidFill>
                  <a:schemeClr val="tx1"/>
                </a:solidFill>
                <a:latin typeface="微软雅黑" panose="020B0503020204020204" pitchFamily="34" charset="-122"/>
                <a:ea typeface="微软雅黑" panose="020B0503020204020204" pitchFamily="34" charset="-122"/>
              </a:rPr>
              <a:t>。</a:t>
            </a:r>
            <a:endParaRPr lang="zh-CN" b="1" dirty="0">
              <a:solidFill>
                <a:schemeClr val="tx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308100" y="3812540"/>
            <a:ext cx="411480" cy="360003"/>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p:txBody>
      </p:sp>
      <p:sp>
        <p:nvSpPr>
          <p:cNvPr id="16" name="文本框 15"/>
          <p:cNvSpPr txBox="1"/>
          <p:nvPr/>
        </p:nvSpPr>
        <p:spPr>
          <a:xfrm>
            <a:off x="1308100" y="4725035"/>
            <a:ext cx="411480" cy="368300"/>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p:txBody>
      </p:sp>
      <p:sp>
        <p:nvSpPr>
          <p:cNvPr id="57" name="文本框 56"/>
          <p:cNvSpPr txBox="1"/>
          <p:nvPr/>
        </p:nvSpPr>
        <p:spPr>
          <a:xfrm>
            <a:off x="333375" y="1170940"/>
            <a:ext cx="3232150" cy="460375"/>
          </a:xfrm>
          <a:prstGeom prst="rect">
            <a:avLst/>
          </a:prstGeom>
          <a:noFill/>
        </p:spPr>
        <p:txBody>
          <a:bodyPr wrap="square" rtlCol="0">
            <a:spAutoFit/>
          </a:bodyPr>
          <a:p>
            <a:pPr algn="ctr"/>
            <a:r>
              <a:rPr lang="zh-CN" altLang="zh-HK" sz="2400" b="1" dirty="0">
                <a:solidFill>
                  <a:srgbClr val="0174AB"/>
                </a:solidFill>
                <a:latin typeface="微软雅黑" panose="020B0503020204020204" pitchFamily="34" charset="-122"/>
                <a:ea typeface="微软雅黑" panose="020B0503020204020204" pitchFamily="34" charset="-122"/>
              </a:rPr>
              <a:t>项目展望与前景</a:t>
            </a:r>
            <a:endParaRPr lang="zh-CN" altLang="zh-HK" sz="2400" b="1" dirty="0">
              <a:solidFill>
                <a:srgbClr val="0174AB"/>
              </a:solidFill>
              <a:latin typeface="微软雅黑" panose="020B0503020204020204" pitchFamily="34" charset="-122"/>
              <a:ea typeface="微软雅黑" panose="020B0503020204020204" pitchFamily="34" charset="-122"/>
            </a:endParaRPr>
          </a:p>
        </p:txBody>
      </p:sp>
      <p:sp>
        <p:nvSpPr>
          <p:cNvPr id="17" name="矩形 16"/>
          <p:cNvSpPr/>
          <p:nvPr/>
        </p:nvSpPr>
        <p:spPr>
          <a:xfrm>
            <a:off x="1666240" y="2110740"/>
            <a:ext cx="6562725" cy="922020"/>
          </a:xfrm>
          <a:prstGeom prst="rect">
            <a:avLst/>
          </a:prstGeom>
        </p:spPr>
        <p:txBody>
          <a:bodyPr wrap="square">
            <a:spAutoFit/>
          </a:bodyPr>
          <a:p>
            <a:pPr lvl="0" algn="just"/>
            <a:r>
              <a:rPr lang="zh-CN" altLang="en-US" b="1" dirty="0">
                <a:solidFill>
                  <a:schemeClr val="tx1"/>
                </a:solidFill>
                <a:latin typeface="微软雅黑" panose="020B0503020204020204" pitchFamily="34" charset="-122"/>
                <a:ea typeface="微软雅黑" panose="020B0503020204020204" pitchFamily="34" charset="-122"/>
              </a:rPr>
              <a:t>本文介绍了一个具有商业应用价值的鲜蔬配送管理系统，通过该系统充分实现了对鲜蔬配送的信息化管理，具有较好的应用</a:t>
            </a:r>
            <a:r>
              <a:rPr lang="zh-CN" altLang="en-US" b="1" dirty="0">
                <a:solidFill>
                  <a:schemeClr val="tx1"/>
                </a:solidFill>
                <a:latin typeface="微软雅黑" panose="020B0503020204020204" pitchFamily="34" charset="-122"/>
                <a:ea typeface="微软雅黑" panose="020B0503020204020204" pitchFamily="34" charset="-122"/>
              </a:rPr>
              <a:t>前景。</a:t>
            </a:r>
            <a:endParaRPr lang="zh-CN" altLang="en-US"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4" name="图表 23"/>
          <p:cNvGraphicFramePr/>
          <p:nvPr/>
        </p:nvGraphicFramePr>
        <p:xfrm>
          <a:off x="209214" y="1856573"/>
          <a:ext cx="3119438" cy="207962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25" name="图表 24"/>
          <p:cNvGraphicFramePr/>
          <p:nvPr/>
        </p:nvGraphicFramePr>
        <p:xfrm>
          <a:off x="3012282" y="1856573"/>
          <a:ext cx="3119438" cy="2079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6" name="图表 25"/>
          <p:cNvGraphicFramePr/>
          <p:nvPr/>
        </p:nvGraphicFramePr>
        <p:xfrm>
          <a:off x="5815349" y="1856573"/>
          <a:ext cx="3119438" cy="2079625"/>
        </p:xfrm>
        <a:graphic>
          <a:graphicData uri="http://schemas.openxmlformats.org/drawingml/2006/chart">
            <c:chart xmlns:c="http://schemas.openxmlformats.org/drawingml/2006/chart" xmlns:r="http://schemas.openxmlformats.org/officeDocument/2006/relationships" r:id="rId3"/>
          </a:graphicData>
        </a:graphic>
      </p:graphicFrame>
      <p:sp>
        <p:nvSpPr>
          <p:cNvPr id="28" name="文本框 27"/>
          <p:cNvSpPr txBox="1"/>
          <p:nvPr/>
        </p:nvSpPr>
        <p:spPr>
          <a:xfrm>
            <a:off x="1297446"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4100514"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903581"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31" name="矩形 30"/>
          <p:cNvSpPr/>
          <p:nvPr/>
        </p:nvSpPr>
        <p:spPr>
          <a:xfrm>
            <a:off x="1143670" y="5105353"/>
            <a:ext cx="6994698" cy="600164"/>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7393330" y="6410446"/>
            <a:ext cx="1652701" cy="338554"/>
            <a:chOff x="7317130" y="6308846"/>
            <a:chExt cx="1652701" cy="338554"/>
          </a:xfrm>
        </p:grpSpPr>
        <p:sp>
          <p:nvSpPr>
            <p:cNvPr id="32" name="文本框 31"/>
            <p:cNvSpPr txBox="1"/>
            <p:nvPr/>
          </p:nvSpPr>
          <p:spPr>
            <a:xfrm>
              <a:off x="7317130" y="6308846"/>
              <a:ext cx="1652701" cy="338554"/>
            </a:xfrm>
            <a:prstGeom prst="rect">
              <a:avLst/>
            </a:prstGeom>
            <a:noFill/>
          </p:spPr>
          <p:txBody>
            <a:bodyPr wrap="square" rtlCol="0">
              <a:spAutoFit/>
            </a:bodyPr>
            <a:lstStyle/>
            <a:p>
              <a:pPr algn="ctr"/>
              <a:r>
                <a:rPr lang="zh-CN" altLang="en-US" sz="1600" b="1" spc="300" dirty="0" smtClean="0">
                  <a:solidFill>
                    <a:schemeClr val="bg2">
                      <a:lumMod val="50000"/>
                    </a:schemeClr>
                  </a:solidFill>
                  <a:latin typeface="微软雅黑" panose="020B0503020204020204" pitchFamily="34" charset="-122"/>
                  <a:ea typeface="微软雅黑" panose="020B0503020204020204" pitchFamily="34" charset="-122"/>
                </a:rPr>
                <a:t>毕业论文题目</a:t>
              </a:r>
              <a:endParaRPr lang="zh-HK" altLang="en-US" sz="1600" b="1" spc="3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33" name="直接连接符 32"/>
            <p:cNvCxnSpPr/>
            <p:nvPr/>
          </p:nvCxnSpPr>
          <p:spPr>
            <a:xfrm>
              <a:off x="8882743" y="6369719"/>
              <a:ext cx="0" cy="216809"/>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2" name="图表 21"/>
          <p:cNvGraphicFramePr/>
          <p:nvPr/>
        </p:nvGraphicFramePr>
        <p:xfrm>
          <a:off x="1524000" y="1296984"/>
          <a:ext cx="6096000" cy="4064000"/>
        </p:xfrm>
        <a:graphic>
          <a:graphicData uri="http://schemas.openxmlformats.org/drawingml/2006/chart">
            <c:chart xmlns:c="http://schemas.openxmlformats.org/drawingml/2006/chart" xmlns:r="http://schemas.openxmlformats.org/officeDocument/2006/relationships" r:id="rId1"/>
          </a:graphicData>
        </a:graphic>
      </p:graphicFrame>
      <p:sp>
        <p:nvSpPr>
          <p:cNvPr id="23" name="矩形 22"/>
          <p:cNvSpPr/>
          <p:nvPr/>
        </p:nvSpPr>
        <p:spPr>
          <a:xfrm>
            <a:off x="748506" y="5791475"/>
            <a:ext cx="7646988" cy="261610"/>
          </a:xfrm>
          <a:prstGeom prst="rect">
            <a:avLst/>
          </a:prstGeom>
        </p:spPr>
        <p:txBody>
          <a:bodyPr wrap="square">
            <a:spAutoFit/>
          </a:bodyPr>
          <a:lstStyle/>
          <a:p>
            <a:pPr lvl="0" algn="ctr"/>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53939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问题讨论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a:off x="2939653" y="2055320"/>
            <a:ext cx="3321364" cy="3293102"/>
            <a:chOff x="2939653" y="2055320"/>
            <a:chExt cx="3321364" cy="3293102"/>
          </a:xfrm>
        </p:grpSpPr>
        <p:sp>
          <p:nvSpPr>
            <p:cNvPr id="16" name="饼形 15"/>
            <p:cNvSpPr/>
            <p:nvPr/>
          </p:nvSpPr>
          <p:spPr>
            <a:xfrm>
              <a:off x="3093899" y="2181306"/>
              <a:ext cx="3167118" cy="3167116"/>
            </a:xfrm>
            <a:prstGeom prst="pie">
              <a:avLst>
                <a:gd name="adj1" fmla="val 0"/>
                <a:gd name="adj2" fmla="val 5400000"/>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饼形 16"/>
            <p:cNvSpPr/>
            <p:nvPr/>
          </p:nvSpPr>
          <p:spPr>
            <a:xfrm flipV="1">
              <a:off x="3093899" y="2055634"/>
              <a:ext cx="3167118" cy="3167116"/>
            </a:xfrm>
            <a:prstGeom prst="pie">
              <a:avLst>
                <a:gd name="adj1" fmla="val 0"/>
                <a:gd name="adj2" fmla="val 5400000"/>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8" name="饼形 17"/>
            <p:cNvSpPr/>
            <p:nvPr/>
          </p:nvSpPr>
          <p:spPr>
            <a:xfrm flipH="1">
              <a:off x="2939653" y="2180992"/>
              <a:ext cx="3167118" cy="3167116"/>
            </a:xfrm>
            <a:prstGeom prst="pie">
              <a:avLst>
                <a:gd name="adj1" fmla="val 0"/>
                <a:gd name="adj2" fmla="val 5400000"/>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9" name="饼形 18"/>
            <p:cNvSpPr/>
            <p:nvPr/>
          </p:nvSpPr>
          <p:spPr>
            <a:xfrm flipH="1" flipV="1">
              <a:off x="2939653" y="2055320"/>
              <a:ext cx="3167118" cy="3167116"/>
            </a:xfrm>
            <a:prstGeom prst="pie">
              <a:avLst>
                <a:gd name="adj1" fmla="val 0"/>
                <a:gd name="adj2" fmla="val 5400000"/>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21" name="椭圆 20"/>
            <p:cNvSpPr/>
            <p:nvPr/>
          </p:nvSpPr>
          <p:spPr>
            <a:xfrm>
              <a:off x="3775288" y="2867300"/>
              <a:ext cx="1650092" cy="1650092"/>
            </a:xfrm>
            <a:prstGeom prst="ellipse">
              <a:avLst/>
            </a:prstGeom>
            <a:solidFill>
              <a:schemeClr val="bg1"/>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174AB"/>
                  </a:solidFill>
                  <a:latin typeface="微软雅黑" panose="020B0503020204020204" pitchFamily="34" charset="-122"/>
                  <a:ea typeface="微软雅黑" panose="020B0503020204020204" pitchFamily="34" charset="-122"/>
                </a:rPr>
                <a:t>TEXT</a:t>
              </a:r>
              <a:endParaRPr lang="zh-HK" altLang="en-US" sz="2800" b="1" dirty="0">
                <a:solidFill>
                  <a:srgbClr val="0174AB"/>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3280378" y="2308625"/>
              <a:ext cx="769257" cy="923330"/>
            </a:xfrm>
            <a:prstGeom prst="rect">
              <a:avLst/>
            </a:prstGeom>
            <a:noFill/>
          </p:spPr>
          <p:txBody>
            <a:bodyPr wrap="square" rtlCol="0">
              <a:spAutoFit/>
            </a:bodyPr>
            <a:lstStyle/>
            <a:p>
              <a:pPr algn="ctr"/>
              <a:r>
                <a:rPr lang="en-US" altLang="zh-CN" sz="5400" b="1" dirty="0" smtClean="0">
                  <a:solidFill>
                    <a:schemeClr val="bg1"/>
                  </a:solidFill>
                  <a:latin typeface="微软雅黑" panose="020B0503020204020204" pitchFamily="34" charset="-122"/>
                  <a:ea typeface="微软雅黑" panose="020B0503020204020204" pitchFamily="34" charset="-122"/>
                </a:rPr>
                <a:t>s</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3294892" y="4084929"/>
              <a:ext cx="769257" cy="923330"/>
            </a:xfrm>
            <a:prstGeom prst="rect">
              <a:avLst/>
            </a:prstGeom>
            <a:noFill/>
          </p:spPr>
          <p:txBody>
            <a:bodyPr wrap="square" rtlCol="0">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rPr>
                <a:t>w</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140069" y="4026873"/>
              <a:ext cx="769257" cy="923330"/>
            </a:xfrm>
            <a:prstGeom prst="rect">
              <a:avLst/>
            </a:prstGeom>
            <a:noFill/>
          </p:spPr>
          <p:txBody>
            <a:bodyPr wrap="square" rtlCol="0">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rPr>
                <a:t>o</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125555" y="2471619"/>
              <a:ext cx="769257" cy="830997"/>
            </a:xfrm>
            <a:prstGeom prst="rect">
              <a:avLst/>
            </a:prstGeom>
            <a:noFill/>
          </p:spPr>
          <p:txBody>
            <a:bodyPr wrap="square" rtlCol="0">
              <a:spAutoFit/>
            </a:bodyPr>
            <a:lstStyle/>
            <a:p>
              <a:pPr algn="ctr"/>
              <a:r>
                <a:rPr lang="en-US" altLang="zh-CN" sz="4800" b="1" dirty="0" smtClean="0">
                  <a:solidFill>
                    <a:schemeClr val="bg1"/>
                  </a:solidFill>
                  <a:latin typeface="微软雅黑" panose="020B0503020204020204" pitchFamily="34" charset="-122"/>
                  <a:ea typeface="微软雅黑" panose="020B0503020204020204" pitchFamily="34" charset="-122"/>
                </a:rPr>
                <a:t>T</a:t>
              </a:r>
              <a:endParaRPr lang="en-US" altLang="zh-CN" sz="4800" b="1" dirty="0" smtClean="0">
                <a:solidFill>
                  <a:schemeClr val="bg1"/>
                </a:solidFill>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394934" y="1879069"/>
            <a:ext cx="2246643" cy="1158571"/>
            <a:chOff x="435496" y="1542118"/>
            <a:chExt cx="2246643" cy="1158571"/>
          </a:xfrm>
        </p:grpSpPr>
        <p:sp>
          <p:nvSpPr>
            <p:cNvPr id="28" name="矩形 27"/>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30" name="矩形 29"/>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31" name="组合 30"/>
          <p:cNvGrpSpPr/>
          <p:nvPr/>
        </p:nvGrpSpPr>
        <p:grpSpPr>
          <a:xfrm>
            <a:off x="451603" y="4347052"/>
            <a:ext cx="2246643" cy="1158571"/>
            <a:chOff x="435496" y="1542118"/>
            <a:chExt cx="2246643" cy="1158571"/>
          </a:xfrm>
        </p:grpSpPr>
        <p:sp>
          <p:nvSpPr>
            <p:cNvPr id="32" name="矩形 31"/>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34" name="矩形 33"/>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35" name="组合 34"/>
          <p:cNvGrpSpPr/>
          <p:nvPr/>
        </p:nvGrpSpPr>
        <p:grpSpPr>
          <a:xfrm>
            <a:off x="6502424" y="4354309"/>
            <a:ext cx="2246643" cy="1158571"/>
            <a:chOff x="435496" y="1542118"/>
            <a:chExt cx="2246643" cy="1158571"/>
          </a:xfrm>
        </p:grpSpPr>
        <p:sp>
          <p:nvSpPr>
            <p:cNvPr id="36" name="矩形 35"/>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38" name="矩形 37"/>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39" name="组合 38"/>
          <p:cNvGrpSpPr/>
          <p:nvPr/>
        </p:nvGrpSpPr>
        <p:grpSpPr>
          <a:xfrm>
            <a:off x="6502424" y="1871812"/>
            <a:ext cx="2246643" cy="1158571"/>
            <a:chOff x="435496" y="1542118"/>
            <a:chExt cx="2246643" cy="1158571"/>
          </a:xfrm>
        </p:grpSpPr>
        <p:sp>
          <p:nvSpPr>
            <p:cNvPr id="40" name="矩形 39"/>
            <p:cNvSpPr/>
            <p:nvPr/>
          </p:nvSpPr>
          <p:spPr>
            <a:xfrm>
              <a:off x="435496" y="1931248"/>
              <a:ext cx="2246643" cy="769441"/>
            </a:xfrm>
            <a:prstGeom prst="rect">
              <a:avLst/>
            </a:prstGeom>
          </p:spPr>
          <p:txBody>
            <a:bodyPr wrap="square">
              <a:spAutoFit/>
            </a:bodyPr>
            <a:lstStyle/>
            <a:p>
              <a:pPr lvl="0" algn="just"/>
              <a:r>
                <a:rPr lang="en-US" altLang="zh-HK" sz="1100" dirty="0">
                  <a:solidFill>
                    <a:srgbClr val="92D14F"/>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92D14F"/>
                  </a:solidFill>
                  <a:latin typeface="微软雅黑" panose="020B0503020204020204" pitchFamily="34" charset="-122"/>
                  <a:ea typeface="微软雅黑" panose="020B0503020204020204" pitchFamily="34" charset="-122"/>
                </a:rPr>
                <a:t>foolishness.</a:t>
              </a:r>
              <a:r>
                <a:rPr lang="zh-HK" altLang="zh-HK" sz="1100" dirty="0">
                  <a:solidFill>
                    <a:srgbClr val="92D14F"/>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92D14F"/>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92D14F"/>
                  </a:solidFill>
                  <a:latin typeface="微软雅黑" panose="020B0503020204020204" pitchFamily="34" charset="-122"/>
                  <a:ea typeface="微软雅黑" panose="020B0503020204020204" pitchFamily="34" charset="-122"/>
                </a:rPr>
                <a:t>ADD  TITLE</a:t>
              </a:r>
              <a:endParaRPr lang="zh-HK" altLang="en-US" b="1" dirty="0">
                <a:solidFill>
                  <a:srgbClr val="92D14F"/>
                </a:solidFill>
                <a:latin typeface="微软雅黑" panose="020B0503020204020204" pitchFamily="34" charset="-122"/>
                <a:ea typeface="微软雅黑" panose="020B0503020204020204" pitchFamily="34" charset="-122"/>
              </a:endParaRPr>
            </a:p>
          </p:txBody>
        </p:sp>
        <p:sp>
          <p:nvSpPr>
            <p:cNvPr id="42" name="矩形 41"/>
            <p:cNvSpPr/>
            <p:nvPr/>
          </p:nvSpPr>
          <p:spPr>
            <a:xfrm>
              <a:off x="540271" y="1898406"/>
              <a:ext cx="1355204" cy="45887"/>
            </a:xfrm>
            <a:prstGeom prst="rect">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92D14F"/>
                </a:solidFill>
              </a:endParaRPr>
            </a:p>
          </p:txBody>
        </p:sp>
      </p:grpSp>
      <p:sp>
        <p:nvSpPr>
          <p:cNvPr id="50" name="文本框 4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53939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问题讨论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6" name="同心圆 15"/>
          <p:cNvSpPr/>
          <p:nvPr/>
        </p:nvSpPr>
        <p:spPr>
          <a:xfrm>
            <a:off x="308780" y="2034776"/>
            <a:ext cx="3817937" cy="3817937"/>
          </a:xfrm>
          <a:prstGeom prst="donut">
            <a:avLst>
              <a:gd name="adj" fmla="val 7621"/>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椭圆 16"/>
          <p:cNvSpPr/>
          <p:nvPr/>
        </p:nvSpPr>
        <p:spPr>
          <a:xfrm>
            <a:off x="1638083" y="1625087"/>
            <a:ext cx="1159329" cy="1159329"/>
          </a:xfrm>
          <a:prstGeom prst="ellipse">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1</a:t>
            </a:r>
            <a:endParaRPr lang="zh-HK" altLang="en-US" sz="6000" b="1" dirty="0">
              <a:latin typeface="微软雅黑" panose="020B0503020204020204" pitchFamily="34" charset="-122"/>
              <a:ea typeface="微软雅黑" panose="020B0503020204020204" pitchFamily="34" charset="-122"/>
            </a:endParaRPr>
          </a:p>
        </p:txBody>
      </p:sp>
      <p:sp>
        <p:nvSpPr>
          <p:cNvPr id="20" name="椭圆 19"/>
          <p:cNvSpPr/>
          <p:nvPr/>
        </p:nvSpPr>
        <p:spPr>
          <a:xfrm>
            <a:off x="388101" y="4693384"/>
            <a:ext cx="1159329" cy="1159329"/>
          </a:xfrm>
          <a:prstGeom prst="ellipse">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2</a:t>
            </a:r>
            <a:endParaRPr lang="zh-HK" altLang="en-US" sz="6000" b="1" dirty="0">
              <a:latin typeface="微软雅黑" panose="020B0503020204020204" pitchFamily="34" charset="-122"/>
              <a:ea typeface="微软雅黑" panose="020B0503020204020204" pitchFamily="34" charset="-122"/>
            </a:endParaRPr>
          </a:p>
        </p:txBody>
      </p:sp>
      <p:sp>
        <p:nvSpPr>
          <p:cNvPr id="21" name="椭圆 20"/>
          <p:cNvSpPr/>
          <p:nvPr/>
        </p:nvSpPr>
        <p:spPr>
          <a:xfrm>
            <a:off x="2812153" y="4693384"/>
            <a:ext cx="1159329" cy="1159329"/>
          </a:xfrm>
          <a:prstGeom prst="ellipse">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3</a:t>
            </a:r>
            <a:endParaRPr lang="zh-HK" altLang="en-US" sz="6000" b="1" dirty="0">
              <a:latin typeface="微软雅黑" panose="020B0503020204020204" pitchFamily="34" charset="-122"/>
              <a:ea typeface="微软雅黑" panose="020B0503020204020204" pitchFamily="34" charset="-122"/>
            </a:endParaRPr>
          </a:p>
        </p:txBody>
      </p:sp>
      <p:sp>
        <p:nvSpPr>
          <p:cNvPr id="22" name="椭圆 21"/>
          <p:cNvSpPr/>
          <p:nvPr/>
        </p:nvSpPr>
        <p:spPr>
          <a:xfrm>
            <a:off x="1145673" y="2871668"/>
            <a:ext cx="2144150" cy="2144152"/>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latin typeface="微软雅黑" panose="020B0503020204020204" pitchFamily="34" charset="-122"/>
                <a:ea typeface="微软雅黑" panose="020B0503020204020204" pitchFamily="34" charset="-122"/>
              </a:rPr>
              <a:t>TEXT</a:t>
            </a:r>
            <a:endParaRPr lang="zh-HK" altLang="en-US" sz="4000" b="1" dirty="0">
              <a:latin typeface="微软雅黑" panose="020B0503020204020204" pitchFamily="34" charset="-122"/>
              <a:ea typeface="微软雅黑" panose="020B0503020204020204" pitchFamily="34" charset="-122"/>
            </a:endParaRPr>
          </a:p>
        </p:txBody>
      </p:sp>
      <p:grpSp>
        <p:nvGrpSpPr>
          <p:cNvPr id="32" name="组合 31"/>
          <p:cNvGrpSpPr/>
          <p:nvPr/>
        </p:nvGrpSpPr>
        <p:grpSpPr>
          <a:xfrm>
            <a:off x="4542620" y="3125831"/>
            <a:ext cx="4292600" cy="1226249"/>
            <a:chOff x="4459613" y="3431448"/>
            <a:chExt cx="4292600" cy="1226249"/>
          </a:xfrm>
        </p:grpSpPr>
        <p:sp>
          <p:nvSpPr>
            <p:cNvPr id="25" name="矩形 24"/>
            <p:cNvSpPr/>
            <p:nvPr/>
          </p:nvSpPr>
          <p:spPr>
            <a:xfrm>
              <a:off x="4459613" y="3718978"/>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459613" y="3431448"/>
              <a:ext cx="2171700" cy="369332"/>
            </a:xfrm>
            <a:prstGeom prst="rect">
              <a:avLst/>
            </a:prstGeom>
            <a:noFill/>
          </p:spPr>
          <p:txBody>
            <a:bodyPr wrap="square" rtlCol="0">
              <a:spAutoFit/>
            </a:bodyPr>
            <a:lstStyle/>
            <a:p>
              <a:pPr algn="ctr"/>
              <a:r>
                <a:rPr lang="en-US" altLang="zh-CN" b="1" dirty="0" smtClean="0">
                  <a:solidFill>
                    <a:srgbClr val="92D14F"/>
                  </a:solidFill>
                  <a:latin typeface="微软雅黑" panose="020B0503020204020204" pitchFamily="34" charset="-122"/>
                  <a:ea typeface="微软雅黑" panose="020B0503020204020204" pitchFamily="34" charset="-122"/>
                </a:rPr>
                <a:t>ADD YOUR TITLE</a:t>
              </a:r>
              <a:endParaRPr lang="zh-HK" altLang="en-US" b="1" dirty="0">
                <a:solidFill>
                  <a:srgbClr val="92D14F"/>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4542620" y="1447448"/>
            <a:ext cx="4292600" cy="1226361"/>
            <a:chOff x="4459613" y="1403906"/>
            <a:chExt cx="4292600" cy="1226361"/>
          </a:xfrm>
        </p:grpSpPr>
        <p:sp>
          <p:nvSpPr>
            <p:cNvPr id="27" name="矩形 26"/>
            <p:cNvSpPr/>
            <p:nvPr/>
          </p:nvSpPr>
          <p:spPr>
            <a:xfrm>
              <a:off x="4459613" y="1691548"/>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4459613" y="1403906"/>
              <a:ext cx="2171700" cy="369332"/>
            </a:xfrm>
            <a:prstGeom prst="rect">
              <a:avLst/>
            </a:prstGeom>
            <a:noFill/>
          </p:spPr>
          <p:txBody>
            <a:bodyPr wrap="square" rtlCol="0">
              <a:spAutoFit/>
            </a:bodyPr>
            <a:lstStyle/>
            <a:p>
              <a:pPr algn="ctr"/>
              <a:r>
                <a:rPr lang="en-US" altLang="zh-CN" b="1" dirty="0" smtClean="0">
                  <a:solidFill>
                    <a:srgbClr val="92D14F"/>
                  </a:solidFill>
                  <a:latin typeface="微软雅黑" panose="020B0503020204020204" pitchFamily="34" charset="-122"/>
                  <a:ea typeface="微软雅黑" panose="020B0503020204020204" pitchFamily="34" charset="-122"/>
                </a:rPr>
                <a:t>ADD YOUR TITLE</a:t>
              </a:r>
              <a:endParaRPr lang="zh-HK" altLang="en-US" b="1" dirty="0">
                <a:solidFill>
                  <a:srgbClr val="92D14F"/>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4542620" y="4804103"/>
            <a:ext cx="4292600" cy="1226249"/>
            <a:chOff x="4459613" y="4760561"/>
            <a:chExt cx="4292600" cy="1226249"/>
          </a:xfrm>
        </p:grpSpPr>
        <p:sp>
          <p:nvSpPr>
            <p:cNvPr id="29" name="矩形 28"/>
            <p:cNvSpPr/>
            <p:nvPr/>
          </p:nvSpPr>
          <p:spPr>
            <a:xfrm>
              <a:off x="4459613" y="5048091"/>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459613" y="4760561"/>
              <a:ext cx="2171700" cy="369332"/>
            </a:xfrm>
            <a:prstGeom prst="rect">
              <a:avLst/>
            </a:prstGeom>
            <a:noFill/>
          </p:spPr>
          <p:txBody>
            <a:bodyPr wrap="square" rtlCol="0">
              <a:spAutoFit/>
            </a:bodyPr>
            <a:lstStyle/>
            <a:p>
              <a:pPr algn="ctr"/>
              <a:r>
                <a:rPr lang="en-US" altLang="zh-CN" b="1" dirty="0" smtClean="0">
                  <a:solidFill>
                    <a:srgbClr val="92D14F"/>
                  </a:solidFill>
                  <a:latin typeface="微软雅黑" panose="020B0503020204020204" pitchFamily="34" charset="-122"/>
                  <a:ea typeface="微软雅黑" panose="020B0503020204020204" pitchFamily="34" charset="-122"/>
                </a:rPr>
                <a:t>ADD YOUR TITLE</a:t>
              </a:r>
              <a:endParaRPr lang="zh-HK" altLang="en-US" b="1" dirty="0">
                <a:solidFill>
                  <a:srgbClr val="92D14F"/>
                </a:solidFill>
                <a:latin typeface="微软雅黑" panose="020B0503020204020204" pitchFamily="34" charset="-122"/>
                <a:ea typeface="微软雅黑" panose="020B0503020204020204" pitchFamily="34" charset="-122"/>
              </a:endParaRPr>
            </a:p>
          </p:txBody>
        </p:sp>
      </p:grpSp>
      <p:sp>
        <p:nvSpPr>
          <p:cNvPr id="39" name="文本框 3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6798930"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770574" y="93911"/>
            <a:ext cx="1344726"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669290" y="1136015"/>
            <a:ext cx="2171700" cy="460375"/>
          </a:xfrm>
          <a:prstGeom prst="rect">
            <a:avLst/>
          </a:prstGeom>
          <a:noFill/>
        </p:spPr>
        <p:txBody>
          <a:bodyPr wrap="square" rtlCol="0">
            <a:spAutoFit/>
          </a:bodyPr>
          <a:lstStyle/>
          <a:p>
            <a:pPr algn="ctr"/>
            <a:r>
              <a:rPr lang="zh-CN" altLang="en-US" sz="2400" b="1" dirty="0" smtClean="0">
                <a:solidFill>
                  <a:srgbClr val="0174AB"/>
                </a:solidFill>
                <a:latin typeface="微软雅黑" panose="020B0503020204020204" pitchFamily="34" charset="-122"/>
                <a:ea typeface="微软雅黑" panose="020B0503020204020204" pitchFamily="34" charset="-122"/>
              </a:rPr>
              <a:t>论文总结</a:t>
            </a:r>
            <a:endParaRPr lang="zh-CN" altLang="en-US" sz="2400" b="1" dirty="0" smtClean="0">
              <a:solidFill>
                <a:srgbClr val="0174AB"/>
              </a:solidFill>
              <a:latin typeface="微软雅黑" panose="020B0503020204020204" pitchFamily="34" charset="-122"/>
              <a:ea typeface="微软雅黑" panose="020B0503020204020204" pitchFamily="34" charset="-122"/>
            </a:endParaRPr>
          </a:p>
        </p:txBody>
      </p:sp>
      <p:sp>
        <p:nvSpPr>
          <p:cNvPr id="44" name="矩形 43"/>
          <p:cNvSpPr/>
          <p:nvPr/>
        </p:nvSpPr>
        <p:spPr>
          <a:xfrm>
            <a:off x="1722755" y="2144395"/>
            <a:ext cx="6082665" cy="1630045"/>
          </a:xfrm>
          <a:prstGeom prst="rect">
            <a:avLst/>
          </a:prstGeom>
        </p:spPr>
        <p:txBody>
          <a:bodyPr wrap="square">
            <a:spAutoFit/>
          </a:bodyPr>
          <a:lstStyle/>
          <a:p>
            <a:pPr lvl="0" algn="just"/>
            <a:r>
              <a:rPr altLang="zh-HK" sz="2000" b="1" dirty="0">
                <a:solidFill>
                  <a:schemeClr val="tx1"/>
                </a:solidFill>
                <a:latin typeface="微软雅黑" panose="020B0503020204020204" pitchFamily="34" charset="-122"/>
                <a:ea typeface="微软雅黑" panose="020B0503020204020204" pitchFamily="34" charset="-122"/>
              </a:rPr>
              <a:t>本文在传统行业模式下提出了创新，针对鲜蔬特性设计并实现了一套鲜蔬配送管理系统。该系统实现了完整的鲜蔬产品供应链、客户、配送和库存管理体系，将员工管理和合作客户高度信息化集成，实现配送公司专业化运作。</a:t>
            </a:r>
            <a:endParaRPr altLang="zh-HK" sz="2000" b="1" dirty="0">
              <a:solidFill>
                <a:schemeClr val="tx1"/>
              </a:solidFill>
              <a:latin typeface="微软雅黑" panose="020B0503020204020204" pitchFamily="34" charset="-122"/>
              <a:ea typeface="微软雅黑" panose="020B0503020204020204" pitchFamily="34" charset="-122"/>
            </a:endParaRPr>
          </a:p>
        </p:txBody>
      </p:sp>
      <p:sp>
        <p:nvSpPr>
          <p:cNvPr id="46" name="矩形 45"/>
          <p:cNvSpPr/>
          <p:nvPr/>
        </p:nvSpPr>
        <p:spPr>
          <a:xfrm>
            <a:off x="1722755" y="4043680"/>
            <a:ext cx="5990590" cy="706755"/>
          </a:xfrm>
          <a:prstGeom prst="rect">
            <a:avLst/>
          </a:prstGeom>
        </p:spPr>
        <p:txBody>
          <a:bodyPr wrap="square">
            <a:spAutoFit/>
          </a:bodyPr>
          <a:lstStyle/>
          <a:p>
            <a:pPr lvl="0" algn="just"/>
            <a:r>
              <a:rPr lang="zh-CN" altLang="en-US" sz="2000" b="1" dirty="0">
                <a:solidFill>
                  <a:schemeClr val="tx1"/>
                </a:solidFill>
                <a:latin typeface="微软雅黑" panose="020B0503020204020204" pitchFamily="34" charset="-122"/>
                <a:ea typeface="微软雅黑" panose="020B0503020204020204" pitchFamily="34" charset="-122"/>
                <a:sym typeface="+mn-ea"/>
              </a:rPr>
              <a:t>在以后的学习生活中，还需多积累实际经验，将该系统的不足之处及时弥补。</a:t>
            </a:r>
            <a:r>
              <a:rPr lang="zh-HK" altLang="zh-HK" sz="2000" b="1"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2000" b="1"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1" name="文本框 50"/>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spc="300" dirty="0" smtClean="0">
                <a:latin typeface="微软雅黑" panose="020B0503020204020204" pitchFamily="34" charset="-122"/>
                <a:ea typeface="微软雅黑" panose="020B0503020204020204" pitchFamily="34" charset="-122"/>
              </a:rPr>
              <a:t>谢谢观看</a:t>
            </a:r>
            <a:endParaRPr lang="zh-CN" altLang="en-US" sz="6600" b="1" spc="300" dirty="0" smtClean="0">
              <a:latin typeface="微软雅黑" panose="020B0503020204020204" pitchFamily="34" charset="-122"/>
              <a:ea typeface="微软雅黑" panose="020B0503020204020204" pitchFamily="34" charset="-122"/>
            </a:endParaRPr>
          </a:p>
        </p:txBody>
      </p:sp>
      <p:grpSp>
        <p:nvGrpSpPr>
          <p:cNvPr id="5" name="组合 4"/>
          <p:cNvGrpSpPr/>
          <p:nvPr/>
        </p:nvGrpSpPr>
        <p:grpSpPr>
          <a:xfrm>
            <a:off x="3009900" y="4758425"/>
            <a:ext cx="3124200" cy="460375"/>
            <a:chOff x="2425700" y="4391967"/>
            <a:chExt cx="3124200" cy="460375"/>
          </a:xfrm>
        </p:grpSpPr>
        <p:sp>
          <p:nvSpPr>
            <p:cNvPr id="3" name="矩形 2"/>
            <p:cNvSpPr/>
            <p:nvPr/>
          </p:nvSpPr>
          <p:spPr>
            <a:xfrm>
              <a:off x="2425700" y="4406899"/>
              <a:ext cx="1244600" cy="431800"/>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HK" sz="2400" b="1" dirty="0">
                  <a:latin typeface="微软雅黑" panose="020B0503020204020204" pitchFamily="34" charset="-122"/>
                  <a:ea typeface="微软雅黑" panose="020B0503020204020204" pitchFamily="34" charset="-122"/>
                </a:rPr>
                <a:t>姓名</a:t>
              </a:r>
              <a:endParaRPr lang="zh-CN" altLang="zh-HK" sz="24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886200" y="4391967"/>
              <a:ext cx="1663700" cy="460375"/>
            </a:xfrm>
            <a:prstGeom prst="rect">
              <a:avLst/>
            </a:prstGeom>
            <a:noFill/>
          </p:spPr>
          <p:txBody>
            <a:bodyPr wrap="square" rtlCol="0">
              <a:spAutoFit/>
            </a:bodyPr>
            <a:lstStyle/>
            <a:p>
              <a:pPr algn="ctr"/>
              <a:r>
                <a:rPr lang="zh-CN" altLang="en-US" sz="2400" b="1" spc="300" dirty="0" smtClean="0">
                  <a:solidFill>
                    <a:srgbClr val="0174AB"/>
                  </a:solidFill>
                  <a:latin typeface="微软雅黑" panose="020B0503020204020204" pitchFamily="34" charset="-122"/>
                  <a:ea typeface="微软雅黑" panose="020B0503020204020204" pitchFamily="34" charset="-122"/>
                </a:rPr>
                <a:t>孙芸芸</a:t>
              </a:r>
              <a:endParaRPr lang="zh-CN" altLang="en-US" sz="2400" b="1" spc="300" dirty="0" smtClean="0">
                <a:solidFill>
                  <a:srgbClr val="0174AB"/>
                </a:solidFill>
                <a:latin typeface="微软雅黑" panose="020B0503020204020204" pitchFamily="34" charset="-122"/>
                <a:ea typeface="微软雅黑" panose="020B0503020204020204" pitchFamily="34" charset="-122"/>
              </a:endParaRPr>
            </a:p>
          </p:txBody>
        </p:sp>
      </p:grpSp>
      <p:grpSp>
        <p:nvGrpSpPr>
          <p:cNvPr id="7" name="Group 4"/>
          <p:cNvGrpSpPr>
            <a:grpSpLocks noChangeAspect="1"/>
          </p:cNvGrpSpPr>
          <p:nvPr/>
        </p:nvGrpSpPr>
        <p:grpSpPr bwMode="auto">
          <a:xfrm>
            <a:off x="3648075" y="1637910"/>
            <a:ext cx="1847850" cy="1720986"/>
            <a:chOff x="1164" y="687"/>
            <a:chExt cx="3219" cy="2998"/>
          </a:xfrm>
          <a:solidFill>
            <a:srgbClr val="0174AB"/>
          </a:solidFill>
        </p:grpSpPr>
        <p:sp>
          <p:nvSpPr>
            <p:cNvPr id="10"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1"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Tree>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5616" y="3144965"/>
            <a:ext cx="7344816" cy="1200329"/>
          </a:xfrm>
          <a:prstGeom prst="rect">
            <a:avLst/>
          </a:prstGeom>
          <a:noFill/>
        </p:spPr>
        <p:txBody>
          <a:bodyPr wrap="square" rtlCol="0">
            <a:spAutoFit/>
          </a:bodyPr>
          <a:lstStyle/>
          <a:p>
            <a:r>
              <a:rPr lang="zh-CN" altLang="en-US" sz="3600" dirty="0" smtClean="0"/>
              <a:t>清风素材</a:t>
            </a:r>
            <a:endParaRPr lang="en-US" altLang="zh-CN" sz="3600" dirty="0" smtClean="0"/>
          </a:p>
          <a:p>
            <a:r>
              <a:rPr lang="en-US" altLang="zh-CN" sz="3600" dirty="0">
                <a:hlinkClick r:id="rId1"/>
              </a:rPr>
              <a:t>https://12sc.taobao.com</a:t>
            </a:r>
            <a:r>
              <a:rPr lang="en-US" altLang="zh-CN" sz="3600" dirty="0" smtClean="0">
                <a:hlinkClick r:id="rId1"/>
              </a:rPr>
              <a:t>/</a:t>
            </a:r>
            <a:r>
              <a:rPr lang="en-US" altLang="zh-CN" sz="3600" dirty="0" smtClean="0"/>
              <a:t> </a:t>
            </a:r>
            <a:r>
              <a:rPr lang="zh-CN" altLang="en-US" sz="3600" dirty="0" smtClean="0"/>
              <a:t>整理发布</a:t>
            </a:r>
            <a:endParaRPr lang="zh-CN" altLang="en-US" sz="3600" dirty="0"/>
          </a:p>
        </p:txBody>
      </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198880"/>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229870"/>
            </a:xfrm>
            <a:prstGeom prst="rect">
              <a:avLst/>
            </a:prstGeom>
          </p:spPr>
          <p:txBody>
            <a:bodyPr wrap="square">
              <a:spAutoFit/>
            </a:bodyPr>
            <a:lstStyle/>
            <a:p>
              <a:endParaRPr lang="zh-HK" altLang="en-US" sz="900" dirty="0">
                <a:solidFill>
                  <a:schemeClr val="bg1"/>
                </a:solidFill>
              </a:endParaRPr>
            </a:p>
          </p:txBody>
        </p:sp>
      </p:gr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8300"/>
          </a:xfrm>
          <a:prstGeom prst="rect">
            <a:avLst/>
          </a:prstGeom>
          <a:noFill/>
        </p:spPr>
        <p:txBody>
          <a:bodyPr wrap="square" rtlCol="0">
            <a:spAutoFit/>
          </a:bodyPr>
          <a:lstStyle/>
          <a:p>
            <a:r>
              <a:rPr lang="zh-CN" altLang="zh-HK" spc="300" dirty="0">
                <a:solidFill>
                  <a:srgbClr val="666666"/>
                </a:solidFill>
                <a:latin typeface="微软雅黑" panose="020B0503020204020204" pitchFamily="34" charset="-122"/>
                <a:ea typeface="微软雅黑" panose="020B0503020204020204" pitchFamily="34" charset="-122"/>
              </a:rPr>
              <a:t>研究背景</a:t>
            </a:r>
            <a:endParaRPr lang="zh-CN" altLang="zh-HK" spc="300" dirty="0">
              <a:solidFill>
                <a:srgbClr val="666666"/>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976525" y="2108979"/>
            <a:ext cx="5207000" cy="398780"/>
          </a:xfrm>
          <a:prstGeom prst="rect">
            <a:avLst/>
          </a:prstGeom>
        </p:spPr>
        <p:txBody>
          <a:bodyPr wrap="square">
            <a:spAutoFit/>
          </a:bodyPr>
          <a:lstStyle/>
          <a:p>
            <a:pPr lvl="0" algn="just"/>
            <a:r>
              <a:rPr altLang="zh-HK" sz="2000" b="1" dirty="0">
                <a:solidFill>
                  <a:srgbClr val="666666"/>
                </a:solidFill>
                <a:latin typeface="微软雅黑" panose="020B0503020204020204" pitchFamily="34" charset="-122"/>
                <a:ea typeface="微软雅黑" panose="020B0503020204020204" pitchFamily="34" charset="-122"/>
              </a:rPr>
              <a:t>人们追求健康的理念意识正在逐步提升</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0" name="矩形 19"/>
          <p:cNvSpPr/>
          <p:nvPr/>
        </p:nvSpPr>
        <p:spPr>
          <a:xfrm>
            <a:off x="1976525" y="2921527"/>
            <a:ext cx="5207000" cy="1014730"/>
          </a:xfrm>
          <a:prstGeom prst="rect">
            <a:avLst/>
          </a:prstGeom>
        </p:spPr>
        <p:txBody>
          <a:bodyPr wrap="square">
            <a:spAutoFit/>
          </a:bodyPr>
          <a:lstStyle/>
          <a:p>
            <a:pPr lvl="0" algn="just"/>
            <a:r>
              <a:rPr altLang="zh-HK" sz="2000" b="1" dirty="0">
                <a:solidFill>
                  <a:srgbClr val="666666"/>
                </a:solidFill>
                <a:latin typeface="微软雅黑" panose="020B0503020204020204" pitchFamily="34" charset="-122"/>
                <a:ea typeface="微软雅黑" panose="020B0503020204020204" pitchFamily="34" charset="-122"/>
              </a:rPr>
              <a:t>鲜蔬产品由其产品的特殊性（新鲜、保质期短、产品价格低、物流配送不便等特点），造成其物流配送具有极大地难度</a:t>
            </a:r>
            <a:r>
              <a:rPr lang="zh-CN" sz="2000" b="1" dirty="0">
                <a:solidFill>
                  <a:srgbClr val="666666"/>
                </a:solidFill>
                <a:latin typeface="微软雅黑" panose="020B0503020204020204" pitchFamily="34" charset="-122"/>
                <a:ea typeface="微软雅黑" panose="020B0503020204020204" pitchFamily="34" charset="-122"/>
              </a:rPr>
              <a:t>。</a:t>
            </a:r>
            <a:endParaRPr lang="zh-CN" sz="2000" b="1" dirty="0">
              <a:solidFill>
                <a:srgbClr val="666666"/>
              </a:solidFill>
              <a:latin typeface="微软雅黑" panose="020B0503020204020204" pitchFamily="34" charset="-122"/>
              <a:ea typeface="微软雅黑" panose="020B0503020204020204" pitchFamily="34" charset="-122"/>
            </a:endParaRPr>
          </a:p>
        </p:txBody>
      </p:sp>
      <p:sp>
        <p:nvSpPr>
          <p:cNvPr id="21" name="矩形 20"/>
          <p:cNvSpPr/>
          <p:nvPr/>
        </p:nvSpPr>
        <p:spPr>
          <a:xfrm>
            <a:off x="1976525" y="4362725"/>
            <a:ext cx="5207000" cy="398780"/>
          </a:xfrm>
          <a:prstGeom prst="rect">
            <a:avLst/>
          </a:prstGeom>
        </p:spPr>
        <p:txBody>
          <a:bodyPr wrap="square">
            <a:spAutoFit/>
          </a:bodyPr>
          <a:lstStyle/>
          <a:p>
            <a:pPr lvl="0" algn="just"/>
            <a:r>
              <a:rPr lang="zh-CN" sz="2000" b="1" dirty="0">
                <a:solidFill>
                  <a:srgbClr val="666666"/>
                </a:solidFill>
                <a:latin typeface="微软雅黑" panose="020B0503020204020204" pitchFamily="34" charset="-122"/>
                <a:ea typeface="微软雅黑" panose="020B0503020204020204" pitchFamily="34" charset="-122"/>
              </a:rPr>
              <a:t>互联网实现</a:t>
            </a:r>
            <a:r>
              <a:rPr altLang="zh-HK" sz="2000" b="1" dirty="0">
                <a:solidFill>
                  <a:srgbClr val="666666"/>
                </a:solidFill>
                <a:latin typeface="微软雅黑" panose="020B0503020204020204" pitchFamily="34" charset="-122"/>
                <a:ea typeface="微软雅黑" panose="020B0503020204020204" pitchFamily="34" charset="-122"/>
              </a:rPr>
              <a:t>信息化</a:t>
            </a:r>
            <a:r>
              <a:rPr lang="zh-CN" sz="2000" b="1" dirty="0">
                <a:solidFill>
                  <a:srgbClr val="666666"/>
                </a:solidFill>
                <a:latin typeface="微软雅黑" panose="020B0503020204020204" pitchFamily="34" charset="-122"/>
                <a:ea typeface="微软雅黑" panose="020B0503020204020204" pitchFamily="34" charset="-122"/>
              </a:rPr>
              <a:t>管理的必要性</a:t>
            </a:r>
            <a:endParaRPr lang="zh-CN" sz="2000" b="1" dirty="0">
              <a:solidFill>
                <a:srgbClr val="666666"/>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49152" y="1653570"/>
            <a:ext cx="1439862" cy="2215991"/>
          </a:xfrm>
          <a:prstGeom prst="rect">
            <a:avLst/>
          </a:prstGeom>
          <a:noFill/>
        </p:spPr>
        <p:txBody>
          <a:bodyPr wrap="square" rtlCol="0">
            <a:spAutoFit/>
          </a:bodyPr>
          <a:lstStyle/>
          <a:p>
            <a:r>
              <a:rPr lang="en-US" altLang="zh-HK" sz="13800" dirty="0" smtClean="0">
                <a:solidFill>
                  <a:srgbClr val="92D14F"/>
                </a:solidFill>
                <a:latin typeface="Adobe 仿宋 Std R" panose="02020400000000000000" pitchFamily="18" charset="-122"/>
                <a:ea typeface="Adobe 仿宋 Std R" panose="02020400000000000000" pitchFamily="18" charset="-122"/>
              </a:rPr>
              <a:t>“</a:t>
            </a:r>
            <a:endParaRPr lang="zh-HK" altLang="en-US" sz="13800" dirty="0">
              <a:solidFill>
                <a:srgbClr val="92D14F"/>
              </a:solidFill>
              <a:latin typeface="Adobe 仿宋 Std R" panose="02020400000000000000" pitchFamily="18" charset="-122"/>
              <a:ea typeface="Adobe 仿宋 Std R" panose="02020400000000000000" pitchFamily="18" charset="-122"/>
            </a:endParaRPr>
          </a:p>
        </p:txBody>
      </p:sp>
      <p:sp>
        <p:nvSpPr>
          <p:cNvPr id="23" name="文本框 22"/>
          <p:cNvSpPr txBox="1"/>
          <p:nvPr/>
        </p:nvSpPr>
        <p:spPr>
          <a:xfrm>
            <a:off x="6940637" y="4642009"/>
            <a:ext cx="1439862" cy="2215991"/>
          </a:xfrm>
          <a:prstGeom prst="rect">
            <a:avLst/>
          </a:prstGeom>
          <a:noFill/>
        </p:spPr>
        <p:txBody>
          <a:bodyPr wrap="square" rtlCol="0">
            <a:spAutoFit/>
          </a:bodyPr>
          <a:lstStyle/>
          <a:p>
            <a:r>
              <a:rPr lang="en-US" altLang="zh-HK" sz="13800" dirty="0" smtClean="0">
                <a:solidFill>
                  <a:srgbClr val="92D14F"/>
                </a:solidFill>
                <a:latin typeface="Adobe 仿宋 Std R" panose="02020400000000000000" pitchFamily="18" charset="-122"/>
                <a:ea typeface="Adobe 仿宋 Std R" panose="02020400000000000000" pitchFamily="18" charset="-122"/>
              </a:rPr>
              <a:t>”</a:t>
            </a:r>
            <a:endParaRPr lang="zh-HK" altLang="en-US" sz="13800" dirty="0">
              <a:solidFill>
                <a:srgbClr val="92D14F"/>
              </a:solidFill>
              <a:latin typeface="Adobe 仿宋 Std R" panose="02020400000000000000" pitchFamily="18" charset="-122"/>
              <a:ea typeface="Adobe 仿宋 Std R" panose="02020400000000000000" pitchFamily="18" charset="-122"/>
            </a:endParaRPr>
          </a:p>
        </p:txBody>
      </p:sp>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rot="0">
            <a:off x="1559560" y="2568575"/>
            <a:ext cx="6024880" cy="1720850"/>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198880"/>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研究内容</a:t>
              </a:r>
              <a:endParaRPr lang="zh-CN" altLang="en-US" sz="7200" b="1" spc="300" dirty="0" smtClean="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1398270" y="1494155"/>
            <a:ext cx="6347460" cy="706755"/>
          </a:xfrm>
          <a:prstGeom prst="rect">
            <a:avLst/>
          </a:prstGeom>
        </p:spPr>
        <p:txBody>
          <a:bodyPr wrap="square">
            <a:spAutoFit/>
          </a:bodyPr>
          <a:lstStyle/>
          <a:p>
            <a:pPr lvl="0" algn="just"/>
            <a:r>
              <a:rPr lang="zh-CN" sz="2000" dirty="0">
                <a:solidFill>
                  <a:schemeClr val="tx1"/>
                </a:solidFill>
                <a:latin typeface="微软雅黑" panose="020B0503020204020204" pitchFamily="34" charset="-122"/>
                <a:ea typeface="微软雅黑" panose="020B0503020204020204" pitchFamily="34" charset="-122"/>
              </a:rPr>
              <a:t>课题</a:t>
            </a:r>
            <a:r>
              <a:rPr altLang="zh-HK" sz="2000" dirty="0">
                <a:solidFill>
                  <a:schemeClr val="tx1"/>
                </a:solidFill>
                <a:latin typeface="微软雅黑" panose="020B0503020204020204" pitchFamily="34" charset="-122"/>
                <a:ea typeface="微软雅黑" panose="020B0503020204020204" pitchFamily="34" charset="-122"/>
              </a:rPr>
              <a:t>设计开发的鲜蔬配送管理系统是一个基于Web应用、系统架构选用方便操作的B/S架构的系统</a:t>
            </a:r>
            <a:r>
              <a:rPr lang="zh-CN" sz="2000" dirty="0">
                <a:solidFill>
                  <a:schemeClr val="tx1"/>
                </a:solidFill>
                <a:latin typeface="微软雅黑" panose="020B0503020204020204" pitchFamily="34" charset="-122"/>
                <a:ea typeface="微软雅黑" panose="020B0503020204020204" pitchFamily="34" charset="-122"/>
              </a:rPr>
              <a:t>。</a:t>
            </a:r>
            <a:endParaRPr lang="zh-CN" sz="2000" dirty="0">
              <a:solidFill>
                <a:schemeClr val="tx1"/>
              </a:solidFill>
              <a:latin typeface="微软雅黑" panose="020B0503020204020204" pitchFamily="34" charset="-122"/>
              <a:ea typeface="微软雅黑" panose="020B0503020204020204" pitchFamily="34" charset="-122"/>
            </a:endParaRPr>
          </a:p>
        </p:txBody>
      </p:sp>
      <p:sp>
        <p:nvSpPr>
          <p:cNvPr id="49" name="矩形 48"/>
          <p:cNvSpPr/>
          <p:nvPr/>
        </p:nvSpPr>
        <p:spPr>
          <a:xfrm>
            <a:off x="1492250" y="2625090"/>
            <a:ext cx="6253480" cy="3169285"/>
          </a:xfrm>
          <a:prstGeom prst="rect">
            <a:avLst/>
          </a:prstGeom>
        </p:spPr>
        <p:txBody>
          <a:bodyPr wrap="square">
            <a:spAutoFit/>
          </a:bodyPr>
          <a:lstStyle/>
          <a:p>
            <a:pPr lvl="0" algn="just"/>
            <a:r>
              <a:rPr lang="zh-CN" altLang="en-US" sz="2000" dirty="0">
                <a:solidFill>
                  <a:schemeClr val="tx1"/>
                </a:solidFill>
                <a:latin typeface="微软雅黑" panose="020B0503020204020204" pitchFamily="34" charset="-122"/>
                <a:ea typeface="微软雅黑" panose="020B0503020204020204" pitchFamily="34" charset="-122"/>
              </a:rPr>
              <a:t>系统开发工具及框架</a:t>
            </a:r>
            <a:r>
              <a:rPr lang="zh-CN" altLang="en-US" sz="2000" dirty="0">
                <a:solidFill>
                  <a:schemeClr val="tx1"/>
                </a:solidFill>
                <a:latin typeface="微软雅黑" panose="020B0503020204020204" pitchFamily="34" charset="-122"/>
                <a:ea typeface="微软雅黑" panose="020B0503020204020204" pitchFamily="34" charset="-122"/>
              </a:rPr>
              <a:t>：</a:t>
            </a:r>
            <a:endParaRPr lang="zh-CN" altLang="en-US" sz="2000" dirty="0">
              <a:solidFill>
                <a:schemeClr val="tx1"/>
              </a:solidFill>
              <a:latin typeface="微软雅黑" panose="020B0503020204020204" pitchFamily="34" charset="-122"/>
              <a:ea typeface="微软雅黑" panose="020B0503020204020204" pitchFamily="34" charset="-122"/>
            </a:endParaRPr>
          </a:p>
          <a:p>
            <a:pPr lvl="0" algn="just"/>
            <a:endParaRPr lang="zh-CN" altLang="en-US" sz="2000" dirty="0">
              <a:solidFill>
                <a:schemeClr val="tx1"/>
              </a:solidFill>
              <a:latin typeface="微软雅黑" panose="020B0503020204020204" pitchFamily="34" charset="-122"/>
              <a:ea typeface="微软雅黑" panose="020B0503020204020204" pitchFamily="34" charset="-122"/>
            </a:endParaRPr>
          </a:p>
          <a:p>
            <a:pPr lvl="0" algn="just"/>
            <a:r>
              <a:rPr lang="zh-CN" altLang="en-US" sz="2000" dirty="0">
                <a:solidFill>
                  <a:schemeClr val="tx1"/>
                </a:solidFill>
                <a:latin typeface="宋体" panose="02010600030101010101" pitchFamily="2" charset="-122"/>
                <a:ea typeface="宋体" panose="02010600030101010101" pitchFamily="2" charset="-122"/>
              </a:rPr>
              <a:t>●</a:t>
            </a:r>
            <a:r>
              <a:rPr lang="en-US" altLang="zh-CN" sz="2000" dirty="0">
                <a:solidFill>
                  <a:schemeClr val="tx1"/>
                </a:solidFill>
                <a:latin typeface="宋体" panose="02010600030101010101" pitchFamily="2" charset="-122"/>
                <a:ea typeface="宋体" panose="02010600030101010101" pitchFamily="2" charset="-122"/>
              </a:rPr>
              <a:t>IntelliJ IDEA</a:t>
            </a:r>
            <a:endParaRPr lang="en-US" altLang="zh-CN" sz="2000" dirty="0">
              <a:solidFill>
                <a:schemeClr val="tx1"/>
              </a:solidFill>
              <a:latin typeface="宋体" panose="02010600030101010101" pitchFamily="2" charset="-122"/>
              <a:ea typeface="宋体" panose="02010600030101010101" pitchFamily="2" charset="-122"/>
            </a:endParaRPr>
          </a:p>
          <a:p>
            <a:pPr lvl="0" algn="just"/>
            <a:endParaRPr lang="en-US" altLang="zh-CN" sz="2000" dirty="0">
              <a:solidFill>
                <a:schemeClr val="tx1"/>
              </a:solidFill>
              <a:latin typeface="宋体" panose="02010600030101010101" pitchFamily="2" charset="-122"/>
              <a:ea typeface="宋体" panose="02010600030101010101" pitchFamily="2" charset="-122"/>
            </a:endParaRPr>
          </a:p>
          <a:p>
            <a:pPr lvl="0" algn="just"/>
            <a:r>
              <a:rPr lang="en-US" altLang="zh-CN" sz="2000" dirty="0">
                <a:solidFill>
                  <a:schemeClr val="tx1"/>
                </a:solidFill>
                <a:latin typeface="宋体" panose="02010600030101010101" pitchFamily="2" charset="-122"/>
                <a:ea typeface="宋体" panose="02010600030101010101" pitchFamily="2" charset="-122"/>
              </a:rPr>
              <a:t>●spring boot</a:t>
            </a:r>
            <a:r>
              <a:rPr lang="zh-CN" altLang="en-US" sz="2000" dirty="0">
                <a:solidFill>
                  <a:schemeClr val="tx1"/>
                </a:solidFill>
                <a:latin typeface="宋体" panose="02010600030101010101" pitchFamily="2" charset="-122"/>
                <a:ea typeface="宋体" panose="02010600030101010101" pitchFamily="2" charset="-122"/>
              </a:rPr>
              <a:t>、</a:t>
            </a:r>
            <a:r>
              <a:rPr lang="en-US" altLang="zh-CN" sz="2000" dirty="0">
                <a:solidFill>
                  <a:schemeClr val="tx1"/>
                </a:solidFill>
                <a:latin typeface="宋体" panose="02010600030101010101" pitchFamily="2" charset="-122"/>
                <a:ea typeface="宋体" panose="02010600030101010101" pitchFamily="2" charset="-122"/>
              </a:rPr>
              <a:t>springMVC</a:t>
            </a:r>
            <a:r>
              <a:rPr lang="zh-CN" altLang="en-US" sz="2000" dirty="0">
                <a:solidFill>
                  <a:schemeClr val="tx1"/>
                </a:solidFill>
                <a:latin typeface="宋体" panose="02010600030101010101" pitchFamily="2" charset="-122"/>
                <a:ea typeface="宋体" panose="02010600030101010101" pitchFamily="2" charset="-122"/>
              </a:rPr>
              <a:t>、</a:t>
            </a:r>
            <a:r>
              <a:rPr lang="en-US" altLang="zh-CN" sz="2000" dirty="0">
                <a:solidFill>
                  <a:schemeClr val="tx1"/>
                </a:solidFill>
                <a:latin typeface="宋体" panose="02010600030101010101" pitchFamily="2" charset="-122"/>
                <a:ea typeface="宋体" panose="02010600030101010101" pitchFamily="2" charset="-122"/>
              </a:rPr>
              <a:t>Boots</a:t>
            </a:r>
            <a:r>
              <a:rPr lang="en-US" altLang="zh-CN" sz="2000" dirty="0">
                <a:solidFill>
                  <a:schemeClr val="tx1"/>
                </a:solidFill>
                <a:latin typeface="宋体" panose="02010600030101010101" pitchFamily="2" charset="-122"/>
                <a:ea typeface="宋体" panose="02010600030101010101" pitchFamily="2" charset="-122"/>
              </a:rPr>
              <a:t>trap</a:t>
            </a:r>
            <a:endParaRPr lang="en-US" altLang="zh-CN" sz="2000" dirty="0">
              <a:solidFill>
                <a:schemeClr val="tx1"/>
              </a:solidFill>
              <a:latin typeface="宋体" panose="02010600030101010101" pitchFamily="2" charset="-122"/>
              <a:ea typeface="宋体" panose="02010600030101010101" pitchFamily="2" charset="-122"/>
            </a:endParaRPr>
          </a:p>
          <a:p>
            <a:pPr lvl="0" algn="just"/>
            <a:endParaRPr lang="en-US" altLang="zh-CN" sz="2000" dirty="0">
              <a:solidFill>
                <a:schemeClr val="tx1"/>
              </a:solidFill>
              <a:latin typeface="宋体" panose="02010600030101010101" pitchFamily="2" charset="-122"/>
              <a:ea typeface="宋体" panose="02010600030101010101" pitchFamily="2" charset="-122"/>
            </a:endParaRPr>
          </a:p>
          <a:p>
            <a:pPr lvl="0" algn="just"/>
            <a:r>
              <a:rPr lang="en-US" altLang="zh-CN" sz="2000" dirty="0">
                <a:solidFill>
                  <a:schemeClr val="tx1"/>
                </a:solidFill>
                <a:latin typeface="宋体" panose="02010600030101010101" pitchFamily="2" charset="-122"/>
                <a:ea typeface="宋体" panose="02010600030101010101" pitchFamily="2" charset="-122"/>
              </a:rPr>
              <a:t>●MyBatis</a:t>
            </a:r>
            <a:r>
              <a:rPr lang="zh-CN" altLang="en-US" sz="2000" dirty="0">
                <a:solidFill>
                  <a:schemeClr val="tx1"/>
                </a:solidFill>
                <a:latin typeface="宋体" panose="02010600030101010101" pitchFamily="2" charset="-122"/>
                <a:ea typeface="宋体" panose="02010600030101010101" pitchFamily="2" charset="-122"/>
              </a:rPr>
              <a:t>、</a:t>
            </a:r>
            <a:r>
              <a:rPr lang="en-US" altLang="zh-CN" sz="2000" dirty="0">
                <a:solidFill>
                  <a:schemeClr val="tx1"/>
                </a:solidFill>
                <a:latin typeface="宋体" panose="02010600030101010101" pitchFamily="2" charset="-122"/>
                <a:ea typeface="宋体" panose="02010600030101010101" pitchFamily="2" charset="-122"/>
              </a:rPr>
              <a:t>Ajax</a:t>
            </a:r>
            <a:r>
              <a:rPr lang="zh-CN" altLang="en-US" sz="2000" dirty="0">
                <a:solidFill>
                  <a:schemeClr val="tx1"/>
                </a:solidFill>
                <a:latin typeface="宋体" panose="02010600030101010101" pitchFamily="2" charset="-122"/>
                <a:ea typeface="宋体" panose="02010600030101010101" pitchFamily="2" charset="-122"/>
              </a:rPr>
              <a:t>、</a:t>
            </a:r>
            <a:r>
              <a:rPr lang="en-US" altLang="zh-CN" sz="2000" dirty="0">
                <a:solidFill>
                  <a:schemeClr val="tx1"/>
                </a:solidFill>
                <a:latin typeface="宋体" panose="02010600030101010101" pitchFamily="2" charset="-122"/>
                <a:ea typeface="宋体" panose="02010600030101010101" pitchFamily="2" charset="-122"/>
              </a:rPr>
              <a:t>Javascript</a:t>
            </a:r>
            <a:endParaRPr lang="en-US" altLang="zh-CN" sz="2000" dirty="0">
              <a:solidFill>
                <a:schemeClr val="tx1"/>
              </a:solidFill>
              <a:latin typeface="宋体" panose="02010600030101010101" pitchFamily="2" charset="-122"/>
              <a:ea typeface="宋体" panose="02010600030101010101" pitchFamily="2" charset="-122"/>
            </a:endParaRPr>
          </a:p>
          <a:p>
            <a:pPr lvl="0" algn="just"/>
            <a:endParaRPr lang="en-US" altLang="zh-CN" sz="2000" dirty="0">
              <a:solidFill>
                <a:schemeClr val="tx1"/>
              </a:solidFill>
              <a:latin typeface="宋体" panose="02010600030101010101" pitchFamily="2" charset="-122"/>
              <a:ea typeface="宋体" panose="02010600030101010101" pitchFamily="2" charset="-122"/>
            </a:endParaRPr>
          </a:p>
          <a:p>
            <a:pPr lvl="0" algn="just"/>
            <a:r>
              <a:rPr lang="en-US" altLang="zh-CN" sz="2000" dirty="0">
                <a:solidFill>
                  <a:schemeClr val="tx1"/>
                </a:solidFill>
                <a:latin typeface="宋体" panose="02010600030101010101" pitchFamily="2" charset="-122"/>
                <a:ea typeface="宋体" panose="02010600030101010101" pitchFamily="2" charset="-122"/>
              </a:rPr>
              <a:t>●Maven </a:t>
            </a:r>
            <a:r>
              <a:rPr lang="zh-CN" altLang="en-US" sz="2000" dirty="0">
                <a:solidFill>
                  <a:schemeClr val="tx1"/>
                </a:solidFill>
                <a:latin typeface="宋体" panose="02010600030101010101" pitchFamily="2" charset="-122"/>
                <a:ea typeface="宋体" panose="02010600030101010101" pitchFamily="2" charset="-122"/>
              </a:rPr>
              <a:t>项目管理工具</a:t>
            </a:r>
            <a:endParaRPr lang="zh-CN" altLang="en-US" sz="2000" dirty="0">
              <a:solidFill>
                <a:schemeClr val="tx1"/>
              </a:solidFill>
              <a:latin typeface="微软雅黑" panose="020B0503020204020204" pitchFamily="34" charset="-122"/>
              <a:ea typeface="微软雅黑" panose="020B0503020204020204" pitchFamily="34" charset="-122"/>
            </a:endParaRPr>
          </a:p>
          <a:p>
            <a:pPr lvl="0" algn="just"/>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27" name="矩形 26"/>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25227" y="93911"/>
            <a:ext cx="1280392" cy="368300"/>
          </a:xfrm>
          <a:prstGeom prst="rect">
            <a:avLst/>
          </a:prstGeom>
          <a:solidFill>
            <a:srgbClr val="0174AB"/>
          </a:solidFill>
        </p:spPr>
        <p:txBody>
          <a:bodyPr wrap="square" rtlCol="0">
            <a:spAutoFit/>
          </a:bodyPr>
          <a:lstStyle/>
          <a:p>
            <a:r>
              <a:rPr lang="zh-CN" altLang="zh-HK" spc="300" dirty="0">
                <a:solidFill>
                  <a:schemeClr val="bg1"/>
                </a:solidFill>
                <a:latin typeface="微软雅黑" panose="020B0503020204020204" pitchFamily="34" charset="-122"/>
                <a:ea typeface="微软雅黑" panose="020B0503020204020204" pitchFamily="34" charset="-122"/>
              </a:rPr>
              <a:t>研究背景</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24496" y="93911"/>
            <a:ext cx="1295400" cy="368300"/>
          </a:xfrm>
          <a:prstGeom prst="rect">
            <a:avLst/>
          </a:prstGeom>
          <a:solidFill>
            <a:schemeClr val="bg1"/>
          </a:solidFill>
        </p:spPr>
        <p:txBody>
          <a:bodyPr wrap="square" rtlCol="0">
            <a:spAutoFit/>
          </a:bodyPr>
          <a:lstStyle/>
          <a:p>
            <a:r>
              <a:rPr lang="zh-CN" altLang="en-US" spc="300" dirty="0" smtClean="0">
                <a:solidFill>
                  <a:schemeClr val="tx1"/>
                </a:solidFill>
                <a:latin typeface="微软雅黑" panose="020B0503020204020204" pitchFamily="34" charset="-122"/>
                <a:ea typeface="微软雅黑" panose="020B0503020204020204" pitchFamily="34" charset="-122"/>
              </a:rPr>
              <a:t>研究内容</a:t>
            </a:r>
            <a:endParaRPr lang="zh-CN" altLang="en-US" spc="300" dirty="0" smtClean="0">
              <a:solidFill>
                <a:schemeClr val="tx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a:off x="284173" y="2112963"/>
            <a:ext cx="0" cy="2987675"/>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304925" y="1876425"/>
            <a:ext cx="6310630" cy="2245360"/>
          </a:xfrm>
          <a:prstGeom prst="rect">
            <a:avLst/>
          </a:prstGeom>
        </p:spPr>
        <p:txBody>
          <a:bodyPr wrap="square">
            <a:spAutoFit/>
          </a:bodyPr>
          <a:lstStyle/>
          <a:p>
            <a:pPr lvl="0" algn="just"/>
            <a:r>
              <a:rPr lang="zh-CN" sz="2000" dirty="0">
                <a:solidFill>
                  <a:schemeClr val="tx1"/>
                </a:solidFill>
                <a:latin typeface="微软雅黑" panose="020B0503020204020204" pitchFamily="34" charset="-122"/>
                <a:ea typeface="微软雅黑" panose="020B0503020204020204" pitchFamily="34" charset="-122"/>
              </a:rPr>
              <a:t>系统实现功能概述：</a:t>
            </a:r>
            <a:r>
              <a:rPr altLang="zh-HK" sz="2000" dirty="0">
                <a:solidFill>
                  <a:schemeClr val="tx1"/>
                </a:solidFill>
                <a:latin typeface="微软雅黑" panose="020B0503020204020204" pitchFamily="34" charset="-122"/>
                <a:ea typeface="微软雅黑" panose="020B0503020204020204" pitchFamily="34" charset="-122"/>
              </a:rPr>
              <a:t>找到优质鲜疏（品种及基地），通过运输途径环节，把鲜疏送至冷库保鲜，继而配送至客户（电商平台、餐饮及团购）。</a:t>
            </a:r>
            <a:endParaRPr altLang="zh-HK" sz="2000" dirty="0">
              <a:solidFill>
                <a:schemeClr val="tx1"/>
              </a:solidFill>
              <a:latin typeface="微软雅黑" panose="020B0503020204020204" pitchFamily="34" charset="-122"/>
              <a:ea typeface="微软雅黑" panose="020B0503020204020204" pitchFamily="34" charset="-122"/>
            </a:endParaRPr>
          </a:p>
          <a:p>
            <a:pPr lvl="0" algn="just"/>
            <a:endParaRPr altLang="zh-HK" sz="2000" dirty="0">
              <a:solidFill>
                <a:schemeClr val="tx1"/>
              </a:solidFill>
              <a:latin typeface="微软雅黑" panose="020B0503020204020204" pitchFamily="34" charset="-122"/>
              <a:ea typeface="微软雅黑" panose="020B0503020204020204" pitchFamily="34" charset="-122"/>
            </a:endParaRPr>
          </a:p>
          <a:p>
            <a:pPr lvl="0" algn="just"/>
            <a:r>
              <a:rPr altLang="zh-HK" sz="2000" dirty="0">
                <a:solidFill>
                  <a:schemeClr val="tx1"/>
                </a:solidFill>
                <a:latin typeface="微软雅黑" panose="020B0503020204020204" pitchFamily="34" charset="-122"/>
                <a:ea typeface="微软雅黑" panose="020B0503020204020204" pitchFamily="34" charset="-122"/>
              </a:rPr>
              <a:t>该系统目的在于将企业、供应商、客户三者间达到商品信息共享，同时为客户和企业提供一个网上配送一体化的交易平台。</a:t>
            </a:r>
            <a:endParaRPr lang="zh-CN" sz="2000" dirty="0">
              <a:solidFill>
                <a:schemeClr val="tx1"/>
              </a:solidFill>
              <a:latin typeface="微软雅黑" panose="020B0503020204020204" pitchFamily="34" charset="-122"/>
              <a:ea typeface="微软雅黑" panose="020B0503020204020204" pitchFamily="34" charset="-122"/>
            </a:endParaRPr>
          </a:p>
        </p:txBody>
      </p:sp>
      <p:sp>
        <p:nvSpPr>
          <p:cNvPr id="35" name="矩形 34"/>
          <p:cNvSpPr/>
          <p:nvPr/>
        </p:nvSpPr>
        <p:spPr>
          <a:xfrm>
            <a:off x="1324610" y="4482465"/>
            <a:ext cx="6200775" cy="706755"/>
          </a:xfrm>
          <a:prstGeom prst="rect">
            <a:avLst/>
          </a:prstGeom>
        </p:spPr>
        <p:txBody>
          <a:bodyPr wrap="square">
            <a:spAutoFit/>
          </a:bodyPr>
          <a:lstStyle/>
          <a:p>
            <a:pPr lvl="0" algn="just"/>
            <a:r>
              <a:rPr lang="zh-CN" altLang="en-US" sz="2000" dirty="0">
                <a:solidFill>
                  <a:schemeClr val="tx1"/>
                </a:solidFill>
                <a:latin typeface="微软雅黑" panose="020B0503020204020204" pitchFamily="34" charset="-122"/>
                <a:ea typeface="微软雅黑" panose="020B0503020204020204" pitchFamily="34" charset="-122"/>
              </a:rPr>
              <a:t>系统包含角色：客户、供应商、采购员、配送司机、</a:t>
            </a:r>
            <a:r>
              <a:rPr lang="en-US" altLang="zh-CN" sz="2000" dirty="0">
                <a:solidFill>
                  <a:schemeClr val="tx1"/>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库管员</a:t>
            </a:r>
            <a:r>
              <a:rPr lang="zh-CN" altLang="en-US" sz="2000" dirty="0">
                <a:solidFill>
                  <a:schemeClr val="tx1"/>
                </a:solidFill>
                <a:latin typeface="微软雅黑" panose="020B0503020204020204" pitchFamily="34" charset="-122"/>
                <a:ea typeface="微软雅黑" panose="020B0503020204020204" pitchFamily="34" charset="-122"/>
              </a:rPr>
              <a:t>、</a:t>
            </a:r>
            <a:r>
              <a:rPr lang="zh-CN" altLang="en-US" sz="2000" dirty="0">
                <a:solidFill>
                  <a:schemeClr val="tx1"/>
                </a:solidFill>
                <a:latin typeface="微软雅黑" panose="020B0503020204020204" pitchFamily="34" charset="-122"/>
                <a:ea typeface="微软雅黑" panose="020B0503020204020204" pitchFamily="34" charset="-122"/>
              </a:rPr>
              <a:t>办公室</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36" name="矩形 35"/>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25227" y="93911"/>
            <a:ext cx="1280392" cy="368300"/>
          </a:xfrm>
          <a:prstGeom prst="rect">
            <a:avLst/>
          </a:prstGeom>
          <a:solidFill>
            <a:srgbClr val="0174AB"/>
          </a:solidFill>
          <a:ln>
            <a:solidFill>
              <a:schemeClr val="accent5"/>
            </a:solidFill>
          </a:ln>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CN" altLang="en-US" spc="300" dirty="0" smtClean="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324496" y="93911"/>
            <a:ext cx="1295400" cy="368300"/>
          </a:xfrm>
          <a:prstGeom prst="rect">
            <a:avLst/>
          </a:prstGeom>
          <a:solidFill>
            <a:schemeClr val="bg1"/>
          </a:solidFill>
        </p:spPr>
        <p:txBody>
          <a:bodyPr wrap="square" rtlCol="0">
            <a:spAutoFit/>
          </a:bodyPr>
          <a:lstStyle/>
          <a:p>
            <a:r>
              <a:rPr lang="zh-CN" altLang="en-US" spc="300" dirty="0" smtClean="0">
                <a:solidFill>
                  <a:schemeClr val="tx1"/>
                </a:solidFill>
                <a:latin typeface="微软雅黑" panose="020B0503020204020204" pitchFamily="34" charset="-122"/>
                <a:ea typeface="微软雅黑" panose="020B0503020204020204" pitchFamily="34" charset="-122"/>
              </a:rPr>
              <a:t>研究内容</a:t>
            </a:r>
            <a:endParaRPr lang="zh-CN" altLang="en-US" spc="300" dirty="0" smtClean="0">
              <a:solidFill>
                <a:schemeClr val="tx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矩形 37"/>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9" name="文本框 38"/>
          <p:cNvSpPr txBox="1"/>
          <p:nvPr/>
        </p:nvSpPr>
        <p:spPr>
          <a:xfrm>
            <a:off x="0" y="93911"/>
            <a:ext cx="1282527" cy="368300"/>
          </a:xfrm>
          <a:prstGeom prst="rect">
            <a:avLst/>
          </a:prstGeom>
          <a:noFill/>
        </p:spPr>
        <p:txBody>
          <a:bodyPr wrap="square" rtlCol="0">
            <a:spAutoFit/>
          </a:bodyPr>
          <a:lstStyle/>
          <a:p>
            <a:r>
              <a:rPr lang="zh-CN" altLang="zh-HK" spc="300" dirty="0">
                <a:solidFill>
                  <a:schemeClr val="bg1"/>
                </a:solidFill>
                <a:latin typeface="微软雅黑" panose="020B0503020204020204" pitchFamily="34" charset="-122"/>
                <a:ea typeface="微软雅黑" panose="020B0503020204020204" pitchFamily="34" charset="-122"/>
              </a:rPr>
              <a:t>研究背景</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03056" y="93911"/>
            <a:ext cx="1252353" cy="368300"/>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研究内容</a:t>
            </a:r>
            <a:endParaRPr lang="zh-CN" altLang="en-US" spc="300" dirty="0" smtClean="0">
              <a:solidFill>
                <a:srgbClr val="666666"/>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76555" y="789940"/>
            <a:ext cx="3251200" cy="521970"/>
          </a:xfrm>
          <a:prstGeom prst="rect">
            <a:avLst/>
          </a:prstGeom>
          <a:noFill/>
        </p:spPr>
        <p:txBody>
          <a:bodyPr wrap="square" rtlCol="0">
            <a:spAutoFit/>
          </a:bodyPr>
          <a:p>
            <a:r>
              <a:rPr lang="zh-CN" altLang="zh-HK" sz="2800" b="1" dirty="0">
                <a:solidFill>
                  <a:srgbClr val="0174AB"/>
                </a:solidFill>
                <a:latin typeface="微软雅黑" panose="020B0503020204020204" pitchFamily="34" charset="-122"/>
                <a:ea typeface="微软雅黑" panose="020B0503020204020204" pitchFamily="34" charset="-122"/>
              </a:rPr>
              <a:t>系统功能模块图</a:t>
            </a:r>
            <a:endParaRPr lang="zh-CN" altLang="zh-HK" sz="2800" b="1" dirty="0">
              <a:solidFill>
                <a:srgbClr val="0174AB"/>
              </a:solidFill>
              <a:latin typeface="微软雅黑" panose="020B0503020204020204" pitchFamily="34" charset="-122"/>
              <a:ea typeface="微软雅黑" panose="020B0503020204020204" pitchFamily="34" charset="-122"/>
            </a:endParaRPr>
          </a:p>
        </p:txBody>
      </p:sp>
      <p:sp>
        <p:nvSpPr>
          <p:cNvPr id="59" name="矩形 58"/>
          <p:cNvSpPr/>
          <p:nvPr/>
        </p:nvSpPr>
        <p:spPr>
          <a:xfrm>
            <a:off x="476250" y="1876425"/>
            <a:ext cx="7731760" cy="398780"/>
          </a:xfrm>
          <a:prstGeom prst="rect">
            <a:avLst/>
          </a:prstGeom>
        </p:spPr>
        <p:txBody>
          <a:bodyPr wrap="square">
            <a:spAutoFit/>
          </a:bodyPr>
          <a:p>
            <a:pPr lvl="0" algn="just"/>
            <a:endParaRPr altLang="zh-HK" sz="2000" dirty="0">
              <a:solidFill>
                <a:schemeClr val="tx1"/>
              </a:solidFill>
              <a:latin typeface="微软雅黑" panose="020B0503020204020204" pitchFamily="34" charset="-122"/>
              <a:ea typeface="微软雅黑" panose="020B0503020204020204" pitchFamily="34" charset="-122"/>
            </a:endParaRPr>
          </a:p>
        </p:txBody>
      </p:sp>
      <p:pic>
        <p:nvPicPr>
          <p:cNvPr id="61" name="图片 60" descr="结构"/>
          <p:cNvPicPr>
            <a:picLocks noChangeAspect="1"/>
          </p:cNvPicPr>
          <p:nvPr/>
        </p:nvPicPr>
        <p:blipFill>
          <a:blip r:embed="rId1"/>
          <a:stretch>
            <a:fillRect/>
          </a:stretch>
        </p:blipFill>
        <p:spPr>
          <a:xfrm>
            <a:off x="-380365" y="1311910"/>
            <a:ext cx="9721850" cy="4347210"/>
          </a:xfrm>
          <a:prstGeom prst="rect">
            <a:avLst/>
          </a:prstGeom>
        </p:spPr>
      </p:pic>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2700000">
            <a:off x="3722733" y="3054803"/>
            <a:ext cx="1347046" cy="1347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37" name="Group 30"/>
          <p:cNvGrpSpPr>
            <a:grpSpLocks noChangeAspect="1"/>
          </p:cNvGrpSpPr>
          <p:nvPr/>
        </p:nvGrpSpPr>
        <p:grpSpPr bwMode="auto">
          <a:xfrm>
            <a:off x="3895316" y="3230970"/>
            <a:ext cx="1001875" cy="994719"/>
            <a:chOff x="907" y="586"/>
            <a:chExt cx="3357" cy="3333"/>
          </a:xfrm>
          <a:solidFill>
            <a:schemeClr val="bg1"/>
          </a:solidFill>
        </p:grpSpPr>
        <p:sp>
          <p:nvSpPr>
            <p:cNvPr id="38" name="Freeform 32"/>
            <p:cNvSpPr/>
            <p:nvPr/>
          </p:nvSpPr>
          <p:spPr bwMode="auto">
            <a:xfrm>
              <a:off x="1801" y="1277"/>
              <a:ext cx="1588" cy="2000"/>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39" name="Freeform 33"/>
            <p:cNvSpPr/>
            <p:nvPr/>
          </p:nvSpPr>
          <p:spPr bwMode="auto">
            <a:xfrm>
              <a:off x="907" y="1291"/>
              <a:ext cx="1474" cy="233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0" name="Freeform 34"/>
            <p:cNvSpPr/>
            <p:nvPr/>
          </p:nvSpPr>
          <p:spPr bwMode="auto">
            <a:xfrm>
              <a:off x="3592" y="1459"/>
              <a:ext cx="672" cy="187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1" name="Freeform 35"/>
            <p:cNvSpPr/>
            <p:nvPr/>
          </p:nvSpPr>
          <p:spPr bwMode="auto">
            <a:xfrm>
              <a:off x="2736" y="2437"/>
              <a:ext cx="939" cy="1269"/>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2" name="Freeform 36"/>
            <p:cNvSpPr/>
            <p:nvPr/>
          </p:nvSpPr>
          <p:spPr bwMode="auto">
            <a:xfrm>
              <a:off x="2073" y="586"/>
              <a:ext cx="1327" cy="606"/>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3" name="Freeform 37"/>
            <p:cNvSpPr/>
            <p:nvPr/>
          </p:nvSpPr>
          <p:spPr bwMode="auto">
            <a:xfrm>
              <a:off x="2180" y="1097"/>
              <a:ext cx="1341" cy="94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4" name="Freeform 38"/>
            <p:cNvSpPr/>
            <p:nvPr/>
          </p:nvSpPr>
          <p:spPr bwMode="auto">
            <a:xfrm>
              <a:off x="1872" y="3564"/>
              <a:ext cx="1228" cy="355"/>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5" name="Freeform 39"/>
            <p:cNvSpPr/>
            <p:nvPr/>
          </p:nvSpPr>
          <p:spPr bwMode="auto">
            <a:xfrm>
              <a:off x="1357" y="640"/>
              <a:ext cx="844" cy="486"/>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6" name="Freeform 40"/>
            <p:cNvSpPr/>
            <p:nvPr/>
          </p:nvSpPr>
          <p:spPr bwMode="auto">
            <a:xfrm>
              <a:off x="3377" y="830"/>
              <a:ext cx="686" cy="786"/>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7" name="Freeform 41"/>
            <p:cNvSpPr/>
            <p:nvPr/>
          </p:nvSpPr>
          <p:spPr bwMode="auto">
            <a:xfrm>
              <a:off x="1040" y="1216"/>
              <a:ext cx="622" cy="414"/>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grpSp>
        <p:nvGrpSpPr>
          <p:cNvPr id="5" name="组合 4"/>
          <p:cNvGrpSpPr/>
          <p:nvPr/>
        </p:nvGrpSpPr>
        <p:grpSpPr>
          <a:xfrm>
            <a:off x="435610" y="1962150"/>
            <a:ext cx="2246630" cy="1599539"/>
            <a:chOff x="435496" y="1542118"/>
            <a:chExt cx="2246643" cy="1443685"/>
          </a:xfrm>
        </p:grpSpPr>
        <p:sp>
          <p:nvSpPr>
            <p:cNvPr id="48" name="矩形 47"/>
            <p:cNvSpPr/>
            <p:nvPr/>
          </p:nvSpPr>
          <p:spPr>
            <a:xfrm>
              <a:off x="435496" y="1931248"/>
              <a:ext cx="2246643" cy="1054555"/>
            </a:xfrm>
            <a:prstGeom prst="rect">
              <a:avLst/>
            </a:prstGeom>
          </p:spPr>
          <p:txBody>
            <a:bodyPr wrap="square">
              <a:spAutoFit/>
            </a:bodyPr>
            <a:lstStyle/>
            <a:p>
              <a:pPr lvl="0" algn="just"/>
              <a:endParaRPr lang="zh-CN" altLang="zh-HK" sz="1400" b="1" dirty="0">
                <a:solidFill>
                  <a:srgbClr val="666666"/>
                </a:solidFill>
                <a:latin typeface="微软雅黑" panose="020B0503020204020204" pitchFamily="34" charset="-122"/>
                <a:ea typeface="微软雅黑" panose="020B0503020204020204" pitchFamily="34" charset="-122"/>
                <a:cs typeface="Arial" panose="020B0604020202020204" pitchFamily="34" charset="0"/>
              </a:endParaRPr>
            </a:p>
            <a:p>
              <a:pPr lvl="0" algn="just"/>
              <a:r>
                <a:rPr lang="zh-CN" altLang="zh-HK" sz="1400" b="1"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登录：不同角色进入不同页面</a:t>
              </a:r>
              <a:endParaRPr lang="zh-CN" altLang="zh-HK" sz="1400" b="1"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p>
              <a:pPr lvl="0" algn="just"/>
              <a:endParaRPr lang="zh-HK" altLang="zh-HK" sz="1400" b="1"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p>
              <a:pPr lvl="0" algn="just"/>
              <a:r>
                <a:rPr lang="zh-CN" altLang="zh-HK" sz="1400" b="1"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注册：用户名不可重复</a:t>
              </a:r>
              <a:r>
                <a:rPr lang="zh-HK" altLang="zh-HK" sz="1400" b="1"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400" b="1" dirty="0">
                <a:solidFill>
                  <a:srgbClr val="666666"/>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9" name="文本框 48"/>
            <p:cNvSpPr txBox="1"/>
            <p:nvPr/>
          </p:nvSpPr>
          <p:spPr>
            <a:xfrm>
              <a:off x="435496" y="1542118"/>
              <a:ext cx="2171700" cy="415518"/>
            </a:xfrm>
            <a:prstGeom prst="rect">
              <a:avLst/>
            </a:prstGeom>
            <a:noFill/>
          </p:spPr>
          <p:txBody>
            <a:bodyPr wrap="square" rtlCol="0">
              <a:spAutoFit/>
            </a:bodyPr>
            <a:lstStyle/>
            <a:p>
              <a:r>
                <a:rPr lang="zh-CN" altLang="zh-HK" sz="2400" b="1" dirty="0">
                  <a:solidFill>
                    <a:srgbClr val="0174AB"/>
                  </a:solidFill>
                  <a:latin typeface="微软雅黑" panose="020B0503020204020204" pitchFamily="34" charset="-122"/>
                  <a:ea typeface="微软雅黑" panose="020B0503020204020204" pitchFamily="34" charset="-122"/>
                </a:rPr>
                <a:t>登录注册</a:t>
              </a:r>
              <a:endParaRPr lang="zh-CN" altLang="zh-HK" sz="2400" b="1" dirty="0">
                <a:solidFill>
                  <a:srgbClr val="0174AB"/>
                </a:solidFill>
                <a:latin typeface="微软雅黑" panose="020B0503020204020204" pitchFamily="34" charset="-122"/>
                <a:ea typeface="微软雅黑" panose="020B0503020204020204" pitchFamily="34" charset="-122"/>
              </a:endParaRPr>
            </a:p>
          </p:txBody>
        </p:sp>
        <p:sp>
          <p:nvSpPr>
            <p:cNvPr id="4" name="矩形 3"/>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6" name="组合 5"/>
          <p:cNvGrpSpPr/>
          <p:nvPr/>
        </p:nvGrpSpPr>
        <p:grpSpPr>
          <a:xfrm>
            <a:off x="435496" y="4049697"/>
            <a:ext cx="2248535" cy="1595120"/>
            <a:chOff x="435496" y="4513918"/>
            <a:chExt cx="2248535" cy="1595120"/>
          </a:xfrm>
        </p:grpSpPr>
        <p:sp>
          <p:nvSpPr>
            <p:cNvPr id="50" name="矩形 49"/>
            <p:cNvSpPr/>
            <p:nvPr/>
          </p:nvSpPr>
          <p:spPr>
            <a:xfrm>
              <a:off x="450101" y="4940638"/>
              <a:ext cx="2233930" cy="1168400"/>
            </a:xfrm>
            <a:prstGeom prst="rect">
              <a:avLst/>
            </a:prstGeom>
          </p:spPr>
          <p:txBody>
            <a:bodyPr wrap="square">
              <a:spAutoFit/>
            </a:bodyPr>
            <a:lstStyle/>
            <a:p>
              <a:pPr lvl="0" algn="just"/>
              <a:endParaRPr lang="zh-CN" altLang="zh-HK" sz="1400" b="1" dirty="0">
                <a:solidFill>
                  <a:schemeClr val="tx1"/>
                </a:solidFill>
                <a:latin typeface="微软雅黑" panose="020B0503020204020204" pitchFamily="34" charset="-122"/>
                <a:ea typeface="微软雅黑" panose="020B0503020204020204" pitchFamily="34" charset="-122"/>
              </a:endParaRPr>
            </a:p>
            <a:p>
              <a:pPr lvl="0" algn="just"/>
              <a:r>
                <a:rPr lang="zh-CN" altLang="zh-HK" sz="1400" b="1" dirty="0">
                  <a:solidFill>
                    <a:schemeClr val="tx1"/>
                  </a:solidFill>
                  <a:latin typeface="微软雅黑" panose="020B0503020204020204" pitchFamily="34" charset="-122"/>
                  <a:ea typeface="微软雅黑" panose="020B0503020204020204" pitchFamily="34" charset="-122"/>
                </a:rPr>
                <a:t>新增、修改鲜蔬、鲜蔬价格管理</a:t>
              </a:r>
              <a:endParaRPr lang="zh-CN" altLang="zh-HK" sz="1400" b="1" dirty="0">
                <a:solidFill>
                  <a:schemeClr val="tx1"/>
                </a:solidFill>
                <a:latin typeface="微软雅黑" panose="020B0503020204020204" pitchFamily="34" charset="-122"/>
                <a:ea typeface="微软雅黑" panose="020B0503020204020204" pitchFamily="34" charset="-122"/>
              </a:endParaRPr>
            </a:p>
            <a:p>
              <a:pPr lvl="0" algn="just"/>
              <a:endParaRPr lang="zh-CN" altLang="zh-HK" sz="1400" b="1" dirty="0">
                <a:solidFill>
                  <a:schemeClr val="tx1"/>
                </a:solidFill>
                <a:latin typeface="微软雅黑" panose="020B0503020204020204" pitchFamily="34" charset="-122"/>
                <a:ea typeface="微软雅黑" panose="020B0503020204020204" pitchFamily="34" charset="-122"/>
              </a:endParaRPr>
            </a:p>
            <a:p>
              <a:pPr lvl="0" algn="just"/>
              <a:r>
                <a:rPr lang="zh-CN" altLang="zh-HK" sz="1400" b="1" dirty="0">
                  <a:solidFill>
                    <a:schemeClr val="tx1"/>
                  </a:solidFill>
                  <a:latin typeface="微软雅黑" panose="020B0503020204020204" pitchFamily="34" charset="-122"/>
                  <a:ea typeface="微软雅黑" panose="020B0503020204020204" pitchFamily="34" charset="-122"/>
                </a:rPr>
                <a:t>鲜蔬上架、下架销售管理</a:t>
              </a:r>
              <a:endParaRPr lang="zh-CN" altLang="zh-HK" sz="1400" b="1" dirty="0">
                <a:solidFill>
                  <a:schemeClr val="tx1"/>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435496" y="4513918"/>
              <a:ext cx="2171700" cy="460375"/>
            </a:xfrm>
            <a:prstGeom prst="rect">
              <a:avLst/>
            </a:prstGeom>
            <a:noFill/>
          </p:spPr>
          <p:txBody>
            <a:bodyPr wrap="square" rtlCol="0">
              <a:spAutoFit/>
            </a:bodyPr>
            <a:lstStyle/>
            <a:p>
              <a:r>
                <a:rPr lang="zh-CN" altLang="en-US" sz="2400" b="1" dirty="0">
                  <a:solidFill>
                    <a:srgbClr val="0174AB"/>
                  </a:solidFill>
                  <a:latin typeface="微软雅黑" panose="020B0503020204020204" pitchFamily="34" charset="-122"/>
                  <a:ea typeface="微软雅黑" panose="020B0503020204020204" pitchFamily="34" charset="-122"/>
                </a:rPr>
                <a:t>鲜蔬信息管理</a:t>
              </a:r>
              <a:endParaRPr lang="zh-CN" altLang="en-US" sz="2400" b="1" dirty="0">
                <a:solidFill>
                  <a:srgbClr val="0174AB"/>
                </a:solidFill>
                <a:latin typeface="微软雅黑" panose="020B0503020204020204" pitchFamily="34" charset="-122"/>
                <a:ea typeface="微软雅黑" panose="020B0503020204020204" pitchFamily="34" charset="-122"/>
              </a:endParaRPr>
            </a:p>
          </p:txBody>
        </p:sp>
        <p:sp>
          <p:nvSpPr>
            <p:cNvPr id="52" name="矩形 51"/>
            <p:cNvSpPr/>
            <p:nvPr/>
          </p:nvSpPr>
          <p:spPr>
            <a:xfrm>
              <a:off x="540271" y="4927991"/>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59" name="组合 58"/>
          <p:cNvGrpSpPr/>
          <p:nvPr/>
        </p:nvGrpSpPr>
        <p:grpSpPr>
          <a:xfrm>
            <a:off x="6110373" y="2003910"/>
            <a:ext cx="2246643" cy="1557530"/>
            <a:chOff x="435496" y="1542118"/>
            <a:chExt cx="2246643" cy="1557530"/>
          </a:xfrm>
        </p:grpSpPr>
        <p:sp>
          <p:nvSpPr>
            <p:cNvPr id="60" name="矩形 59"/>
            <p:cNvSpPr/>
            <p:nvPr/>
          </p:nvSpPr>
          <p:spPr>
            <a:xfrm>
              <a:off x="435496" y="1931248"/>
              <a:ext cx="2246643" cy="1168400"/>
            </a:xfrm>
            <a:prstGeom prst="rect">
              <a:avLst/>
            </a:prstGeom>
          </p:spPr>
          <p:txBody>
            <a:bodyPr wrap="square">
              <a:spAutoFit/>
            </a:bodyPr>
            <a:lstStyle/>
            <a:p>
              <a:pPr lvl="0" algn="just"/>
              <a:endParaRPr lang="zh-CN" altLang="zh-HK" sz="1400" b="1" dirty="0">
                <a:solidFill>
                  <a:schemeClr val="tx1"/>
                </a:solidFill>
                <a:latin typeface="微软雅黑" panose="020B0503020204020204" pitchFamily="34" charset="-122"/>
                <a:ea typeface="微软雅黑" panose="020B0503020204020204" pitchFamily="34" charset="-122"/>
              </a:endParaRPr>
            </a:p>
            <a:p>
              <a:pPr lvl="0" algn="just"/>
              <a:r>
                <a:rPr lang="zh-CN" altLang="zh-HK" sz="1400" b="1" dirty="0">
                  <a:solidFill>
                    <a:schemeClr val="tx1"/>
                  </a:solidFill>
                  <a:latin typeface="微软雅黑" panose="020B0503020204020204" pitchFamily="34" charset="-122"/>
                  <a:ea typeface="微软雅黑" panose="020B0503020204020204" pitchFamily="34" charset="-122"/>
                </a:rPr>
                <a:t>用户不可操作其角色权限以外的功能</a:t>
              </a:r>
              <a:endParaRPr lang="zh-CN" altLang="zh-HK" sz="1400" b="1" dirty="0">
                <a:solidFill>
                  <a:schemeClr val="tx1"/>
                </a:solidFill>
                <a:latin typeface="微软雅黑" panose="020B0503020204020204" pitchFamily="34" charset="-122"/>
                <a:ea typeface="微软雅黑" panose="020B0503020204020204" pitchFamily="34" charset="-122"/>
              </a:endParaRPr>
            </a:p>
            <a:p>
              <a:pPr lvl="0" algn="just"/>
              <a:endParaRPr lang="zh-CN" altLang="zh-HK" sz="1400" b="1" dirty="0">
                <a:solidFill>
                  <a:schemeClr val="tx1"/>
                </a:solidFill>
                <a:latin typeface="微软雅黑" panose="020B0503020204020204" pitchFamily="34" charset="-122"/>
                <a:ea typeface="微软雅黑" panose="020B0503020204020204" pitchFamily="34" charset="-122"/>
              </a:endParaRPr>
            </a:p>
            <a:p>
              <a:pPr lvl="0" algn="just"/>
              <a:r>
                <a:rPr lang="zh-CN" altLang="en-US" sz="1400" b="1" dirty="0">
                  <a:solidFill>
                    <a:schemeClr val="tx1"/>
                  </a:solidFill>
                  <a:latin typeface="微软雅黑" panose="020B0503020204020204" pitchFamily="34" charset="-122"/>
                  <a:ea typeface="微软雅黑" panose="020B0503020204020204" pitchFamily="34" charset="-122"/>
                </a:rPr>
                <a:t>防止暴力攻击</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35496" y="1542118"/>
              <a:ext cx="2171700" cy="460375"/>
            </a:xfrm>
            <a:prstGeom prst="rect">
              <a:avLst/>
            </a:prstGeom>
            <a:noFill/>
          </p:spPr>
          <p:txBody>
            <a:bodyPr wrap="square" rtlCol="0">
              <a:spAutoFit/>
            </a:bodyPr>
            <a:lstStyle/>
            <a:p>
              <a:r>
                <a:rPr lang="zh-CN" altLang="zh-HK" sz="2400" b="1" dirty="0">
                  <a:solidFill>
                    <a:srgbClr val="0174AB"/>
                  </a:solidFill>
                  <a:latin typeface="微软雅黑" panose="020B0503020204020204" pitchFamily="34" charset="-122"/>
                  <a:ea typeface="微软雅黑" panose="020B0503020204020204" pitchFamily="34" charset="-122"/>
                </a:rPr>
                <a:t>权限控制</a:t>
              </a:r>
              <a:endParaRPr lang="zh-CN" altLang="zh-HK" sz="2400" b="1" dirty="0">
                <a:solidFill>
                  <a:srgbClr val="0174AB"/>
                </a:solidFill>
                <a:latin typeface="微软雅黑" panose="020B0503020204020204" pitchFamily="34" charset="-122"/>
                <a:ea typeface="微软雅黑" panose="020B0503020204020204" pitchFamily="34" charset="-122"/>
              </a:endParaRPr>
            </a:p>
          </p:txBody>
        </p:sp>
        <p:sp>
          <p:nvSpPr>
            <p:cNvPr id="62" name="矩形 61"/>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63" name="组合 62"/>
          <p:cNvGrpSpPr/>
          <p:nvPr/>
        </p:nvGrpSpPr>
        <p:grpSpPr>
          <a:xfrm>
            <a:off x="6110373" y="4120070"/>
            <a:ext cx="2246643" cy="1511175"/>
            <a:chOff x="435496" y="4513918"/>
            <a:chExt cx="2246643" cy="1511175"/>
          </a:xfrm>
        </p:grpSpPr>
        <p:sp>
          <p:nvSpPr>
            <p:cNvPr id="64" name="矩形 63"/>
            <p:cNvSpPr/>
            <p:nvPr/>
          </p:nvSpPr>
          <p:spPr>
            <a:xfrm>
              <a:off x="435496" y="4903048"/>
              <a:ext cx="2246643" cy="1122045"/>
            </a:xfrm>
            <a:prstGeom prst="rect">
              <a:avLst/>
            </a:prstGeom>
          </p:spPr>
          <p:txBody>
            <a:bodyPr wrap="square">
              <a:spAutoFit/>
            </a:bodyPr>
            <a:lstStyle/>
            <a:p>
              <a:pPr lvl="0" algn="just"/>
              <a:endParaRPr lang="zh-CN" altLang="zh-HK" sz="1100" dirty="0">
                <a:solidFill>
                  <a:srgbClr val="666666"/>
                </a:solidFill>
                <a:latin typeface="微软雅黑" panose="020B0503020204020204" pitchFamily="34" charset="-122"/>
                <a:ea typeface="微软雅黑" panose="020B0503020204020204" pitchFamily="34" charset="-122"/>
              </a:endParaRPr>
            </a:p>
            <a:p>
              <a:pPr lvl="0" algn="just"/>
              <a:r>
                <a:rPr lang="zh-CN" altLang="zh-HK" sz="1400" b="1" dirty="0">
                  <a:solidFill>
                    <a:schemeClr val="tx1"/>
                  </a:solidFill>
                  <a:latin typeface="微软雅黑" panose="020B0503020204020204" pitchFamily="34" charset="-122"/>
                  <a:ea typeface="微软雅黑" panose="020B0503020204020204" pitchFamily="34" charset="-122"/>
                </a:rPr>
                <a:t>按部门增加员工账户</a:t>
              </a:r>
              <a:endParaRPr lang="zh-CN" altLang="zh-HK" sz="1400" b="1" dirty="0">
                <a:solidFill>
                  <a:schemeClr val="tx1"/>
                </a:solidFill>
                <a:latin typeface="微软雅黑" panose="020B0503020204020204" pitchFamily="34" charset="-122"/>
                <a:ea typeface="微软雅黑" panose="020B0503020204020204" pitchFamily="34" charset="-122"/>
              </a:endParaRPr>
            </a:p>
            <a:p>
              <a:pPr lvl="0" algn="just"/>
              <a:endParaRPr lang="zh-CN" altLang="zh-HK" sz="1400" b="1" dirty="0">
                <a:solidFill>
                  <a:schemeClr val="tx1"/>
                </a:solidFill>
                <a:latin typeface="微软雅黑" panose="020B0503020204020204" pitchFamily="34" charset="-122"/>
                <a:ea typeface="微软雅黑" panose="020B0503020204020204" pitchFamily="34" charset="-122"/>
              </a:endParaRPr>
            </a:p>
            <a:p>
              <a:pPr lvl="0" algn="just"/>
              <a:r>
                <a:rPr lang="zh-CN" altLang="zh-HK" sz="1400" b="1" dirty="0">
                  <a:solidFill>
                    <a:schemeClr val="tx1"/>
                  </a:solidFill>
                  <a:latin typeface="微软雅黑" panose="020B0503020204020204" pitchFamily="34" charset="-122"/>
                  <a:ea typeface="微软雅黑" panose="020B0503020204020204" pitchFamily="34" charset="-122"/>
                </a:rPr>
                <a:t>删除员工，员工原账户无法登录系统</a:t>
              </a:r>
              <a:endParaRPr lang="zh-CN" altLang="zh-HK" sz="1400" b="1" dirty="0">
                <a:solidFill>
                  <a:schemeClr val="tx1"/>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435496" y="4513918"/>
              <a:ext cx="2171700" cy="460375"/>
            </a:xfrm>
            <a:prstGeom prst="rect">
              <a:avLst/>
            </a:prstGeom>
            <a:noFill/>
          </p:spPr>
          <p:txBody>
            <a:bodyPr wrap="square" rtlCol="0">
              <a:spAutoFit/>
            </a:bodyPr>
            <a:lstStyle/>
            <a:p>
              <a:r>
                <a:rPr lang="zh-CN" altLang="zh-HK" sz="2400" b="1" dirty="0">
                  <a:solidFill>
                    <a:srgbClr val="0174AB"/>
                  </a:solidFill>
                  <a:latin typeface="微软雅黑" panose="020B0503020204020204" pitchFamily="34" charset="-122"/>
                  <a:ea typeface="微软雅黑" panose="020B0503020204020204" pitchFamily="34" charset="-122"/>
                </a:rPr>
                <a:t>员工管理</a:t>
              </a:r>
              <a:endParaRPr lang="zh-CN" altLang="zh-HK" sz="2400" b="1" dirty="0">
                <a:solidFill>
                  <a:srgbClr val="0174AB"/>
                </a:solidFill>
                <a:latin typeface="微软雅黑" panose="020B0503020204020204" pitchFamily="34" charset="-122"/>
                <a:ea typeface="微软雅黑" panose="020B0503020204020204" pitchFamily="34" charset="-122"/>
              </a:endParaRPr>
            </a:p>
          </p:txBody>
        </p:sp>
        <p:sp>
          <p:nvSpPr>
            <p:cNvPr id="66" name="矩形 65"/>
            <p:cNvSpPr/>
            <p:nvPr/>
          </p:nvSpPr>
          <p:spPr>
            <a:xfrm>
              <a:off x="540271" y="492862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68" name="矩形 6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9" name="文本框 68"/>
          <p:cNvSpPr txBox="1"/>
          <p:nvPr/>
        </p:nvSpPr>
        <p:spPr>
          <a:xfrm>
            <a:off x="1303056" y="93911"/>
            <a:ext cx="1252353" cy="368300"/>
          </a:xfrm>
          <a:prstGeom prst="rect">
            <a:avLst/>
          </a:prstGeom>
          <a:solidFill>
            <a:schemeClr val="bg1"/>
          </a:solidFill>
        </p:spPr>
        <p:txBody>
          <a:bodyPr wrap="square" rtlCol="0">
            <a:spAutoFit/>
          </a:bodyPr>
          <a:lstStyle/>
          <a:p>
            <a:pPr algn="ctr"/>
            <a:r>
              <a:rPr lang="zh-CN" altLang="en-US" spc="300" dirty="0" smtClean="0">
                <a:latin typeface="微软雅黑" panose="020B0503020204020204" pitchFamily="34" charset="-122"/>
                <a:ea typeface="微软雅黑" panose="020B0503020204020204" pitchFamily="34" charset="-122"/>
              </a:rPr>
              <a:t>研究内容</a:t>
            </a:r>
            <a:endParaRPr lang="zh-CN" altLang="en-US" spc="300" dirty="0" smtClean="0">
              <a:latin typeface="微软雅黑" panose="020B0503020204020204" pitchFamily="34" charset="-122"/>
              <a:ea typeface="微软雅黑" panose="020B0503020204020204" pitchFamily="34" charset="-122"/>
            </a:endParaRPr>
          </a:p>
        </p:txBody>
      </p:sp>
      <p:sp>
        <p:nvSpPr>
          <p:cNvPr id="70" name="矩形 69"/>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71" name="直接连接符 7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2684103" y="93911"/>
            <a:ext cx="1295400" cy="369332"/>
          </a:xfrm>
          <a:prstGeom prst="rect">
            <a:avLst/>
          </a:prstGeom>
          <a:solidFill>
            <a:srgbClr val="0174AB"/>
          </a:solid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CN" altLang="en-US" spc="300" dirty="0" smtClean="0">
              <a:solidFill>
                <a:schemeClr val="bg1"/>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5" name="直接连接符 7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12700" y="93911"/>
            <a:ext cx="1282527" cy="368300"/>
          </a:xfrm>
          <a:prstGeom prst="rect">
            <a:avLst/>
          </a:prstGeom>
          <a:noFill/>
        </p:spPr>
        <p:txBody>
          <a:bodyPr wrap="square" rtlCol="0">
            <a:spAutoFit/>
          </a:bodyPr>
          <a:lstStyle/>
          <a:p>
            <a:r>
              <a:rPr lang="zh-CN" altLang="zh-HK" spc="300" dirty="0">
                <a:solidFill>
                  <a:schemeClr val="bg1"/>
                </a:solidFill>
                <a:latin typeface="微软雅黑" panose="020B0503020204020204" pitchFamily="34" charset="-122"/>
                <a:ea typeface="微软雅黑" panose="020B0503020204020204" pitchFamily="34" charset="-122"/>
              </a:rPr>
              <a:t>研究背景</a:t>
            </a:r>
            <a:endParaRPr lang="zh-CN" altLang="zh-HK" spc="300" dirty="0">
              <a:solidFill>
                <a:schemeClr val="bg1"/>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53670" y="1494155"/>
            <a:ext cx="8836660" cy="4283075"/>
          </a:xfrm>
          <a:prstGeom prst="rect">
            <a:avLst/>
          </a:prstGeom>
          <a:ln w="12700">
            <a:solidFill>
              <a:schemeClr val="tx1"/>
            </a:solidFill>
          </a:ln>
        </p:spPr>
      </p:pic>
      <p:pic>
        <p:nvPicPr>
          <p:cNvPr id="7" name="图片 6"/>
          <p:cNvPicPr>
            <a:picLocks noChangeAspect="1"/>
          </p:cNvPicPr>
          <p:nvPr/>
        </p:nvPicPr>
        <p:blipFill>
          <a:blip r:embed="rId2"/>
          <a:stretch>
            <a:fillRect/>
          </a:stretch>
        </p:blipFill>
        <p:spPr>
          <a:xfrm>
            <a:off x="153670" y="1494155"/>
            <a:ext cx="8988425" cy="4356735"/>
          </a:xfrm>
          <a:prstGeom prst="rect">
            <a:avLst/>
          </a:prstGeom>
          <a:ln w="12700">
            <a:solidFill>
              <a:schemeClr val="tx1"/>
            </a:solidFill>
          </a:ln>
        </p:spPr>
      </p:pic>
      <p:pic>
        <p:nvPicPr>
          <p:cNvPr id="8" name="图片 7"/>
          <p:cNvPicPr>
            <a:picLocks noChangeAspect="1"/>
          </p:cNvPicPr>
          <p:nvPr/>
        </p:nvPicPr>
        <p:blipFill>
          <a:blip r:embed="rId3"/>
          <a:stretch>
            <a:fillRect/>
          </a:stretch>
        </p:blipFill>
        <p:spPr>
          <a:xfrm>
            <a:off x="64770" y="1494155"/>
            <a:ext cx="9033510" cy="4446905"/>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8" fill="hold" nodeType="clickEffect">
                                  <p:stCondLst>
                                    <p:cond delay="0"/>
                                  </p:stCondLst>
                                  <p:childTnLst>
                                    <p:anim calcmode="lin" valueType="num">
                                      <p:cBhvr additive="base">
                                        <p:cTn id="12" dur="500"/>
                                        <p:tgtEl>
                                          <p:spTgt spid="3"/>
                                        </p:tgtEl>
                                        <p:attrNameLst>
                                          <p:attrName>ppt_x</p:attrName>
                                        </p:attrNameLst>
                                      </p:cBhvr>
                                      <p:tavLst>
                                        <p:tav tm="0">
                                          <p:val>
                                            <p:strVal val="ppt_x"/>
                                          </p:val>
                                        </p:tav>
                                        <p:tav tm="100000">
                                          <p:val>
                                            <p:strVal val="0-ppt_w/2"/>
                                          </p:val>
                                        </p:tav>
                                      </p:tavLst>
                                    </p:anim>
                                    <p:anim calcmode="lin" valueType="num">
                                      <p:cBhvr additive="base">
                                        <p:cTn id="13" dur="500"/>
                                        <p:tgtEl>
                                          <p:spTgt spid="3"/>
                                        </p:tgtEl>
                                        <p:attrNameLst>
                                          <p:attrName>ppt_y</p:attrName>
                                        </p:attrNameLst>
                                      </p:cBhvr>
                                      <p:tavLst>
                                        <p:tav tm="0">
                                          <p:val>
                                            <p:strVal val="ppt_y"/>
                                          </p:val>
                                        </p:tav>
                                        <p:tav tm="100000">
                                          <p:val>
                                            <p:strVal val="ppt_y"/>
                                          </p:val>
                                        </p:tav>
                                      </p:tavLst>
                                    </p:anim>
                                    <p:set>
                                      <p:cBhvr>
                                        <p:cTn id="14" dur="1" fill="hold">
                                          <p:stCondLst>
                                            <p:cond delay="499"/>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8" fill="hold" nodeType="clickEffect">
                                  <p:stCondLst>
                                    <p:cond delay="0"/>
                                  </p:stCondLst>
                                  <p:childTnLst>
                                    <p:anim calcmode="lin" valueType="num">
                                      <p:cBhvr additive="base">
                                        <p:cTn id="24" dur="500"/>
                                        <p:tgtEl>
                                          <p:spTgt spid="7"/>
                                        </p:tgtEl>
                                        <p:attrNameLst>
                                          <p:attrName>ppt_x</p:attrName>
                                        </p:attrNameLst>
                                      </p:cBhvr>
                                      <p:tavLst>
                                        <p:tav tm="0">
                                          <p:val>
                                            <p:strVal val="ppt_x"/>
                                          </p:val>
                                        </p:tav>
                                        <p:tav tm="100000">
                                          <p:val>
                                            <p:strVal val="0-ppt_w/2"/>
                                          </p:val>
                                        </p:tav>
                                      </p:tavLst>
                                    </p:anim>
                                    <p:anim calcmode="lin" valueType="num">
                                      <p:cBhvr additive="base">
                                        <p:cTn id="25" dur="500"/>
                                        <p:tgtEl>
                                          <p:spTgt spid="7"/>
                                        </p:tgtEl>
                                        <p:attrNameLst>
                                          <p:attrName>ppt_y</p:attrName>
                                        </p:attrNameLst>
                                      </p:cBhvr>
                                      <p:tavLst>
                                        <p:tav tm="0">
                                          <p:val>
                                            <p:strVal val="ppt_y"/>
                                          </p:val>
                                        </p:tav>
                                        <p:tav tm="100000">
                                          <p:val>
                                            <p:strVal val="ppt_y"/>
                                          </p:val>
                                        </p:tav>
                                      </p:tavLst>
                                    </p:anim>
                                    <p:set>
                                      <p:cBhvr>
                                        <p:cTn id="26" dur="1" fill="hold">
                                          <p:stCondLst>
                                            <p:cond delay="4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1+#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2" fill="hold" nodeType="clickEffect">
                                  <p:stCondLst>
                                    <p:cond delay="0"/>
                                  </p:stCondLst>
                                  <p:childTnLst>
                                    <p:anim calcmode="lin" valueType="num">
                                      <p:cBhvr additive="base">
                                        <p:cTn id="36" dur="500"/>
                                        <p:tgtEl>
                                          <p:spTgt spid="8"/>
                                        </p:tgtEl>
                                        <p:attrNameLst>
                                          <p:attrName>ppt_x</p:attrName>
                                        </p:attrNameLst>
                                      </p:cBhvr>
                                      <p:tavLst>
                                        <p:tav tm="0">
                                          <p:val>
                                            <p:strVal val="ppt_x"/>
                                          </p:val>
                                        </p:tav>
                                        <p:tav tm="100000">
                                          <p:val>
                                            <p:strVal val="1+ppt_w/2"/>
                                          </p:val>
                                        </p:tav>
                                      </p:tavLst>
                                    </p:anim>
                                    <p:anim calcmode="lin" valueType="num">
                                      <p:cBhvr additive="base">
                                        <p:cTn id="37" dur="500"/>
                                        <p:tgtEl>
                                          <p:spTgt spid="8"/>
                                        </p:tgtEl>
                                        <p:attrNameLst>
                                          <p:attrName>ppt_y</p:attrName>
                                        </p:attrNameLst>
                                      </p:cBhvr>
                                      <p:tavLst>
                                        <p:tav tm="0">
                                          <p:val>
                                            <p:strVal val="ppt_y"/>
                                          </p:val>
                                        </p:tav>
                                        <p:tav tm="100000">
                                          <p:val>
                                            <p:strVal val="ppt_y"/>
                                          </p:val>
                                        </p:tav>
                                      </p:tavLst>
                                    </p:anim>
                                    <p:set>
                                      <p:cBhvr>
                                        <p:cTn id="3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4352</Words>
  <Application>WPS 演示</Application>
  <PresentationFormat>全屏显示(4:3)</PresentationFormat>
  <Paragraphs>475</Paragraphs>
  <Slides>29</Slides>
  <Notes>0</Notes>
  <HiddenSlides>0</HiddenSlides>
  <MMClips>0</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29</vt:i4>
      </vt:variant>
    </vt:vector>
  </HeadingPairs>
  <TitlesOfParts>
    <vt:vector size="52" baseType="lpstr">
      <vt:lpstr>Arial</vt:lpstr>
      <vt:lpstr>宋体</vt:lpstr>
      <vt:lpstr>Wingdings</vt:lpstr>
      <vt:lpstr>微软雅黑</vt:lpstr>
      <vt:lpstr>Adobe 仿宋 Std R</vt:lpstr>
      <vt:lpstr>Calibri</vt:lpstr>
      <vt:lpstr>Arial Unicode MS</vt:lpstr>
      <vt:lpstr>Calibri Light</vt:lpstr>
      <vt:lpstr>PMingLiU</vt:lpstr>
      <vt:lpstr>Segoe Print</vt:lpstr>
      <vt:lpstr>仿宋</vt:lpstr>
      <vt:lpstr>PMingLiU</vt:lpstr>
      <vt:lpstr>AR BLANCA</vt:lpstr>
      <vt:lpstr>幼圆</vt:lpstr>
      <vt:lpstr>方正姚体</vt:lpstr>
      <vt:lpstr>方正兰亭超细黑简体</vt:lpstr>
      <vt:lpstr>楷体</vt:lpstr>
      <vt:lpstr>方正舒体</vt:lpstr>
      <vt:lpstr>华文宋体</vt:lpstr>
      <vt:lpstr>华文彩云</vt:lpstr>
      <vt:lpstr>华文细黑</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Re.mix</cp:lastModifiedBy>
  <cp:revision>206</cp:revision>
  <dcterms:created xsi:type="dcterms:W3CDTF">2015-02-19T23:46:00Z</dcterms:created>
  <dcterms:modified xsi:type="dcterms:W3CDTF">2018-05-21T14:57:26Z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