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0" r:id="rId4"/>
    <p:sldId id="266" r:id="rId5"/>
    <p:sldId id="294" r:id="rId6"/>
    <p:sldId id="270" r:id="rId7"/>
    <p:sldId id="317" r:id="rId8"/>
    <p:sldId id="265" r:id="rId9"/>
    <p:sldId id="269" r:id="rId10"/>
    <p:sldId id="279" r:id="rId11"/>
    <p:sldId id="318" r:id="rId12"/>
    <p:sldId id="319" r:id="rId13"/>
    <p:sldId id="274" r:id="rId14"/>
    <p:sldId id="268" r:id="rId15"/>
    <p:sldId id="321" r:id="rId16"/>
    <p:sldId id="322" r:id="rId17"/>
    <p:sldId id="323" r:id="rId18"/>
    <p:sldId id="292" r:id="rId19"/>
    <p:sldId id="280" r:id="rId20"/>
    <p:sldId id="291" r:id="rId21"/>
    <p:sldId id="271" r:id="rId22"/>
    <p:sldId id="295" r:id="rId23"/>
    <p:sldId id="277" r:id="rId24"/>
    <p:sldId id="288" r:id="rId25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2D14F"/>
    <a:srgbClr val="0174AB"/>
    <a:srgbClr val="666666"/>
    <a:srgbClr val="BFC0C0"/>
    <a:srgbClr val="9F9D9A"/>
    <a:srgbClr val="0A377B"/>
    <a:srgbClr val="083F80"/>
    <a:srgbClr val="1F497D"/>
    <a:srgbClr val="967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-1254" y="-90"/>
      </p:cViewPr>
      <p:guideLst>
        <p:guide orient="horz" pos="292"/>
        <p:guide orient="horz" pos="1122"/>
        <p:guide orient="horz" pos="2311"/>
        <p:guide orient="horz" pos="3296"/>
        <p:guide pos="5112"/>
        <p:guide pos="14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6.png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6496050" y="657860"/>
            <a:ext cx="24872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>
                <a:solidFill>
                  <a:srgbClr val="0174AB"/>
                </a:solidFill>
                <a:latin typeface="方正舒体" panose="02010601030101010101" charset="-122"/>
                <a:ea typeface="方正舒体" panose="02010601030101010101" charset="-122"/>
              </a:rPr>
              <a:t>东华大学</a:t>
            </a:r>
            <a:endParaRPr lang="zh-CN" altLang="en-US" sz="4000" b="1" spc="300" dirty="0">
              <a:solidFill>
                <a:srgbClr val="0174AB"/>
              </a:solidFill>
              <a:latin typeface="方正舒体" panose="02010601030101010101" charset="-122"/>
              <a:ea typeface="方正舒体" panose="0201060103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61011" y="2705725"/>
            <a:ext cx="7021979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鲜蔬配送管理系统的设计与开发</a:t>
            </a:r>
            <a:endParaRPr lang="zh-CN" altLang="en-US" sz="5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35076" y="4785180"/>
            <a:ext cx="1357313" cy="400052"/>
          </a:xfrm>
          <a:prstGeom prst="rect">
            <a:avLst/>
          </a:prstGeom>
          <a:solidFill>
            <a:srgbClr val="92D1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35076" y="5306673"/>
            <a:ext cx="1357313" cy="400052"/>
          </a:xfrm>
          <a:prstGeom prst="rect">
            <a:avLst/>
          </a:prstGeom>
          <a:solidFill>
            <a:srgbClr val="92D1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20962" y="4800540"/>
            <a:ext cx="161448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孙芸芸</a:t>
            </a:r>
            <a:endParaRPr lang="zh-CN" altLang="zh-HK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20962" y="5322033"/>
            <a:ext cx="161448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吴国文</a:t>
            </a:r>
            <a:endParaRPr lang="zh-CN" altLang="zh-HK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-2147482624" descr="hah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7505" y="450850"/>
            <a:ext cx="1058545" cy="10585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700000">
            <a:off x="3722733" y="3054803"/>
            <a:ext cx="1347046" cy="1347046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37" name="Group 30"/>
          <p:cNvGrpSpPr>
            <a:grpSpLocks noChangeAspect="1"/>
          </p:cNvGrpSpPr>
          <p:nvPr/>
        </p:nvGrpSpPr>
        <p:grpSpPr bwMode="auto">
          <a:xfrm>
            <a:off x="3895316" y="3230970"/>
            <a:ext cx="1001875" cy="994719"/>
            <a:chOff x="907" y="586"/>
            <a:chExt cx="3357" cy="3333"/>
          </a:xfrm>
          <a:solidFill>
            <a:schemeClr val="bg1"/>
          </a:solidFill>
        </p:grpSpPr>
        <p:sp>
          <p:nvSpPr>
            <p:cNvPr id="38" name="Freeform 32"/>
            <p:cNvSpPr/>
            <p:nvPr/>
          </p:nvSpPr>
          <p:spPr bwMode="auto">
            <a:xfrm>
              <a:off x="1801" y="1277"/>
              <a:ext cx="1588" cy="2000"/>
            </a:xfrm>
            <a:custGeom>
              <a:avLst/>
              <a:gdLst>
                <a:gd name="T0" fmla="*/ 659 w 671"/>
                <a:gd name="T1" fmla="*/ 351 h 845"/>
                <a:gd name="T2" fmla="*/ 643 w 671"/>
                <a:gd name="T3" fmla="*/ 429 h 845"/>
                <a:gd name="T4" fmla="*/ 659 w 671"/>
                <a:gd name="T5" fmla="*/ 458 h 845"/>
                <a:gd name="T6" fmla="*/ 664 w 671"/>
                <a:gd name="T7" fmla="*/ 493 h 845"/>
                <a:gd name="T8" fmla="*/ 378 w 671"/>
                <a:gd name="T9" fmla="*/ 838 h 845"/>
                <a:gd name="T10" fmla="*/ 357 w 671"/>
                <a:gd name="T11" fmla="*/ 840 h 845"/>
                <a:gd name="T12" fmla="*/ 286 w 671"/>
                <a:gd name="T13" fmla="*/ 838 h 845"/>
                <a:gd name="T14" fmla="*/ 267 w 671"/>
                <a:gd name="T15" fmla="*/ 834 h 845"/>
                <a:gd name="T16" fmla="*/ 15 w 671"/>
                <a:gd name="T17" fmla="*/ 366 h 845"/>
                <a:gd name="T18" fmla="*/ 41 w 671"/>
                <a:gd name="T19" fmla="*/ 49 h 845"/>
                <a:gd name="T20" fmla="*/ 45 w 671"/>
                <a:gd name="T21" fmla="*/ 39 h 845"/>
                <a:gd name="T22" fmla="*/ 58 w 671"/>
                <a:gd name="T23" fmla="*/ 39 h 845"/>
                <a:gd name="T24" fmla="*/ 130 w 671"/>
                <a:gd name="T25" fmla="*/ 7 h 845"/>
                <a:gd name="T26" fmla="*/ 145 w 671"/>
                <a:gd name="T27" fmla="*/ 1 h 845"/>
                <a:gd name="T28" fmla="*/ 658 w 671"/>
                <a:gd name="T29" fmla="*/ 349 h 845"/>
                <a:gd name="T30" fmla="*/ 659 w 671"/>
                <a:gd name="T31" fmla="*/ 351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1" h="845">
                  <a:moveTo>
                    <a:pt x="659" y="351"/>
                  </a:moveTo>
                  <a:cubicBezTo>
                    <a:pt x="641" y="374"/>
                    <a:pt x="634" y="401"/>
                    <a:pt x="643" y="429"/>
                  </a:cubicBezTo>
                  <a:cubicBezTo>
                    <a:pt x="647" y="440"/>
                    <a:pt x="651" y="451"/>
                    <a:pt x="659" y="458"/>
                  </a:cubicBezTo>
                  <a:cubicBezTo>
                    <a:pt x="671" y="469"/>
                    <a:pt x="670" y="479"/>
                    <a:pt x="664" y="493"/>
                  </a:cubicBezTo>
                  <a:cubicBezTo>
                    <a:pt x="602" y="635"/>
                    <a:pt x="505" y="749"/>
                    <a:pt x="378" y="838"/>
                  </a:cubicBezTo>
                  <a:cubicBezTo>
                    <a:pt x="371" y="844"/>
                    <a:pt x="366" y="845"/>
                    <a:pt x="357" y="840"/>
                  </a:cubicBezTo>
                  <a:cubicBezTo>
                    <a:pt x="334" y="828"/>
                    <a:pt x="310" y="827"/>
                    <a:pt x="286" y="838"/>
                  </a:cubicBezTo>
                  <a:cubicBezTo>
                    <a:pt x="278" y="842"/>
                    <a:pt x="273" y="840"/>
                    <a:pt x="267" y="834"/>
                  </a:cubicBezTo>
                  <a:cubicBezTo>
                    <a:pt x="129" y="707"/>
                    <a:pt x="41" y="553"/>
                    <a:pt x="15" y="366"/>
                  </a:cubicBezTo>
                  <a:cubicBezTo>
                    <a:pt x="0" y="259"/>
                    <a:pt x="9" y="153"/>
                    <a:pt x="41" y="49"/>
                  </a:cubicBezTo>
                  <a:cubicBezTo>
                    <a:pt x="42" y="46"/>
                    <a:pt x="44" y="43"/>
                    <a:pt x="45" y="39"/>
                  </a:cubicBezTo>
                  <a:cubicBezTo>
                    <a:pt x="50" y="39"/>
                    <a:pt x="54" y="39"/>
                    <a:pt x="58" y="39"/>
                  </a:cubicBezTo>
                  <a:cubicBezTo>
                    <a:pt x="87" y="40"/>
                    <a:pt x="110" y="29"/>
                    <a:pt x="130" y="7"/>
                  </a:cubicBezTo>
                  <a:cubicBezTo>
                    <a:pt x="133" y="3"/>
                    <a:pt x="141" y="0"/>
                    <a:pt x="145" y="1"/>
                  </a:cubicBezTo>
                  <a:cubicBezTo>
                    <a:pt x="359" y="54"/>
                    <a:pt x="532" y="167"/>
                    <a:pt x="658" y="349"/>
                  </a:cubicBezTo>
                  <a:cubicBezTo>
                    <a:pt x="658" y="349"/>
                    <a:pt x="658" y="350"/>
                    <a:pt x="659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39" name="Freeform 33"/>
            <p:cNvSpPr/>
            <p:nvPr/>
          </p:nvSpPr>
          <p:spPr bwMode="auto">
            <a:xfrm>
              <a:off x="907" y="1291"/>
              <a:ext cx="1474" cy="2337"/>
            </a:xfrm>
            <a:custGeom>
              <a:avLst/>
              <a:gdLst>
                <a:gd name="T0" fmla="*/ 338 w 623"/>
                <a:gd name="T1" fmla="*/ 987 h 987"/>
                <a:gd name="T2" fmla="*/ 328 w 623"/>
                <a:gd name="T3" fmla="*/ 982 h 987"/>
                <a:gd name="T4" fmla="*/ 13 w 623"/>
                <a:gd name="T5" fmla="*/ 504 h 987"/>
                <a:gd name="T6" fmla="*/ 20 w 623"/>
                <a:gd name="T7" fmla="*/ 260 h 987"/>
                <a:gd name="T8" fmla="*/ 38 w 623"/>
                <a:gd name="T9" fmla="*/ 223 h 987"/>
                <a:gd name="T10" fmla="*/ 362 w 623"/>
                <a:gd name="T11" fmla="*/ 1 h 987"/>
                <a:gd name="T12" fmla="*/ 375 w 623"/>
                <a:gd name="T13" fmla="*/ 3 h 987"/>
                <a:gd name="T14" fmla="*/ 380 w 623"/>
                <a:gd name="T15" fmla="*/ 21 h 987"/>
                <a:gd name="T16" fmla="*/ 344 w 623"/>
                <a:gd name="T17" fmla="*/ 309 h 987"/>
                <a:gd name="T18" fmla="*/ 567 w 623"/>
                <a:gd name="T19" fmla="*/ 812 h 987"/>
                <a:gd name="T20" fmla="*/ 615 w 623"/>
                <a:gd name="T21" fmla="*/ 859 h 987"/>
                <a:gd name="T22" fmla="*/ 618 w 623"/>
                <a:gd name="T23" fmla="*/ 875 h 987"/>
                <a:gd name="T24" fmla="*/ 612 w 623"/>
                <a:gd name="T25" fmla="*/ 895 h 987"/>
                <a:gd name="T26" fmla="*/ 588 w 623"/>
                <a:gd name="T27" fmla="*/ 924 h 987"/>
                <a:gd name="T28" fmla="*/ 345 w 623"/>
                <a:gd name="T29" fmla="*/ 986 h 987"/>
                <a:gd name="T30" fmla="*/ 338 w 623"/>
                <a:gd name="T31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3" h="987">
                  <a:moveTo>
                    <a:pt x="338" y="987"/>
                  </a:moveTo>
                  <a:cubicBezTo>
                    <a:pt x="336" y="986"/>
                    <a:pt x="332" y="984"/>
                    <a:pt x="328" y="982"/>
                  </a:cubicBezTo>
                  <a:cubicBezTo>
                    <a:pt x="154" y="868"/>
                    <a:pt x="47" y="710"/>
                    <a:pt x="13" y="504"/>
                  </a:cubicBezTo>
                  <a:cubicBezTo>
                    <a:pt x="0" y="422"/>
                    <a:pt x="3" y="341"/>
                    <a:pt x="20" y="260"/>
                  </a:cubicBezTo>
                  <a:cubicBezTo>
                    <a:pt x="23" y="245"/>
                    <a:pt x="28" y="234"/>
                    <a:pt x="38" y="223"/>
                  </a:cubicBezTo>
                  <a:cubicBezTo>
                    <a:pt x="129" y="124"/>
                    <a:pt x="237" y="51"/>
                    <a:pt x="362" y="1"/>
                  </a:cubicBezTo>
                  <a:cubicBezTo>
                    <a:pt x="365" y="0"/>
                    <a:pt x="373" y="1"/>
                    <a:pt x="375" y="3"/>
                  </a:cubicBezTo>
                  <a:cubicBezTo>
                    <a:pt x="379" y="8"/>
                    <a:pt x="382" y="16"/>
                    <a:pt x="380" y="21"/>
                  </a:cubicBezTo>
                  <a:cubicBezTo>
                    <a:pt x="351" y="115"/>
                    <a:pt x="338" y="211"/>
                    <a:pt x="344" y="309"/>
                  </a:cubicBezTo>
                  <a:cubicBezTo>
                    <a:pt x="358" y="504"/>
                    <a:pt x="435" y="670"/>
                    <a:pt x="567" y="812"/>
                  </a:cubicBezTo>
                  <a:cubicBezTo>
                    <a:pt x="582" y="828"/>
                    <a:pt x="598" y="844"/>
                    <a:pt x="615" y="859"/>
                  </a:cubicBezTo>
                  <a:cubicBezTo>
                    <a:pt x="620" y="864"/>
                    <a:pt x="623" y="868"/>
                    <a:pt x="618" y="875"/>
                  </a:cubicBezTo>
                  <a:cubicBezTo>
                    <a:pt x="615" y="881"/>
                    <a:pt x="612" y="889"/>
                    <a:pt x="612" y="895"/>
                  </a:cubicBezTo>
                  <a:cubicBezTo>
                    <a:pt x="614" y="914"/>
                    <a:pt x="601" y="918"/>
                    <a:pt x="588" y="924"/>
                  </a:cubicBezTo>
                  <a:cubicBezTo>
                    <a:pt x="510" y="956"/>
                    <a:pt x="429" y="976"/>
                    <a:pt x="345" y="986"/>
                  </a:cubicBezTo>
                  <a:cubicBezTo>
                    <a:pt x="344" y="986"/>
                    <a:pt x="342" y="986"/>
                    <a:pt x="338" y="9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0" name="Freeform 34"/>
            <p:cNvSpPr/>
            <p:nvPr/>
          </p:nvSpPr>
          <p:spPr bwMode="auto">
            <a:xfrm>
              <a:off x="3592" y="1459"/>
              <a:ext cx="672" cy="1870"/>
            </a:xfrm>
            <a:custGeom>
              <a:avLst/>
              <a:gdLst>
                <a:gd name="T0" fmla="*/ 39 w 284"/>
                <a:gd name="T1" fmla="*/ 0 h 790"/>
                <a:gd name="T2" fmla="*/ 229 w 284"/>
                <a:gd name="T3" fmla="*/ 159 h 790"/>
                <a:gd name="T4" fmla="*/ 235 w 284"/>
                <a:gd name="T5" fmla="*/ 173 h 790"/>
                <a:gd name="T6" fmla="*/ 78 w 284"/>
                <a:gd name="T7" fmla="*/ 785 h 790"/>
                <a:gd name="T8" fmla="*/ 74 w 284"/>
                <a:gd name="T9" fmla="*/ 790 h 790"/>
                <a:gd name="T10" fmla="*/ 71 w 284"/>
                <a:gd name="T11" fmla="*/ 790 h 790"/>
                <a:gd name="T12" fmla="*/ 73 w 284"/>
                <a:gd name="T13" fmla="*/ 770 h 790"/>
                <a:gd name="T14" fmla="*/ 23 w 284"/>
                <a:gd name="T15" fmla="*/ 412 h 790"/>
                <a:gd name="T16" fmla="*/ 28 w 284"/>
                <a:gd name="T17" fmla="*/ 390 h 790"/>
                <a:gd name="T18" fmla="*/ 12 w 284"/>
                <a:gd name="T19" fmla="*/ 254 h 790"/>
                <a:gd name="T20" fmla="*/ 2 w 284"/>
                <a:gd name="T21" fmla="*/ 231 h 790"/>
                <a:gd name="T22" fmla="*/ 5 w 284"/>
                <a:gd name="T23" fmla="*/ 37 h 790"/>
                <a:gd name="T24" fmla="*/ 13 w 284"/>
                <a:gd name="T25" fmla="*/ 20 h 790"/>
                <a:gd name="T26" fmla="*/ 39 w 284"/>
                <a:gd name="T27" fmla="*/ 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790">
                  <a:moveTo>
                    <a:pt x="39" y="0"/>
                  </a:moveTo>
                  <a:cubicBezTo>
                    <a:pt x="110" y="44"/>
                    <a:pt x="173" y="97"/>
                    <a:pt x="229" y="159"/>
                  </a:cubicBezTo>
                  <a:cubicBezTo>
                    <a:pt x="232" y="163"/>
                    <a:pt x="234" y="168"/>
                    <a:pt x="235" y="173"/>
                  </a:cubicBezTo>
                  <a:cubicBezTo>
                    <a:pt x="284" y="403"/>
                    <a:pt x="231" y="607"/>
                    <a:pt x="78" y="785"/>
                  </a:cubicBezTo>
                  <a:cubicBezTo>
                    <a:pt x="77" y="787"/>
                    <a:pt x="75" y="788"/>
                    <a:pt x="74" y="790"/>
                  </a:cubicBezTo>
                  <a:cubicBezTo>
                    <a:pt x="73" y="790"/>
                    <a:pt x="73" y="790"/>
                    <a:pt x="71" y="790"/>
                  </a:cubicBezTo>
                  <a:cubicBezTo>
                    <a:pt x="71" y="784"/>
                    <a:pt x="72" y="777"/>
                    <a:pt x="73" y="770"/>
                  </a:cubicBezTo>
                  <a:cubicBezTo>
                    <a:pt x="86" y="647"/>
                    <a:pt x="68" y="527"/>
                    <a:pt x="23" y="412"/>
                  </a:cubicBezTo>
                  <a:cubicBezTo>
                    <a:pt x="20" y="403"/>
                    <a:pt x="20" y="398"/>
                    <a:pt x="28" y="390"/>
                  </a:cubicBezTo>
                  <a:cubicBezTo>
                    <a:pt x="70" y="351"/>
                    <a:pt x="63" y="283"/>
                    <a:pt x="12" y="254"/>
                  </a:cubicBezTo>
                  <a:cubicBezTo>
                    <a:pt x="1" y="248"/>
                    <a:pt x="0" y="242"/>
                    <a:pt x="2" y="231"/>
                  </a:cubicBezTo>
                  <a:cubicBezTo>
                    <a:pt x="12" y="167"/>
                    <a:pt x="13" y="102"/>
                    <a:pt x="5" y="37"/>
                  </a:cubicBezTo>
                  <a:cubicBezTo>
                    <a:pt x="4" y="30"/>
                    <a:pt x="5" y="25"/>
                    <a:pt x="13" y="20"/>
                  </a:cubicBezTo>
                  <a:cubicBezTo>
                    <a:pt x="21" y="15"/>
                    <a:pt x="29" y="8"/>
                    <a:pt x="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1" name="Freeform 35"/>
            <p:cNvSpPr/>
            <p:nvPr/>
          </p:nvSpPr>
          <p:spPr bwMode="auto">
            <a:xfrm>
              <a:off x="2736" y="2437"/>
              <a:ext cx="939" cy="1269"/>
            </a:xfrm>
            <a:custGeom>
              <a:avLst/>
              <a:gdLst>
                <a:gd name="T0" fmla="*/ 395 w 397"/>
                <a:gd name="T1" fmla="*/ 316 h 536"/>
                <a:gd name="T2" fmla="*/ 381 w 397"/>
                <a:gd name="T3" fmla="*/ 422 h 536"/>
                <a:gd name="T4" fmla="*/ 371 w 397"/>
                <a:gd name="T5" fmla="*/ 440 h 536"/>
                <a:gd name="T6" fmla="*/ 230 w 397"/>
                <a:gd name="T7" fmla="*/ 533 h 536"/>
                <a:gd name="T8" fmla="*/ 211 w 397"/>
                <a:gd name="T9" fmla="*/ 535 h 536"/>
                <a:gd name="T10" fmla="*/ 17 w 397"/>
                <a:gd name="T11" fmla="*/ 450 h 536"/>
                <a:gd name="T12" fmla="*/ 10 w 397"/>
                <a:gd name="T13" fmla="*/ 436 h 536"/>
                <a:gd name="T14" fmla="*/ 6 w 397"/>
                <a:gd name="T15" fmla="*/ 405 h 536"/>
                <a:gd name="T16" fmla="*/ 17 w 397"/>
                <a:gd name="T17" fmla="*/ 377 h 536"/>
                <a:gd name="T18" fmla="*/ 311 w 397"/>
                <a:gd name="T19" fmla="*/ 12 h 536"/>
                <a:gd name="T20" fmla="*/ 325 w 397"/>
                <a:gd name="T21" fmla="*/ 1 h 536"/>
                <a:gd name="T22" fmla="*/ 345 w 397"/>
                <a:gd name="T23" fmla="*/ 14 h 536"/>
                <a:gd name="T24" fmla="*/ 395 w 397"/>
                <a:gd name="T25" fmla="*/ 31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7" h="536">
                  <a:moveTo>
                    <a:pt x="395" y="316"/>
                  </a:moveTo>
                  <a:cubicBezTo>
                    <a:pt x="393" y="337"/>
                    <a:pt x="388" y="380"/>
                    <a:pt x="381" y="422"/>
                  </a:cubicBezTo>
                  <a:cubicBezTo>
                    <a:pt x="380" y="428"/>
                    <a:pt x="376" y="435"/>
                    <a:pt x="371" y="440"/>
                  </a:cubicBezTo>
                  <a:cubicBezTo>
                    <a:pt x="328" y="477"/>
                    <a:pt x="281" y="508"/>
                    <a:pt x="230" y="533"/>
                  </a:cubicBezTo>
                  <a:cubicBezTo>
                    <a:pt x="224" y="535"/>
                    <a:pt x="217" y="536"/>
                    <a:pt x="211" y="535"/>
                  </a:cubicBezTo>
                  <a:cubicBezTo>
                    <a:pt x="143" y="515"/>
                    <a:pt x="78" y="486"/>
                    <a:pt x="17" y="450"/>
                  </a:cubicBezTo>
                  <a:cubicBezTo>
                    <a:pt x="13" y="448"/>
                    <a:pt x="10" y="441"/>
                    <a:pt x="10" y="436"/>
                  </a:cubicBezTo>
                  <a:cubicBezTo>
                    <a:pt x="8" y="426"/>
                    <a:pt x="10" y="414"/>
                    <a:pt x="6" y="405"/>
                  </a:cubicBezTo>
                  <a:cubicBezTo>
                    <a:pt x="0" y="391"/>
                    <a:pt x="6" y="385"/>
                    <a:pt x="17" y="377"/>
                  </a:cubicBezTo>
                  <a:cubicBezTo>
                    <a:pt x="149" y="283"/>
                    <a:pt x="248" y="162"/>
                    <a:pt x="311" y="12"/>
                  </a:cubicBezTo>
                  <a:cubicBezTo>
                    <a:pt x="314" y="6"/>
                    <a:pt x="315" y="0"/>
                    <a:pt x="325" y="1"/>
                  </a:cubicBezTo>
                  <a:cubicBezTo>
                    <a:pt x="335" y="2"/>
                    <a:pt x="341" y="3"/>
                    <a:pt x="345" y="14"/>
                  </a:cubicBezTo>
                  <a:cubicBezTo>
                    <a:pt x="380" y="104"/>
                    <a:pt x="397" y="198"/>
                    <a:pt x="395" y="3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2" name="Freeform 36"/>
            <p:cNvSpPr/>
            <p:nvPr/>
          </p:nvSpPr>
          <p:spPr bwMode="auto">
            <a:xfrm>
              <a:off x="2073" y="586"/>
              <a:ext cx="1327" cy="606"/>
            </a:xfrm>
            <a:custGeom>
              <a:avLst/>
              <a:gdLst>
                <a:gd name="T0" fmla="*/ 0 w 561"/>
                <a:gd name="T1" fmla="*/ 175 h 256"/>
                <a:gd name="T2" fmla="*/ 127 w 561"/>
                <a:gd name="T3" fmla="*/ 15 h 256"/>
                <a:gd name="T4" fmla="*/ 140 w 561"/>
                <a:gd name="T5" fmla="*/ 10 h 256"/>
                <a:gd name="T6" fmla="*/ 455 w 561"/>
                <a:gd name="T7" fmla="*/ 54 h 256"/>
                <a:gd name="T8" fmla="*/ 477 w 561"/>
                <a:gd name="T9" fmla="*/ 72 h 256"/>
                <a:gd name="T10" fmla="*/ 560 w 561"/>
                <a:gd name="T11" fmla="*/ 230 h 256"/>
                <a:gd name="T12" fmla="*/ 559 w 561"/>
                <a:gd name="T13" fmla="*/ 246 h 256"/>
                <a:gd name="T14" fmla="*/ 538 w 561"/>
                <a:gd name="T15" fmla="*/ 253 h 256"/>
                <a:gd name="T16" fmla="*/ 184 w 561"/>
                <a:gd name="T17" fmla="*/ 193 h 256"/>
                <a:gd name="T18" fmla="*/ 43 w 561"/>
                <a:gd name="T19" fmla="*/ 206 h 256"/>
                <a:gd name="T20" fmla="*/ 19 w 561"/>
                <a:gd name="T21" fmla="*/ 197 h 256"/>
                <a:gd name="T22" fmla="*/ 0 w 561"/>
                <a:gd name="T23" fmla="*/ 17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1" h="256">
                  <a:moveTo>
                    <a:pt x="0" y="175"/>
                  </a:moveTo>
                  <a:cubicBezTo>
                    <a:pt x="36" y="116"/>
                    <a:pt x="78" y="63"/>
                    <a:pt x="127" y="15"/>
                  </a:cubicBezTo>
                  <a:cubicBezTo>
                    <a:pt x="130" y="12"/>
                    <a:pt x="136" y="11"/>
                    <a:pt x="140" y="10"/>
                  </a:cubicBezTo>
                  <a:cubicBezTo>
                    <a:pt x="249" y="0"/>
                    <a:pt x="354" y="15"/>
                    <a:pt x="455" y="54"/>
                  </a:cubicBezTo>
                  <a:cubicBezTo>
                    <a:pt x="463" y="58"/>
                    <a:pt x="472" y="65"/>
                    <a:pt x="477" y="72"/>
                  </a:cubicBezTo>
                  <a:cubicBezTo>
                    <a:pt x="511" y="121"/>
                    <a:pt x="539" y="174"/>
                    <a:pt x="560" y="230"/>
                  </a:cubicBezTo>
                  <a:cubicBezTo>
                    <a:pt x="561" y="235"/>
                    <a:pt x="561" y="242"/>
                    <a:pt x="559" y="246"/>
                  </a:cubicBezTo>
                  <a:cubicBezTo>
                    <a:pt x="554" y="253"/>
                    <a:pt x="548" y="256"/>
                    <a:pt x="538" y="253"/>
                  </a:cubicBezTo>
                  <a:cubicBezTo>
                    <a:pt x="424" y="210"/>
                    <a:pt x="306" y="189"/>
                    <a:pt x="184" y="193"/>
                  </a:cubicBezTo>
                  <a:cubicBezTo>
                    <a:pt x="137" y="195"/>
                    <a:pt x="90" y="201"/>
                    <a:pt x="43" y="206"/>
                  </a:cubicBezTo>
                  <a:cubicBezTo>
                    <a:pt x="32" y="208"/>
                    <a:pt x="24" y="208"/>
                    <a:pt x="19" y="197"/>
                  </a:cubicBezTo>
                  <a:cubicBezTo>
                    <a:pt x="15" y="189"/>
                    <a:pt x="7" y="183"/>
                    <a:pt x="0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3" name="Freeform 37"/>
            <p:cNvSpPr/>
            <p:nvPr/>
          </p:nvSpPr>
          <p:spPr bwMode="auto">
            <a:xfrm>
              <a:off x="2180" y="1097"/>
              <a:ext cx="1341" cy="947"/>
            </a:xfrm>
            <a:custGeom>
              <a:avLst/>
              <a:gdLst>
                <a:gd name="T0" fmla="*/ 0 w 567"/>
                <a:gd name="T1" fmla="*/ 35 h 400"/>
                <a:gd name="T2" fmla="*/ 480 w 567"/>
                <a:gd name="T3" fmla="*/ 79 h 400"/>
                <a:gd name="T4" fmla="*/ 558 w 567"/>
                <a:gd name="T5" fmla="*/ 186 h 400"/>
                <a:gd name="T6" fmla="*/ 560 w 567"/>
                <a:gd name="T7" fmla="*/ 349 h 400"/>
                <a:gd name="T8" fmla="*/ 557 w 567"/>
                <a:gd name="T9" fmla="*/ 377 h 400"/>
                <a:gd name="T10" fmla="*/ 534 w 567"/>
                <a:gd name="T11" fmla="*/ 400 h 400"/>
                <a:gd name="T12" fmla="*/ 0 w 567"/>
                <a:gd name="T13" fmla="*/ 3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400">
                  <a:moveTo>
                    <a:pt x="0" y="35"/>
                  </a:moveTo>
                  <a:cubicBezTo>
                    <a:pt x="97" y="0"/>
                    <a:pt x="371" y="25"/>
                    <a:pt x="480" y="79"/>
                  </a:cubicBezTo>
                  <a:cubicBezTo>
                    <a:pt x="481" y="147"/>
                    <a:pt x="497" y="169"/>
                    <a:pt x="558" y="186"/>
                  </a:cubicBezTo>
                  <a:cubicBezTo>
                    <a:pt x="566" y="240"/>
                    <a:pt x="567" y="294"/>
                    <a:pt x="560" y="349"/>
                  </a:cubicBezTo>
                  <a:cubicBezTo>
                    <a:pt x="559" y="358"/>
                    <a:pt x="558" y="368"/>
                    <a:pt x="557" y="377"/>
                  </a:cubicBezTo>
                  <a:cubicBezTo>
                    <a:pt x="554" y="397"/>
                    <a:pt x="558" y="395"/>
                    <a:pt x="534" y="400"/>
                  </a:cubicBezTo>
                  <a:cubicBezTo>
                    <a:pt x="402" y="212"/>
                    <a:pt x="222" y="93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4" name="Freeform 38"/>
            <p:cNvSpPr/>
            <p:nvPr/>
          </p:nvSpPr>
          <p:spPr bwMode="auto">
            <a:xfrm>
              <a:off x="1872" y="3564"/>
              <a:ext cx="1228" cy="355"/>
            </a:xfrm>
            <a:custGeom>
              <a:avLst/>
              <a:gdLst>
                <a:gd name="T0" fmla="*/ 519 w 519"/>
                <a:gd name="T1" fmla="*/ 88 h 150"/>
                <a:gd name="T2" fmla="*/ 0 w 519"/>
                <a:gd name="T3" fmla="*/ 64 h 150"/>
                <a:gd name="T4" fmla="*/ 216 w 519"/>
                <a:gd name="T5" fmla="*/ 0 h 150"/>
                <a:gd name="T6" fmla="*/ 352 w 519"/>
                <a:gd name="T7" fmla="*/ 10 h 150"/>
                <a:gd name="T8" fmla="*/ 519 w 519"/>
                <a:gd name="T9" fmla="*/ 8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9" h="150">
                  <a:moveTo>
                    <a:pt x="519" y="88"/>
                  </a:moveTo>
                  <a:cubicBezTo>
                    <a:pt x="376" y="150"/>
                    <a:pt x="104" y="137"/>
                    <a:pt x="0" y="64"/>
                  </a:cubicBezTo>
                  <a:cubicBezTo>
                    <a:pt x="70" y="43"/>
                    <a:pt x="143" y="22"/>
                    <a:pt x="216" y="0"/>
                  </a:cubicBezTo>
                  <a:cubicBezTo>
                    <a:pt x="256" y="51"/>
                    <a:pt x="316" y="46"/>
                    <a:pt x="352" y="10"/>
                  </a:cubicBezTo>
                  <a:cubicBezTo>
                    <a:pt x="408" y="36"/>
                    <a:pt x="463" y="62"/>
                    <a:pt x="519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5" name="Freeform 39"/>
            <p:cNvSpPr/>
            <p:nvPr/>
          </p:nvSpPr>
          <p:spPr bwMode="auto">
            <a:xfrm>
              <a:off x="1357" y="640"/>
              <a:ext cx="844" cy="486"/>
            </a:xfrm>
            <a:custGeom>
              <a:avLst/>
              <a:gdLst>
                <a:gd name="T0" fmla="*/ 357 w 357"/>
                <a:gd name="T1" fmla="*/ 0 h 205"/>
                <a:gd name="T2" fmla="*/ 266 w 357"/>
                <a:gd name="T3" fmla="*/ 129 h 205"/>
                <a:gd name="T4" fmla="*/ 256 w 357"/>
                <a:gd name="T5" fmla="*/ 136 h 205"/>
                <a:gd name="T6" fmla="*/ 168 w 357"/>
                <a:gd name="T7" fmla="*/ 198 h 205"/>
                <a:gd name="T8" fmla="*/ 167 w 357"/>
                <a:gd name="T9" fmla="*/ 199 h 205"/>
                <a:gd name="T10" fmla="*/ 0 w 357"/>
                <a:gd name="T11" fmla="*/ 205 h 205"/>
                <a:gd name="T12" fmla="*/ 357 w 357"/>
                <a:gd name="T13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7" h="205">
                  <a:moveTo>
                    <a:pt x="357" y="0"/>
                  </a:moveTo>
                  <a:cubicBezTo>
                    <a:pt x="326" y="44"/>
                    <a:pt x="296" y="87"/>
                    <a:pt x="266" y="129"/>
                  </a:cubicBezTo>
                  <a:cubicBezTo>
                    <a:pt x="264" y="132"/>
                    <a:pt x="259" y="136"/>
                    <a:pt x="256" y="136"/>
                  </a:cubicBezTo>
                  <a:cubicBezTo>
                    <a:pt x="211" y="135"/>
                    <a:pt x="182" y="157"/>
                    <a:pt x="168" y="198"/>
                  </a:cubicBezTo>
                  <a:cubicBezTo>
                    <a:pt x="167" y="200"/>
                    <a:pt x="166" y="201"/>
                    <a:pt x="167" y="199"/>
                  </a:cubicBezTo>
                  <a:cubicBezTo>
                    <a:pt x="110" y="201"/>
                    <a:pt x="56" y="203"/>
                    <a:pt x="0" y="205"/>
                  </a:cubicBezTo>
                  <a:cubicBezTo>
                    <a:pt x="99" y="101"/>
                    <a:pt x="218" y="32"/>
                    <a:pt x="3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6" name="Freeform 40"/>
            <p:cNvSpPr/>
            <p:nvPr/>
          </p:nvSpPr>
          <p:spPr bwMode="auto">
            <a:xfrm>
              <a:off x="3377" y="830"/>
              <a:ext cx="686" cy="786"/>
            </a:xfrm>
            <a:custGeom>
              <a:avLst/>
              <a:gdLst>
                <a:gd name="T0" fmla="*/ 290 w 290"/>
                <a:gd name="T1" fmla="*/ 332 h 332"/>
                <a:gd name="T2" fmla="*/ 281 w 290"/>
                <a:gd name="T3" fmla="*/ 325 h 332"/>
                <a:gd name="T4" fmla="*/ 155 w 290"/>
                <a:gd name="T5" fmla="*/ 231 h 332"/>
                <a:gd name="T6" fmla="*/ 147 w 290"/>
                <a:gd name="T7" fmla="*/ 215 h 332"/>
                <a:gd name="T8" fmla="*/ 66 w 290"/>
                <a:gd name="T9" fmla="*/ 126 h 332"/>
                <a:gd name="T10" fmla="*/ 53 w 290"/>
                <a:gd name="T11" fmla="*/ 119 h 332"/>
                <a:gd name="T12" fmla="*/ 0 w 290"/>
                <a:gd name="T13" fmla="*/ 0 h 332"/>
                <a:gd name="T14" fmla="*/ 290 w 290"/>
                <a:gd name="T15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332">
                  <a:moveTo>
                    <a:pt x="290" y="332"/>
                  </a:moveTo>
                  <a:cubicBezTo>
                    <a:pt x="286" y="329"/>
                    <a:pt x="284" y="327"/>
                    <a:pt x="281" y="325"/>
                  </a:cubicBezTo>
                  <a:cubicBezTo>
                    <a:pt x="239" y="294"/>
                    <a:pt x="197" y="263"/>
                    <a:pt x="155" y="231"/>
                  </a:cubicBezTo>
                  <a:cubicBezTo>
                    <a:pt x="151" y="228"/>
                    <a:pt x="147" y="221"/>
                    <a:pt x="147" y="215"/>
                  </a:cubicBezTo>
                  <a:cubicBezTo>
                    <a:pt x="146" y="168"/>
                    <a:pt x="114" y="132"/>
                    <a:pt x="66" y="126"/>
                  </a:cubicBezTo>
                  <a:cubicBezTo>
                    <a:pt x="61" y="126"/>
                    <a:pt x="54" y="123"/>
                    <a:pt x="53" y="119"/>
                  </a:cubicBezTo>
                  <a:cubicBezTo>
                    <a:pt x="34" y="79"/>
                    <a:pt x="17" y="39"/>
                    <a:pt x="0" y="0"/>
                  </a:cubicBezTo>
                  <a:cubicBezTo>
                    <a:pt x="84" y="22"/>
                    <a:pt x="264" y="226"/>
                    <a:pt x="290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7" name="Freeform 41"/>
            <p:cNvSpPr/>
            <p:nvPr/>
          </p:nvSpPr>
          <p:spPr bwMode="auto">
            <a:xfrm>
              <a:off x="1040" y="1216"/>
              <a:ext cx="622" cy="414"/>
            </a:xfrm>
            <a:custGeom>
              <a:avLst/>
              <a:gdLst>
                <a:gd name="T0" fmla="*/ 263 w 263"/>
                <a:gd name="T1" fmla="*/ 1 h 175"/>
                <a:gd name="T2" fmla="*/ 0 w 263"/>
                <a:gd name="T3" fmla="*/ 175 h 175"/>
                <a:gd name="T4" fmla="*/ 4 w 263"/>
                <a:gd name="T5" fmla="*/ 162 h 175"/>
                <a:gd name="T6" fmla="*/ 80 w 263"/>
                <a:gd name="T7" fmla="*/ 28 h 175"/>
                <a:gd name="T8" fmla="*/ 104 w 263"/>
                <a:gd name="T9" fmla="*/ 12 h 175"/>
                <a:gd name="T10" fmla="*/ 250 w 263"/>
                <a:gd name="T11" fmla="*/ 0 h 175"/>
                <a:gd name="T12" fmla="*/ 263 w 263"/>
                <a:gd name="T13" fmla="*/ 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3" h="175">
                  <a:moveTo>
                    <a:pt x="263" y="1"/>
                  </a:moveTo>
                  <a:cubicBezTo>
                    <a:pt x="167" y="46"/>
                    <a:pt x="80" y="101"/>
                    <a:pt x="0" y="175"/>
                  </a:cubicBezTo>
                  <a:cubicBezTo>
                    <a:pt x="2" y="168"/>
                    <a:pt x="3" y="165"/>
                    <a:pt x="4" y="162"/>
                  </a:cubicBezTo>
                  <a:cubicBezTo>
                    <a:pt x="30" y="117"/>
                    <a:pt x="55" y="72"/>
                    <a:pt x="80" y="28"/>
                  </a:cubicBezTo>
                  <a:cubicBezTo>
                    <a:pt x="85" y="19"/>
                    <a:pt x="93" y="13"/>
                    <a:pt x="104" y="12"/>
                  </a:cubicBezTo>
                  <a:cubicBezTo>
                    <a:pt x="153" y="9"/>
                    <a:pt x="201" y="4"/>
                    <a:pt x="250" y="0"/>
                  </a:cubicBezTo>
                  <a:cubicBezTo>
                    <a:pt x="254" y="0"/>
                    <a:pt x="258" y="1"/>
                    <a:pt x="26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35496" y="2775435"/>
            <a:ext cx="2246643" cy="1511175"/>
            <a:chOff x="435496" y="1542118"/>
            <a:chExt cx="2246643" cy="1511175"/>
          </a:xfrm>
        </p:grpSpPr>
        <p:sp>
          <p:nvSpPr>
            <p:cNvPr id="48" name="矩形 47"/>
            <p:cNvSpPr/>
            <p:nvPr/>
          </p:nvSpPr>
          <p:spPr>
            <a:xfrm>
              <a:off x="435496" y="1931248"/>
              <a:ext cx="2246643" cy="11220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endParaRPr lang="zh-CN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r>
                <a:rPr lang="zh-CN" altLang="zh-HK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新增、删除合作供应商</a:t>
              </a:r>
              <a:endParaRPr lang="zh-CN" altLang="zh-HK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endParaRPr lang="zh-CN" altLang="zh-HK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r>
                <a:rPr lang="zh-CN" altLang="zh-HK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修改供应商所提供鲜蔬</a:t>
              </a:r>
              <a:endParaRPr lang="zh-CN" altLang="zh-HK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r>
                <a:rPr lang="zh-CN" altLang="zh-HK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（采购员、办公室均可）</a:t>
              </a:r>
              <a:endParaRPr lang="zh-CN" altLang="zh-HK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35496" y="1542118"/>
              <a:ext cx="21717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HK" sz="2400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供应商管理</a:t>
              </a:r>
              <a:endParaRPr lang="zh-CN" altLang="zh-HK" sz="24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40271" y="1931426"/>
              <a:ext cx="1355204" cy="45887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163078" y="2768450"/>
            <a:ext cx="2246643" cy="1511175"/>
            <a:chOff x="435496" y="1542118"/>
            <a:chExt cx="2246643" cy="1511175"/>
          </a:xfrm>
        </p:grpSpPr>
        <p:sp>
          <p:nvSpPr>
            <p:cNvPr id="60" name="矩形 59"/>
            <p:cNvSpPr/>
            <p:nvPr/>
          </p:nvSpPr>
          <p:spPr>
            <a:xfrm>
              <a:off x="435496" y="1931248"/>
              <a:ext cx="2246643" cy="11220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endPara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r>
                <a:rPr lang="zh-CN" altLang="zh-HK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新增、删除仓库</a:t>
              </a:r>
              <a:endParaRPr lang="zh-CN" altLang="zh-HK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endParaRPr lang="zh-CN" altLang="zh-HK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r>
                <a:rPr lang="zh-CN" altLang="zh-HK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修改仓库鲜蔬存储量</a:t>
              </a:r>
              <a:endParaRPr lang="zh-CN" altLang="zh-HK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r>
                <a:rPr lang="zh-CN" altLang="zh-HK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（库管员、办公室均可）</a:t>
              </a:r>
              <a:endParaRPr lang="zh-CN" altLang="zh-HK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448196" y="1542118"/>
              <a:ext cx="21717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HK" sz="2400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仓库管理</a:t>
              </a:r>
              <a:endParaRPr lang="zh-CN" altLang="zh-HK" sz="24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40271" y="1931426"/>
              <a:ext cx="1355204" cy="45887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68" name="矩形 67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1621790"/>
            <a:ext cx="8807450" cy="42970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2029460"/>
            <a:ext cx="8806815" cy="3397250"/>
          </a:xfrm>
          <a:prstGeom prst="rect">
            <a:avLst/>
          </a:prstGeom>
          <a:ln w="12700">
            <a:solidFill>
              <a:schemeClr val="tx1"/>
            </a:solidFill>
            <a:prstDash val="solid"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5" y="1530350"/>
            <a:ext cx="8874760" cy="43884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" y="1419860"/>
            <a:ext cx="8904605" cy="43935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5227" y="93911"/>
            <a:ext cx="1280392" cy="368300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324496" y="93911"/>
            <a:ext cx="12954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spc="3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43680" y="93980"/>
            <a:ext cx="168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展望与前景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45323" y="8438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506247" y="10026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/>
          <p:cNvSpPr txBox="1"/>
          <p:nvPr/>
        </p:nvSpPr>
        <p:spPr>
          <a:xfrm>
            <a:off x="494030" y="782955"/>
            <a:ext cx="20612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HK" sz="20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进货及配送流程</a:t>
            </a:r>
            <a:endParaRPr lang="zh-CN" altLang="zh-HK" sz="20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056765" y="2049780"/>
            <a:ext cx="4110990" cy="260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2" name="图片 1" descr="进货"/>
          <p:cNvPicPr>
            <a:picLocks noChangeAspect="1"/>
          </p:cNvPicPr>
          <p:nvPr/>
        </p:nvPicPr>
        <p:blipFill>
          <a:blip r:embed="rId1"/>
          <a:srcRect l="4924" t="7207" r="3233" b="3494"/>
          <a:stretch>
            <a:fillRect/>
          </a:stretch>
        </p:blipFill>
        <p:spPr>
          <a:xfrm>
            <a:off x="1116330" y="1250315"/>
            <a:ext cx="7418070" cy="53873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5227" y="93911"/>
            <a:ext cx="1280392" cy="368300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324496" y="93911"/>
            <a:ext cx="12954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spc="3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3680" y="93980"/>
            <a:ext cx="168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展望与前景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45323" y="8438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506247" y="10026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4" name="图片 3" descr="微信图片编辑_201805212044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95" y="1536700"/>
            <a:ext cx="8716010" cy="42608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图片 4" descr="微信图片编辑_201805212054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" y="1536700"/>
            <a:ext cx="8905875" cy="43624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图片 5" descr="微信图片编辑_201805212104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15" y="1501140"/>
            <a:ext cx="8802370" cy="43319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15" y="1572895"/>
            <a:ext cx="8655050" cy="4260215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494030" y="782955"/>
            <a:ext cx="20612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HK" sz="20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进货及配送流程</a:t>
            </a:r>
            <a:endParaRPr lang="zh-CN" altLang="zh-HK" sz="20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5227" y="93911"/>
            <a:ext cx="1280392" cy="368300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324496" y="93911"/>
            <a:ext cx="12954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spc="3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43680" y="93980"/>
            <a:ext cx="168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展望与前景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45323" y="8438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506247" y="10026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94030" y="782955"/>
            <a:ext cx="20612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HK" sz="20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订单及配送流程</a:t>
            </a:r>
            <a:endParaRPr lang="zh-CN" altLang="zh-HK" sz="20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订单配送"/>
          <p:cNvPicPr>
            <a:picLocks noChangeAspect="1"/>
          </p:cNvPicPr>
          <p:nvPr/>
        </p:nvPicPr>
        <p:blipFill>
          <a:blip r:embed="rId1"/>
          <a:srcRect l="3403" t="5786" r="2879" b="3479"/>
          <a:stretch>
            <a:fillRect/>
          </a:stretch>
        </p:blipFill>
        <p:spPr>
          <a:xfrm>
            <a:off x="358140" y="1198880"/>
            <a:ext cx="8227060" cy="540575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227" y="93911"/>
            <a:ext cx="1280392" cy="368300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324496" y="93911"/>
            <a:ext cx="12954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spc="3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3680" y="93980"/>
            <a:ext cx="168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展望与前景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45323" y="8438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506247" y="10026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94030" y="782955"/>
            <a:ext cx="20612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HK" sz="20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订单及配送流程</a:t>
            </a:r>
            <a:endParaRPr lang="zh-CN" altLang="zh-HK" sz="20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微信图片编辑_201805212141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170" y="1685925"/>
            <a:ext cx="8709025" cy="3908425"/>
          </a:xfrm>
          <a:prstGeom prst="rect">
            <a:avLst/>
          </a:prstGeom>
        </p:spPr>
      </p:pic>
      <p:pic>
        <p:nvPicPr>
          <p:cNvPr id="3" name="图片 2" descr="微信图片编辑_201805212148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" y="1488440"/>
            <a:ext cx="8988425" cy="4344035"/>
          </a:xfrm>
          <a:prstGeom prst="rect">
            <a:avLst/>
          </a:prstGeom>
        </p:spPr>
      </p:pic>
      <p:pic>
        <p:nvPicPr>
          <p:cNvPr id="4" name="图片 3" descr="微信图片编辑_201805212155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" y="1447800"/>
            <a:ext cx="8988425" cy="4384040"/>
          </a:xfrm>
          <a:prstGeom prst="rect">
            <a:avLst/>
          </a:prstGeom>
        </p:spPr>
      </p:pic>
      <p:pic>
        <p:nvPicPr>
          <p:cNvPr id="5" name="图片 4" descr="微信图片编辑_201805212159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" y="1472565"/>
            <a:ext cx="8853805" cy="4121785"/>
          </a:xfrm>
          <a:prstGeom prst="rect">
            <a:avLst/>
          </a:prstGeom>
        </p:spPr>
      </p:pic>
      <p:pic>
        <p:nvPicPr>
          <p:cNvPr id="6" name="图片 5" descr="微信图片编辑_201805212159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5" y="1649095"/>
            <a:ext cx="8853170" cy="4120515"/>
          </a:xfrm>
          <a:prstGeom prst="rect">
            <a:avLst/>
          </a:prstGeom>
        </p:spPr>
      </p:pic>
      <p:pic>
        <p:nvPicPr>
          <p:cNvPr id="8" name="图片 7" descr="微信图片编辑_20180521221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95" y="1489075"/>
            <a:ext cx="9012555" cy="4280535"/>
          </a:xfrm>
          <a:prstGeom prst="rect">
            <a:avLst/>
          </a:prstGeom>
        </p:spPr>
      </p:pic>
      <p:pic>
        <p:nvPicPr>
          <p:cNvPr id="9" name="图片 8" descr="微信图片编辑_201805212214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15" y="1488440"/>
            <a:ext cx="8978265" cy="44113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5227" y="93911"/>
            <a:ext cx="1280392" cy="368300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324496" y="93911"/>
            <a:ext cx="12954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spc="3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43680" y="93980"/>
            <a:ext cx="168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展望与前景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45323" y="8438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506247" y="10026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5" name="矩形 64"/>
          <p:cNvSpPr/>
          <p:nvPr/>
        </p:nvSpPr>
        <p:spPr>
          <a:xfrm>
            <a:off x="1692275" y="2184400"/>
            <a:ext cx="5975350" cy="2476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办公室：可以查看所有历史进货单、订单、入出库单</a:t>
            </a:r>
            <a:endParaRPr lang="zh-CN" altLang="en-US" sz="1100" dirty="0">
              <a:solidFill>
                <a:srgbClr val="6666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just"/>
            <a:endParaRPr lang="zh-CN" altLang="en-US" sz="1100" dirty="0">
              <a:solidFill>
                <a:srgbClr val="6666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just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●客户：查看个人历史订单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just"/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just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●采购员：查看个人历史进货单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just"/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just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●库管员：查看个人所属仓库历史入库单、出库单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just"/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just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●司机：查看个人配送历史进货单、历史订单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22935" y="1170940"/>
            <a:ext cx="20612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HK" sz="20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业务数据管理</a:t>
            </a:r>
            <a:endParaRPr lang="zh-CN" altLang="zh-HK" sz="20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5227" y="93911"/>
            <a:ext cx="1280392" cy="368300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324496" y="93911"/>
            <a:ext cx="12954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spc="3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043680" y="93980"/>
            <a:ext cx="168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展望与前景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645323" y="8438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506247" y="10026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59719" y="2568507"/>
            <a:ext cx="6024563" cy="1720986"/>
            <a:chOff x="2408238" y="2568507"/>
            <a:chExt cx="6024563" cy="17209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6024563" cy="1720986"/>
              <a:chOff x="1184275" y="2717410"/>
              <a:chExt cx="6024563" cy="1720986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/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/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187700" y="2847430"/>
                <a:ext cx="4021138" cy="1198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研究意义</a:t>
                </a:r>
                <a:endParaRPr lang="zh-CN" altLang="en-US" sz="72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2298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HK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1" name="矩形 60"/>
          <p:cNvSpPr/>
          <p:nvPr/>
        </p:nvSpPr>
        <p:spPr>
          <a:xfrm>
            <a:off x="1517650" y="1880870"/>
            <a:ext cx="7116445" cy="1999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altLang="zh-HK" sz="1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r>
              <a:rPr altLang="zh-HK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altLang="zh-HK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解决了现有配送模式下信息化不足的弊端</a:t>
            </a:r>
            <a:r>
              <a:rPr 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endParaRPr altLang="zh-HK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zh-CN" sz="1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r>
              <a:rPr 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解决了</a:t>
            </a:r>
            <a:r>
              <a:rPr altLang="zh-HK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鲜蔬不易保鲜造成的数据不对等</a:t>
            </a:r>
            <a:r>
              <a:rPr 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altLang="zh-HK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endParaRPr altLang="zh-HK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altLang="zh-HK" sz="1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r>
              <a:rPr altLang="zh-HK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altLang="zh-HK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将业务流程及数据的管理提升到直观的空间管理和网络管理</a:t>
            </a:r>
            <a:r>
              <a:rPr 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altLang="zh-HK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endParaRPr altLang="zh-HK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altLang="zh-HK" sz="1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r>
              <a:rPr altLang="zh-HK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altLang="zh-HK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数据周密准确，多处需要输入数据的地方都做了与数据库的校验</a:t>
            </a:r>
            <a:r>
              <a:rPr 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33375" y="1170940"/>
            <a:ext cx="323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HK" sz="24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课题研究实现意义</a:t>
            </a:r>
            <a:endParaRPr lang="zh-CN" altLang="zh-HK" sz="24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227" y="93911"/>
            <a:ext cx="1280392" cy="368300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324496" y="93911"/>
            <a:ext cx="1295400" cy="368300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  <a:endParaRPr lang="zh-CN" altLang="en-US" spc="3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043680" y="93980"/>
            <a:ext cx="168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展望与前景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45323" y="8438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506247" y="10026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 rot="0">
            <a:off x="1559560" y="2568575"/>
            <a:ext cx="7379970" cy="1720850"/>
            <a:chOff x="1184275" y="2717410"/>
            <a:chExt cx="7056790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/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/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403" y="2847577"/>
              <a:ext cx="5053662" cy="1198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HK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展望与前景</a:t>
              </a:r>
              <a:endParaRPr lang="zh-CN" altLang="zh-HK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1" name="矩形 20"/>
          <p:cNvSpPr/>
          <p:nvPr/>
        </p:nvSpPr>
        <p:spPr>
          <a:xfrm>
            <a:off x="1909445" y="3669665"/>
            <a:ext cx="656272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altLang="zh-HK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对支持多重经营模式系统还未能实现，如：到点自取、按时达、立即送、周期购、预售等多重销售模式。</a:t>
            </a:r>
            <a:endParaRPr altLang="zh-HK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09445" y="4586605"/>
            <a:ext cx="6075680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altLang="zh-HK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分析各供应商报价信息，多种供应商报价一体化展示及自动选择合适报价者省去审查麻烦</a:t>
            </a:r>
            <a:r>
              <a:rPr 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08100" y="3812540"/>
            <a:ext cx="411480" cy="3600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08100" y="4725035"/>
            <a:ext cx="4114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33375" y="1170940"/>
            <a:ext cx="323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HK" sz="24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项目展望与前景</a:t>
            </a:r>
            <a:endParaRPr lang="zh-CN" altLang="zh-HK" sz="24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66240" y="2110740"/>
            <a:ext cx="6562725" cy="922020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本文介绍了一个具有商业应用价值的鲜蔬配送管理系统，通过该系统充分实现了对鲜蔬配送的信息化管理，具有较好的应用前景。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5227" y="93911"/>
            <a:ext cx="1280392" cy="368300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324496" y="93911"/>
            <a:ext cx="1295400" cy="368300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043680" y="93980"/>
            <a:ext cx="15938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展望与前景</a:t>
            </a:r>
            <a:endParaRPr lang="zh-CN" altLang="zh-HK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803438" y="8438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637692" y="9899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003007" y="1735931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066790" y="1551305"/>
            <a:ext cx="1795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sz="2800" b="1" spc="3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066790" y="2197100"/>
            <a:ext cx="1795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 smtClean="0">
                <a:solidFill>
                  <a:srgbClr val="92D1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sz="2800" b="1" spc="300" dirty="0" smtClean="0">
              <a:solidFill>
                <a:srgbClr val="92D1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069330" y="3020695"/>
            <a:ext cx="1793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92D1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  <a:endParaRPr lang="zh-CN" altLang="en-US" sz="2800" b="1" spc="300" dirty="0">
              <a:solidFill>
                <a:srgbClr val="92D1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69330" y="3820795"/>
            <a:ext cx="22428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展望与前景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35920" y="2197034"/>
            <a:ext cx="1947861" cy="1940713"/>
            <a:chOff x="1709739" y="2636838"/>
            <a:chExt cx="1590160" cy="1584325"/>
          </a:xfrm>
          <a:effectLst/>
        </p:grpSpPr>
        <p:sp>
          <p:nvSpPr>
            <p:cNvPr id="9" name="Freeform 6"/>
            <p:cNvSpPr/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281113" y="4137747"/>
            <a:ext cx="2657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spc="300" smtClean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69331" y="4599474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59719" y="2568507"/>
            <a:ext cx="6024563" cy="1720986"/>
            <a:chOff x="2408238" y="2568507"/>
            <a:chExt cx="6024563" cy="17209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6024563" cy="1720986"/>
              <a:chOff x="1184275" y="2717410"/>
              <a:chExt cx="6024563" cy="1720986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/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/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187700" y="2847430"/>
                <a:ext cx="40211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论文总结</a:t>
                </a:r>
                <a:endParaRPr lang="zh-HK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foolishness.</a:t>
              </a:r>
              <a:r>
                <a:rPr lang="zh-HK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69290" y="1136015"/>
            <a:ext cx="2171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CN" altLang="en-US" sz="2400" b="1" dirty="0" smtClean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722755" y="2144395"/>
            <a:ext cx="6082665" cy="163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altLang="zh-HK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文在传统行业模式下提出了创新，针对鲜蔬特性设计并实现了一套鲜蔬配送管理系统。该系统实现了完整的鲜蔬产品供应链、客户、配送和库存管理体系，将员工管理和合作客户高度信息化集成，实现配送公司专业化运作。</a:t>
            </a:r>
            <a:endParaRPr altLang="zh-HK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722755" y="4043680"/>
            <a:ext cx="599059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在以后的学习生活中，还需多积累实际经验，将该系统的不足之处及时弥补。</a:t>
            </a:r>
            <a:r>
              <a:rPr lang="zh-HK" altLang="zh-HK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HK" altLang="zh-HK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5227" y="93911"/>
            <a:ext cx="1280392" cy="368300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324496" y="93911"/>
            <a:ext cx="1295400" cy="368300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043680" y="93980"/>
            <a:ext cx="168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展望与前景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645323" y="84386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CN" altLang="en-US" spc="3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506247" y="10026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4100" y="3744658"/>
            <a:ext cx="4495800" cy="938213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6600" b="1" spc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009900" y="4758425"/>
            <a:ext cx="3124200" cy="460375"/>
            <a:chOff x="2425700" y="4391967"/>
            <a:chExt cx="3124200" cy="460375"/>
          </a:xfrm>
        </p:grpSpPr>
        <p:sp>
          <p:nvSpPr>
            <p:cNvPr id="3" name="矩形 2"/>
            <p:cNvSpPr/>
            <p:nvPr/>
          </p:nvSpPr>
          <p:spPr>
            <a:xfrm>
              <a:off x="2425700" y="4406899"/>
              <a:ext cx="1244600" cy="431800"/>
            </a:xfrm>
            <a:prstGeom prst="rect">
              <a:avLst/>
            </a:prstGeom>
            <a:solidFill>
              <a:srgbClr val="92D14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HK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姓名</a:t>
              </a:r>
              <a:endParaRPr lang="zh-CN" altLang="zh-HK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886200" y="4391967"/>
              <a:ext cx="16637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spc="300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孙芸芸</a:t>
              </a:r>
              <a:endParaRPr lang="zh-CN" altLang="en-US" sz="2400" b="1" spc="300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648075" y="1637910"/>
            <a:ext cx="1847850" cy="1720986"/>
            <a:chOff x="1164" y="687"/>
            <a:chExt cx="3219" cy="2998"/>
          </a:xfrm>
          <a:solidFill>
            <a:srgbClr val="0174AB"/>
          </a:solidFill>
        </p:grpSpPr>
        <p:sp>
          <p:nvSpPr>
            <p:cNvPr id="10" name="Freeform 6"/>
            <p:cNvSpPr/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59719" y="2568507"/>
            <a:ext cx="6024563" cy="1720986"/>
            <a:chOff x="2408238" y="2568507"/>
            <a:chExt cx="6024563" cy="17209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6024563" cy="1720986"/>
              <a:chOff x="1184275" y="2717410"/>
              <a:chExt cx="6024563" cy="1720986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/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/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187700" y="2847430"/>
                <a:ext cx="4021138" cy="1198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研究背景</a:t>
                </a:r>
                <a:endParaRPr lang="zh-HK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2298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227" y="93911"/>
            <a:ext cx="12803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zh-HK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24496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043680" y="93980"/>
            <a:ext cx="168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展望与前景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645323" y="8438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506247" y="10026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976525" y="2108979"/>
            <a:ext cx="520700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altLang="zh-HK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人们追求健康的理念意识正在逐步提升</a:t>
            </a:r>
            <a:r>
              <a: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76525" y="2921527"/>
            <a:ext cx="520700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altLang="zh-HK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鲜蔬产品由其产品的特殊性（新鲜、保质期短、产品价格低、物流配送不便等特点），造成其物流配送具有极大地难度</a:t>
            </a:r>
            <a:r>
              <a:rPr 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76525" y="4362725"/>
            <a:ext cx="520700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互联网实现</a:t>
            </a:r>
            <a:r>
              <a:rPr altLang="zh-HK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信息化</a:t>
            </a:r>
            <a:r>
              <a:rPr 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管理的必要性</a:t>
            </a:r>
            <a:endParaRPr lang="zh-CN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9152" y="1653570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 smtClean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“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40637" y="4642009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 smtClean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”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 rot="0">
            <a:off x="1559560" y="2568575"/>
            <a:ext cx="6024880" cy="1720850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/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/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  <a:endParaRPr lang="zh-CN" altLang="en-US" sz="72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1398270" y="1494155"/>
            <a:ext cx="634746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altLang="zh-HK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设计开发的鲜蔬配送管理系统是一个基于Web应用、系统架构选用方便操作的B/S架构的系统</a:t>
            </a:r>
            <a:r>
              <a:rPr 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492250" y="2625090"/>
            <a:ext cx="6253480" cy="316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系统开发工具及框架：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IntelliJ IDEA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just"/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just"/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●spring boot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springMVC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Bootstrap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just"/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just"/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●MyBatis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Ajax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Javascript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just"/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just"/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●Maven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项目管理工具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" name="矩形 1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227" y="93911"/>
            <a:ext cx="1280392" cy="368300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324496" y="93911"/>
            <a:ext cx="12954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spc="3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43680" y="93980"/>
            <a:ext cx="168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展望与前景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45323" y="8438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506247" y="10026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284173" y="2112963"/>
            <a:ext cx="0" cy="2987675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304925" y="1876425"/>
            <a:ext cx="6310630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系统实现功能概述：</a:t>
            </a:r>
            <a:r>
              <a:rPr altLang="zh-HK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找到优质鲜疏（品种及基地），通过运输途径环节，把鲜疏送至冷库保鲜，继而配送至客户（电商平台、餐饮及团购）。</a:t>
            </a:r>
            <a:endParaRPr altLang="zh-HK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endParaRPr altLang="zh-HK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altLang="zh-HK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该系统目的在于将企业、供应商、客户三者间达到商品信息共享，同时为客户和企业提供一个网上配送一体化的交易平台。</a:t>
            </a:r>
            <a:endParaRPr 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24610" y="4482465"/>
            <a:ext cx="620077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系统包含角色：客户、供应商、采购员、配送司机、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库管员、办公室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HK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5227" y="93911"/>
            <a:ext cx="1280392" cy="368300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324496" y="93911"/>
            <a:ext cx="12954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pc="3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spc="3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43680" y="93980"/>
            <a:ext cx="168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展望与前景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645323" y="8438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506247" y="10026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76555" y="789940"/>
            <a:ext cx="3251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HK" sz="28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系统功能模块图</a:t>
            </a:r>
            <a:endParaRPr lang="zh-CN" altLang="zh-HK" sz="28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76250" y="1876425"/>
            <a:ext cx="7731760" cy="398780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/>
            <a:endParaRPr altLang="zh-HK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" name="图片 60" descr="结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8925" y="1311910"/>
            <a:ext cx="9721850" cy="434721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5227" y="93911"/>
            <a:ext cx="1280392" cy="368300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324496" y="93911"/>
            <a:ext cx="12954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spc="3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3680" y="93980"/>
            <a:ext cx="168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展望与前景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45323" y="8438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506247" y="10026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700000">
            <a:off x="3722733" y="3054803"/>
            <a:ext cx="1347046" cy="1347046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37" name="Group 30"/>
          <p:cNvGrpSpPr>
            <a:grpSpLocks noChangeAspect="1"/>
          </p:cNvGrpSpPr>
          <p:nvPr/>
        </p:nvGrpSpPr>
        <p:grpSpPr bwMode="auto">
          <a:xfrm>
            <a:off x="3895316" y="3230970"/>
            <a:ext cx="1001875" cy="994719"/>
            <a:chOff x="907" y="586"/>
            <a:chExt cx="3357" cy="3333"/>
          </a:xfrm>
          <a:solidFill>
            <a:schemeClr val="bg1"/>
          </a:solidFill>
        </p:grpSpPr>
        <p:sp>
          <p:nvSpPr>
            <p:cNvPr id="38" name="Freeform 32"/>
            <p:cNvSpPr/>
            <p:nvPr/>
          </p:nvSpPr>
          <p:spPr bwMode="auto">
            <a:xfrm>
              <a:off x="1801" y="1277"/>
              <a:ext cx="1588" cy="2000"/>
            </a:xfrm>
            <a:custGeom>
              <a:avLst/>
              <a:gdLst>
                <a:gd name="T0" fmla="*/ 659 w 671"/>
                <a:gd name="T1" fmla="*/ 351 h 845"/>
                <a:gd name="T2" fmla="*/ 643 w 671"/>
                <a:gd name="T3" fmla="*/ 429 h 845"/>
                <a:gd name="T4" fmla="*/ 659 w 671"/>
                <a:gd name="T5" fmla="*/ 458 h 845"/>
                <a:gd name="T6" fmla="*/ 664 w 671"/>
                <a:gd name="T7" fmla="*/ 493 h 845"/>
                <a:gd name="T8" fmla="*/ 378 w 671"/>
                <a:gd name="T9" fmla="*/ 838 h 845"/>
                <a:gd name="T10" fmla="*/ 357 w 671"/>
                <a:gd name="T11" fmla="*/ 840 h 845"/>
                <a:gd name="T12" fmla="*/ 286 w 671"/>
                <a:gd name="T13" fmla="*/ 838 h 845"/>
                <a:gd name="T14" fmla="*/ 267 w 671"/>
                <a:gd name="T15" fmla="*/ 834 h 845"/>
                <a:gd name="T16" fmla="*/ 15 w 671"/>
                <a:gd name="T17" fmla="*/ 366 h 845"/>
                <a:gd name="T18" fmla="*/ 41 w 671"/>
                <a:gd name="T19" fmla="*/ 49 h 845"/>
                <a:gd name="T20" fmla="*/ 45 w 671"/>
                <a:gd name="T21" fmla="*/ 39 h 845"/>
                <a:gd name="T22" fmla="*/ 58 w 671"/>
                <a:gd name="T23" fmla="*/ 39 h 845"/>
                <a:gd name="T24" fmla="*/ 130 w 671"/>
                <a:gd name="T25" fmla="*/ 7 h 845"/>
                <a:gd name="T26" fmla="*/ 145 w 671"/>
                <a:gd name="T27" fmla="*/ 1 h 845"/>
                <a:gd name="T28" fmla="*/ 658 w 671"/>
                <a:gd name="T29" fmla="*/ 349 h 845"/>
                <a:gd name="T30" fmla="*/ 659 w 671"/>
                <a:gd name="T31" fmla="*/ 351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1" h="845">
                  <a:moveTo>
                    <a:pt x="659" y="351"/>
                  </a:moveTo>
                  <a:cubicBezTo>
                    <a:pt x="641" y="374"/>
                    <a:pt x="634" y="401"/>
                    <a:pt x="643" y="429"/>
                  </a:cubicBezTo>
                  <a:cubicBezTo>
                    <a:pt x="647" y="440"/>
                    <a:pt x="651" y="451"/>
                    <a:pt x="659" y="458"/>
                  </a:cubicBezTo>
                  <a:cubicBezTo>
                    <a:pt x="671" y="469"/>
                    <a:pt x="670" y="479"/>
                    <a:pt x="664" y="493"/>
                  </a:cubicBezTo>
                  <a:cubicBezTo>
                    <a:pt x="602" y="635"/>
                    <a:pt x="505" y="749"/>
                    <a:pt x="378" y="838"/>
                  </a:cubicBezTo>
                  <a:cubicBezTo>
                    <a:pt x="371" y="844"/>
                    <a:pt x="366" y="845"/>
                    <a:pt x="357" y="840"/>
                  </a:cubicBezTo>
                  <a:cubicBezTo>
                    <a:pt x="334" y="828"/>
                    <a:pt x="310" y="827"/>
                    <a:pt x="286" y="838"/>
                  </a:cubicBezTo>
                  <a:cubicBezTo>
                    <a:pt x="278" y="842"/>
                    <a:pt x="273" y="840"/>
                    <a:pt x="267" y="834"/>
                  </a:cubicBezTo>
                  <a:cubicBezTo>
                    <a:pt x="129" y="707"/>
                    <a:pt x="41" y="553"/>
                    <a:pt x="15" y="366"/>
                  </a:cubicBezTo>
                  <a:cubicBezTo>
                    <a:pt x="0" y="259"/>
                    <a:pt x="9" y="153"/>
                    <a:pt x="41" y="49"/>
                  </a:cubicBezTo>
                  <a:cubicBezTo>
                    <a:pt x="42" y="46"/>
                    <a:pt x="44" y="43"/>
                    <a:pt x="45" y="39"/>
                  </a:cubicBezTo>
                  <a:cubicBezTo>
                    <a:pt x="50" y="39"/>
                    <a:pt x="54" y="39"/>
                    <a:pt x="58" y="39"/>
                  </a:cubicBezTo>
                  <a:cubicBezTo>
                    <a:pt x="87" y="40"/>
                    <a:pt x="110" y="29"/>
                    <a:pt x="130" y="7"/>
                  </a:cubicBezTo>
                  <a:cubicBezTo>
                    <a:pt x="133" y="3"/>
                    <a:pt x="141" y="0"/>
                    <a:pt x="145" y="1"/>
                  </a:cubicBezTo>
                  <a:cubicBezTo>
                    <a:pt x="359" y="54"/>
                    <a:pt x="532" y="167"/>
                    <a:pt x="658" y="349"/>
                  </a:cubicBezTo>
                  <a:cubicBezTo>
                    <a:pt x="658" y="349"/>
                    <a:pt x="658" y="350"/>
                    <a:pt x="659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39" name="Freeform 33"/>
            <p:cNvSpPr/>
            <p:nvPr/>
          </p:nvSpPr>
          <p:spPr bwMode="auto">
            <a:xfrm>
              <a:off x="907" y="1291"/>
              <a:ext cx="1474" cy="2337"/>
            </a:xfrm>
            <a:custGeom>
              <a:avLst/>
              <a:gdLst>
                <a:gd name="T0" fmla="*/ 338 w 623"/>
                <a:gd name="T1" fmla="*/ 987 h 987"/>
                <a:gd name="T2" fmla="*/ 328 w 623"/>
                <a:gd name="T3" fmla="*/ 982 h 987"/>
                <a:gd name="T4" fmla="*/ 13 w 623"/>
                <a:gd name="T5" fmla="*/ 504 h 987"/>
                <a:gd name="T6" fmla="*/ 20 w 623"/>
                <a:gd name="T7" fmla="*/ 260 h 987"/>
                <a:gd name="T8" fmla="*/ 38 w 623"/>
                <a:gd name="T9" fmla="*/ 223 h 987"/>
                <a:gd name="T10" fmla="*/ 362 w 623"/>
                <a:gd name="T11" fmla="*/ 1 h 987"/>
                <a:gd name="T12" fmla="*/ 375 w 623"/>
                <a:gd name="T13" fmla="*/ 3 h 987"/>
                <a:gd name="T14" fmla="*/ 380 w 623"/>
                <a:gd name="T15" fmla="*/ 21 h 987"/>
                <a:gd name="T16" fmla="*/ 344 w 623"/>
                <a:gd name="T17" fmla="*/ 309 h 987"/>
                <a:gd name="T18" fmla="*/ 567 w 623"/>
                <a:gd name="T19" fmla="*/ 812 h 987"/>
                <a:gd name="T20" fmla="*/ 615 w 623"/>
                <a:gd name="T21" fmla="*/ 859 h 987"/>
                <a:gd name="T22" fmla="*/ 618 w 623"/>
                <a:gd name="T23" fmla="*/ 875 h 987"/>
                <a:gd name="T24" fmla="*/ 612 w 623"/>
                <a:gd name="T25" fmla="*/ 895 h 987"/>
                <a:gd name="T26" fmla="*/ 588 w 623"/>
                <a:gd name="T27" fmla="*/ 924 h 987"/>
                <a:gd name="T28" fmla="*/ 345 w 623"/>
                <a:gd name="T29" fmla="*/ 986 h 987"/>
                <a:gd name="T30" fmla="*/ 338 w 623"/>
                <a:gd name="T31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3" h="987">
                  <a:moveTo>
                    <a:pt x="338" y="987"/>
                  </a:moveTo>
                  <a:cubicBezTo>
                    <a:pt x="336" y="986"/>
                    <a:pt x="332" y="984"/>
                    <a:pt x="328" y="982"/>
                  </a:cubicBezTo>
                  <a:cubicBezTo>
                    <a:pt x="154" y="868"/>
                    <a:pt x="47" y="710"/>
                    <a:pt x="13" y="504"/>
                  </a:cubicBezTo>
                  <a:cubicBezTo>
                    <a:pt x="0" y="422"/>
                    <a:pt x="3" y="341"/>
                    <a:pt x="20" y="260"/>
                  </a:cubicBezTo>
                  <a:cubicBezTo>
                    <a:pt x="23" y="245"/>
                    <a:pt x="28" y="234"/>
                    <a:pt x="38" y="223"/>
                  </a:cubicBezTo>
                  <a:cubicBezTo>
                    <a:pt x="129" y="124"/>
                    <a:pt x="237" y="51"/>
                    <a:pt x="362" y="1"/>
                  </a:cubicBezTo>
                  <a:cubicBezTo>
                    <a:pt x="365" y="0"/>
                    <a:pt x="373" y="1"/>
                    <a:pt x="375" y="3"/>
                  </a:cubicBezTo>
                  <a:cubicBezTo>
                    <a:pt x="379" y="8"/>
                    <a:pt x="382" y="16"/>
                    <a:pt x="380" y="21"/>
                  </a:cubicBezTo>
                  <a:cubicBezTo>
                    <a:pt x="351" y="115"/>
                    <a:pt x="338" y="211"/>
                    <a:pt x="344" y="309"/>
                  </a:cubicBezTo>
                  <a:cubicBezTo>
                    <a:pt x="358" y="504"/>
                    <a:pt x="435" y="670"/>
                    <a:pt x="567" y="812"/>
                  </a:cubicBezTo>
                  <a:cubicBezTo>
                    <a:pt x="582" y="828"/>
                    <a:pt x="598" y="844"/>
                    <a:pt x="615" y="859"/>
                  </a:cubicBezTo>
                  <a:cubicBezTo>
                    <a:pt x="620" y="864"/>
                    <a:pt x="623" y="868"/>
                    <a:pt x="618" y="875"/>
                  </a:cubicBezTo>
                  <a:cubicBezTo>
                    <a:pt x="615" y="881"/>
                    <a:pt x="612" y="889"/>
                    <a:pt x="612" y="895"/>
                  </a:cubicBezTo>
                  <a:cubicBezTo>
                    <a:pt x="614" y="914"/>
                    <a:pt x="601" y="918"/>
                    <a:pt x="588" y="924"/>
                  </a:cubicBezTo>
                  <a:cubicBezTo>
                    <a:pt x="510" y="956"/>
                    <a:pt x="429" y="976"/>
                    <a:pt x="345" y="986"/>
                  </a:cubicBezTo>
                  <a:cubicBezTo>
                    <a:pt x="344" y="986"/>
                    <a:pt x="342" y="986"/>
                    <a:pt x="338" y="9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0" name="Freeform 34"/>
            <p:cNvSpPr/>
            <p:nvPr/>
          </p:nvSpPr>
          <p:spPr bwMode="auto">
            <a:xfrm>
              <a:off x="3592" y="1459"/>
              <a:ext cx="672" cy="1870"/>
            </a:xfrm>
            <a:custGeom>
              <a:avLst/>
              <a:gdLst>
                <a:gd name="T0" fmla="*/ 39 w 284"/>
                <a:gd name="T1" fmla="*/ 0 h 790"/>
                <a:gd name="T2" fmla="*/ 229 w 284"/>
                <a:gd name="T3" fmla="*/ 159 h 790"/>
                <a:gd name="T4" fmla="*/ 235 w 284"/>
                <a:gd name="T5" fmla="*/ 173 h 790"/>
                <a:gd name="T6" fmla="*/ 78 w 284"/>
                <a:gd name="T7" fmla="*/ 785 h 790"/>
                <a:gd name="T8" fmla="*/ 74 w 284"/>
                <a:gd name="T9" fmla="*/ 790 h 790"/>
                <a:gd name="T10" fmla="*/ 71 w 284"/>
                <a:gd name="T11" fmla="*/ 790 h 790"/>
                <a:gd name="T12" fmla="*/ 73 w 284"/>
                <a:gd name="T13" fmla="*/ 770 h 790"/>
                <a:gd name="T14" fmla="*/ 23 w 284"/>
                <a:gd name="T15" fmla="*/ 412 h 790"/>
                <a:gd name="T16" fmla="*/ 28 w 284"/>
                <a:gd name="T17" fmla="*/ 390 h 790"/>
                <a:gd name="T18" fmla="*/ 12 w 284"/>
                <a:gd name="T19" fmla="*/ 254 h 790"/>
                <a:gd name="T20" fmla="*/ 2 w 284"/>
                <a:gd name="T21" fmla="*/ 231 h 790"/>
                <a:gd name="T22" fmla="*/ 5 w 284"/>
                <a:gd name="T23" fmla="*/ 37 h 790"/>
                <a:gd name="T24" fmla="*/ 13 w 284"/>
                <a:gd name="T25" fmla="*/ 20 h 790"/>
                <a:gd name="T26" fmla="*/ 39 w 284"/>
                <a:gd name="T27" fmla="*/ 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790">
                  <a:moveTo>
                    <a:pt x="39" y="0"/>
                  </a:moveTo>
                  <a:cubicBezTo>
                    <a:pt x="110" y="44"/>
                    <a:pt x="173" y="97"/>
                    <a:pt x="229" y="159"/>
                  </a:cubicBezTo>
                  <a:cubicBezTo>
                    <a:pt x="232" y="163"/>
                    <a:pt x="234" y="168"/>
                    <a:pt x="235" y="173"/>
                  </a:cubicBezTo>
                  <a:cubicBezTo>
                    <a:pt x="284" y="403"/>
                    <a:pt x="231" y="607"/>
                    <a:pt x="78" y="785"/>
                  </a:cubicBezTo>
                  <a:cubicBezTo>
                    <a:pt x="77" y="787"/>
                    <a:pt x="75" y="788"/>
                    <a:pt x="74" y="790"/>
                  </a:cubicBezTo>
                  <a:cubicBezTo>
                    <a:pt x="73" y="790"/>
                    <a:pt x="73" y="790"/>
                    <a:pt x="71" y="790"/>
                  </a:cubicBezTo>
                  <a:cubicBezTo>
                    <a:pt x="71" y="784"/>
                    <a:pt x="72" y="777"/>
                    <a:pt x="73" y="770"/>
                  </a:cubicBezTo>
                  <a:cubicBezTo>
                    <a:pt x="86" y="647"/>
                    <a:pt x="68" y="527"/>
                    <a:pt x="23" y="412"/>
                  </a:cubicBezTo>
                  <a:cubicBezTo>
                    <a:pt x="20" y="403"/>
                    <a:pt x="20" y="398"/>
                    <a:pt x="28" y="390"/>
                  </a:cubicBezTo>
                  <a:cubicBezTo>
                    <a:pt x="70" y="351"/>
                    <a:pt x="63" y="283"/>
                    <a:pt x="12" y="254"/>
                  </a:cubicBezTo>
                  <a:cubicBezTo>
                    <a:pt x="1" y="248"/>
                    <a:pt x="0" y="242"/>
                    <a:pt x="2" y="231"/>
                  </a:cubicBezTo>
                  <a:cubicBezTo>
                    <a:pt x="12" y="167"/>
                    <a:pt x="13" y="102"/>
                    <a:pt x="5" y="37"/>
                  </a:cubicBezTo>
                  <a:cubicBezTo>
                    <a:pt x="4" y="30"/>
                    <a:pt x="5" y="25"/>
                    <a:pt x="13" y="20"/>
                  </a:cubicBezTo>
                  <a:cubicBezTo>
                    <a:pt x="21" y="15"/>
                    <a:pt x="29" y="8"/>
                    <a:pt x="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1" name="Freeform 35"/>
            <p:cNvSpPr/>
            <p:nvPr/>
          </p:nvSpPr>
          <p:spPr bwMode="auto">
            <a:xfrm>
              <a:off x="2736" y="2437"/>
              <a:ext cx="939" cy="1269"/>
            </a:xfrm>
            <a:custGeom>
              <a:avLst/>
              <a:gdLst>
                <a:gd name="T0" fmla="*/ 395 w 397"/>
                <a:gd name="T1" fmla="*/ 316 h 536"/>
                <a:gd name="T2" fmla="*/ 381 w 397"/>
                <a:gd name="T3" fmla="*/ 422 h 536"/>
                <a:gd name="T4" fmla="*/ 371 w 397"/>
                <a:gd name="T5" fmla="*/ 440 h 536"/>
                <a:gd name="T6" fmla="*/ 230 w 397"/>
                <a:gd name="T7" fmla="*/ 533 h 536"/>
                <a:gd name="T8" fmla="*/ 211 w 397"/>
                <a:gd name="T9" fmla="*/ 535 h 536"/>
                <a:gd name="T10" fmla="*/ 17 w 397"/>
                <a:gd name="T11" fmla="*/ 450 h 536"/>
                <a:gd name="T12" fmla="*/ 10 w 397"/>
                <a:gd name="T13" fmla="*/ 436 h 536"/>
                <a:gd name="T14" fmla="*/ 6 w 397"/>
                <a:gd name="T15" fmla="*/ 405 h 536"/>
                <a:gd name="T16" fmla="*/ 17 w 397"/>
                <a:gd name="T17" fmla="*/ 377 h 536"/>
                <a:gd name="T18" fmla="*/ 311 w 397"/>
                <a:gd name="T19" fmla="*/ 12 h 536"/>
                <a:gd name="T20" fmla="*/ 325 w 397"/>
                <a:gd name="T21" fmla="*/ 1 h 536"/>
                <a:gd name="T22" fmla="*/ 345 w 397"/>
                <a:gd name="T23" fmla="*/ 14 h 536"/>
                <a:gd name="T24" fmla="*/ 395 w 397"/>
                <a:gd name="T25" fmla="*/ 31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7" h="536">
                  <a:moveTo>
                    <a:pt x="395" y="316"/>
                  </a:moveTo>
                  <a:cubicBezTo>
                    <a:pt x="393" y="337"/>
                    <a:pt x="388" y="380"/>
                    <a:pt x="381" y="422"/>
                  </a:cubicBezTo>
                  <a:cubicBezTo>
                    <a:pt x="380" y="428"/>
                    <a:pt x="376" y="435"/>
                    <a:pt x="371" y="440"/>
                  </a:cubicBezTo>
                  <a:cubicBezTo>
                    <a:pt x="328" y="477"/>
                    <a:pt x="281" y="508"/>
                    <a:pt x="230" y="533"/>
                  </a:cubicBezTo>
                  <a:cubicBezTo>
                    <a:pt x="224" y="535"/>
                    <a:pt x="217" y="536"/>
                    <a:pt x="211" y="535"/>
                  </a:cubicBezTo>
                  <a:cubicBezTo>
                    <a:pt x="143" y="515"/>
                    <a:pt x="78" y="486"/>
                    <a:pt x="17" y="450"/>
                  </a:cubicBezTo>
                  <a:cubicBezTo>
                    <a:pt x="13" y="448"/>
                    <a:pt x="10" y="441"/>
                    <a:pt x="10" y="436"/>
                  </a:cubicBezTo>
                  <a:cubicBezTo>
                    <a:pt x="8" y="426"/>
                    <a:pt x="10" y="414"/>
                    <a:pt x="6" y="405"/>
                  </a:cubicBezTo>
                  <a:cubicBezTo>
                    <a:pt x="0" y="391"/>
                    <a:pt x="6" y="385"/>
                    <a:pt x="17" y="377"/>
                  </a:cubicBezTo>
                  <a:cubicBezTo>
                    <a:pt x="149" y="283"/>
                    <a:pt x="248" y="162"/>
                    <a:pt x="311" y="12"/>
                  </a:cubicBezTo>
                  <a:cubicBezTo>
                    <a:pt x="314" y="6"/>
                    <a:pt x="315" y="0"/>
                    <a:pt x="325" y="1"/>
                  </a:cubicBezTo>
                  <a:cubicBezTo>
                    <a:pt x="335" y="2"/>
                    <a:pt x="341" y="3"/>
                    <a:pt x="345" y="14"/>
                  </a:cubicBezTo>
                  <a:cubicBezTo>
                    <a:pt x="380" y="104"/>
                    <a:pt x="397" y="198"/>
                    <a:pt x="395" y="3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2" name="Freeform 36"/>
            <p:cNvSpPr/>
            <p:nvPr/>
          </p:nvSpPr>
          <p:spPr bwMode="auto">
            <a:xfrm>
              <a:off x="2073" y="586"/>
              <a:ext cx="1327" cy="606"/>
            </a:xfrm>
            <a:custGeom>
              <a:avLst/>
              <a:gdLst>
                <a:gd name="T0" fmla="*/ 0 w 561"/>
                <a:gd name="T1" fmla="*/ 175 h 256"/>
                <a:gd name="T2" fmla="*/ 127 w 561"/>
                <a:gd name="T3" fmla="*/ 15 h 256"/>
                <a:gd name="T4" fmla="*/ 140 w 561"/>
                <a:gd name="T5" fmla="*/ 10 h 256"/>
                <a:gd name="T6" fmla="*/ 455 w 561"/>
                <a:gd name="T7" fmla="*/ 54 h 256"/>
                <a:gd name="T8" fmla="*/ 477 w 561"/>
                <a:gd name="T9" fmla="*/ 72 h 256"/>
                <a:gd name="T10" fmla="*/ 560 w 561"/>
                <a:gd name="T11" fmla="*/ 230 h 256"/>
                <a:gd name="T12" fmla="*/ 559 w 561"/>
                <a:gd name="T13" fmla="*/ 246 h 256"/>
                <a:gd name="T14" fmla="*/ 538 w 561"/>
                <a:gd name="T15" fmla="*/ 253 h 256"/>
                <a:gd name="T16" fmla="*/ 184 w 561"/>
                <a:gd name="T17" fmla="*/ 193 h 256"/>
                <a:gd name="T18" fmla="*/ 43 w 561"/>
                <a:gd name="T19" fmla="*/ 206 h 256"/>
                <a:gd name="T20" fmla="*/ 19 w 561"/>
                <a:gd name="T21" fmla="*/ 197 h 256"/>
                <a:gd name="T22" fmla="*/ 0 w 561"/>
                <a:gd name="T23" fmla="*/ 17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1" h="256">
                  <a:moveTo>
                    <a:pt x="0" y="175"/>
                  </a:moveTo>
                  <a:cubicBezTo>
                    <a:pt x="36" y="116"/>
                    <a:pt x="78" y="63"/>
                    <a:pt x="127" y="15"/>
                  </a:cubicBezTo>
                  <a:cubicBezTo>
                    <a:pt x="130" y="12"/>
                    <a:pt x="136" y="11"/>
                    <a:pt x="140" y="10"/>
                  </a:cubicBezTo>
                  <a:cubicBezTo>
                    <a:pt x="249" y="0"/>
                    <a:pt x="354" y="15"/>
                    <a:pt x="455" y="54"/>
                  </a:cubicBezTo>
                  <a:cubicBezTo>
                    <a:pt x="463" y="58"/>
                    <a:pt x="472" y="65"/>
                    <a:pt x="477" y="72"/>
                  </a:cubicBezTo>
                  <a:cubicBezTo>
                    <a:pt x="511" y="121"/>
                    <a:pt x="539" y="174"/>
                    <a:pt x="560" y="230"/>
                  </a:cubicBezTo>
                  <a:cubicBezTo>
                    <a:pt x="561" y="235"/>
                    <a:pt x="561" y="242"/>
                    <a:pt x="559" y="246"/>
                  </a:cubicBezTo>
                  <a:cubicBezTo>
                    <a:pt x="554" y="253"/>
                    <a:pt x="548" y="256"/>
                    <a:pt x="538" y="253"/>
                  </a:cubicBezTo>
                  <a:cubicBezTo>
                    <a:pt x="424" y="210"/>
                    <a:pt x="306" y="189"/>
                    <a:pt x="184" y="193"/>
                  </a:cubicBezTo>
                  <a:cubicBezTo>
                    <a:pt x="137" y="195"/>
                    <a:pt x="90" y="201"/>
                    <a:pt x="43" y="206"/>
                  </a:cubicBezTo>
                  <a:cubicBezTo>
                    <a:pt x="32" y="208"/>
                    <a:pt x="24" y="208"/>
                    <a:pt x="19" y="197"/>
                  </a:cubicBezTo>
                  <a:cubicBezTo>
                    <a:pt x="15" y="189"/>
                    <a:pt x="7" y="183"/>
                    <a:pt x="0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3" name="Freeform 37"/>
            <p:cNvSpPr/>
            <p:nvPr/>
          </p:nvSpPr>
          <p:spPr bwMode="auto">
            <a:xfrm>
              <a:off x="2180" y="1097"/>
              <a:ext cx="1341" cy="947"/>
            </a:xfrm>
            <a:custGeom>
              <a:avLst/>
              <a:gdLst>
                <a:gd name="T0" fmla="*/ 0 w 567"/>
                <a:gd name="T1" fmla="*/ 35 h 400"/>
                <a:gd name="T2" fmla="*/ 480 w 567"/>
                <a:gd name="T3" fmla="*/ 79 h 400"/>
                <a:gd name="T4" fmla="*/ 558 w 567"/>
                <a:gd name="T5" fmla="*/ 186 h 400"/>
                <a:gd name="T6" fmla="*/ 560 w 567"/>
                <a:gd name="T7" fmla="*/ 349 h 400"/>
                <a:gd name="T8" fmla="*/ 557 w 567"/>
                <a:gd name="T9" fmla="*/ 377 h 400"/>
                <a:gd name="T10" fmla="*/ 534 w 567"/>
                <a:gd name="T11" fmla="*/ 400 h 400"/>
                <a:gd name="T12" fmla="*/ 0 w 567"/>
                <a:gd name="T13" fmla="*/ 3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400">
                  <a:moveTo>
                    <a:pt x="0" y="35"/>
                  </a:moveTo>
                  <a:cubicBezTo>
                    <a:pt x="97" y="0"/>
                    <a:pt x="371" y="25"/>
                    <a:pt x="480" y="79"/>
                  </a:cubicBezTo>
                  <a:cubicBezTo>
                    <a:pt x="481" y="147"/>
                    <a:pt x="497" y="169"/>
                    <a:pt x="558" y="186"/>
                  </a:cubicBezTo>
                  <a:cubicBezTo>
                    <a:pt x="566" y="240"/>
                    <a:pt x="567" y="294"/>
                    <a:pt x="560" y="349"/>
                  </a:cubicBezTo>
                  <a:cubicBezTo>
                    <a:pt x="559" y="358"/>
                    <a:pt x="558" y="368"/>
                    <a:pt x="557" y="377"/>
                  </a:cubicBezTo>
                  <a:cubicBezTo>
                    <a:pt x="554" y="397"/>
                    <a:pt x="558" y="395"/>
                    <a:pt x="534" y="400"/>
                  </a:cubicBezTo>
                  <a:cubicBezTo>
                    <a:pt x="402" y="212"/>
                    <a:pt x="222" y="93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4" name="Freeform 38"/>
            <p:cNvSpPr/>
            <p:nvPr/>
          </p:nvSpPr>
          <p:spPr bwMode="auto">
            <a:xfrm>
              <a:off x="1872" y="3564"/>
              <a:ext cx="1228" cy="355"/>
            </a:xfrm>
            <a:custGeom>
              <a:avLst/>
              <a:gdLst>
                <a:gd name="T0" fmla="*/ 519 w 519"/>
                <a:gd name="T1" fmla="*/ 88 h 150"/>
                <a:gd name="T2" fmla="*/ 0 w 519"/>
                <a:gd name="T3" fmla="*/ 64 h 150"/>
                <a:gd name="T4" fmla="*/ 216 w 519"/>
                <a:gd name="T5" fmla="*/ 0 h 150"/>
                <a:gd name="T6" fmla="*/ 352 w 519"/>
                <a:gd name="T7" fmla="*/ 10 h 150"/>
                <a:gd name="T8" fmla="*/ 519 w 519"/>
                <a:gd name="T9" fmla="*/ 8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9" h="150">
                  <a:moveTo>
                    <a:pt x="519" y="88"/>
                  </a:moveTo>
                  <a:cubicBezTo>
                    <a:pt x="376" y="150"/>
                    <a:pt x="104" y="137"/>
                    <a:pt x="0" y="64"/>
                  </a:cubicBezTo>
                  <a:cubicBezTo>
                    <a:pt x="70" y="43"/>
                    <a:pt x="143" y="22"/>
                    <a:pt x="216" y="0"/>
                  </a:cubicBezTo>
                  <a:cubicBezTo>
                    <a:pt x="256" y="51"/>
                    <a:pt x="316" y="46"/>
                    <a:pt x="352" y="10"/>
                  </a:cubicBezTo>
                  <a:cubicBezTo>
                    <a:pt x="408" y="36"/>
                    <a:pt x="463" y="62"/>
                    <a:pt x="519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5" name="Freeform 39"/>
            <p:cNvSpPr/>
            <p:nvPr/>
          </p:nvSpPr>
          <p:spPr bwMode="auto">
            <a:xfrm>
              <a:off x="1357" y="640"/>
              <a:ext cx="844" cy="486"/>
            </a:xfrm>
            <a:custGeom>
              <a:avLst/>
              <a:gdLst>
                <a:gd name="T0" fmla="*/ 357 w 357"/>
                <a:gd name="T1" fmla="*/ 0 h 205"/>
                <a:gd name="T2" fmla="*/ 266 w 357"/>
                <a:gd name="T3" fmla="*/ 129 h 205"/>
                <a:gd name="T4" fmla="*/ 256 w 357"/>
                <a:gd name="T5" fmla="*/ 136 h 205"/>
                <a:gd name="T6" fmla="*/ 168 w 357"/>
                <a:gd name="T7" fmla="*/ 198 h 205"/>
                <a:gd name="T8" fmla="*/ 167 w 357"/>
                <a:gd name="T9" fmla="*/ 199 h 205"/>
                <a:gd name="T10" fmla="*/ 0 w 357"/>
                <a:gd name="T11" fmla="*/ 205 h 205"/>
                <a:gd name="T12" fmla="*/ 357 w 357"/>
                <a:gd name="T13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7" h="205">
                  <a:moveTo>
                    <a:pt x="357" y="0"/>
                  </a:moveTo>
                  <a:cubicBezTo>
                    <a:pt x="326" y="44"/>
                    <a:pt x="296" y="87"/>
                    <a:pt x="266" y="129"/>
                  </a:cubicBezTo>
                  <a:cubicBezTo>
                    <a:pt x="264" y="132"/>
                    <a:pt x="259" y="136"/>
                    <a:pt x="256" y="136"/>
                  </a:cubicBezTo>
                  <a:cubicBezTo>
                    <a:pt x="211" y="135"/>
                    <a:pt x="182" y="157"/>
                    <a:pt x="168" y="198"/>
                  </a:cubicBezTo>
                  <a:cubicBezTo>
                    <a:pt x="167" y="200"/>
                    <a:pt x="166" y="201"/>
                    <a:pt x="167" y="199"/>
                  </a:cubicBezTo>
                  <a:cubicBezTo>
                    <a:pt x="110" y="201"/>
                    <a:pt x="56" y="203"/>
                    <a:pt x="0" y="205"/>
                  </a:cubicBezTo>
                  <a:cubicBezTo>
                    <a:pt x="99" y="101"/>
                    <a:pt x="218" y="32"/>
                    <a:pt x="3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6" name="Freeform 40"/>
            <p:cNvSpPr/>
            <p:nvPr/>
          </p:nvSpPr>
          <p:spPr bwMode="auto">
            <a:xfrm>
              <a:off x="3377" y="830"/>
              <a:ext cx="686" cy="786"/>
            </a:xfrm>
            <a:custGeom>
              <a:avLst/>
              <a:gdLst>
                <a:gd name="T0" fmla="*/ 290 w 290"/>
                <a:gd name="T1" fmla="*/ 332 h 332"/>
                <a:gd name="T2" fmla="*/ 281 w 290"/>
                <a:gd name="T3" fmla="*/ 325 h 332"/>
                <a:gd name="T4" fmla="*/ 155 w 290"/>
                <a:gd name="T5" fmla="*/ 231 h 332"/>
                <a:gd name="T6" fmla="*/ 147 w 290"/>
                <a:gd name="T7" fmla="*/ 215 h 332"/>
                <a:gd name="T8" fmla="*/ 66 w 290"/>
                <a:gd name="T9" fmla="*/ 126 h 332"/>
                <a:gd name="T10" fmla="*/ 53 w 290"/>
                <a:gd name="T11" fmla="*/ 119 h 332"/>
                <a:gd name="T12" fmla="*/ 0 w 290"/>
                <a:gd name="T13" fmla="*/ 0 h 332"/>
                <a:gd name="T14" fmla="*/ 290 w 290"/>
                <a:gd name="T15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332">
                  <a:moveTo>
                    <a:pt x="290" y="332"/>
                  </a:moveTo>
                  <a:cubicBezTo>
                    <a:pt x="286" y="329"/>
                    <a:pt x="284" y="327"/>
                    <a:pt x="281" y="325"/>
                  </a:cubicBezTo>
                  <a:cubicBezTo>
                    <a:pt x="239" y="294"/>
                    <a:pt x="197" y="263"/>
                    <a:pt x="155" y="231"/>
                  </a:cubicBezTo>
                  <a:cubicBezTo>
                    <a:pt x="151" y="228"/>
                    <a:pt x="147" y="221"/>
                    <a:pt x="147" y="215"/>
                  </a:cubicBezTo>
                  <a:cubicBezTo>
                    <a:pt x="146" y="168"/>
                    <a:pt x="114" y="132"/>
                    <a:pt x="66" y="126"/>
                  </a:cubicBezTo>
                  <a:cubicBezTo>
                    <a:pt x="61" y="126"/>
                    <a:pt x="54" y="123"/>
                    <a:pt x="53" y="119"/>
                  </a:cubicBezTo>
                  <a:cubicBezTo>
                    <a:pt x="34" y="79"/>
                    <a:pt x="17" y="39"/>
                    <a:pt x="0" y="0"/>
                  </a:cubicBezTo>
                  <a:cubicBezTo>
                    <a:pt x="84" y="22"/>
                    <a:pt x="264" y="226"/>
                    <a:pt x="290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7" name="Freeform 41"/>
            <p:cNvSpPr/>
            <p:nvPr/>
          </p:nvSpPr>
          <p:spPr bwMode="auto">
            <a:xfrm>
              <a:off x="1040" y="1216"/>
              <a:ext cx="622" cy="414"/>
            </a:xfrm>
            <a:custGeom>
              <a:avLst/>
              <a:gdLst>
                <a:gd name="T0" fmla="*/ 263 w 263"/>
                <a:gd name="T1" fmla="*/ 1 h 175"/>
                <a:gd name="T2" fmla="*/ 0 w 263"/>
                <a:gd name="T3" fmla="*/ 175 h 175"/>
                <a:gd name="T4" fmla="*/ 4 w 263"/>
                <a:gd name="T5" fmla="*/ 162 h 175"/>
                <a:gd name="T6" fmla="*/ 80 w 263"/>
                <a:gd name="T7" fmla="*/ 28 h 175"/>
                <a:gd name="T8" fmla="*/ 104 w 263"/>
                <a:gd name="T9" fmla="*/ 12 h 175"/>
                <a:gd name="T10" fmla="*/ 250 w 263"/>
                <a:gd name="T11" fmla="*/ 0 h 175"/>
                <a:gd name="T12" fmla="*/ 263 w 263"/>
                <a:gd name="T13" fmla="*/ 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3" h="175">
                  <a:moveTo>
                    <a:pt x="263" y="1"/>
                  </a:moveTo>
                  <a:cubicBezTo>
                    <a:pt x="167" y="46"/>
                    <a:pt x="80" y="101"/>
                    <a:pt x="0" y="175"/>
                  </a:cubicBezTo>
                  <a:cubicBezTo>
                    <a:pt x="2" y="168"/>
                    <a:pt x="3" y="165"/>
                    <a:pt x="4" y="162"/>
                  </a:cubicBezTo>
                  <a:cubicBezTo>
                    <a:pt x="30" y="117"/>
                    <a:pt x="55" y="72"/>
                    <a:pt x="80" y="28"/>
                  </a:cubicBezTo>
                  <a:cubicBezTo>
                    <a:pt x="85" y="19"/>
                    <a:pt x="93" y="13"/>
                    <a:pt x="104" y="12"/>
                  </a:cubicBezTo>
                  <a:cubicBezTo>
                    <a:pt x="153" y="9"/>
                    <a:pt x="201" y="4"/>
                    <a:pt x="250" y="0"/>
                  </a:cubicBezTo>
                  <a:cubicBezTo>
                    <a:pt x="254" y="0"/>
                    <a:pt x="258" y="1"/>
                    <a:pt x="26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35610" y="1962150"/>
            <a:ext cx="2246630" cy="1599539"/>
            <a:chOff x="435496" y="1542118"/>
            <a:chExt cx="2246643" cy="1443685"/>
          </a:xfrm>
        </p:grpSpPr>
        <p:sp>
          <p:nvSpPr>
            <p:cNvPr id="48" name="矩形 47"/>
            <p:cNvSpPr/>
            <p:nvPr/>
          </p:nvSpPr>
          <p:spPr>
            <a:xfrm>
              <a:off x="435496" y="1931248"/>
              <a:ext cx="2246643" cy="10545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endParaRPr lang="zh-CN" altLang="zh-HK" sz="1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lvl="0" algn="just"/>
              <a:r>
                <a:rPr lang="zh-CN" altLang="zh-HK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登录：不同角色进入不同页面</a:t>
              </a:r>
              <a:endParaRPr lang="zh-CN" altLang="zh-HK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lvl="0" algn="just"/>
              <a:endParaRPr lang="zh-HK" altLang="zh-HK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lvl="0" algn="just"/>
              <a:r>
                <a:rPr lang="zh-CN" altLang="zh-HK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注册：用户名不可重复</a:t>
              </a:r>
              <a:r>
                <a:rPr lang="zh-HK" altLang="zh-HK" sz="1400" b="1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HK" altLang="zh-HK" sz="1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35496" y="1542118"/>
              <a:ext cx="2171700" cy="415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HK" sz="2400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登录注册</a:t>
              </a:r>
              <a:endParaRPr lang="zh-CN" altLang="zh-HK" sz="24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40271" y="1898406"/>
              <a:ext cx="1355204" cy="45887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35496" y="4049697"/>
            <a:ext cx="2248535" cy="1595120"/>
            <a:chOff x="435496" y="4513918"/>
            <a:chExt cx="2248535" cy="1595120"/>
          </a:xfrm>
        </p:grpSpPr>
        <p:sp>
          <p:nvSpPr>
            <p:cNvPr id="50" name="矩形 49"/>
            <p:cNvSpPr/>
            <p:nvPr/>
          </p:nvSpPr>
          <p:spPr>
            <a:xfrm>
              <a:off x="450101" y="4940638"/>
              <a:ext cx="2233930" cy="11684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endParaRPr lang="zh-CN" altLang="zh-HK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r>
                <a:rPr lang="zh-CN" altLang="zh-HK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新增、修改鲜蔬、鲜蔬价格管理</a:t>
              </a:r>
              <a:endParaRPr lang="zh-CN" altLang="zh-HK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endParaRPr lang="zh-CN" altLang="zh-HK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r>
                <a:rPr lang="zh-CN" altLang="zh-HK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鲜蔬上架、下架销售管理</a:t>
              </a:r>
              <a:endParaRPr lang="zh-CN" altLang="zh-HK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35496" y="4513918"/>
              <a:ext cx="21717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鲜蔬信息管理</a:t>
              </a:r>
              <a:endParaRPr lang="zh-CN" altLang="en-US" sz="24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40271" y="4927991"/>
              <a:ext cx="1355204" cy="45887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110373" y="2003910"/>
            <a:ext cx="2246643" cy="1557530"/>
            <a:chOff x="435496" y="1542118"/>
            <a:chExt cx="2246643" cy="1557530"/>
          </a:xfrm>
        </p:grpSpPr>
        <p:sp>
          <p:nvSpPr>
            <p:cNvPr id="60" name="矩形 59"/>
            <p:cNvSpPr/>
            <p:nvPr/>
          </p:nvSpPr>
          <p:spPr>
            <a:xfrm>
              <a:off x="435496" y="1931248"/>
              <a:ext cx="2246643" cy="11684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endParaRPr lang="zh-CN" altLang="zh-HK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r>
                <a:rPr lang="zh-CN" altLang="zh-HK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用户不可操作其角色权限以外的功能</a:t>
              </a:r>
              <a:endParaRPr lang="zh-CN" altLang="zh-HK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endParaRPr lang="zh-CN" altLang="zh-HK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防止暴力攻击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435496" y="1542118"/>
              <a:ext cx="21717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HK" sz="2400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权限控制</a:t>
              </a:r>
              <a:endParaRPr lang="zh-CN" altLang="zh-HK" sz="24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40271" y="1898406"/>
              <a:ext cx="1355204" cy="45887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110373" y="4120070"/>
            <a:ext cx="2246643" cy="1511175"/>
            <a:chOff x="435496" y="4513918"/>
            <a:chExt cx="2246643" cy="1511175"/>
          </a:xfrm>
        </p:grpSpPr>
        <p:sp>
          <p:nvSpPr>
            <p:cNvPr id="64" name="矩形 63"/>
            <p:cNvSpPr/>
            <p:nvPr/>
          </p:nvSpPr>
          <p:spPr>
            <a:xfrm>
              <a:off x="435496" y="4903048"/>
              <a:ext cx="2246643" cy="11220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endParaRPr lang="zh-CN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r>
                <a:rPr lang="zh-CN" altLang="zh-HK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按部门增加员工账户</a:t>
              </a:r>
              <a:endParaRPr lang="zh-CN" altLang="zh-HK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endParaRPr lang="zh-CN" altLang="zh-HK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r>
                <a:rPr lang="zh-CN" altLang="zh-HK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删除员工，员工原账户无法登录系统</a:t>
              </a:r>
              <a:endParaRPr lang="zh-CN" altLang="zh-HK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35496" y="4513918"/>
              <a:ext cx="21717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HK" sz="2400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员工管理</a:t>
              </a:r>
              <a:endParaRPr lang="zh-CN" altLang="zh-HK" sz="24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540271" y="4928626"/>
              <a:ext cx="1355204" cy="45887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68" name="矩形 67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670" y="1494155"/>
            <a:ext cx="8836660" cy="42830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" y="1494155"/>
            <a:ext cx="8988425" cy="43567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" y="1494155"/>
            <a:ext cx="9033510" cy="444690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5227" y="93911"/>
            <a:ext cx="1280392" cy="368300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324496" y="93911"/>
            <a:ext cx="12954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spc="3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84103" y="93911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  <a:endParaRPr lang="zh-CN" altLang="en-US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43680" y="93980"/>
            <a:ext cx="168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展望与前景</a:t>
            </a:r>
            <a:endParaRPr lang="zh-CN" altLang="zh-HK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45323" y="8438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506247" y="10026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1598</Words>
  <Application>WPS 演示</Application>
  <PresentationFormat>全屏显示(4:3)</PresentationFormat>
  <Paragraphs>306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宋体</vt:lpstr>
      <vt:lpstr>Wingdings</vt:lpstr>
      <vt:lpstr>方正舒体</vt:lpstr>
      <vt:lpstr>微软雅黑</vt:lpstr>
      <vt:lpstr>Adobe 仿宋 Std R</vt:lpstr>
      <vt:lpstr>Calibri</vt:lpstr>
      <vt:lpstr>Arial Unicode MS</vt:lpstr>
      <vt:lpstr>Calibri Light</vt:lpstr>
      <vt:lpstr>PMingLiU</vt:lpstr>
      <vt:lpstr>Segoe Print</vt:lpstr>
      <vt:lpstr>仿宋</vt:lpstr>
      <vt:lpstr>PMingLiU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think</cp:lastModifiedBy>
  <cp:revision>228</cp:revision>
  <dcterms:created xsi:type="dcterms:W3CDTF">2015-02-19T23:46:00Z</dcterms:created>
  <dcterms:modified xsi:type="dcterms:W3CDTF">2018-05-23T06:31:20Z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