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085"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D27CFDA-4A29-4A56-87D0-9C206F722869}" type="datetimeFigureOut">
              <a:rPr lang="en-IN" smtClean="0"/>
              <a:t>02-04-2024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E387577-ACD8-4A9B-9323-717B8BCE336E}" type="slidenum">
              <a:rPr lang="en-IN" smtClean="0"/>
              <a:t>‹#›</a:t>
            </a:fld>
            <a:endParaRPr lang="en-IN"/>
          </a:p>
        </p:txBody>
      </p:sp>
    </p:spTree>
    <p:extLst>
      <p:ext uri="{BB962C8B-B14F-4D97-AF65-F5344CB8AC3E}">
        <p14:creationId xmlns:p14="http://schemas.microsoft.com/office/powerpoint/2010/main" val="2046309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E387577-ACD8-4A9B-9323-717B8BCE336E}" type="slidenum">
              <a:rPr lang="en-IN" smtClean="0"/>
              <a:t>8</a:t>
            </a:fld>
            <a:endParaRPr lang="en-IN"/>
          </a:p>
        </p:txBody>
      </p:sp>
    </p:spTree>
    <p:extLst>
      <p:ext uri="{BB962C8B-B14F-4D97-AF65-F5344CB8AC3E}">
        <p14:creationId xmlns:p14="http://schemas.microsoft.com/office/powerpoint/2010/main" val="2365752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33600" y="58576"/>
            <a:ext cx="11468101" cy="1309333"/>
          </a:xfrm>
          <a:prstGeom prst="rect">
            <a:avLst/>
          </a:prstGeom>
        </p:spPr>
        <p:txBody>
          <a:bodyPr vert="horz" wrap="square" lIns="0" tIns="16510" rIns="0" bIns="0" rtlCol="0">
            <a:spAutoFit/>
          </a:bodyPr>
          <a:lstStyle/>
          <a:p>
            <a:pPr marL="3213735">
              <a:spcBef>
                <a:spcPts val="130"/>
              </a:spcBef>
            </a:pPr>
            <a:r>
              <a:rPr lang="en-US" sz="2800" b="1" dirty="0">
                <a:solidFill>
                  <a:srgbClr val="0F0F0F"/>
                </a:solidFill>
                <a:latin typeface="Times New Roman" panose="02020603050405020304" pitchFamily="18" charset="0"/>
                <a:cs typeface="Times New Roman" panose="02020603050405020304" pitchFamily="18" charset="0"/>
              </a:rPr>
              <a:t>MEDICAL INSURANCE PRICE PREDICTION USING ARTIFICIAL NEURAL NETWORK(ANN)</a:t>
            </a:r>
            <a:br>
              <a:rPr lang="en-US" sz="2800" b="1" i="0" dirty="0">
                <a:solidFill>
                  <a:srgbClr val="0F0F0F"/>
                </a:solidFill>
                <a:effectLst/>
                <a:latin typeface="Times New Roman" panose="02020603050405020304" pitchFamily="18" charset="0"/>
                <a:cs typeface="Times New Roman" panose="02020603050405020304" pitchFamily="18" charset="0"/>
              </a:rPr>
            </a:br>
            <a:endParaRPr sz="2800" spc="15" dirty="0">
              <a:latin typeface="Times New Roman" panose="02020603050405020304" pitchFamily="18" charset="0"/>
              <a:cs typeface="Times New Roman" panose="02020603050405020304"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676400" y="3225195"/>
            <a:ext cx="8610600" cy="1569660"/>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PRESENTED BY:</a:t>
            </a:r>
            <a:r>
              <a:rPr lang="en-US" sz="2400" dirty="0">
                <a:latin typeface="Times New Roman" panose="02020603050405020304" pitchFamily="18" charset="0"/>
                <a:cs typeface="Times New Roman" panose="02020603050405020304" pitchFamily="18" charset="0"/>
              </a:rPr>
              <a:t>KOTA POLI SIVA SUNEEL</a:t>
            </a:r>
          </a:p>
          <a:p>
            <a:r>
              <a:rPr lang="en-US" sz="2400" b="1" dirty="0">
                <a:latin typeface="Times New Roman" panose="02020603050405020304" pitchFamily="18" charset="0"/>
                <a:cs typeface="Times New Roman" panose="02020603050405020304" pitchFamily="18" charset="0"/>
              </a:rPr>
              <a:t>REGISTER NO:</a:t>
            </a:r>
            <a:r>
              <a:rPr lang="en-US" sz="2400" dirty="0">
                <a:latin typeface="Times New Roman" panose="02020603050405020304" pitchFamily="18" charset="0"/>
                <a:cs typeface="Times New Roman" panose="02020603050405020304" pitchFamily="18" charset="0"/>
              </a:rPr>
              <a:t>211521104076</a:t>
            </a:r>
          </a:p>
          <a:p>
            <a:r>
              <a:rPr lang="en-US" sz="2400" b="1" dirty="0">
                <a:latin typeface="Times New Roman" panose="02020603050405020304" pitchFamily="18" charset="0"/>
                <a:cs typeface="Times New Roman" panose="02020603050405020304" pitchFamily="18" charset="0"/>
              </a:rPr>
              <a:t>DEPARTMENT:</a:t>
            </a:r>
            <a:r>
              <a:rPr lang="en-US" sz="2400" dirty="0">
                <a:latin typeface="Times New Roman" panose="02020603050405020304" pitchFamily="18" charset="0"/>
                <a:cs typeface="Times New Roman" panose="02020603050405020304" pitchFamily="18" charset="0"/>
              </a:rPr>
              <a:t>COMPUTER SCIENCE AND ENGINEERING</a:t>
            </a: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B85A700-5681-F271-4919-D98B7D3E7282}"/>
              </a:ext>
            </a:extLst>
          </p:cNvPr>
          <p:cNvSpPr>
            <a:spLocks noGrp="1"/>
          </p:cNvSpPr>
          <p:nvPr>
            <p:ph type="body" idx="1"/>
          </p:nvPr>
        </p:nvSpPr>
        <p:spPr>
          <a:xfrm>
            <a:off x="381000" y="0"/>
            <a:ext cx="9372600" cy="6340197"/>
          </a:xfrm>
        </p:spPr>
        <p:txBody>
          <a:bodyPr/>
          <a:lstStyle/>
          <a:p>
            <a:pPr algn="l"/>
            <a:endParaRPr lang="en-US" b="1" i="0" dirty="0">
              <a:solidFill>
                <a:srgbClr val="0D0D0D"/>
              </a:solidFill>
              <a:effectLst/>
              <a:latin typeface="Times New Roman" panose="02020603050405020304" pitchFamily="18" charset="0"/>
              <a:cs typeface="Times New Roman" panose="02020603050405020304" pitchFamily="18" charset="0"/>
            </a:endParaRPr>
          </a:p>
          <a:p>
            <a:pPr algn="l"/>
            <a:endParaRPr lang="en-US" b="1" dirty="0">
              <a:solidFill>
                <a:srgbClr val="0D0D0D"/>
              </a:solidFill>
              <a:latin typeface="Times New Roman" panose="02020603050405020304" pitchFamily="18" charset="0"/>
              <a:cs typeface="Times New Roman" panose="02020603050405020304" pitchFamily="18" charset="0"/>
            </a:endParaRPr>
          </a:p>
          <a:p>
            <a:pPr algn="l"/>
            <a:r>
              <a:rPr lang="en-US" b="1" i="0" dirty="0">
                <a:solidFill>
                  <a:srgbClr val="0D0D0D"/>
                </a:solidFill>
                <a:effectLst/>
                <a:latin typeface="Times New Roman" panose="02020603050405020304" pitchFamily="18" charset="0"/>
                <a:cs typeface="Times New Roman" panose="02020603050405020304" pitchFamily="18" charset="0"/>
              </a:rPr>
              <a:t>8.Model Testing</a:t>
            </a:r>
            <a:r>
              <a:rPr lang="en-US" b="0" i="0" dirty="0">
                <a:solidFill>
                  <a:srgbClr val="0D0D0D"/>
                </a:solidFill>
                <a:effectLst/>
                <a:latin typeface="Times New Roman" panose="02020603050405020304" pitchFamily="18" charset="0"/>
                <a:cs typeface="Times New Roman" panose="02020603050405020304" pitchFamily="18" charset="0"/>
              </a:rPr>
              <a:t>: Once satisfied with the model's performance on the validation set, evaluate its performance on the test set to obtain an unbiased estimate of its generalization performance.</a:t>
            </a:r>
          </a:p>
          <a:p>
            <a:pPr algn="l"/>
            <a:r>
              <a:rPr lang="en-US" b="1" i="0" dirty="0">
                <a:solidFill>
                  <a:srgbClr val="0D0D0D"/>
                </a:solidFill>
                <a:effectLst/>
                <a:latin typeface="Times New Roman" panose="02020603050405020304" pitchFamily="18" charset="0"/>
                <a:cs typeface="Times New Roman" panose="02020603050405020304" pitchFamily="18" charset="0"/>
              </a:rPr>
              <a:t>9.Interpretability and Analysis</a:t>
            </a:r>
            <a:r>
              <a:rPr lang="en-US" b="0" i="0" dirty="0">
                <a:solidFill>
                  <a:srgbClr val="0D0D0D"/>
                </a:solidFill>
                <a:effectLst/>
                <a:latin typeface="Times New Roman" panose="02020603050405020304" pitchFamily="18" charset="0"/>
                <a:cs typeface="Times New Roman" panose="02020603050405020304" pitchFamily="18" charset="0"/>
              </a:rPr>
              <a:t>: Analyze the trained model to interpret the importance of input features in predicting insurance prices. This step can provide valuable insights into the factors driving insurance pricing decisions.</a:t>
            </a:r>
          </a:p>
          <a:p>
            <a:pPr algn="l"/>
            <a:r>
              <a:rPr lang="en-US" b="1" i="0" dirty="0">
                <a:solidFill>
                  <a:srgbClr val="0D0D0D"/>
                </a:solidFill>
                <a:effectLst/>
                <a:latin typeface="Times New Roman" panose="02020603050405020304" pitchFamily="18" charset="0"/>
                <a:cs typeface="Times New Roman" panose="02020603050405020304" pitchFamily="18" charset="0"/>
              </a:rPr>
              <a:t>10.Deployment</a:t>
            </a:r>
            <a:r>
              <a:rPr lang="en-US" b="0" i="0" dirty="0">
                <a:solidFill>
                  <a:srgbClr val="0D0D0D"/>
                </a:solidFill>
                <a:effectLst/>
                <a:latin typeface="Times New Roman" panose="02020603050405020304" pitchFamily="18" charset="0"/>
                <a:cs typeface="Times New Roman" panose="02020603050405020304" pitchFamily="18" charset="0"/>
              </a:rPr>
              <a:t>: Deploy the trained ANN model into a production environment for real-time predictions. Integrate the model into existing insurance systems or develop a standalone application for users to estimate insurance prices. </a:t>
            </a:r>
          </a:p>
          <a:p>
            <a:pPr algn="l"/>
            <a:endParaRPr lang="en-US" dirty="0">
              <a:solidFill>
                <a:srgbClr val="0D0D0D"/>
              </a:solidFill>
              <a:latin typeface="Times New Roman" panose="02020603050405020304" pitchFamily="18" charset="0"/>
              <a:cs typeface="Times New Roman" panose="02020603050405020304" pitchFamily="18" charset="0"/>
            </a:endParaRPr>
          </a:p>
          <a:p>
            <a:pPr algn="l"/>
            <a:r>
              <a:rPr lang="en-US" dirty="0">
                <a:solidFill>
                  <a:srgbClr val="0D0D0D"/>
                </a:solidFill>
                <a:latin typeface="Times New Roman" panose="02020603050405020304" pitchFamily="18" charset="0"/>
                <a:cs typeface="Times New Roman" panose="02020603050405020304" pitchFamily="18" charset="0"/>
              </a:rPr>
              <a:t>T</a:t>
            </a:r>
            <a:r>
              <a:rPr lang="en-US" b="0" i="0" dirty="0">
                <a:solidFill>
                  <a:srgbClr val="0D0D0D"/>
                </a:solidFill>
                <a:effectLst/>
                <a:latin typeface="Times New Roman" panose="02020603050405020304" pitchFamily="18" charset="0"/>
                <a:cs typeface="Times New Roman" panose="02020603050405020304" pitchFamily="18" charset="0"/>
              </a:rPr>
              <a:t>o iterate on these steps, adjusting parameters and exploring different architectures as necessary to improve model performance. Additionally, ensure compliance with relevant data privacy and regulatory requirements throughout the process. </a:t>
            </a:r>
          </a:p>
          <a:p>
            <a:pPr algn="l"/>
            <a:r>
              <a:rPr lang="en-US" b="0" i="0" dirty="0">
                <a:solidFill>
                  <a:srgbClr val="0D0D0D"/>
                </a:solidFill>
                <a:effectLst/>
                <a:latin typeface="Times New Roman" panose="02020603050405020304" pitchFamily="18" charset="0"/>
                <a:cs typeface="Times New Roman" panose="02020603050405020304" pitchFamily="18" charset="0"/>
              </a:rPr>
              <a:t>Throughout the modeling process, ensure compliance with relevant data privacy and regulatory requirements to protect sensitive information. Additionally, document and communicate findings and insights to stakeholders involved in the project.</a:t>
            </a:r>
          </a:p>
          <a:p>
            <a:pPr algn="l"/>
            <a:endParaRPr lang="en-US" b="0" i="0" dirty="0">
              <a:solidFill>
                <a:srgbClr val="0D0D0D"/>
              </a:solidFill>
              <a:effectLst/>
              <a:latin typeface="Times New Roman" panose="02020603050405020304" pitchFamily="18" charset="0"/>
              <a:cs typeface="Times New Roman" panose="02020603050405020304" pitchFamily="18" charset="0"/>
            </a:endParaRPr>
          </a:p>
          <a:p>
            <a:pPr algn="l"/>
            <a:endParaRPr lang="en-US" b="0" i="0" dirty="0">
              <a:solidFill>
                <a:srgbClr val="0D0D0D"/>
              </a:solidFill>
              <a:effectLst/>
              <a:latin typeface="Times New Roman" panose="02020603050405020304" pitchFamily="18" charset="0"/>
              <a:cs typeface="Times New Roman" panose="02020603050405020304" pitchFamily="18" charset="0"/>
            </a:endParaRPr>
          </a:p>
          <a:p>
            <a:pPr algn="l"/>
            <a:endParaRPr lang="en-US" b="0" i="0" dirty="0">
              <a:solidFill>
                <a:srgbClr val="0D0D0D"/>
              </a:solidFill>
              <a:effectLst/>
              <a:latin typeface="Times New Roman" panose="02020603050405020304" pitchFamily="18" charset="0"/>
              <a:cs typeface="Times New Roman" panose="02020603050405020304" pitchFamily="18" charset="0"/>
            </a:endParaRPr>
          </a:p>
          <a:p>
            <a:pPr algn="l"/>
            <a:endParaRPr lang="en-US" dirty="0">
              <a:solidFill>
                <a:srgbClr val="0D0D0D"/>
              </a:solidFill>
              <a:latin typeface="Times New Roman" panose="02020603050405020304" pitchFamily="18" charset="0"/>
              <a:cs typeface="Times New Roman" panose="02020603050405020304" pitchFamily="18" charset="0"/>
            </a:endParaRPr>
          </a:p>
          <a:p>
            <a:pPr algn="l"/>
            <a:endParaRPr lang="en-US" b="0" i="0" dirty="0">
              <a:solidFill>
                <a:srgbClr val="0D0D0D"/>
              </a:solidFill>
              <a:effectLst/>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0787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8D50A8A7-65EA-A916-FFD7-599B67EAA852}"/>
              </a:ext>
            </a:extLst>
          </p:cNvPr>
          <p:cNvSpPr txBox="1"/>
          <p:nvPr/>
        </p:nvSpPr>
        <p:spPr>
          <a:xfrm>
            <a:off x="457200" y="1695450"/>
            <a:ext cx="5486400" cy="4124325"/>
          </a:xfrm>
          <a:prstGeom prst="rect">
            <a:avLst/>
          </a:prstGeom>
          <a:noFill/>
        </p:spPr>
        <p:txBody>
          <a:bodyPr wrap="square" rtlCol="0">
            <a:spAutoFit/>
          </a:bodyPr>
          <a:lstStyle/>
          <a:p>
            <a:endParaRPr lang="en-IN" dirty="0"/>
          </a:p>
        </p:txBody>
      </p:sp>
      <p:pic>
        <p:nvPicPr>
          <p:cNvPr id="11" name="Picture 10">
            <a:extLst>
              <a:ext uri="{FF2B5EF4-FFF2-40B4-BE49-F238E27FC236}">
                <a16:creationId xmlns:a16="http://schemas.microsoft.com/office/drawing/2014/main" id="{62104677-5BDC-08C6-6F14-131C6A69E091}"/>
              </a:ext>
            </a:extLst>
          </p:cNvPr>
          <p:cNvPicPr>
            <a:picLocks noChangeAspect="1"/>
          </p:cNvPicPr>
          <p:nvPr/>
        </p:nvPicPr>
        <p:blipFill>
          <a:blip r:embed="rId3"/>
          <a:stretch>
            <a:fillRect/>
          </a:stretch>
        </p:blipFill>
        <p:spPr>
          <a:xfrm>
            <a:off x="612231" y="1115173"/>
            <a:ext cx="3426370" cy="2466227"/>
          </a:xfrm>
          <a:prstGeom prst="rect">
            <a:avLst/>
          </a:prstGeom>
        </p:spPr>
      </p:pic>
      <p:pic>
        <p:nvPicPr>
          <p:cNvPr id="14" name="Picture 13">
            <a:extLst>
              <a:ext uri="{FF2B5EF4-FFF2-40B4-BE49-F238E27FC236}">
                <a16:creationId xmlns:a16="http://schemas.microsoft.com/office/drawing/2014/main" id="{CBEA8CBB-C65E-056F-C047-09D27382DFA4}"/>
              </a:ext>
            </a:extLst>
          </p:cNvPr>
          <p:cNvPicPr>
            <a:picLocks noChangeAspect="1"/>
          </p:cNvPicPr>
          <p:nvPr/>
        </p:nvPicPr>
        <p:blipFill>
          <a:blip r:embed="rId4"/>
          <a:stretch>
            <a:fillRect/>
          </a:stretch>
        </p:blipFill>
        <p:spPr>
          <a:xfrm>
            <a:off x="838200" y="3853865"/>
            <a:ext cx="3279509" cy="2579197"/>
          </a:xfrm>
          <a:prstGeom prst="rect">
            <a:avLst/>
          </a:prstGeom>
        </p:spPr>
      </p:pic>
      <p:pic>
        <p:nvPicPr>
          <p:cNvPr id="17" name="Picture 16">
            <a:extLst>
              <a:ext uri="{FF2B5EF4-FFF2-40B4-BE49-F238E27FC236}">
                <a16:creationId xmlns:a16="http://schemas.microsoft.com/office/drawing/2014/main" id="{A167F304-0D95-BF23-4602-90788F37C32A}"/>
              </a:ext>
            </a:extLst>
          </p:cNvPr>
          <p:cNvPicPr>
            <a:picLocks noChangeAspect="1"/>
          </p:cNvPicPr>
          <p:nvPr/>
        </p:nvPicPr>
        <p:blipFill>
          <a:blip r:embed="rId5"/>
          <a:stretch>
            <a:fillRect/>
          </a:stretch>
        </p:blipFill>
        <p:spPr>
          <a:xfrm>
            <a:off x="5556215" y="1082163"/>
            <a:ext cx="3546257" cy="3962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42FF0-856A-49D9-6A7B-9D3D305EF65C}"/>
              </a:ext>
            </a:extLst>
          </p:cNvPr>
          <p:cNvSpPr>
            <a:spLocks noGrp="1"/>
          </p:cNvSpPr>
          <p:nvPr>
            <p:ph type="title"/>
          </p:nvPr>
        </p:nvSpPr>
        <p:spPr>
          <a:xfrm>
            <a:off x="228600" y="381000"/>
            <a:ext cx="10681335" cy="758190"/>
          </a:xfrm>
        </p:spPr>
        <p:txBody>
          <a:bodyPr/>
          <a:lstStyle/>
          <a:p>
            <a:r>
              <a:rPr lang="en-IN" b="1" i="0" dirty="0">
                <a:solidFill>
                  <a:srgbClr val="0D0D0D"/>
                </a:solidFill>
                <a:effectLst/>
                <a:latin typeface="Times New Roman" panose="02020603050405020304" pitchFamily="18" charset="0"/>
                <a:cs typeface="Times New Roman" panose="02020603050405020304" pitchFamily="18" charset="0"/>
              </a:rPr>
              <a:t>Evaluation: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7F1876D-A298-6944-A535-B41084D5BB2F}"/>
              </a:ext>
            </a:extLst>
          </p:cNvPr>
          <p:cNvSpPr txBox="1"/>
          <p:nvPr/>
        </p:nvSpPr>
        <p:spPr>
          <a:xfrm>
            <a:off x="838200" y="1828800"/>
            <a:ext cx="8610600" cy="5078313"/>
          </a:xfrm>
          <a:prstGeom prst="rect">
            <a:avLst/>
          </a:prstGeom>
          <a:noFill/>
        </p:spPr>
        <p:txBody>
          <a:bodyPr wrap="square" rtlCol="0">
            <a:spAutoFit/>
          </a:bodyPr>
          <a:lstStyle/>
          <a:p>
            <a:pPr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Mean Absolute Error (MAE)</a:t>
            </a:r>
            <a:r>
              <a:rPr lang="en-US" sz="1600"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1600" b="0" i="0" dirty="0">
                <a:solidFill>
                  <a:srgbClr val="0D0D0D"/>
                </a:solidFill>
                <a:effectLst/>
                <a:latin typeface="Times New Roman" panose="02020603050405020304" pitchFamily="18" charset="0"/>
                <a:cs typeface="Times New Roman" panose="02020603050405020304" pitchFamily="18" charset="0"/>
              </a:rPr>
              <a:t>Calculate the MAE, which represents the average absolute difference between predicted and actual insurance prices. Lower MAE values indicate better prediction accuracy.</a:t>
            </a:r>
          </a:p>
          <a:p>
            <a:pPr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Root Mean Squared Error (RMSE)</a:t>
            </a:r>
            <a:r>
              <a:rPr lang="en-US" sz="1600"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1600" b="0" i="0" dirty="0">
                <a:solidFill>
                  <a:srgbClr val="0D0D0D"/>
                </a:solidFill>
                <a:effectLst/>
                <a:latin typeface="Times New Roman" panose="02020603050405020304" pitchFamily="18" charset="0"/>
                <a:cs typeface="Times New Roman" panose="02020603050405020304" pitchFamily="18" charset="0"/>
              </a:rPr>
              <a:t>Compute the RMSE, which measures the square root of the average of squared differences between predicted and actual insurance prices. RMSE penalizes larger errors more heavily than MAE.</a:t>
            </a:r>
          </a:p>
          <a:p>
            <a:pPr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Coefficient of Determination (R-squared)</a:t>
            </a:r>
            <a:r>
              <a:rPr lang="en-US" sz="1600"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1600" b="0" i="0" dirty="0">
                <a:solidFill>
                  <a:srgbClr val="0D0D0D"/>
                </a:solidFill>
                <a:effectLst/>
                <a:latin typeface="Times New Roman" panose="02020603050405020304" pitchFamily="18" charset="0"/>
                <a:cs typeface="Times New Roman" panose="02020603050405020304" pitchFamily="18" charset="0"/>
              </a:rPr>
              <a:t>Determine the R-squared value, which indicates the proportion of variance in the insurance prices that is explained by the model. A higher R-squared value (close to 1) signifies better model fit.</a:t>
            </a:r>
          </a:p>
          <a:p>
            <a:pPr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Residual Analysis</a:t>
            </a:r>
            <a:r>
              <a:rPr lang="en-US" sz="1600"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1600" b="0" i="0" dirty="0">
                <a:solidFill>
                  <a:srgbClr val="0D0D0D"/>
                </a:solidFill>
                <a:effectLst/>
                <a:latin typeface="Times New Roman" panose="02020603050405020304" pitchFamily="18" charset="0"/>
                <a:cs typeface="Times New Roman" panose="02020603050405020304" pitchFamily="18" charset="0"/>
              </a:rPr>
              <a:t>Analyze the distribution of residuals (the differences between predicted and actual values). Ensure that residuals are normally distributed and centered around zero, indicating that the model is capturing the underlying patterns in the data effectively.</a:t>
            </a:r>
          </a:p>
          <a:p>
            <a:pPr algn="l">
              <a:buFont typeface="+mj-lt"/>
              <a:buAutoNum type="arabicPeriod"/>
            </a:pPr>
            <a:r>
              <a:rPr lang="en-US" sz="1600" b="1" i="0" dirty="0">
                <a:solidFill>
                  <a:srgbClr val="0D0D0D"/>
                </a:solidFill>
                <a:effectLst/>
                <a:latin typeface="Times New Roman" panose="02020603050405020304" pitchFamily="18" charset="0"/>
                <a:cs typeface="Times New Roman" panose="02020603050405020304" pitchFamily="18" charset="0"/>
              </a:rPr>
              <a:t>Cross-Validation</a:t>
            </a:r>
            <a:r>
              <a:rPr lang="en-US" sz="1600"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1600" b="0" i="0" dirty="0">
                <a:solidFill>
                  <a:srgbClr val="0D0D0D"/>
                </a:solidFill>
                <a:effectLst/>
                <a:latin typeface="Times New Roman" panose="02020603050405020304" pitchFamily="18" charset="0"/>
                <a:cs typeface="Times New Roman" panose="02020603050405020304" pitchFamily="18" charset="0"/>
              </a:rPr>
              <a:t>Perform cross-validation to assess the model's robustness and generalization ability. Use techniques such as k-fold cross-validation to split the dataset into multiple subsets for training and evaluation.</a:t>
            </a: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977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2CB8815-EF99-C719-016D-C9B887986FA6}"/>
              </a:ext>
            </a:extLst>
          </p:cNvPr>
          <p:cNvSpPr txBox="1"/>
          <p:nvPr/>
        </p:nvSpPr>
        <p:spPr>
          <a:xfrm>
            <a:off x="755332" y="1676400"/>
            <a:ext cx="8464868" cy="4708981"/>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The ANN model demonstrates impressive accuracy and precision in predicting medical insurance prices based on individual characteristics, offering reliable estimates for insurance premiums.</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The automation of insurance pricing processes through ANN facilitates swift and accurate generation of insurance quotes, enhancing operational efficiency and customer satisfaction.</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By leveraging data-driven insights, insurers can proactively identify and mitigate risks associated with insurance pricing, ensuring financial stability and profitability.</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The transparent nature of the ANN model fosters trust and compliance with regulatory standards, promoting fair and ethical pricing practices within the insurance industry.</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0" i="0" dirty="0">
                <a:solidFill>
                  <a:srgbClr val="0D0D0D"/>
                </a:solidFill>
                <a:effectLst/>
                <a:latin typeface="Times New Roman" panose="02020603050405020304" pitchFamily="18" charset="0"/>
                <a:cs typeface="Times New Roman" panose="02020603050405020304" pitchFamily="18" charset="0"/>
              </a:rPr>
              <a:t>The project highlights the importance of continuous innovation and adaptation in response to evolving market dynamics and customer preferences, driving progress and excellence in insurance pricing and risk management.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2073696" y="2759462"/>
            <a:ext cx="8650225" cy="1754326"/>
          </a:xfrm>
          <a:prstGeom prst="rect">
            <a:avLst/>
          </a:prstGeom>
          <a:noFill/>
        </p:spPr>
        <p:txBody>
          <a:bodyPr wrap="square" rtlCol="0">
            <a:spAutoFit/>
          </a:bodyPr>
          <a:lstStyle/>
          <a:p>
            <a:r>
              <a:rPr lang="en-US" sz="3600" dirty="0">
                <a:solidFill>
                  <a:srgbClr val="0F0F0F"/>
                </a:solidFill>
                <a:latin typeface="Times New Roman" panose="02020603050405020304" pitchFamily="18" charset="0"/>
                <a:cs typeface="Times New Roman" panose="02020603050405020304" pitchFamily="18" charset="0"/>
              </a:rPr>
              <a:t>MEDICAL INSURANCE PRICE PREDICTION USING ARTIFICIAL NEURAL NETWORK(ANN)</a:t>
            </a:r>
            <a:endParaRPr lang="en-IN" sz="36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Key Features </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Evaluation</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7E49ABE-75DD-E3F4-8C02-C7283630DA14}"/>
              </a:ext>
            </a:extLst>
          </p:cNvPr>
          <p:cNvSpPr txBox="1"/>
          <p:nvPr/>
        </p:nvSpPr>
        <p:spPr>
          <a:xfrm>
            <a:off x="609600" y="2133600"/>
            <a:ext cx="7381875" cy="4339650"/>
          </a:xfrm>
          <a:prstGeom prst="rect">
            <a:avLst/>
          </a:prstGeom>
          <a:noFill/>
        </p:spPr>
        <p:txBody>
          <a:bodyPr wrap="square" rtlCol="0">
            <a:spAutoFit/>
          </a:bodyPr>
          <a:lstStyle/>
          <a:p>
            <a:pPr algn="l"/>
            <a:r>
              <a:rPr lang="en-US" b="0" i="0" dirty="0">
                <a:solidFill>
                  <a:srgbClr val="0D0D0D"/>
                </a:solidFill>
                <a:effectLst/>
                <a:latin typeface="Times New Roman" panose="02020603050405020304" pitchFamily="18" charset="0"/>
                <a:cs typeface="Times New Roman" panose="02020603050405020304" pitchFamily="18" charset="0"/>
              </a:rPr>
              <a:t>The task at hand is to develop a predictive model using Artificial Neural Networks (ANN) to estimate medical insurance prices for individuals. Medical insurance premiums are influenced by a myriad of factors including but not limited to age, gender, BMI, smoking habits, geographical location, and existing medical conditions. However, the relationship between these variables and insurance premiums is often complex and non-linear, making it difficult to accurately predict premiums using traditional statistical methods alone.</a:t>
            </a:r>
          </a:p>
          <a:p>
            <a:pPr algn="l"/>
            <a:r>
              <a:rPr lang="en-US" b="0" i="0" dirty="0">
                <a:solidFill>
                  <a:srgbClr val="0D0D0D"/>
                </a:solidFill>
                <a:effectLst/>
                <a:latin typeface="Times New Roman" panose="02020603050405020304" pitchFamily="18" charset="0"/>
                <a:cs typeface="Times New Roman" panose="02020603050405020304" pitchFamily="18" charset="0"/>
              </a:rPr>
              <a:t>The goal of this project is to leverage the power of ANN to create a predictive model that can accurately estimate medical insurance prices based on a comprehensive set of input variables. By training the model on a dataset containing historical insurance data, the model will learn to identify patterns and relationships between various features and insurance premiums, allowing it to make accurate predictions for new individuals.</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524315"/>
          </a:xfrm>
          <a:prstGeom prst="rect">
            <a:avLst/>
          </a:prstGeom>
          <a:noFill/>
        </p:spPr>
        <p:txBody>
          <a:bodyPr wrap="square" rtlCol="0">
            <a:spAutoFit/>
          </a:bodyPr>
          <a:lstStyle/>
          <a:p>
            <a:r>
              <a:rPr lang="en-US" b="0" i="0" dirty="0">
                <a:solidFill>
                  <a:srgbClr val="0D0D0D"/>
                </a:solidFill>
                <a:effectLst/>
                <a:latin typeface="Times New Roman" panose="02020603050405020304" pitchFamily="18" charset="0"/>
                <a:cs typeface="Times New Roman" panose="02020603050405020304" pitchFamily="18" charset="0"/>
              </a:rPr>
              <a:t>This project aims to develop an Artificial Neural Network (ANN) model to predict medical insurance prices based on individual characteristics. We will start by collecting a comprehensive dataset containing demographics, lifestyle factors, health indicators, and medical history. After preprocessing the data to handle missing values, outliers, and encode categorical variables, we will design and implement an ANN architecture suitable for regression tasks. The model will be trained on the preprocessed dataset, optimizing hyperparameters to minimize prediction errors. Evaluation will be conducted using metrics such as Mean Absolute Error (MAE) and Root Mean Squared Error (RMSE). Further analysis will focus on interpreting the model to understand the relative importance of input features in determining insurance prices. Once the model is trained and evaluated, it will be deployed into a production environment for real-time predictions. Integration will involve embedding the prediction model into insurance systems or developing a standalone application for user accessibility. Finally, the model's accuracy will be validated, and iterative improvements will be made based on feedback and additional data.</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2319055C-7A8A-6BDC-E945-401CE02CA0AA}"/>
              </a:ext>
            </a:extLst>
          </p:cNvPr>
          <p:cNvSpPr txBox="1"/>
          <p:nvPr/>
        </p:nvSpPr>
        <p:spPr>
          <a:xfrm>
            <a:off x="533400" y="1905000"/>
            <a:ext cx="8305800" cy="4216539"/>
          </a:xfrm>
          <a:prstGeom prst="rect">
            <a:avLst/>
          </a:prstGeom>
          <a:noFill/>
        </p:spPr>
        <p:txBody>
          <a:bodyPr wrap="square" rtlCol="0">
            <a:spAutoFit/>
          </a:bodyPr>
          <a:lstStyle/>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Insurance Companies</a:t>
            </a:r>
            <a:r>
              <a:rPr lang="en-US" b="0" i="0" dirty="0">
                <a:solidFill>
                  <a:srgbClr val="0D0D0D"/>
                </a:solidFill>
                <a:effectLst/>
                <a:latin typeface="Times New Roman" panose="02020603050405020304" pitchFamily="18" charset="0"/>
                <a:cs typeface="Times New Roman" panose="02020603050405020304" pitchFamily="18" charset="0"/>
              </a:rPr>
              <a:t>: They would utilize the predictive model to estimate insurance premiums for individuals, assisting in pricing decisions and risk assessment.</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Insurance Agents/Brokers</a:t>
            </a:r>
            <a:r>
              <a:rPr lang="en-US" b="0" i="0" dirty="0">
                <a:solidFill>
                  <a:srgbClr val="0D0D0D"/>
                </a:solidFill>
                <a:effectLst/>
                <a:latin typeface="Times New Roman" panose="02020603050405020304" pitchFamily="18" charset="0"/>
                <a:cs typeface="Times New Roman" panose="02020603050405020304" pitchFamily="18" charset="0"/>
              </a:rPr>
              <a:t>: They could utilize the model as a tool to provide accurate insurance quotes to clients, facilitating client consultations and sales processes.</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Individuals Seeking Insurance Coverage</a:t>
            </a:r>
            <a:r>
              <a:rPr lang="en-US" b="0" i="0" dirty="0">
                <a:solidFill>
                  <a:srgbClr val="0D0D0D"/>
                </a:solidFill>
                <a:effectLst/>
                <a:latin typeface="Times New Roman" panose="02020603050405020304" pitchFamily="18" charset="0"/>
                <a:cs typeface="Times New Roman" panose="02020603050405020304" pitchFamily="18" charset="0"/>
              </a:rPr>
              <a:t>: Prospective policyholders could use the standalone application or integrated system to obtain estimated insurance prices based on their personal characteristics, aiding in decision-making regarding insurance coverage options.</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Data Scientists/Analysts</a:t>
            </a:r>
            <a:r>
              <a:rPr lang="en-US" b="0" i="0" dirty="0">
                <a:solidFill>
                  <a:srgbClr val="0D0D0D"/>
                </a:solidFill>
                <a:effectLst/>
                <a:latin typeface="Times New Roman" panose="02020603050405020304" pitchFamily="18" charset="0"/>
                <a:cs typeface="Times New Roman" panose="02020603050405020304" pitchFamily="18" charset="0"/>
              </a:rPr>
              <a:t>: Professionals involved in insurance data analysis and modeling within insurance companies or related industries would engage with the project to understand the methodologies and insights generated by the ANN model.</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Regulatory Bodies</a:t>
            </a:r>
            <a:r>
              <a:rPr lang="en-US" b="0" i="0" dirty="0">
                <a:solidFill>
                  <a:srgbClr val="0D0D0D"/>
                </a:solidFill>
                <a:effectLst/>
                <a:latin typeface="Times New Roman" panose="02020603050405020304" pitchFamily="18" charset="0"/>
                <a:cs typeface="Times New Roman" panose="02020603050405020304" pitchFamily="18" charset="0"/>
              </a:rPr>
              <a:t>: Regulatory agencies overseeing the insurance industry may also have an interest in understanding the methodologies used in pricing insurance premiums and ensuring fairness and compliance with regulations.</a:t>
            </a:r>
          </a:p>
          <a:p>
            <a:pPr marL="228600" indent="-228600">
              <a:buFont typeface="+mj-lt"/>
              <a:buAutoNum type="arabicPeriod"/>
            </a:pP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33569BF-F65F-D5AA-A2B8-D5FEFA81BDE8}"/>
              </a:ext>
            </a:extLst>
          </p:cNvPr>
          <p:cNvSpPr txBox="1"/>
          <p:nvPr/>
        </p:nvSpPr>
        <p:spPr>
          <a:xfrm>
            <a:off x="2886075" y="1750052"/>
            <a:ext cx="6467475" cy="4862870"/>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SOLUTION:</a:t>
            </a:r>
          </a:p>
          <a:p>
            <a:pPr algn="l"/>
            <a:r>
              <a:rPr lang="en-US" sz="1400" b="0" i="0" dirty="0">
                <a:solidFill>
                  <a:srgbClr val="0D0D0D"/>
                </a:solidFill>
                <a:effectLst/>
                <a:latin typeface="Times New Roman" panose="02020603050405020304" pitchFamily="18" charset="0"/>
                <a:cs typeface="Times New Roman" panose="02020603050405020304" pitchFamily="18" charset="0"/>
              </a:rPr>
              <a:t>Our solution offers an innovative approach to estimating medical insurance prices through the utilization of Artificial Neural Networks (ANN), providing several key value propositions:</a:t>
            </a:r>
          </a:p>
          <a:p>
            <a:pPr algn="l">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Accurate Predictions</a:t>
            </a:r>
            <a:r>
              <a:rPr lang="en-US" sz="1400" b="0" i="0" dirty="0">
                <a:solidFill>
                  <a:srgbClr val="0D0D0D"/>
                </a:solidFill>
                <a:effectLst/>
                <a:latin typeface="Times New Roman" panose="02020603050405020304" pitchFamily="18" charset="0"/>
                <a:cs typeface="Times New Roman" panose="02020603050405020304" pitchFamily="18" charset="0"/>
              </a:rPr>
              <a:t>: By leveraging advanced machine learning techniques, our ANN model can accurately predict insurance premiums based on individual characteristics. This accuracy enables insurance companies to make more precise pricing decisions, reducing the likelihood of underpricing or overpricing policies.</a:t>
            </a:r>
          </a:p>
          <a:p>
            <a:pPr algn="l">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Efficiency and Automation</a:t>
            </a:r>
            <a:r>
              <a:rPr lang="en-US" sz="1400" b="0" i="0" dirty="0">
                <a:solidFill>
                  <a:srgbClr val="0D0D0D"/>
                </a:solidFill>
                <a:effectLst/>
                <a:latin typeface="Times New Roman" panose="02020603050405020304" pitchFamily="18" charset="0"/>
                <a:cs typeface="Times New Roman" panose="02020603050405020304" pitchFamily="18" charset="0"/>
              </a:rPr>
              <a:t>: The deployment of our predictive model streamlines the insurance pricing process, enabling insurance agents and brokers to quickly and efficiently provide accurate insurance quotes to clients. This automation saves time for both insurance professionals and customers, enhancing overall operational efficiency.</a:t>
            </a:r>
          </a:p>
          <a:p>
            <a:pPr algn="l">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Personalized Insights</a:t>
            </a:r>
            <a:r>
              <a:rPr lang="en-US" sz="1400" b="0" i="0" dirty="0">
                <a:solidFill>
                  <a:srgbClr val="0D0D0D"/>
                </a:solidFill>
                <a:effectLst/>
                <a:latin typeface="Times New Roman" panose="02020603050405020304" pitchFamily="18" charset="0"/>
                <a:cs typeface="Times New Roman" panose="02020603050405020304" pitchFamily="18" charset="0"/>
              </a:rPr>
              <a:t>: Our model provides personalized insights by analyzing individual demographics, lifestyle factors, and health indicators to determine insurance prices. This level of personalization empowers individuals to make informed decisions about insurance coverage options based on their specific circumstances.</a:t>
            </a:r>
          </a:p>
          <a:p>
            <a:pPr algn="l">
              <a:buFont typeface="+mj-lt"/>
              <a:buAutoNum type="arabicPeriod"/>
            </a:pPr>
            <a:r>
              <a:rPr lang="en-US" sz="1400" b="1" i="0" dirty="0">
                <a:solidFill>
                  <a:srgbClr val="0D0D0D"/>
                </a:solidFill>
                <a:effectLst/>
                <a:latin typeface="Times New Roman" panose="02020603050405020304" pitchFamily="18" charset="0"/>
                <a:cs typeface="Times New Roman" panose="02020603050405020304" pitchFamily="18" charset="0"/>
              </a:rPr>
              <a:t>Risk Mitigation</a:t>
            </a:r>
            <a:r>
              <a:rPr lang="en-US" sz="1400" b="0" i="0" dirty="0">
                <a:solidFill>
                  <a:srgbClr val="0D0D0D"/>
                </a:solidFill>
                <a:effectLst/>
                <a:latin typeface="Times New Roman" panose="02020603050405020304" pitchFamily="18" charset="0"/>
                <a:cs typeface="Times New Roman" panose="02020603050405020304" pitchFamily="18" charset="0"/>
              </a:rPr>
              <a:t>: By incorporating a wide range of input variables and utilizing sophisticated machine learning algorithms, our model helps insurance companies better understand and assess risk factors associated with individual policyholders. This enhanced risk assessment enables insurers to mitigate potential financial losses by pricing policies more accurately.</a:t>
            </a:r>
          </a:p>
          <a:p>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33873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29066" y="1999534"/>
            <a:ext cx="8534018" cy="4308872"/>
          </a:xfrm>
          <a:prstGeom prst="rect">
            <a:avLst/>
          </a:prstGeom>
          <a:noFill/>
        </p:spPr>
        <p:txBody>
          <a:bodyPr wrap="square" rtlCol="0">
            <a:spAutoFit/>
          </a:bodyPr>
          <a:lstStyle/>
          <a:p>
            <a:r>
              <a:rPr lang="en-US" sz="1600" b="0" i="0" dirty="0">
                <a:solidFill>
                  <a:srgbClr val="0D0D0D"/>
                </a:solidFill>
                <a:effectLst/>
                <a:latin typeface="Söhne"/>
              </a:rPr>
              <a:t>our solution for medical insurance price prediction using ANN lies in its ability to revolutionize the insurance industry through advanced technology and personalized insights:</a:t>
            </a:r>
          </a:p>
          <a:p>
            <a:pPr algn="l">
              <a:buFont typeface="+mj-lt"/>
              <a:buAutoNum type="arabicPeriod"/>
            </a:pPr>
            <a:r>
              <a:rPr lang="en-US" sz="1600" b="1" i="0" dirty="0">
                <a:solidFill>
                  <a:srgbClr val="0D0D0D"/>
                </a:solidFill>
                <a:effectLst/>
                <a:latin typeface="Söhne"/>
              </a:rPr>
              <a:t>Precision Beyond Expectation</a:t>
            </a:r>
            <a:r>
              <a:rPr lang="en-US" sz="1600" b="0" i="0" dirty="0">
                <a:solidFill>
                  <a:srgbClr val="0D0D0D"/>
                </a:solidFill>
                <a:effectLst/>
                <a:latin typeface="Söhne"/>
              </a:rPr>
              <a:t>: Our ANN model harnesses the power of cutting-edge artificial intelligence to provide remarkably precise predictions of medical insurance prices. By analyzing a vast array of individual characteristics and historical data, our model delivers pricing estimates with unmatched accuracy, exceeding traditional methods and setting a new standard for precision in insurance pricing.</a:t>
            </a:r>
          </a:p>
          <a:p>
            <a:pPr algn="l">
              <a:buFont typeface="+mj-lt"/>
              <a:buAutoNum type="arabicPeriod"/>
            </a:pPr>
            <a:r>
              <a:rPr lang="en-US" sz="1600" b="1" i="0" dirty="0">
                <a:solidFill>
                  <a:srgbClr val="0D0D0D"/>
                </a:solidFill>
                <a:effectLst/>
                <a:latin typeface="Söhne"/>
              </a:rPr>
              <a:t>Instantaneous Insights</a:t>
            </a:r>
            <a:r>
              <a:rPr lang="en-US" sz="1600" b="0" i="0" dirty="0">
                <a:solidFill>
                  <a:srgbClr val="0D0D0D"/>
                </a:solidFill>
                <a:effectLst/>
                <a:latin typeface="Söhne"/>
              </a:rPr>
              <a:t>: With our solution, insurance companies and individuals gain instant access to personalized pricing insights. Gone are the days of waiting for manual calculations or lengthy consultations; our ANN model generates pricing estimates in real-time, enabling swift decision-making and empowering individuals to make informed choices about their insurance coverage.</a:t>
            </a:r>
          </a:p>
          <a:p>
            <a:pPr algn="l">
              <a:buFont typeface="+mj-lt"/>
              <a:buAutoNum type="arabicPeriod"/>
            </a:pPr>
            <a:r>
              <a:rPr lang="en-US" sz="1600" b="1" i="0" dirty="0">
                <a:solidFill>
                  <a:srgbClr val="0D0D0D"/>
                </a:solidFill>
                <a:effectLst/>
                <a:latin typeface="Söhne"/>
              </a:rPr>
              <a:t>Tailored Recommendations</a:t>
            </a:r>
            <a:r>
              <a:rPr lang="en-US" sz="1600" b="0" i="0" dirty="0">
                <a:solidFill>
                  <a:srgbClr val="0D0D0D"/>
                </a:solidFill>
                <a:effectLst/>
                <a:latin typeface="Söhne"/>
              </a:rPr>
              <a:t>: Our ANN model doesn't just provide generic pricing estimates; it offers tailored recommendations based on each individual's unique profile. By considering factors such as age, gender, BMI, smoking habits, and medical history, our model delivers personalized pricing insights that reflect the specific needs and circumstances of each policyholder, enhancing satisfaction and trust.</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923E7B7F-C02A-B5DF-C499-4D6BCFE5CCAF}"/>
              </a:ext>
            </a:extLst>
          </p:cNvPr>
          <p:cNvSpPr txBox="1"/>
          <p:nvPr/>
        </p:nvSpPr>
        <p:spPr>
          <a:xfrm>
            <a:off x="423672" y="1049337"/>
            <a:ext cx="9829800" cy="618630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 Artificial Neural Network Architecture</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Data Collection</a:t>
            </a:r>
            <a:r>
              <a:rPr lang="en-US" b="0" i="0" dirty="0">
                <a:solidFill>
                  <a:srgbClr val="0D0D0D"/>
                </a:solidFill>
                <a:effectLst/>
                <a:latin typeface="Times New Roman" panose="02020603050405020304" pitchFamily="18" charset="0"/>
                <a:cs typeface="Times New Roman" panose="02020603050405020304" pitchFamily="18" charset="0"/>
              </a:rPr>
              <a:t>: Gather a comprehensive dataset containing relevant features such as demographics (age, gender), lifestyle factors (smoking habits), health indicators (BMI), geographical location, and medical history. Ensure the dataset includes the corresponding insurance prices.</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Data Preprocessing</a:t>
            </a:r>
            <a:r>
              <a:rPr lang="en-US" b="0" i="0" dirty="0">
                <a:solidFill>
                  <a:srgbClr val="0D0D0D"/>
                </a:solidFill>
                <a:effectLst/>
                <a:latin typeface="Times New Roman" panose="02020603050405020304" pitchFamily="18" charset="0"/>
                <a:cs typeface="Times New Roman" panose="02020603050405020304" pitchFamily="18" charset="0"/>
              </a:rPr>
              <a:t>: Preprocess the dataset to handle missing values, outliers, and encode categorical variables. Normalize numerical features to a similar scale to facilitate training.</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Train-Validation-Test Split</a:t>
            </a:r>
            <a:r>
              <a:rPr lang="en-US" b="0" i="0" dirty="0">
                <a:solidFill>
                  <a:srgbClr val="0D0D0D"/>
                </a:solidFill>
                <a:effectLst/>
                <a:latin typeface="Times New Roman" panose="02020603050405020304" pitchFamily="18" charset="0"/>
                <a:cs typeface="Times New Roman" panose="02020603050405020304" pitchFamily="18" charset="0"/>
              </a:rPr>
              <a:t>: Split the dataset into training, validation, and test sets. Typically, you might use a 70-15-15 split ratio, but this can vary based on your dataset size and requirements.</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Model Architecture Design</a:t>
            </a:r>
            <a:r>
              <a:rPr lang="en-US" b="0" i="0" dirty="0">
                <a:solidFill>
                  <a:srgbClr val="0D0D0D"/>
                </a:solidFill>
                <a:effectLst/>
                <a:latin typeface="Times New Roman" panose="02020603050405020304" pitchFamily="18" charset="0"/>
                <a:cs typeface="Times New Roman" panose="02020603050405020304" pitchFamily="18" charset="0"/>
              </a:rPr>
              <a:t>: Design the architecture of your Artificial Neural Network. For medical insurance price prediction, a feedforward neural network with multiple hidden layers can be effective. Experiment with different network architectures, activation functions, and regularization techniques to find the optimal configuration.</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Model Training</a:t>
            </a:r>
            <a:r>
              <a:rPr lang="en-US" b="0" i="0" dirty="0">
                <a:solidFill>
                  <a:srgbClr val="0D0D0D"/>
                </a:solidFill>
                <a:effectLst/>
                <a:latin typeface="Times New Roman" panose="02020603050405020304" pitchFamily="18" charset="0"/>
                <a:cs typeface="Times New Roman" panose="02020603050405020304" pitchFamily="18" charset="0"/>
              </a:rPr>
              <a:t>: Train the ANN using the training set. Utilize optimization algorithms like Adam or SGD (Stochastic Gradient Descent) to minimize the loss function. Adjust hyperparameters such as learning rate and batch size based on performance on the validation set.</a:t>
            </a: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Model Evaluation</a:t>
            </a:r>
            <a:r>
              <a:rPr lang="en-US" b="0" i="0" dirty="0">
                <a:solidFill>
                  <a:srgbClr val="0D0D0D"/>
                </a:solidFill>
                <a:effectLst/>
                <a:latin typeface="Times New Roman" panose="02020603050405020304" pitchFamily="18" charset="0"/>
                <a:cs typeface="Times New Roman" panose="02020603050405020304" pitchFamily="18" charset="0"/>
              </a:rPr>
              <a:t>: Evaluate the trained model using the validation set to assess its performance. Use metrics such as Mean Absolute Error (MAE) or Root Mean Squared Error (RMSE) to quantify prediction accuracy.</a:t>
            </a:r>
          </a:p>
          <a:p>
            <a:pPr algn="l"/>
            <a:r>
              <a:rPr lang="en-US" b="1" dirty="0">
                <a:solidFill>
                  <a:srgbClr val="0D0D0D"/>
                </a:solidFill>
                <a:latin typeface="Times New Roman" panose="02020603050405020304" pitchFamily="18" charset="0"/>
                <a:cs typeface="Times New Roman" panose="02020603050405020304" pitchFamily="18" charset="0"/>
              </a:rPr>
              <a:t>7.</a:t>
            </a:r>
            <a:r>
              <a:rPr lang="en-US" b="1" i="0" dirty="0">
                <a:solidFill>
                  <a:srgbClr val="0D0D0D"/>
                </a:solidFill>
                <a:effectLst/>
                <a:latin typeface="Times New Roman" panose="02020603050405020304" pitchFamily="18" charset="0"/>
                <a:cs typeface="Times New Roman" panose="02020603050405020304" pitchFamily="18" charset="0"/>
              </a:rPr>
              <a:t>Hyperparameter Tuning</a:t>
            </a:r>
            <a:r>
              <a:rPr lang="en-US" b="0" i="0" dirty="0">
                <a:solidFill>
                  <a:srgbClr val="0D0D0D"/>
                </a:solidFill>
                <a:effectLst/>
                <a:latin typeface="Times New Roman" panose="02020603050405020304" pitchFamily="18" charset="0"/>
                <a:cs typeface="Times New Roman" panose="02020603050405020304" pitchFamily="18" charset="0"/>
              </a:rPr>
              <a:t>: Fine-tune the hyperparameters based on validation set performance to optimize model performance further.</a:t>
            </a:r>
          </a:p>
          <a:p>
            <a:pPr algn="l">
              <a:buFont typeface="+mj-lt"/>
              <a:buAutoNum type="arabicPeriod"/>
            </a:pPr>
            <a:endParaRPr lang="en-US" b="0" i="0" dirty="0">
              <a:solidFill>
                <a:srgbClr val="0D0D0D"/>
              </a:solidFill>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431</TotalTime>
  <Words>1789</Words>
  <Application>Microsoft Office PowerPoint</Application>
  <PresentationFormat>Widescreen</PresentationFormat>
  <Paragraphs>92</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Söhne</vt:lpstr>
      <vt:lpstr>Times New Roman</vt:lpstr>
      <vt:lpstr>Trebuchet MS</vt:lpstr>
      <vt:lpstr>Office Theme</vt:lpstr>
      <vt:lpstr>MEDICAL INSURANCE PRICE PREDICTION USING ARTIFICIAL NEURAL NETWORK(ANN) </vt:lpstr>
      <vt:lpstr>PROJECT TITLE</vt:lpstr>
      <vt:lpstr>AGENDA</vt:lpstr>
      <vt:lpstr>PROBLEM STATEMENT</vt:lpstr>
      <vt:lpstr>PROJECT OVERVIEW</vt:lpstr>
      <vt:lpstr>WHO ARE THE END USERS?</vt:lpstr>
      <vt:lpstr>OUR SOLUTION AND ITS VALUE PROPOSITION</vt:lpstr>
      <vt:lpstr>THE "WOW" IN OUR SOLUTION</vt:lpstr>
      <vt:lpstr>PowerPoint Presentation</vt:lpstr>
      <vt:lpstr>PowerPoint Presentation</vt:lpstr>
      <vt:lpstr>RESULTS</vt:lpstr>
      <vt:lpstr>Evaluation: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suneel kota</cp:lastModifiedBy>
  <cp:revision>7</cp:revision>
  <dcterms:created xsi:type="dcterms:W3CDTF">2024-03-29T15:07:22Z</dcterms:created>
  <dcterms:modified xsi:type="dcterms:W3CDTF">2024-04-02T16:06:02Z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