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552F-605A-EB05-8FD1-C54401ED5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CA82-345A-4351-BF39-2BEC62D68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99A1D-5703-906B-EF36-40DC7D95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6EBA-87CC-2EEF-778D-D03783BB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9EA2-2427-A8EA-9BA9-C03F0DE6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8733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1545-7E09-BA23-86D3-0291B5EC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15119-9645-B6C5-CAF8-61FE1912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8266F-8CC4-2FDC-5512-93CE9A1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A04B-76D4-8875-47A1-7B4B9788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FCFFB-486D-EA63-3B0E-37C53D7E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88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9E726-BB02-BF23-9689-171ED844E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19840-FD41-96FF-6DAB-8627837A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D8B-DCE9-4E77-3CD8-406B1A7C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974B-D16C-F946-3DA3-F5122D22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96B0-FD04-2614-C011-F74A06BD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339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B1B5-F524-8E5A-2E00-31BE5ECA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435E-3465-9FF8-3055-02FF594C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141E-9E90-9FAF-2CA6-DEFF062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CA3D-F9FE-8141-28DF-93EAE3CD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891F-B08A-7F33-B297-9C10E01D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220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31AA-8DAB-61FD-B75A-50CCB2B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0E4E1-7A95-66CA-8B2B-E75BA646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3CB7-FA5D-D993-D655-E73A8EBB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C4C6-820E-D197-31DE-54A7A074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7040D-2CED-4787-2D22-338AE233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9514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9BFC-C497-CF98-793F-2A7577E6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C6D6B-8AF5-90C2-899B-94F25EA8B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F851-9144-B203-9168-0554A2F6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3221F-83E6-045D-C213-23C22E25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16258-A1DF-8825-EA18-E6297C26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DCBAF-3CAF-0C05-8BDE-B7A0C225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9614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9D7C-FC11-B2F3-7FAE-408110A3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65549-A6A2-2430-72E4-180D0D5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7B56D-9518-D439-B1F6-B27C04AF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73EA8-277A-7BFA-2E24-C9C8DD95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CA08C-6EAB-43E1-4001-DCCCB4BAD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0A32F-1F84-AA96-3DE6-D3C73AB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5E9C8-F1DE-131C-2C9F-F2378AAA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C7333-CD62-9404-11A7-289F5116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379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ADB4-FB82-2D84-2CC7-8EA9C6F4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3657B-772C-010E-92ED-9B90C294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247F7-7CB9-75DE-6470-3CA5FBA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35318-768F-199D-1226-C026DAED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095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73A37-C1E1-878C-4817-16203F40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D3981-3D25-EDF3-543A-08124C18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E0FDB-C006-1679-3B3F-E40AE3C1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879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2FC5-5BD4-3329-BE66-FCA49161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6D08-57CE-BF2E-D27F-DFA7C7FB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CD974-61D4-1F47-1EFF-6A9BE6B2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D01DA-B5CC-A664-2CAB-A76B76F2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6F86-4FBD-E0DE-BA51-B2CA9EF3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DCA6-D7FB-7005-14B1-EE82A737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100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1467-5C68-1458-F24A-F86C4AF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2F3E6-6161-D0D3-E954-28A715CB1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15926-6BA4-CA3F-E402-A8C15EFA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AF4ED-7916-5924-1CB2-971935A8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F7298-0FBA-C4D6-3DE5-F369000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DF418-F39C-B0DF-7793-F70FA77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436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710C-0A84-513C-8564-38C6155D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73D9-2A42-772A-E233-BCBF33B2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3F20-5A85-6190-E204-CA9240627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B92E-0DAA-4EDC-93DD-7417EA2B4E37}" type="datetimeFigureOut">
              <a:rPr lang="en-KE" smtClean="0"/>
              <a:t>04/27/2023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6BEC-6E79-E691-BAC5-426006E96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A011-5555-74BB-1B16-31CA9721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D747-B698-4F0B-B15E-EE25EEC3988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267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afanzine.blogspot.com/2018/02/fundido-negro-athman-m-charles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B83-52EB-EEE7-6A27-F2E1DC3E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2" y="655110"/>
            <a:ext cx="10922391" cy="5545345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AMP®-Parkinson's Disease Progression Prediction</a:t>
            </a:r>
            <a:br>
              <a:rPr lang="en-US" sz="40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Predicting Parkinson's disease progression using protein and peptide data measurements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8E76A-65AA-5555-07C1-E25E64724704}"/>
              </a:ext>
            </a:extLst>
          </p:cNvPr>
          <p:cNvSpPr txBox="1"/>
          <p:nvPr/>
        </p:nvSpPr>
        <p:spPr>
          <a:xfrm>
            <a:off x="8306602" y="6015789"/>
            <a:ext cx="412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Suneela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Paluru</a:t>
            </a:r>
            <a:r>
              <a:rPr lang="en-IN" dirty="0">
                <a:solidFill>
                  <a:schemeClr val="bg1"/>
                </a:solidFill>
              </a:rPr>
              <a:t> and Devarasan Sailla</a:t>
            </a:r>
          </a:p>
        </p:txBody>
      </p:sp>
    </p:spTree>
    <p:extLst>
      <p:ext uri="{BB962C8B-B14F-4D97-AF65-F5344CB8AC3E}">
        <p14:creationId xmlns:p14="http://schemas.microsoft.com/office/powerpoint/2010/main" val="361537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7AD5-9332-0FA9-F998-220DDD5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+mn-lt"/>
              </a:rPr>
              <a:t>Introduction</a:t>
            </a: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0325-97E3-27D2-F4A1-149999B1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3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Parkinson's disease is a neurodegenerative disorder characterized by tremors, stiffness, balance problems, and slowed movements.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3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Movement Disorder Society Unified Parkinson's Disease Rating Scale (MDS-UPDRS) is a widely used assessment tool that captures motor and non-motor symptoms.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3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Accurate predictions of disease progression can help tailor treatment plans, monitor disease progression, and potentially improve patients' quality of life.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KE" sz="23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9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18CF-8786-45A0-393E-D3AED012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6249"/>
            <a:ext cx="11679203" cy="1325563"/>
          </a:xfrm>
        </p:spPr>
        <p:txBody>
          <a:bodyPr/>
          <a:lstStyle/>
          <a:p>
            <a:pPr algn="just"/>
            <a:r>
              <a:rPr lang="en-KE" sz="4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Data Overview</a:t>
            </a: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7E91-B3CF-8A78-CCC6-6955957F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9800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bg1"/>
                </a:solidFill>
              </a:rPr>
              <a:t>train_peptides.csv: Mass spectrometry data at the peptide level.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Columns: </a:t>
            </a:r>
            <a:r>
              <a:rPr lang="en-GB" dirty="0" err="1">
                <a:solidFill>
                  <a:schemeClr val="bg1"/>
                </a:solidFill>
              </a:rPr>
              <a:t>visit_id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visit_month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patient_id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UniProt</a:t>
            </a:r>
            <a:r>
              <a:rPr lang="en-GB" dirty="0">
                <a:solidFill>
                  <a:schemeClr val="bg1"/>
                </a:solidFill>
              </a:rPr>
              <a:t>, Peptide, </a:t>
            </a:r>
            <a:r>
              <a:rPr lang="en-GB" dirty="0" err="1">
                <a:solidFill>
                  <a:schemeClr val="bg1"/>
                </a:solidFill>
              </a:rPr>
              <a:t>PeptideAbundance</a:t>
            </a:r>
            <a:endParaRPr lang="en-GB" dirty="0">
              <a:solidFill>
                <a:schemeClr val="bg1"/>
              </a:solidFill>
            </a:endParaRPr>
          </a:p>
          <a:p>
            <a:pPr marL="457200" lvl="1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</a:rPr>
              <a:t>train_proteins.csv: Protein expression frequencies aggregated from peptide level data.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Columns: </a:t>
            </a:r>
            <a:r>
              <a:rPr lang="en-GB" dirty="0" err="1">
                <a:solidFill>
                  <a:schemeClr val="bg1"/>
                </a:solidFill>
              </a:rPr>
              <a:t>visit_id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visit_month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patient_id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UniProt</a:t>
            </a:r>
            <a:r>
              <a:rPr lang="en-GB" dirty="0">
                <a:solidFill>
                  <a:schemeClr val="bg1"/>
                </a:solidFill>
              </a:rPr>
              <a:t>, NPX</a:t>
            </a:r>
          </a:p>
          <a:p>
            <a:pPr marL="457200" lvl="1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sz="2400" dirty="0">
                <a:solidFill>
                  <a:schemeClr val="bg1"/>
                </a:solidFill>
              </a:rPr>
              <a:t>train_clinical_data.csv: Clinical data, including UPDRS scores.</a:t>
            </a:r>
          </a:p>
          <a:p>
            <a:pPr lvl="1" algn="just"/>
            <a:r>
              <a:rPr lang="en-GB" dirty="0">
                <a:solidFill>
                  <a:schemeClr val="bg1"/>
                </a:solidFill>
              </a:rPr>
              <a:t>Columns: </a:t>
            </a:r>
            <a:r>
              <a:rPr lang="en-GB" dirty="0" err="1">
                <a:solidFill>
                  <a:schemeClr val="bg1"/>
                </a:solidFill>
              </a:rPr>
              <a:t>visit_id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visit_month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patient_id</a:t>
            </a:r>
            <a:r>
              <a:rPr lang="en-GB" dirty="0">
                <a:solidFill>
                  <a:schemeClr val="bg1"/>
                </a:solidFill>
              </a:rPr>
              <a:t>, updrs_1, updrs_2, updrs_3, updrs_4, upd23b_clinical_state_on_medication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DD77-D9AE-5DFE-291F-AABECE3B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32" y="365126"/>
            <a:ext cx="10515600" cy="844697"/>
          </a:xfrm>
        </p:spPr>
        <p:txBody>
          <a:bodyPr/>
          <a:lstStyle/>
          <a:p>
            <a:r>
              <a:rPr lang="en-KE" sz="44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Feature Engineering</a:t>
            </a: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7ACF-1E6B-EC40-72B2-8F9E4FA7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209823"/>
            <a:ext cx="11648050" cy="2869808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merged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datasets by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visit_id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UniProt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resulting in a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columns: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visit_id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peptide_seq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peptide_abundance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UniProt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NPX, updrs_1, updrs_2, updrs_3, updrs_4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dropped 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unnecessary columns (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visit_id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patient_id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UniProt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retaining: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peptide_seq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peptide_abundance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NPX, </a:t>
            </a:r>
            <a:r>
              <a:rPr lang="en-KE" sz="20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PeptideAbundance_NPX_ratio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updrs_1, updrs_2, updrs_3, updrs_4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filled</a:t>
            </a:r>
            <a:r>
              <a:rPr lang="en-KE" sz="20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missing values using the mean of each column.</a:t>
            </a:r>
          </a:p>
          <a:p>
            <a:pPr marL="0" indent="0">
              <a:buNone/>
            </a:pP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12723-5A36-3468-4CAE-16D81742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079631"/>
            <a:ext cx="8938846" cy="25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8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8131-48C6-73CA-4342-5DEEF8B6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KE" sz="4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 - Correlation Heatmap</a:t>
            </a:r>
            <a:br>
              <a:rPr lang="en-KE" sz="4400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4E888-4DBA-5D4F-9440-4194622B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03" y="1463040"/>
            <a:ext cx="5233180" cy="513470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heatmap</a:t>
            </a:r>
            <a:r>
              <a:rPr lang="en-IN" sz="2400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n-IN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high correlation between NPX and peptide_abundance , indicating potential multicollinearity issues in model training.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Consider removing one of the correlated features or using dimensionality reduction techniques.</a:t>
            </a:r>
          </a:p>
          <a:p>
            <a:endParaRPr lang="en-KE" sz="24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9ED11-821F-D4FA-4D20-54291EDD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68" y="1093762"/>
            <a:ext cx="6558598" cy="50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3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43C-38CF-ACD7-7359-389F5EF2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18255"/>
            <a:ext cx="7433603" cy="1325563"/>
          </a:xfrm>
        </p:spPr>
        <p:txBody>
          <a:bodyPr>
            <a:normAutofit/>
          </a:bodyPr>
          <a:lstStyle/>
          <a:p>
            <a:r>
              <a:rPr lang="en-KE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Model Selection and Training</a:t>
            </a: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36AC-F97D-3C7C-F997-5A6543B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343818"/>
            <a:ext cx="5486400" cy="5324268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4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RandomForestRegressor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chosen for its ability to handle complex relationships and feature interactions.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Pipeline used to streamline </a:t>
            </a:r>
            <a:r>
              <a:rPr lang="en-KE" sz="24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KE" sz="24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model training.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Trained the model on the processed dataset (</a:t>
            </a:r>
            <a:r>
              <a:rPr lang="en-KE" sz="24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KE" sz="2400" kern="1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KE" sz="24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KE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114B-7895-F7BF-E399-709E6C9CC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6"/>
          <a:stretch/>
        </p:blipFill>
        <p:spPr>
          <a:xfrm>
            <a:off x="5835047" y="1343817"/>
            <a:ext cx="6081200" cy="50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74F9-CEC9-E83C-4E66-9035205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60" y="633535"/>
            <a:ext cx="4338711" cy="760290"/>
          </a:xfrm>
        </p:spPr>
        <p:txBody>
          <a:bodyPr>
            <a:normAutofit/>
          </a:bodyPr>
          <a:lstStyle/>
          <a:p>
            <a:r>
              <a:rPr lang="en-KE" sz="3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Model Validation</a:t>
            </a:r>
            <a:endParaRPr lang="en-KE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EA72-4656-AFB4-3D79-62C909472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594" y="1492982"/>
            <a:ext cx="8122921" cy="435133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32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split into 80% training and 20% validation sets.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32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MSE used as the evaluation metric to quantify prediction accuracy.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3200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Validation RMSE: 8.059673069781029, indicating the model's performance.</a:t>
            </a:r>
          </a:p>
          <a:p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9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8057-2850-893A-6889-00DEC4963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96312"/>
            <a:ext cx="8962932" cy="1325563"/>
          </a:xfrm>
        </p:spPr>
        <p:txBody>
          <a:bodyPr/>
          <a:lstStyle/>
          <a:p>
            <a:pPr algn="just"/>
            <a:r>
              <a:rPr lang="en-GB" dirty="0">
                <a:solidFill>
                  <a:schemeClr val="bg1"/>
                </a:solidFill>
                <a:latin typeface="+mn-lt"/>
              </a:rPr>
              <a:t> Conclusion</a:t>
            </a:r>
            <a:endParaRPr lang="en-K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CF90-ADE9-BE73-548C-0720F0D6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72" y="1825625"/>
            <a:ext cx="10709928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In this competition, we employed a comprehensive approach for predicting Parkinson's disease progression, encompassing feature engineering, data visualization, model selection, and validation.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Accurate predictions of disease progression have profound implications on both research and patient care, enabling tailored treatments and better management of the condition.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Future improvements and research directions include experimenting with alternative models, refining feature selection, and exploring innovative methods for data augmentation.</a:t>
            </a:r>
            <a:endParaRPr lang="en-KE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DA5C51-1915-4895-0700-8142C6E455BB}"/>
              </a:ext>
            </a:extLst>
          </p:cNvPr>
          <p:cNvSpPr txBox="1">
            <a:spLocks/>
          </p:cNvSpPr>
          <p:nvPr/>
        </p:nvSpPr>
        <p:spPr>
          <a:xfrm>
            <a:off x="656572" y="1825625"/>
            <a:ext cx="10709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bg1"/>
                </a:solidFill>
              </a:rPr>
              <a:t>In this competition, we employed a comprehensive approach for predicting Parkinson's disease progression, encompassing feature engineering, data visualization, model selection, and validation.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Accurate predictions of disease progression have profound implications on both research and patient care, enabling tailored treatments and better management of the condition.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Future improvements and research directions include experimenting with alternative models, refining feature selection, and exploring innovative methods for data augmentation.</a:t>
            </a:r>
            <a:endParaRPr lang="en-K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3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598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AMP®-Parkinson's Disease Progression Prediction Predicting Parkinson's disease progression using protein and peptide data measurements</vt:lpstr>
      <vt:lpstr>Introduction</vt:lpstr>
      <vt:lpstr>Data Overview</vt:lpstr>
      <vt:lpstr>Feature Engineering</vt:lpstr>
      <vt:lpstr>Data Visualization - Correlation Heatmap </vt:lpstr>
      <vt:lpstr>Model Selection and Training</vt:lpstr>
      <vt:lpstr>Model Validation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Student ID: Date:</dc:title>
  <dc:creator>amos makokha</dc:creator>
  <cp:lastModifiedBy>Sailla Devarasan</cp:lastModifiedBy>
  <cp:revision>24</cp:revision>
  <dcterms:created xsi:type="dcterms:W3CDTF">2023-04-16T16:47:46Z</dcterms:created>
  <dcterms:modified xsi:type="dcterms:W3CDTF">2023-04-28T03:37:52Z</dcterms:modified>
</cp:coreProperties>
</file>