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58" r:id="rId3"/>
    <p:sldId id="261" r:id="rId4"/>
    <p:sldId id="262" r:id="rId5"/>
    <p:sldId id="263" r:id="rId6"/>
    <p:sldId id="264" r:id="rId7"/>
    <p:sldId id="266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 custT="1"/>
      <dgm:spPr/>
      <dgm:t>
        <a:bodyPr/>
        <a:lstStyle/>
        <a:p>
          <a:pPr>
            <a:defRPr cap="all"/>
          </a:pPr>
          <a:r>
            <a:rPr lang="en-US" sz="1800" b="0" i="0" dirty="0">
              <a:latin typeface="Calibri" panose="020F0502020204030204" pitchFamily="34" charset="0"/>
              <a:cs typeface="Calibri" panose="020F0502020204030204" pitchFamily="34" charset="0"/>
            </a:rPr>
            <a:t>Denial-of-Service attack (DoS attack) is a cyber-attack in which the perpetrator seeks to make a machine or network resource unavailable to its intended users by temporarily or indefinitely disrupting services of a host connected to the Internet.</a:t>
          </a:r>
          <a:endParaRPr lang="en-US" sz="1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53742231-981F-480A-940F-203EC2F7423F}">
      <dgm:prSet/>
      <dgm:spPr/>
      <dgm:t>
        <a:bodyPr/>
        <a:lstStyle/>
        <a:p>
          <a:pPr>
            <a:defRPr cap="all"/>
          </a:pPr>
          <a:r>
            <a:rPr lang="en-IN" dirty="0"/>
            <a:t>DDoS attacks can be prevented by detecting the network services and related  attacks  and creating awareness to users to identify the DDoS Attacks.</a:t>
          </a:r>
          <a:endParaRPr lang="en-US" dirty="0"/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2" custLinFactNeighborX="-65" custLinFactNeighborY="-31621"/>
      <dgm:spPr/>
    </dgm:pt>
    <dgm:pt modelId="{BBA91679-4684-4A04-8AEB-03038C78A75C}" type="pres">
      <dgm:prSet presAssocID="{9C64CC83-643C-4E12-8F97-BC19DC031190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2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2"/>
      <dgm:spPr/>
    </dgm:pt>
    <dgm:pt modelId="{975C752B-C37A-4BA6-A3AE-2202A141404A}" type="pres">
      <dgm:prSet presAssocID="{EF449C32-A7AE-4099-9E9B-9E2F736A89CE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2" y="0"/>
          <a:ext cx="4974907" cy="3352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410" tIns="0" rIns="491410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Denial-of-Service attack (DoS attack) is a cyber-attack in which the perpetrator seeks to make a machine or network resource unavailable to its intended users by temporarily or indefinitely disrupting services of a host connected to the Internet.</a:t>
          </a:r>
          <a:endParaRPr lang="en-US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" y="1341120"/>
        <a:ext cx="4974907" cy="2011680"/>
      </dsp:txXfrm>
    </dsp:sp>
    <dsp:sp modelId="{BBA91679-4684-4A04-8AEB-03038C78A75C}">
      <dsp:nvSpPr>
        <dsp:cNvPr id="0" name=""/>
        <dsp:cNvSpPr/>
      </dsp:nvSpPr>
      <dsp:spPr>
        <a:xfrm>
          <a:off x="3235" y="0"/>
          <a:ext cx="4974907" cy="134112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410" tIns="165100" rIns="491410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3235" y="0"/>
        <a:ext cx="4974907" cy="1341120"/>
      </dsp:txXfrm>
    </dsp:sp>
    <dsp:sp modelId="{00AE7F27-0E5D-4AFB-ACD6-B5A19E79EA42}">
      <dsp:nvSpPr>
        <dsp:cNvPr id="0" name=""/>
        <dsp:cNvSpPr/>
      </dsp:nvSpPr>
      <dsp:spPr>
        <a:xfrm>
          <a:off x="5376136" y="0"/>
          <a:ext cx="4974907" cy="33528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410" tIns="0" rIns="491410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900" kern="1200" dirty="0"/>
            <a:t>DDoS attacks can be prevented by detecting the network services and related  attacks  and creating awareness to users to identify the DDoS Attacks.</a:t>
          </a:r>
          <a:endParaRPr lang="en-US" sz="1900" kern="1200" dirty="0"/>
        </a:p>
      </dsp:txBody>
      <dsp:txXfrm>
        <a:off x="5376136" y="1341119"/>
        <a:ext cx="4974907" cy="2011680"/>
      </dsp:txXfrm>
    </dsp:sp>
    <dsp:sp modelId="{975C752B-C37A-4BA6-A3AE-2202A141404A}">
      <dsp:nvSpPr>
        <dsp:cNvPr id="0" name=""/>
        <dsp:cNvSpPr/>
      </dsp:nvSpPr>
      <dsp:spPr>
        <a:xfrm>
          <a:off x="5376136" y="0"/>
          <a:ext cx="4974907" cy="134112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410" tIns="165100" rIns="491410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  <a:endParaRPr lang="en-US" sz="6600" kern="1200" dirty="0"/>
        </a:p>
      </dsp:txBody>
      <dsp:txXfrm>
        <a:off x="5376136" y="0"/>
        <a:ext cx="4974907" cy="1341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3670" y="795130"/>
            <a:ext cx="9777057" cy="3008244"/>
          </a:xfrm>
        </p:spPr>
        <p:txBody>
          <a:bodyPr>
            <a:normAutofit fontScale="90000"/>
          </a:bodyPr>
          <a:lstStyle/>
          <a:p>
            <a:r>
              <a:rPr lang="en-IN" sz="7200" dirty="0">
                <a:solidFill>
                  <a:srgbClr val="00B0F0"/>
                </a:solidFill>
              </a:rPr>
              <a:t>DDoS Detection Using Machine Learning Algorithms</a:t>
            </a:r>
            <a:endParaRPr lang="en-US" sz="7200" dirty="0">
              <a:solidFill>
                <a:srgbClr val="00B0F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/>
              <a:t>Project By Suneel Kumar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284922"/>
            <a:ext cx="10353762" cy="12573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B0F0"/>
                </a:solidFill>
              </a:rPr>
              <a:t>Statement of project objectives </a:t>
            </a:r>
            <a:endParaRPr lang="en-US" dirty="0">
              <a:solidFill>
                <a:srgbClr val="00B0F0"/>
              </a:solidFill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9852109"/>
              </p:ext>
            </p:extLst>
          </p:nvPr>
        </p:nvGraphicFramePr>
        <p:xfrm>
          <a:off x="913796" y="2305878"/>
          <a:ext cx="1035428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B9677-07EB-4876-97E5-F6BBD20AE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482" y="609600"/>
            <a:ext cx="2955840" cy="1257300"/>
          </a:xfrm>
        </p:spPr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Approach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151807-512D-4763-B6BD-09F7745E124B}"/>
              </a:ext>
            </a:extLst>
          </p:cNvPr>
          <p:cNvSpPr txBox="1">
            <a:spLocks/>
          </p:cNvSpPr>
          <p:nvPr/>
        </p:nvSpPr>
        <p:spPr>
          <a:xfrm>
            <a:off x="615319" y="1891748"/>
            <a:ext cx="8596668" cy="3880773"/>
          </a:xfrm>
          <a:prstGeom prst="rect">
            <a:avLst/>
          </a:prstGeom>
        </p:spPr>
        <p:txBody>
          <a:bodyPr/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Tools: </a:t>
            </a:r>
          </a:p>
          <a:p>
            <a:pPr marL="0" indent="0">
              <a:buFont typeface="Wingdings 2" charset="2"/>
              <a:buNone/>
            </a:pPr>
            <a:r>
              <a:rPr lang="en-IN" dirty="0"/>
              <a:t>	Jupyter notebook or Google colab</a:t>
            </a:r>
          </a:p>
          <a:p>
            <a:r>
              <a:rPr lang="en-IN" dirty="0"/>
              <a:t>Techniques: </a:t>
            </a:r>
          </a:p>
          <a:p>
            <a:pPr marL="0" indent="0">
              <a:buFont typeface="Wingdings 2" charset="2"/>
              <a:buNone/>
            </a:pPr>
            <a:r>
              <a:rPr lang="en-IN" dirty="0"/>
              <a:t>	</a:t>
            </a:r>
            <a:r>
              <a:rPr lang="en-US" dirty="0"/>
              <a:t>K-Nearest Neighbors, Decision tree, Multi-layer Perceptron and     	Logistic Regression.</a:t>
            </a:r>
            <a:endParaRPr lang="en-IN" dirty="0"/>
          </a:p>
          <a:p>
            <a:r>
              <a:rPr lang="en-IN" dirty="0"/>
              <a:t>Dataset:</a:t>
            </a:r>
          </a:p>
          <a:p>
            <a:pPr marL="0" indent="0" algn="just">
              <a:buFont typeface="Wingdings 2" charset="2"/>
              <a:buNone/>
            </a:pPr>
            <a:r>
              <a:rPr lang="en-IN" dirty="0"/>
              <a:t>	</a:t>
            </a:r>
            <a:r>
              <a:rPr lang="en-US" dirty="0"/>
              <a:t>The cleaned.csv file is KD99 generated dataset.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4590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D21BF-DD95-4305-8762-FF2C7520D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843" y="609600"/>
            <a:ext cx="3975653" cy="1257300"/>
          </a:xfrm>
        </p:spPr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Pre-processing</a:t>
            </a:r>
            <a:r>
              <a:rPr lang="en-IN" dirty="0">
                <a:solidFill>
                  <a:srgbClr val="92D050"/>
                </a:solidFill>
              </a:rPr>
              <a:t> 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30296-CC7D-492F-8564-72282980ECD8}"/>
              </a:ext>
            </a:extLst>
          </p:cNvPr>
          <p:cNvSpPr txBox="1">
            <a:spLocks/>
          </p:cNvSpPr>
          <p:nvPr/>
        </p:nvSpPr>
        <p:spPr>
          <a:xfrm>
            <a:off x="569843" y="1866900"/>
            <a:ext cx="8596668" cy="3880773"/>
          </a:xfrm>
          <a:prstGeom prst="rect">
            <a:avLst/>
          </a:prstGeom>
        </p:spPr>
        <p:txBody>
          <a:bodyPr/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Checking n/a values.</a:t>
            </a:r>
          </a:p>
          <a:p>
            <a:r>
              <a:rPr lang="en-US" dirty="0"/>
              <a:t>Before the extracted data can be used by the ML model, it needs to be normalized or pre-processed. </a:t>
            </a:r>
            <a:endParaRPr lang="en-IN" dirty="0"/>
          </a:p>
          <a:p>
            <a:r>
              <a:rPr lang="en-IN" dirty="0"/>
              <a:t>Common DDoS attacks are UDP Flood, TCP_SYN Flood and CMP Flood. </a:t>
            </a:r>
          </a:p>
          <a:p>
            <a:r>
              <a:rPr lang="en-IN" dirty="0"/>
              <a:t>Splitting it in train and test and creating a confusion Matrix.</a:t>
            </a:r>
          </a:p>
          <a:p>
            <a:r>
              <a:rPr lang="en-IN" dirty="0"/>
              <a:t>Executing the Machine Learning Models.</a:t>
            </a:r>
          </a:p>
          <a:p>
            <a:r>
              <a:rPr lang="en-US" dirty="0"/>
              <a:t>The trained model can be used now to detect the DDoS attacks.</a:t>
            </a:r>
            <a:endParaRPr lang="en-IN" dirty="0"/>
          </a:p>
          <a:p>
            <a:pPr marL="3690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882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D21BF-DD95-4305-8762-FF2C7520D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843" y="609600"/>
            <a:ext cx="4108174" cy="125730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B0F0"/>
                </a:solidFill>
              </a:rPr>
              <a:t>Models' evaluation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30296-CC7D-492F-8564-72282980ECD8}"/>
              </a:ext>
            </a:extLst>
          </p:cNvPr>
          <p:cNvSpPr txBox="1">
            <a:spLocks/>
          </p:cNvSpPr>
          <p:nvPr/>
        </p:nvSpPr>
        <p:spPr>
          <a:xfrm>
            <a:off x="569843" y="1866900"/>
            <a:ext cx="8596668" cy="3880773"/>
          </a:xfrm>
          <a:prstGeom prst="rect">
            <a:avLst/>
          </a:prstGeom>
        </p:spPr>
        <p:txBody>
          <a:bodyPr/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1) Logistic Regression </a:t>
            </a:r>
          </a:p>
          <a:p>
            <a:pPr marL="0" indent="0">
              <a:buNone/>
            </a:pPr>
            <a:r>
              <a:rPr lang="en-IN" dirty="0"/>
              <a:t>2) Decision tree </a:t>
            </a:r>
          </a:p>
          <a:p>
            <a:pPr marL="0" indent="0">
              <a:buNone/>
            </a:pPr>
            <a:r>
              <a:rPr lang="en-IN" dirty="0"/>
              <a:t>3) KNN classifier </a:t>
            </a:r>
          </a:p>
          <a:p>
            <a:pPr marL="0" indent="0">
              <a:buNone/>
            </a:pPr>
            <a:r>
              <a:rPr lang="en-IN" dirty="0"/>
              <a:t>4) Multi-Layer Perceptron </a:t>
            </a:r>
          </a:p>
          <a:p>
            <a:pPr marL="0" indent="0">
              <a:buNone/>
            </a:pPr>
            <a:r>
              <a:rPr lang="en-IN" dirty="0"/>
              <a:t>5) Random Forest</a:t>
            </a:r>
          </a:p>
          <a:p>
            <a:pPr marL="369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2456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8EC66-ADDA-4BE3-B007-F48CDC93A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508" y="670063"/>
            <a:ext cx="3220883" cy="1257300"/>
          </a:xfrm>
        </p:spPr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Deliverables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4729D9-FA90-431A-9093-474CE3FFE2D8}"/>
              </a:ext>
            </a:extLst>
          </p:cNvPr>
          <p:cNvSpPr txBox="1">
            <a:spLocks/>
          </p:cNvSpPr>
          <p:nvPr/>
        </p:nvSpPr>
        <p:spPr>
          <a:xfrm>
            <a:off x="688508" y="1678514"/>
            <a:ext cx="8596668" cy="3880773"/>
          </a:xfrm>
          <a:prstGeom prst="rect">
            <a:avLst/>
          </a:prstGeom>
        </p:spPr>
        <p:txBody>
          <a:bodyPr/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Visualization after every approach.</a:t>
            </a:r>
          </a:p>
          <a:p>
            <a:pPr marL="0" indent="0">
              <a:buFont typeface="Wingdings 2" charset="2"/>
              <a:buNone/>
            </a:pPr>
            <a:endParaRPr lang="en-IN" dirty="0"/>
          </a:p>
        </p:txBody>
      </p:sp>
      <p:pic>
        <p:nvPicPr>
          <p:cNvPr id="6" name="Picture 2" descr="Can You Stop Phishing Emails? Why What You're Doing Now is Failing ...">
            <a:extLst>
              <a:ext uri="{FF2B5EF4-FFF2-40B4-BE49-F238E27FC236}">
                <a16:creationId xmlns:a16="http://schemas.microsoft.com/office/drawing/2014/main" id="{599EAE75-0CC5-4329-83F1-A9311B42A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08" y="3618900"/>
            <a:ext cx="9310397" cy="223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544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A648A-017E-419E-988C-0A743718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221" y="149270"/>
            <a:ext cx="5964083" cy="1257300"/>
          </a:xfrm>
        </p:spPr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Evaluation methodology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E189B8-39A3-451B-8236-47099E045B94}"/>
              </a:ext>
            </a:extLst>
          </p:cNvPr>
          <p:cNvSpPr txBox="1">
            <a:spLocks/>
          </p:cNvSpPr>
          <p:nvPr/>
        </p:nvSpPr>
        <p:spPr>
          <a:xfrm>
            <a:off x="463221" y="1081937"/>
            <a:ext cx="8596668" cy="3880773"/>
          </a:xfrm>
          <a:prstGeom prst="rect">
            <a:avLst/>
          </a:prstGeom>
        </p:spPr>
        <p:txBody>
          <a:bodyPr/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/>
              <a:t>Methodology for evaluating </a:t>
            </a:r>
            <a:r>
              <a:rPr lang="en-US" dirty="0"/>
              <a:t>a feature selection algorithm is applied on the raw data in order to reduce the number of variable and assess their importance in the accurate prediction and detection of DDOS attack.</a:t>
            </a:r>
          </a:p>
          <a:p>
            <a:pPr algn="just"/>
            <a:r>
              <a:rPr lang="en-US" dirty="0"/>
              <a:t>A new customized dataset is thus obtained, and further machine learning algorithms are applied to it.</a:t>
            </a:r>
          </a:p>
          <a:p>
            <a:pPr algn="just"/>
            <a:r>
              <a:rPr lang="en-US" dirty="0"/>
              <a:t>Model with the highest accuracy is chosen for detection of DDOS attacks.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680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92783-A86D-43ED-AF73-7B46D8CCE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064" y="2623931"/>
            <a:ext cx="10353762" cy="1257300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Thank you !!!!</a:t>
            </a:r>
          </a:p>
        </p:txBody>
      </p:sp>
    </p:spTree>
    <p:extLst>
      <p:ext uri="{BB962C8B-B14F-4D97-AF65-F5344CB8AC3E}">
        <p14:creationId xmlns:p14="http://schemas.microsoft.com/office/powerpoint/2010/main" val="40591977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{096CC542-56E8-4786-9204-213A7E4DD753}tf12214701_win32</Template>
  <TotalTime>674</TotalTime>
  <Words>291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Goudy Old Style</vt:lpstr>
      <vt:lpstr>Wingdings 2</vt:lpstr>
      <vt:lpstr>SlateVTI</vt:lpstr>
      <vt:lpstr>DDoS Detection Using Machine Learning Algorithms</vt:lpstr>
      <vt:lpstr>Statement of project objectives </vt:lpstr>
      <vt:lpstr>Approach</vt:lpstr>
      <vt:lpstr>Pre-processing </vt:lpstr>
      <vt:lpstr>Models' evaluation</vt:lpstr>
      <vt:lpstr>Deliverables</vt:lpstr>
      <vt:lpstr>Evaluation methodology</vt:lpstr>
      <vt:lpstr>Thank you 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website detection</dc:title>
  <dc:creator>Seelam, Veera Venkata Sunil Kumar</dc:creator>
  <cp:lastModifiedBy>Seelam, Veera Venkata Sunil Kumar</cp:lastModifiedBy>
  <cp:revision>5</cp:revision>
  <dcterms:created xsi:type="dcterms:W3CDTF">2021-11-05T15:01:43Z</dcterms:created>
  <dcterms:modified xsi:type="dcterms:W3CDTF">2021-11-12T21:26:15Z</dcterms:modified>
</cp:coreProperties>
</file>