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4"/>
  </p:notesMasterIdLst>
  <p:handoutMasterIdLst>
    <p:handoutMasterId r:id="rId15"/>
  </p:handoutMasterIdLst>
  <p:sldIdLst>
    <p:sldId id="256" r:id="rId5"/>
    <p:sldId id="259" r:id="rId6"/>
    <p:sldId id="257" r:id="rId7"/>
    <p:sldId id="258" r:id="rId8"/>
    <p:sldId id="260" r:id="rId9"/>
    <p:sldId id="261"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16" autoAdjust="0"/>
    <p:restoredTop sz="94648" autoAdjust="0"/>
  </p:normalViewPr>
  <p:slideViewPr>
    <p:cSldViewPr snapToGrid="0">
      <p:cViewPr varScale="1">
        <p:scale>
          <a:sx n="155" d="100"/>
          <a:sy n="155" d="100"/>
        </p:scale>
        <p:origin x="720" y="1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38B768-C050-4037-BB69-CE07A47B4B08}"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C3A30603-B939-450F-8197-16C9D99B8A0B}">
      <dgm:prSet/>
      <dgm:spPr/>
      <dgm:t>
        <a:bodyPr/>
        <a:lstStyle/>
        <a:p>
          <a:r>
            <a:rPr lang="en-US" dirty="0"/>
            <a:t>How to Break a Simple CAPTCHA using Deep Learning</a:t>
          </a:r>
        </a:p>
      </dgm:t>
    </dgm:pt>
    <dgm:pt modelId="{47B74409-FC69-479F-B3FF-54A80F210A07}" type="parTrans" cxnId="{100AA55B-5C18-47C5-BC1F-AE6EB8260A60}">
      <dgm:prSet/>
      <dgm:spPr/>
      <dgm:t>
        <a:bodyPr/>
        <a:lstStyle/>
        <a:p>
          <a:endParaRPr lang="en-US"/>
        </a:p>
      </dgm:t>
    </dgm:pt>
    <dgm:pt modelId="{0BE54ED6-4E02-4D12-B78B-399AC7E13C1E}" type="sibTrans" cxnId="{100AA55B-5C18-47C5-BC1F-AE6EB8260A60}">
      <dgm:prSet/>
      <dgm:spPr/>
      <dgm:t>
        <a:bodyPr/>
        <a:lstStyle/>
        <a:p>
          <a:endParaRPr lang="en-US"/>
        </a:p>
      </dgm:t>
    </dgm:pt>
    <dgm:pt modelId="{B2FE5694-C59B-4BA6-BB5F-E6E61A77F80D}">
      <dgm:prSet/>
      <dgm:spPr/>
      <dgm:t>
        <a:bodyPr/>
        <a:lstStyle/>
        <a:p>
          <a:r>
            <a:rPr lang="en-US" dirty="0"/>
            <a:t>Design a Model to take samples of Simple CAPTCHA &amp; learn to accurately assess the characters</a:t>
          </a:r>
        </a:p>
      </dgm:t>
    </dgm:pt>
    <dgm:pt modelId="{3F0C25E1-3D1E-4191-A456-DD0681ECE9B5}" type="parTrans" cxnId="{1B8A7674-9640-4AA2-8CE7-6DBD743A23D2}">
      <dgm:prSet/>
      <dgm:spPr/>
      <dgm:t>
        <a:bodyPr/>
        <a:lstStyle/>
        <a:p>
          <a:endParaRPr lang="en-US"/>
        </a:p>
      </dgm:t>
    </dgm:pt>
    <dgm:pt modelId="{ADB63FCB-D099-4271-850F-9B06511CB05D}" type="sibTrans" cxnId="{1B8A7674-9640-4AA2-8CE7-6DBD743A23D2}">
      <dgm:prSet/>
      <dgm:spPr/>
      <dgm:t>
        <a:bodyPr/>
        <a:lstStyle/>
        <a:p>
          <a:endParaRPr lang="en-US"/>
        </a:p>
      </dgm:t>
    </dgm:pt>
    <dgm:pt modelId="{7DF6936D-394D-4C8B-B7A8-00B6BE8DF456}">
      <dgm:prSet/>
      <dgm:spPr/>
      <dgm:t>
        <a:bodyPr/>
        <a:lstStyle/>
        <a:p>
          <a:r>
            <a:rPr lang="en-US" dirty="0"/>
            <a:t>Build the Foundation for a Model which will work with more complex CAPTCHA samples</a:t>
          </a:r>
        </a:p>
      </dgm:t>
    </dgm:pt>
    <dgm:pt modelId="{FE8BE05C-3546-4592-AA88-3505C54842E0}" type="parTrans" cxnId="{14D47D51-E38B-4837-88EE-D22039AB38AC}">
      <dgm:prSet/>
      <dgm:spPr/>
      <dgm:t>
        <a:bodyPr/>
        <a:lstStyle/>
        <a:p>
          <a:endParaRPr lang="en-US"/>
        </a:p>
      </dgm:t>
    </dgm:pt>
    <dgm:pt modelId="{78152A3A-4E45-42C5-BCF6-2D858BD127E2}" type="sibTrans" cxnId="{14D47D51-E38B-4837-88EE-D22039AB38AC}">
      <dgm:prSet/>
      <dgm:spPr/>
      <dgm:t>
        <a:bodyPr/>
        <a:lstStyle/>
        <a:p>
          <a:endParaRPr lang="en-US"/>
        </a:p>
      </dgm:t>
    </dgm:pt>
    <dgm:pt modelId="{56D1A2BC-CF2F-46B0-BB81-098F331C3F28}" type="pres">
      <dgm:prSet presAssocID="{6138B768-C050-4037-BB69-CE07A47B4B08}" presName="vert0" presStyleCnt="0">
        <dgm:presLayoutVars>
          <dgm:dir/>
          <dgm:animOne val="branch"/>
          <dgm:animLvl val="lvl"/>
        </dgm:presLayoutVars>
      </dgm:prSet>
      <dgm:spPr/>
    </dgm:pt>
    <dgm:pt modelId="{4A66E58B-126E-49A8-AABC-E6340E4B03B8}" type="pres">
      <dgm:prSet presAssocID="{C3A30603-B939-450F-8197-16C9D99B8A0B}" presName="thickLine" presStyleLbl="alignNode1" presStyleIdx="0" presStyleCnt="3"/>
      <dgm:spPr/>
    </dgm:pt>
    <dgm:pt modelId="{CF17B893-9BC7-4F59-9D52-918436356C16}" type="pres">
      <dgm:prSet presAssocID="{C3A30603-B939-450F-8197-16C9D99B8A0B}" presName="horz1" presStyleCnt="0"/>
      <dgm:spPr/>
    </dgm:pt>
    <dgm:pt modelId="{177B172B-A053-4E1A-B094-ED6085A4D243}" type="pres">
      <dgm:prSet presAssocID="{C3A30603-B939-450F-8197-16C9D99B8A0B}" presName="tx1" presStyleLbl="revTx" presStyleIdx="0" presStyleCnt="3"/>
      <dgm:spPr/>
    </dgm:pt>
    <dgm:pt modelId="{5276BC97-ABED-449A-9EE9-200C1CA49504}" type="pres">
      <dgm:prSet presAssocID="{C3A30603-B939-450F-8197-16C9D99B8A0B}" presName="vert1" presStyleCnt="0"/>
      <dgm:spPr/>
    </dgm:pt>
    <dgm:pt modelId="{50F759B1-F1DC-4A39-A08E-95172654A301}" type="pres">
      <dgm:prSet presAssocID="{B2FE5694-C59B-4BA6-BB5F-E6E61A77F80D}" presName="thickLine" presStyleLbl="alignNode1" presStyleIdx="1" presStyleCnt="3"/>
      <dgm:spPr/>
    </dgm:pt>
    <dgm:pt modelId="{6B4FCCA8-F005-4233-A4BE-2A5FF57777A8}" type="pres">
      <dgm:prSet presAssocID="{B2FE5694-C59B-4BA6-BB5F-E6E61A77F80D}" presName="horz1" presStyleCnt="0"/>
      <dgm:spPr/>
    </dgm:pt>
    <dgm:pt modelId="{7B917490-F745-4124-9360-630265A3C856}" type="pres">
      <dgm:prSet presAssocID="{B2FE5694-C59B-4BA6-BB5F-E6E61A77F80D}" presName="tx1" presStyleLbl="revTx" presStyleIdx="1" presStyleCnt="3"/>
      <dgm:spPr/>
    </dgm:pt>
    <dgm:pt modelId="{D9484BD7-2F5A-4A81-B5BE-5BD79C4629CA}" type="pres">
      <dgm:prSet presAssocID="{B2FE5694-C59B-4BA6-BB5F-E6E61A77F80D}" presName="vert1" presStyleCnt="0"/>
      <dgm:spPr/>
    </dgm:pt>
    <dgm:pt modelId="{54F332F8-F8DD-43B1-9489-31319C1F8DC8}" type="pres">
      <dgm:prSet presAssocID="{7DF6936D-394D-4C8B-B7A8-00B6BE8DF456}" presName="thickLine" presStyleLbl="alignNode1" presStyleIdx="2" presStyleCnt="3"/>
      <dgm:spPr/>
    </dgm:pt>
    <dgm:pt modelId="{BE565D81-8351-4D9F-8FD0-11AEFADFFEA9}" type="pres">
      <dgm:prSet presAssocID="{7DF6936D-394D-4C8B-B7A8-00B6BE8DF456}" presName="horz1" presStyleCnt="0"/>
      <dgm:spPr/>
    </dgm:pt>
    <dgm:pt modelId="{34D1AFE3-AA03-4FE8-B870-7723A242756D}" type="pres">
      <dgm:prSet presAssocID="{7DF6936D-394D-4C8B-B7A8-00B6BE8DF456}" presName="tx1" presStyleLbl="revTx" presStyleIdx="2" presStyleCnt="3"/>
      <dgm:spPr/>
    </dgm:pt>
    <dgm:pt modelId="{E6097B48-DA3C-41F6-8C0B-20A4CEE3F9BB}" type="pres">
      <dgm:prSet presAssocID="{7DF6936D-394D-4C8B-B7A8-00B6BE8DF456}" presName="vert1" presStyleCnt="0"/>
      <dgm:spPr/>
    </dgm:pt>
  </dgm:ptLst>
  <dgm:cxnLst>
    <dgm:cxn modelId="{14D47D51-E38B-4837-88EE-D22039AB38AC}" srcId="{6138B768-C050-4037-BB69-CE07A47B4B08}" destId="{7DF6936D-394D-4C8B-B7A8-00B6BE8DF456}" srcOrd="2" destOrd="0" parTransId="{FE8BE05C-3546-4592-AA88-3505C54842E0}" sibTransId="{78152A3A-4E45-42C5-BCF6-2D858BD127E2}"/>
    <dgm:cxn modelId="{100AA55B-5C18-47C5-BC1F-AE6EB8260A60}" srcId="{6138B768-C050-4037-BB69-CE07A47B4B08}" destId="{C3A30603-B939-450F-8197-16C9D99B8A0B}" srcOrd="0" destOrd="0" parTransId="{47B74409-FC69-479F-B3FF-54A80F210A07}" sibTransId="{0BE54ED6-4E02-4D12-B78B-399AC7E13C1E}"/>
    <dgm:cxn modelId="{1B8A7674-9640-4AA2-8CE7-6DBD743A23D2}" srcId="{6138B768-C050-4037-BB69-CE07A47B4B08}" destId="{B2FE5694-C59B-4BA6-BB5F-E6E61A77F80D}" srcOrd="1" destOrd="0" parTransId="{3F0C25E1-3D1E-4191-A456-DD0681ECE9B5}" sibTransId="{ADB63FCB-D099-4271-850F-9B06511CB05D}"/>
    <dgm:cxn modelId="{83EBE18C-954C-4A6F-BD68-A8116E6443BA}" type="presOf" srcId="{6138B768-C050-4037-BB69-CE07A47B4B08}" destId="{56D1A2BC-CF2F-46B0-BB81-098F331C3F28}" srcOrd="0" destOrd="0" presId="urn:microsoft.com/office/officeart/2008/layout/LinedList"/>
    <dgm:cxn modelId="{83F1EE8C-1CE1-4744-8D1F-B3123125AA01}" type="presOf" srcId="{C3A30603-B939-450F-8197-16C9D99B8A0B}" destId="{177B172B-A053-4E1A-B094-ED6085A4D243}" srcOrd="0" destOrd="0" presId="urn:microsoft.com/office/officeart/2008/layout/LinedList"/>
    <dgm:cxn modelId="{69187E8D-4046-4A4D-8EC5-3B4E4092D1EF}" type="presOf" srcId="{7DF6936D-394D-4C8B-B7A8-00B6BE8DF456}" destId="{34D1AFE3-AA03-4FE8-B870-7723A242756D}" srcOrd="0" destOrd="0" presId="urn:microsoft.com/office/officeart/2008/layout/LinedList"/>
    <dgm:cxn modelId="{C0A155D8-4A07-42AD-9E35-76BF3223BE85}" type="presOf" srcId="{B2FE5694-C59B-4BA6-BB5F-E6E61A77F80D}" destId="{7B917490-F745-4124-9360-630265A3C856}" srcOrd="0" destOrd="0" presId="urn:microsoft.com/office/officeart/2008/layout/LinedList"/>
    <dgm:cxn modelId="{DE0D6F99-3169-4588-B559-EED109FB8BA5}" type="presParOf" srcId="{56D1A2BC-CF2F-46B0-BB81-098F331C3F28}" destId="{4A66E58B-126E-49A8-AABC-E6340E4B03B8}" srcOrd="0" destOrd="0" presId="urn:microsoft.com/office/officeart/2008/layout/LinedList"/>
    <dgm:cxn modelId="{0D40F560-1E95-42E8-B5EE-B9266AE8871F}" type="presParOf" srcId="{56D1A2BC-CF2F-46B0-BB81-098F331C3F28}" destId="{CF17B893-9BC7-4F59-9D52-918436356C16}" srcOrd="1" destOrd="0" presId="urn:microsoft.com/office/officeart/2008/layout/LinedList"/>
    <dgm:cxn modelId="{747C7415-578C-4819-A663-A23F69C9515E}" type="presParOf" srcId="{CF17B893-9BC7-4F59-9D52-918436356C16}" destId="{177B172B-A053-4E1A-B094-ED6085A4D243}" srcOrd="0" destOrd="0" presId="urn:microsoft.com/office/officeart/2008/layout/LinedList"/>
    <dgm:cxn modelId="{00618C9B-C3FD-41FB-B3F1-556CB0D769BC}" type="presParOf" srcId="{CF17B893-9BC7-4F59-9D52-918436356C16}" destId="{5276BC97-ABED-449A-9EE9-200C1CA49504}" srcOrd="1" destOrd="0" presId="urn:microsoft.com/office/officeart/2008/layout/LinedList"/>
    <dgm:cxn modelId="{AAAA3A0F-DA32-4D1A-8797-104CB9FAE94C}" type="presParOf" srcId="{56D1A2BC-CF2F-46B0-BB81-098F331C3F28}" destId="{50F759B1-F1DC-4A39-A08E-95172654A301}" srcOrd="2" destOrd="0" presId="urn:microsoft.com/office/officeart/2008/layout/LinedList"/>
    <dgm:cxn modelId="{F69C5705-1C5B-4379-A9AC-5B6AEF179B05}" type="presParOf" srcId="{56D1A2BC-CF2F-46B0-BB81-098F331C3F28}" destId="{6B4FCCA8-F005-4233-A4BE-2A5FF57777A8}" srcOrd="3" destOrd="0" presId="urn:microsoft.com/office/officeart/2008/layout/LinedList"/>
    <dgm:cxn modelId="{1F6FD18D-6CD9-4CEB-B75A-AC43647314BC}" type="presParOf" srcId="{6B4FCCA8-F005-4233-A4BE-2A5FF57777A8}" destId="{7B917490-F745-4124-9360-630265A3C856}" srcOrd="0" destOrd="0" presId="urn:microsoft.com/office/officeart/2008/layout/LinedList"/>
    <dgm:cxn modelId="{488D8A9B-DC0D-4B71-A3A4-BB73938042C6}" type="presParOf" srcId="{6B4FCCA8-F005-4233-A4BE-2A5FF57777A8}" destId="{D9484BD7-2F5A-4A81-B5BE-5BD79C4629CA}" srcOrd="1" destOrd="0" presId="urn:microsoft.com/office/officeart/2008/layout/LinedList"/>
    <dgm:cxn modelId="{048B5022-36D9-4075-A517-C38E79DAB803}" type="presParOf" srcId="{56D1A2BC-CF2F-46B0-BB81-098F331C3F28}" destId="{54F332F8-F8DD-43B1-9489-31319C1F8DC8}" srcOrd="4" destOrd="0" presId="urn:microsoft.com/office/officeart/2008/layout/LinedList"/>
    <dgm:cxn modelId="{6F46F805-D6BE-452D-B202-D777E184AA65}" type="presParOf" srcId="{56D1A2BC-CF2F-46B0-BB81-098F331C3F28}" destId="{BE565D81-8351-4D9F-8FD0-11AEFADFFEA9}" srcOrd="5" destOrd="0" presId="urn:microsoft.com/office/officeart/2008/layout/LinedList"/>
    <dgm:cxn modelId="{F8EFC14A-2381-4015-9EAC-AA6F1578583F}" type="presParOf" srcId="{BE565D81-8351-4D9F-8FD0-11AEFADFFEA9}" destId="{34D1AFE3-AA03-4FE8-B870-7723A242756D}" srcOrd="0" destOrd="0" presId="urn:microsoft.com/office/officeart/2008/layout/LinedList"/>
    <dgm:cxn modelId="{F3249B14-B03A-4F24-83BF-5E0CC83A1250}" type="presParOf" srcId="{BE565D81-8351-4D9F-8FD0-11AEFADFFEA9}" destId="{E6097B48-DA3C-41F6-8C0B-20A4CEE3F9B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6E58B-126E-49A8-AABC-E6340E4B03B8}">
      <dsp:nvSpPr>
        <dsp:cNvPr id="0" name=""/>
        <dsp:cNvSpPr/>
      </dsp:nvSpPr>
      <dsp:spPr>
        <a:xfrm>
          <a:off x="0" y="2299"/>
          <a:ext cx="7012370" cy="0"/>
        </a:xfrm>
        <a:prstGeom prst="lin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177B172B-A053-4E1A-B094-ED6085A4D243}">
      <dsp:nvSpPr>
        <dsp:cNvPr id="0" name=""/>
        <dsp:cNvSpPr/>
      </dsp:nvSpPr>
      <dsp:spPr>
        <a:xfrm>
          <a:off x="0" y="2299"/>
          <a:ext cx="7012370" cy="156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How to Break a Simple CAPTCHA using Deep Learning</a:t>
          </a:r>
        </a:p>
      </dsp:txBody>
      <dsp:txXfrm>
        <a:off x="0" y="2299"/>
        <a:ext cx="7012370" cy="1568177"/>
      </dsp:txXfrm>
    </dsp:sp>
    <dsp:sp modelId="{50F759B1-F1DC-4A39-A08E-95172654A301}">
      <dsp:nvSpPr>
        <dsp:cNvPr id="0" name=""/>
        <dsp:cNvSpPr/>
      </dsp:nvSpPr>
      <dsp:spPr>
        <a:xfrm>
          <a:off x="0" y="1570476"/>
          <a:ext cx="7012370" cy="0"/>
        </a:xfrm>
        <a:prstGeom prst="line">
          <a:avLst/>
        </a:prstGeom>
        <a:gradFill rotWithShape="0">
          <a:gsLst>
            <a:gs pos="0">
              <a:schemeClr val="accent2">
                <a:hueOff val="-305854"/>
                <a:satOff val="16268"/>
                <a:lumOff val="4705"/>
                <a:alphaOff val="0"/>
                <a:tint val="98000"/>
                <a:lumMod val="110000"/>
              </a:schemeClr>
            </a:gs>
            <a:gs pos="84000">
              <a:schemeClr val="accent2">
                <a:hueOff val="-305854"/>
                <a:satOff val="16268"/>
                <a:lumOff val="4705"/>
                <a:alphaOff val="0"/>
                <a:shade val="90000"/>
                <a:lumMod val="88000"/>
              </a:schemeClr>
            </a:gs>
          </a:gsLst>
          <a:lin ang="5400000" scaled="0"/>
        </a:gradFill>
        <a:ln w="12700" cap="rnd" cmpd="sng" algn="ctr">
          <a:solidFill>
            <a:schemeClr val="accent2">
              <a:hueOff val="-305854"/>
              <a:satOff val="16268"/>
              <a:lumOff val="4705"/>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7B917490-F745-4124-9360-630265A3C856}">
      <dsp:nvSpPr>
        <dsp:cNvPr id="0" name=""/>
        <dsp:cNvSpPr/>
      </dsp:nvSpPr>
      <dsp:spPr>
        <a:xfrm>
          <a:off x="0" y="1570476"/>
          <a:ext cx="7012370" cy="156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Design a Model to take samples of Simple CAPTCHA &amp; learn to accurately assess the characters</a:t>
          </a:r>
        </a:p>
      </dsp:txBody>
      <dsp:txXfrm>
        <a:off x="0" y="1570476"/>
        <a:ext cx="7012370" cy="1568177"/>
      </dsp:txXfrm>
    </dsp:sp>
    <dsp:sp modelId="{54F332F8-F8DD-43B1-9489-31319C1F8DC8}">
      <dsp:nvSpPr>
        <dsp:cNvPr id="0" name=""/>
        <dsp:cNvSpPr/>
      </dsp:nvSpPr>
      <dsp:spPr>
        <a:xfrm>
          <a:off x="0" y="3138654"/>
          <a:ext cx="7012370" cy="0"/>
        </a:xfrm>
        <a:prstGeom prst="line">
          <a:avLst/>
        </a:prstGeom>
        <a:gradFill rotWithShape="0">
          <a:gsLst>
            <a:gs pos="0">
              <a:schemeClr val="accent2">
                <a:hueOff val="-611709"/>
                <a:satOff val="32535"/>
                <a:lumOff val="9411"/>
                <a:alphaOff val="0"/>
                <a:tint val="98000"/>
                <a:lumMod val="110000"/>
              </a:schemeClr>
            </a:gs>
            <a:gs pos="84000">
              <a:schemeClr val="accent2">
                <a:hueOff val="-611709"/>
                <a:satOff val="32535"/>
                <a:lumOff val="9411"/>
                <a:alphaOff val="0"/>
                <a:shade val="90000"/>
                <a:lumMod val="88000"/>
              </a:schemeClr>
            </a:gs>
          </a:gsLst>
          <a:lin ang="5400000" scaled="0"/>
        </a:gradFill>
        <a:ln w="12700" cap="rnd" cmpd="sng" algn="ctr">
          <a:solidFill>
            <a:schemeClr val="accent2">
              <a:hueOff val="-611709"/>
              <a:satOff val="32535"/>
              <a:lumOff val="9411"/>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34D1AFE3-AA03-4FE8-B870-7723A242756D}">
      <dsp:nvSpPr>
        <dsp:cNvPr id="0" name=""/>
        <dsp:cNvSpPr/>
      </dsp:nvSpPr>
      <dsp:spPr>
        <a:xfrm>
          <a:off x="0" y="3138654"/>
          <a:ext cx="7012370" cy="156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Build the Foundation for a Model which will work with more complex CAPTCHA samples</a:t>
          </a:r>
        </a:p>
      </dsp:txBody>
      <dsp:txXfrm>
        <a:off x="0" y="3138654"/>
        <a:ext cx="7012370" cy="156817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5/7/20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5/7/20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5/7/20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5/7/20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5/7/20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5/7/20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5/7/20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levitannin/CAPTCHA-Breaking-Seri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levitannin/CAPTCHA-Breaking-Seri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Captcha cracking</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8BCA1D-ACDF-4D63-9AA0-366C4F85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6D4740-2078-4C51-A609-AD9E59B7374E}"/>
              </a:ext>
            </a:extLst>
          </p:cNvPr>
          <p:cNvSpPr>
            <a:spLocks noGrp="1"/>
          </p:cNvSpPr>
          <p:nvPr>
            <p:ph type="title"/>
          </p:nvPr>
        </p:nvSpPr>
        <p:spPr>
          <a:xfrm>
            <a:off x="746228" y="1037967"/>
            <a:ext cx="3054091" cy="4709131"/>
          </a:xfrm>
        </p:spPr>
        <p:txBody>
          <a:bodyPr anchor="ctr">
            <a:normAutofit/>
          </a:bodyPr>
          <a:lstStyle/>
          <a:p>
            <a:r>
              <a:rPr lang="en-US" dirty="0">
                <a:solidFill>
                  <a:schemeClr val="accent1"/>
                </a:solidFill>
              </a:rPr>
              <a:t>Project Topic and Goals</a:t>
            </a:r>
          </a:p>
        </p:txBody>
      </p:sp>
      <p:sp>
        <p:nvSpPr>
          <p:cNvPr id="12" name="Rectangle 11">
            <a:extLst>
              <a:ext uri="{FF2B5EF4-FFF2-40B4-BE49-F238E27FC236}">
                <a16:creationId xmlns:a16="http://schemas.microsoft.com/office/drawing/2014/main" id="{5DB82E3F-D9C4-42E7-AABF-D760C2F5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5F145784-B126-48E6-B33B-0BEA2EBF1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06AD7FED-ECA8-4F84-9067-C1B1E9610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74DF12F2-5059-41AC-A8BD-D5E115CD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 name="Content Placeholder 2">
            <a:extLst>
              <a:ext uri="{FF2B5EF4-FFF2-40B4-BE49-F238E27FC236}">
                <a16:creationId xmlns:a16="http://schemas.microsoft.com/office/drawing/2014/main" id="{A3E84EA2-3B89-4BC7-A694-FBEBBC258A23}"/>
              </a:ext>
            </a:extLst>
          </p:cNvPr>
          <p:cNvGraphicFramePr>
            <a:graphicFrameLocks noGrp="1"/>
          </p:cNvGraphicFramePr>
          <p:nvPr>
            <p:ph idx="1"/>
            <p:extLst>
              <p:ext uri="{D42A27DB-BD31-4B8C-83A1-F6EECF244321}">
                <p14:modId xmlns:p14="http://schemas.microsoft.com/office/powerpoint/2010/main" val="958874340"/>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721984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14">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13A27C-EB3A-43C4-BDC9-C025588D293D}"/>
              </a:ext>
            </a:extLst>
          </p:cNvPr>
          <p:cNvSpPr>
            <a:spLocks noGrp="1"/>
          </p:cNvSpPr>
          <p:nvPr>
            <p:ph type="title"/>
          </p:nvPr>
        </p:nvSpPr>
        <p:spPr>
          <a:xfrm>
            <a:off x="959157" y="1113764"/>
            <a:ext cx="3269749" cy="4624327"/>
          </a:xfrm>
        </p:spPr>
        <p:txBody>
          <a:bodyPr anchor="ctr">
            <a:normAutofit/>
          </a:bodyPr>
          <a:lstStyle/>
          <a:p>
            <a:r>
              <a:rPr lang="en-US" sz="3200" dirty="0">
                <a:solidFill>
                  <a:srgbClr val="FFFFFF"/>
                </a:solidFill>
              </a:rPr>
              <a:t>What is captcha?</a:t>
            </a:r>
          </a:p>
        </p:txBody>
      </p:sp>
      <p:sp>
        <p:nvSpPr>
          <p:cNvPr id="57" name="Content Placeholder 2">
            <a:extLst>
              <a:ext uri="{FF2B5EF4-FFF2-40B4-BE49-F238E27FC236}">
                <a16:creationId xmlns:a16="http://schemas.microsoft.com/office/drawing/2014/main" id="{6B2CB660-B9A4-4EBB-81AE-38F609CD07DB}"/>
              </a:ext>
            </a:extLst>
          </p:cNvPr>
          <p:cNvSpPr>
            <a:spLocks noGrp="1"/>
          </p:cNvSpPr>
          <p:nvPr>
            <p:ph idx="1"/>
          </p:nvPr>
        </p:nvSpPr>
        <p:spPr>
          <a:xfrm>
            <a:off x="5155905" y="485678"/>
            <a:ext cx="6108179" cy="5888772"/>
          </a:xfrm>
        </p:spPr>
        <p:txBody>
          <a:bodyPr anchor="ctr">
            <a:normAutofit/>
          </a:bodyPr>
          <a:lstStyle/>
          <a:p>
            <a:r>
              <a:rPr lang="en-US" dirty="0"/>
              <a:t>C: Completely</a:t>
            </a:r>
          </a:p>
          <a:p>
            <a:r>
              <a:rPr lang="en-US" dirty="0"/>
              <a:t>A: Automated</a:t>
            </a:r>
          </a:p>
          <a:p>
            <a:r>
              <a:rPr lang="en-US" dirty="0"/>
              <a:t>P: Public</a:t>
            </a:r>
          </a:p>
          <a:p>
            <a:r>
              <a:rPr lang="en-US" dirty="0"/>
              <a:t>T: Turing Test to Tell</a:t>
            </a:r>
          </a:p>
          <a:p>
            <a:r>
              <a:rPr lang="en-US" dirty="0"/>
              <a:t>C: Computers and</a:t>
            </a:r>
          </a:p>
          <a:p>
            <a:r>
              <a:rPr lang="en-US" dirty="0"/>
              <a:t>H: Humans</a:t>
            </a:r>
          </a:p>
          <a:p>
            <a:r>
              <a:rPr lang="en-US" dirty="0"/>
              <a:t>A: Apart</a:t>
            </a:r>
          </a:p>
          <a:p>
            <a:pPr marL="0" indent="0">
              <a:buNone/>
            </a:pPr>
            <a:r>
              <a:rPr lang="en-US" dirty="0"/>
              <a:t>“CAPTCHA is a program that protects websites against bots by generating and grading tests that humans can pass but current computer programs cannot. For example, humans can read distorted text…but current computer programs cannot.” –Official CAPTCHA website</a:t>
            </a:r>
          </a:p>
          <a:p>
            <a:pPr marL="0" indent="0">
              <a:buNone/>
            </a:pPr>
            <a:r>
              <a:rPr lang="en-US" dirty="0"/>
              <a:t>Cool Kids Version: “ Capture + Gotcha = CAPTCHA”</a:t>
            </a:r>
          </a:p>
        </p:txBody>
      </p:sp>
    </p:spTree>
    <p:extLst>
      <p:ext uri="{BB962C8B-B14F-4D97-AF65-F5344CB8AC3E}">
        <p14:creationId xmlns:p14="http://schemas.microsoft.com/office/powerpoint/2010/main" val="518406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4C4E4-8445-4AEC-A419-919B60CD8D2A}"/>
              </a:ext>
            </a:extLst>
          </p:cNvPr>
          <p:cNvSpPr>
            <a:spLocks noGrp="1"/>
          </p:cNvSpPr>
          <p:nvPr>
            <p:ph type="title"/>
          </p:nvPr>
        </p:nvSpPr>
        <p:spPr/>
        <p:txBody>
          <a:bodyPr/>
          <a:lstStyle/>
          <a:p>
            <a:r>
              <a:rPr lang="en-US" dirty="0"/>
              <a:t>Technical Project Objectives</a:t>
            </a:r>
          </a:p>
        </p:txBody>
      </p:sp>
      <p:sp>
        <p:nvSpPr>
          <p:cNvPr id="3" name="Content Placeholder 2">
            <a:extLst>
              <a:ext uri="{FF2B5EF4-FFF2-40B4-BE49-F238E27FC236}">
                <a16:creationId xmlns:a16="http://schemas.microsoft.com/office/drawing/2014/main" id="{2999EB40-353F-4832-BC9A-6983F6F83F0F}"/>
              </a:ext>
            </a:extLst>
          </p:cNvPr>
          <p:cNvSpPr>
            <a:spLocks noGrp="1"/>
          </p:cNvSpPr>
          <p:nvPr>
            <p:ph idx="1"/>
          </p:nvPr>
        </p:nvSpPr>
        <p:spPr/>
        <p:txBody>
          <a:bodyPr/>
          <a:lstStyle/>
          <a:p>
            <a:r>
              <a:rPr lang="en-US" dirty="0"/>
              <a:t>Take samples of characters from simple CAPTCHA and label these samples.</a:t>
            </a:r>
          </a:p>
          <a:p>
            <a:r>
              <a:rPr lang="en-US" dirty="0"/>
              <a:t>Use the character samples for training of a CAPTCHA Breaking model using supervised learning, </a:t>
            </a:r>
            <a:r>
              <a:rPr lang="en-US" dirty="0" err="1"/>
              <a:t>Keras</a:t>
            </a:r>
            <a:r>
              <a:rPr lang="en-US" dirty="0"/>
              <a:t>, and Sequential modeling.</a:t>
            </a:r>
          </a:p>
          <a:p>
            <a:r>
              <a:rPr lang="en-US" dirty="0"/>
              <a:t>Create a </a:t>
            </a:r>
            <a:r>
              <a:rPr lang="en-US" dirty="0" err="1"/>
              <a:t>Jupyter</a:t>
            </a:r>
            <a:r>
              <a:rPr lang="en-US" dirty="0"/>
              <a:t> Notebook which will allow a user to train a model on the training data, then submit a test CAPTCHA (from original samples or external) with the goal of accurately identifying the CAPTCHA sequence.</a:t>
            </a:r>
          </a:p>
          <a:p>
            <a:pPr lvl="1"/>
            <a:r>
              <a:rPr lang="en-US" dirty="0"/>
              <a:t>Model should be able to interpret numbers 2 – 9 and letters A – Z, excluding ‘I’ and ‘O’.</a:t>
            </a:r>
          </a:p>
          <a:p>
            <a:pPr lvl="1"/>
            <a:r>
              <a:rPr lang="en-US" dirty="0"/>
              <a:t>I, O, 1, and 0 are not trained on as these characters are easily mistaken by human and machine, thus are not in the CAPTCHA samples.</a:t>
            </a:r>
          </a:p>
        </p:txBody>
      </p:sp>
    </p:spTree>
    <p:extLst>
      <p:ext uri="{BB962C8B-B14F-4D97-AF65-F5344CB8AC3E}">
        <p14:creationId xmlns:p14="http://schemas.microsoft.com/office/powerpoint/2010/main" val="598906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CD5A0-FCD2-934E-BB51-A6DC268C2E4F}"/>
              </a:ext>
            </a:extLst>
          </p:cNvPr>
          <p:cNvSpPr>
            <a:spLocks noGrp="1"/>
          </p:cNvSpPr>
          <p:nvPr>
            <p:ph type="title"/>
          </p:nvPr>
        </p:nvSpPr>
        <p:spPr/>
        <p:txBody>
          <a:bodyPr/>
          <a:lstStyle/>
          <a:p>
            <a:r>
              <a:rPr lang="en-US" dirty="0"/>
              <a:t>Let’s review the code…</a:t>
            </a:r>
          </a:p>
        </p:txBody>
      </p:sp>
      <p:sp>
        <p:nvSpPr>
          <p:cNvPr id="3" name="Content Placeholder 2">
            <a:extLst>
              <a:ext uri="{FF2B5EF4-FFF2-40B4-BE49-F238E27FC236}">
                <a16:creationId xmlns:a16="http://schemas.microsoft.com/office/drawing/2014/main" id="{4316D9AD-620A-3342-91F8-CEF5B90B723E}"/>
              </a:ext>
            </a:extLst>
          </p:cNvPr>
          <p:cNvSpPr>
            <a:spLocks noGrp="1"/>
          </p:cNvSpPr>
          <p:nvPr>
            <p:ph idx="1"/>
          </p:nvPr>
        </p:nvSpPr>
        <p:spPr/>
        <p:txBody>
          <a:bodyPr/>
          <a:lstStyle/>
          <a:p>
            <a:r>
              <a:rPr lang="en-US" dirty="0"/>
              <a:t>Code can be found on GITHUB at: </a:t>
            </a:r>
            <a:r>
              <a:rPr lang="en-US" dirty="0">
                <a:hlinkClick r:id="rId2"/>
              </a:rPr>
              <a:t>https://github.com/levitannin/CAPTCHA-Breaking-Series</a:t>
            </a:r>
            <a:r>
              <a:rPr lang="en-US" dirty="0"/>
              <a:t> </a:t>
            </a:r>
          </a:p>
        </p:txBody>
      </p:sp>
      <p:pic>
        <p:nvPicPr>
          <p:cNvPr id="4" name="Content Placeholder 13">
            <a:extLst>
              <a:ext uri="{FF2B5EF4-FFF2-40B4-BE49-F238E27FC236}">
                <a16:creationId xmlns:a16="http://schemas.microsoft.com/office/drawing/2014/main" id="{65F9F782-5A79-9545-8BA5-BBA963AAB94E}"/>
              </a:ext>
            </a:extLst>
          </p:cNvPr>
          <p:cNvPicPr>
            <a:picLocks noChangeAspect="1"/>
          </p:cNvPicPr>
          <p:nvPr/>
        </p:nvPicPr>
        <p:blipFill>
          <a:blip r:embed="rId3"/>
          <a:stretch>
            <a:fillRect/>
          </a:stretch>
        </p:blipFill>
        <p:spPr>
          <a:xfrm>
            <a:off x="4327524" y="4383617"/>
            <a:ext cx="3536950" cy="1178983"/>
          </a:xfrm>
          <a:prstGeom prst="rect">
            <a:avLst/>
          </a:prstGeom>
        </p:spPr>
      </p:pic>
    </p:spTree>
    <p:extLst>
      <p:ext uri="{BB962C8B-B14F-4D97-AF65-F5344CB8AC3E}">
        <p14:creationId xmlns:p14="http://schemas.microsoft.com/office/powerpoint/2010/main" val="3226003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DE697-A2D5-3248-831C-DBAB2422E867}"/>
              </a:ext>
            </a:extLst>
          </p:cNvPr>
          <p:cNvSpPr>
            <a:spLocks noGrp="1"/>
          </p:cNvSpPr>
          <p:nvPr>
            <p:ph type="title"/>
          </p:nvPr>
        </p:nvSpPr>
        <p:spPr/>
        <p:txBody>
          <a:bodyPr/>
          <a:lstStyle/>
          <a:p>
            <a:r>
              <a:rPr lang="en-US" dirty="0"/>
              <a:t>Results of Stage 1:</a:t>
            </a:r>
          </a:p>
        </p:txBody>
      </p:sp>
      <p:sp>
        <p:nvSpPr>
          <p:cNvPr id="3" name="Content Placeholder 2">
            <a:extLst>
              <a:ext uri="{FF2B5EF4-FFF2-40B4-BE49-F238E27FC236}">
                <a16:creationId xmlns:a16="http://schemas.microsoft.com/office/drawing/2014/main" id="{85C53D4F-1E4E-6140-BB6A-2AD52FF3E67C}"/>
              </a:ext>
            </a:extLst>
          </p:cNvPr>
          <p:cNvSpPr>
            <a:spLocks noGrp="1"/>
          </p:cNvSpPr>
          <p:nvPr>
            <p:ph idx="1"/>
          </p:nvPr>
        </p:nvSpPr>
        <p:spPr/>
        <p:txBody>
          <a:bodyPr/>
          <a:lstStyle/>
          <a:p>
            <a:r>
              <a:rPr lang="en-US" dirty="0"/>
              <a:t>This stage ends with the ability to identify a simple CAPTCHA that consists of numbers 2 - 9, and letters A - Z excluding 'I' and 'O'. The samples used consist of 4 characters only, however I don't see that there would be an issue with larger CAPTCHAs containing only these characters.</a:t>
            </a:r>
          </a:p>
          <a:p>
            <a:r>
              <a:rPr lang="en-US" dirty="0"/>
              <a:t>At this point a sample of similar type, even without being part of the original sample packages used for training, can be submitted for evaluation and should be properly identified.</a:t>
            </a:r>
          </a:p>
          <a:p>
            <a:r>
              <a:rPr lang="en-US" dirty="0"/>
              <a:t>Unfortunately, the plan to allow for color variations of CAPTCHA images is currently not working. This will continue to be explored, but in the meantime all CAPTCHAs are changed to greyscale for evaluation, including any new CAPTCHAs entered to test.</a:t>
            </a:r>
          </a:p>
        </p:txBody>
      </p:sp>
    </p:spTree>
    <p:extLst>
      <p:ext uri="{BB962C8B-B14F-4D97-AF65-F5344CB8AC3E}">
        <p14:creationId xmlns:p14="http://schemas.microsoft.com/office/powerpoint/2010/main" val="1470720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8CE9C-1D04-B44C-AAA8-F5F22C086566}"/>
              </a:ext>
            </a:extLst>
          </p:cNvPr>
          <p:cNvSpPr>
            <a:spLocks noGrp="1"/>
          </p:cNvSpPr>
          <p:nvPr>
            <p:ph type="title"/>
          </p:nvPr>
        </p:nvSpPr>
        <p:spPr/>
        <p:txBody>
          <a:bodyPr/>
          <a:lstStyle/>
          <a:p>
            <a:r>
              <a:rPr lang="en-US" dirty="0"/>
              <a:t>Problems Encountered:</a:t>
            </a:r>
          </a:p>
        </p:txBody>
      </p:sp>
      <p:sp>
        <p:nvSpPr>
          <p:cNvPr id="3" name="Content Placeholder 2">
            <a:extLst>
              <a:ext uri="{FF2B5EF4-FFF2-40B4-BE49-F238E27FC236}">
                <a16:creationId xmlns:a16="http://schemas.microsoft.com/office/drawing/2014/main" id="{9DE44078-2856-8549-8625-CFE04747F6D9}"/>
              </a:ext>
            </a:extLst>
          </p:cNvPr>
          <p:cNvSpPr>
            <a:spLocks noGrp="1"/>
          </p:cNvSpPr>
          <p:nvPr>
            <p:ph idx="1"/>
          </p:nvPr>
        </p:nvSpPr>
        <p:spPr/>
        <p:txBody>
          <a:bodyPr>
            <a:normAutofit/>
          </a:bodyPr>
          <a:lstStyle/>
          <a:p>
            <a:pPr marL="342900" indent="-342900">
              <a:buFont typeface="+mj-lt"/>
              <a:buAutoNum type="arabicPeriod"/>
            </a:pPr>
            <a:r>
              <a:rPr lang="en-US" dirty="0"/>
              <a:t>Careful consideration of naming conventions. Without carefully watching these names it can be easy to mis-place a variable. This is a general rule to programming but became a real issue during this project so this reminded me to always keep this in mind.</a:t>
            </a:r>
          </a:p>
          <a:p>
            <a:pPr marL="342900" indent="-342900">
              <a:buFont typeface="+mj-lt"/>
              <a:buAutoNum type="arabicPeriod"/>
            </a:pPr>
            <a:r>
              <a:rPr lang="en-US" dirty="0"/>
              <a:t>Deep learning (over all) -- how to identify a deep learning model in samples of code which I'll likely be looking at in the future. From this, my favorite quote was:</a:t>
            </a:r>
          </a:p>
          <a:p>
            <a:pPr marL="342900" indent="-342900">
              <a:buFont typeface="+mj-lt"/>
              <a:buAutoNum type="arabicPeriod"/>
            </a:pPr>
            <a:r>
              <a:rPr lang="en-US" dirty="0"/>
              <a:t>"When looking at layers, it's either an onion, an ogre, or deep learning"</a:t>
            </a:r>
          </a:p>
          <a:p>
            <a:pPr marL="342900" indent="-342900">
              <a:buFont typeface="+mj-lt"/>
              <a:buAutoNum type="arabicPeriod"/>
            </a:pPr>
            <a:r>
              <a:rPr lang="en-US" dirty="0"/>
              <a:t>Creation of </a:t>
            </a:r>
            <a:r>
              <a:rPr lang="en-US" dirty="0" err="1"/>
              <a:t>Keras</a:t>
            </a:r>
            <a:r>
              <a:rPr lang="en-US" dirty="0"/>
              <a:t> models and understanding what the code is doing from a base logic standpoint.</a:t>
            </a:r>
          </a:p>
          <a:p>
            <a:pPr marL="342900" indent="-342900">
              <a:buFont typeface="+mj-lt"/>
              <a:buAutoNum type="arabicPeriod"/>
            </a:pPr>
            <a:r>
              <a:rPr lang="en-US" dirty="0"/>
              <a:t>How Sequential models differ from other </a:t>
            </a:r>
            <a:r>
              <a:rPr lang="en-US" dirty="0" err="1"/>
              <a:t>Keras</a:t>
            </a:r>
            <a:r>
              <a:rPr lang="en-US" dirty="0"/>
              <a:t> models.</a:t>
            </a:r>
          </a:p>
          <a:p>
            <a:pPr marL="342900" indent="-342900">
              <a:buFont typeface="+mj-lt"/>
              <a:buAutoNum type="arabicPeriod"/>
            </a:pPr>
            <a:r>
              <a:rPr lang="en-US" dirty="0"/>
              <a:t>Understanding the proper syntax for fitting a model to the data, and what the different option toggles mean.</a:t>
            </a:r>
          </a:p>
          <a:p>
            <a:pPr marL="342900" indent="-342900">
              <a:buFont typeface="+mj-lt"/>
              <a:buAutoNum type="arabicPeriod"/>
            </a:pPr>
            <a:r>
              <a:rPr lang="en-US" dirty="0"/>
              <a:t>Concerns with overfitting--accuracy of Model fit seems too high.</a:t>
            </a:r>
          </a:p>
        </p:txBody>
      </p:sp>
    </p:spTree>
    <p:extLst>
      <p:ext uri="{BB962C8B-B14F-4D97-AF65-F5344CB8AC3E}">
        <p14:creationId xmlns:p14="http://schemas.microsoft.com/office/powerpoint/2010/main" val="2081071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75B8-44C3-A34E-8AAC-76D9CFD48140}"/>
              </a:ext>
            </a:extLst>
          </p:cNvPr>
          <p:cNvSpPr>
            <a:spLocks noGrp="1"/>
          </p:cNvSpPr>
          <p:nvPr>
            <p:ph type="title"/>
          </p:nvPr>
        </p:nvSpPr>
        <p:spPr/>
        <p:txBody>
          <a:bodyPr/>
          <a:lstStyle/>
          <a:p>
            <a:r>
              <a:rPr lang="en-US" dirty="0"/>
              <a:t>Lingering Questions…</a:t>
            </a:r>
          </a:p>
        </p:txBody>
      </p:sp>
      <p:sp>
        <p:nvSpPr>
          <p:cNvPr id="3" name="Content Placeholder 2">
            <a:extLst>
              <a:ext uri="{FF2B5EF4-FFF2-40B4-BE49-F238E27FC236}">
                <a16:creationId xmlns:a16="http://schemas.microsoft.com/office/drawing/2014/main" id="{9FE193D1-E4FD-C04C-9072-E9DAFF14D6AD}"/>
              </a:ext>
            </a:extLst>
          </p:cNvPr>
          <p:cNvSpPr>
            <a:spLocks noGrp="1"/>
          </p:cNvSpPr>
          <p:nvPr>
            <p:ph idx="1"/>
          </p:nvPr>
        </p:nvSpPr>
        <p:spPr/>
        <p:txBody>
          <a:bodyPr/>
          <a:lstStyle/>
          <a:p>
            <a:r>
              <a:rPr lang="en-US" dirty="0"/>
              <a:t>Could this model work on other CAPTCHA formats (such as those with background noise)?</a:t>
            </a:r>
          </a:p>
          <a:p>
            <a:r>
              <a:rPr lang="en-US" dirty="0"/>
              <a:t>Are there other symbols which are being avoided by CAPTCHAs due to the issue of similarity (example: - and _ in an image.</a:t>
            </a:r>
          </a:p>
          <a:p>
            <a:r>
              <a:rPr lang="en-US" dirty="0"/>
              <a:t>Can OpenCV &amp; </a:t>
            </a:r>
            <a:r>
              <a:rPr lang="en-US" dirty="0" err="1"/>
              <a:t>imutils</a:t>
            </a:r>
            <a:r>
              <a:rPr lang="en-US" dirty="0"/>
              <a:t> help strip layers from CAPTCHA with background noise?</a:t>
            </a:r>
          </a:p>
          <a:p>
            <a:r>
              <a:rPr lang="en-US" dirty="0"/>
              <a:t>Would a library like OpenCV &amp; </a:t>
            </a:r>
            <a:r>
              <a:rPr lang="en-US" dirty="0" err="1"/>
              <a:t>imutils</a:t>
            </a:r>
            <a:r>
              <a:rPr lang="en-US" dirty="0"/>
              <a:t> be necessary for image identification in image based CAPTCHA?</a:t>
            </a:r>
          </a:p>
          <a:p>
            <a:r>
              <a:rPr lang="en-US" dirty="0"/>
              <a:t>What is the best method for choosing an activation method in </a:t>
            </a:r>
            <a:r>
              <a:rPr lang="en-US" dirty="0" err="1"/>
              <a:t>keras</a:t>
            </a:r>
            <a:r>
              <a:rPr lang="en-US" dirty="0"/>
              <a:t> models?</a:t>
            </a:r>
          </a:p>
        </p:txBody>
      </p:sp>
    </p:spTree>
    <p:extLst>
      <p:ext uri="{BB962C8B-B14F-4D97-AF65-F5344CB8AC3E}">
        <p14:creationId xmlns:p14="http://schemas.microsoft.com/office/powerpoint/2010/main" val="409436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5E88-3CE2-904A-97B7-AD640850E8EF}"/>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0866458C-8F88-C149-856C-8F36BE7DE0CA}"/>
              </a:ext>
            </a:extLst>
          </p:cNvPr>
          <p:cNvSpPr>
            <a:spLocks noGrp="1"/>
          </p:cNvSpPr>
          <p:nvPr>
            <p:ph idx="1"/>
          </p:nvPr>
        </p:nvSpPr>
        <p:spPr/>
        <p:txBody>
          <a:bodyPr/>
          <a:lstStyle/>
          <a:p>
            <a:r>
              <a:rPr lang="en-US" dirty="0"/>
              <a:t>Designing a CAPTCHA for more complex CAPTCHA samples.</a:t>
            </a:r>
          </a:p>
          <a:p>
            <a:pPr lvl="1"/>
            <a:r>
              <a:rPr lang="en-US" dirty="0"/>
              <a:t>Multiple colors and containing background noise</a:t>
            </a:r>
          </a:p>
          <a:p>
            <a:pPr lvl="1"/>
            <a:r>
              <a:rPr lang="en-US" dirty="0"/>
              <a:t>Identify individual characters; upgrade this base design or identify a new method.</a:t>
            </a:r>
          </a:p>
          <a:p>
            <a:pPr lvl="1"/>
            <a:r>
              <a:rPr lang="en-US" dirty="0"/>
              <a:t>Identify a filter which can analyze the characters and produce an output.</a:t>
            </a:r>
          </a:p>
          <a:p>
            <a:r>
              <a:rPr lang="en-US" dirty="0"/>
              <a:t>Update any future steps in new </a:t>
            </a:r>
            <a:r>
              <a:rPr lang="en-US" dirty="0" err="1"/>
              <a:t>Jupyter</a:t>
            </a:r>
            <a:r>
              <a:rPr lang="en-US" dirty="0"/>
              <a:t> Notebooks within the GitHub directory:  </a:t>
            </a:r>
          </a:p>
          <a:p>
            <a:pPr lvl="1"/>
            <a:r>
              <a:rPr lang="en-US" dirty="0">
                <a:hlinkClick r:id="rId2"/>
              </a:rPr>
              <a:t>https://github.com/levitannin/CAPTCHA-Breaking-Series</a:t>
            </a:r>
            <a:r>
              <a:rPr lang="en-US" dirty="0"/>
              <a:t> </a:t>
            </a:r>
          </a:p>
        </p:txBody>
      </p:sp>
    </p:spTree>
    <p:extLst>
      <p:ext uri="{BB962C8B-B14F-4D97-AF65-F5344CB8AC3E}">
        <p14:creationId xmlns:p14="http://schemas.microsoft.com/office/powerpoint/2010/main" val="197951079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{090B0D22-AE5B-42C9-8E5E-609E001E5A5E}tf33568355</Template>
  <TotalTime>0</TotalTime>
  <Words>739</Words>
  <Application>Microsoft Macintosh PowerPoint</Application>
  <PresentationFormat>Widescreen</PresentationFormat>
  <Paragraphs>49</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Gill Sans MT</vt:lpstr>
      <vt:lpstr>Wingdings 2</vt:lpstr>
      <vt:lpstr>Dividend</vt:lpstr>
      <vt:lpstr>Captcha cracking</vt:lpstr>
      <vt:lpstr>Project Topic and Goals</vt:lpstr>
      <vt:lpstr>What is captcha?</vt:lpstr>
      <vt:lpstr>Technical Project Objectives</vt:lpstr>
      <vt:lpstr>Let’s review the code…</vt:lpstr>
      <vt:lpstr>Results of Stage 1:</vt:lpstr>
      <vt:lpstr>Problems Encountered:</vt:lpstr>
      <vt:lpstr>Lingering Questions…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2020-05-08T00:32:22Z</dcterms:created>
  <dcterms:modified xsi:type="dcterms:W3CDTF">2020-05-08T03:17:05Z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