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7" r:id="rId5"/>
    <p:sldId id="258" r:id="rId6"/>
    <p:sldId id="259" r:id="rId7"/>
    <p:sldId id="265" r:id="rId8"/>
    <p:sldId id="260" r:id="rId9"/>
    <p:sldId id="261" r:id="rId10"/>
    <p:sldId id="263" r:id="rId11"/>
    <p:sldId id="281" r:id="rId12"/>
    <p:sldId id="284" r:id="rId13"/>
    <p:sldId id="276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5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1A46E-CB74-3E4D-A6EA-E8EC507DAD29}" type="doc">
      <dgm:prSet loTypeId="urn:microsoft.com/office/officeart/2009/layout/CircleArrowProcess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D462D1-9F0D-C94C-ACAD-0DD525321A52}">
      <dgm:prSet phldrT="[Text]"/>
      <dgm:spPr/>
      <dgm:t>
        <a:bodyPr/>
        <a:lstStyle/>
        <a:p>
          <a:r>
            <a:rPr lang="en-US" dirty="0"/>
            <a:t>Dataset from Kaggle</a:t>
          </a:r>
        </a:p>
      </dgm:t>
    </dgm:pt>
    <dgm:pt modelId="{649B2B0F-46AD-5542-A0A7-F69577F20D10}" type="parTrans" cxnId="{75120BFE-CFF0-D242-8A45-5A149AE3B698}">
      <dgm:prSet/>
      <dgm:spPr/>
      <dgm:t>
        <a:bodyPr/>
        <a:lstStyle/>
        <a:p>
          <a:endParaRPr lang="en-US"/>
        </a:p>
      </dgm:t>
    </dgm:pt>
    <dgm:pt modelId="{8AF1CCC0-26EF-0F4D-BE57-ABB209BD9827}" type="sibTrans" cxnId="{75120BFE-CFF0-D242-8A45-5A149AE3B698}">
      <dgm:prSet/>
      <dgm:spPr/>
      <dgm:t>
        <a:bodyPr/>
        <a:lstStyle/>
        <a:p>
          <a:endParaRPr lang="en-US"/>
        </a:p>
      </dgm:t>
    </dgm:pt>
    <dgm:pt modelId="{AA5351F3-3DC0-DE45-8718-67242CFC3C7C}">
      <dgm:prSet phldrT="[Text]"/>
      <dgm:spPr/>
      <dgm:t>
        <a:bodyPr/>
        <a:lstStyle/>
        <a:p>
          <a:r>
            <a:rPr lang="en-US" dirty="0"/>
            <a:t>Data Cleansing</a:t>
          </a:r>
        </a:p>
      </dgm:t>
    </dgm:pt>
    <dgm:pt modelId="{E0E9EA20-0BC6-7B4A-8C0A-3B180F1A181E}" type="parTrans" cxnId="{4B618194-9F51-8240-9898-310DD6A43AD4}">
      <dgm:prSet/>
      <dgm:spPr/>
      <dgm:t>
        <a:bodyPr/>
        <a:lstStyle/>
        <a:p>
          <a:endParaRPr lang="en-US"/>
        </a:p>
      </dgm:t>
    </dgm:pt>
    <dgm:pt modelId="{717BC00D-B8C7-4443-89E7-78013E928311}" type="sibTrans" cxnId="{4B618194-9F51-8240-9898-310DD6A43AD4}">
      <dgm:prSet/>
      <dgm:spPr/>
      <dgm:t>
        <a:bodyPr/>
        <a:lstStyle/>
        <a:p>
          <a:endParaRPr lang="en-US"/>
        </a:p>
      </dgm:t>
    </dgm:pt>
    <dgm:pt modelId="{86072E63-3680-8F40-B94E-67EB5CBCB6EB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97F665A5-6970-7E43-872C-C76292B0BF76}" type="parTrans" cxnId="{D03C84E4-2EE5-A64B-8DDC-621234B2AF81}">
      <dgm:prSet/>
      <dgm:spPr/>
      <dgm:t>
        <a:bodyPr/>
        <a:lstStyle/>
        <a:p>
          <a:endParaRPr lang="en-US"/>
        </a:p>
      </dgm:t>
    </dgm:pt>
    <dgm:pt modelId="{137519EC-EC88-1B4F-8E05-1682481461E6}" type="sibTrans" cxnId="{D03C84E4-2EE5-A64B-8DDC-621234B2AF81}">
      <dgm:prSet/>
      <dgm:spPr/>
      <dgm:t>
        <a:bodyPr/>
        <a:lstStyle/>
        <a:p>
          <a:endParaRPr lang="en-US"/>
        </a:p>
      </dgm:t>
    </dgm:pt>
    <dgm:pt modelId="{119624BF-E70C-614F-AEB1-74981C62101A}">
      <dgm:prSet/>
      <dgm:spPr/>
      <dgm:t>
        <a:bodyPr/>
        <a:lstStyle/>
        <a:p>
          <a:r>
            <a:rPr lang="en-US"/>
            <a:t>Visualizations</a:t>
          </a:r>
          <a:endParaRPr lang="en-US" dirty="0"/>
        </a:p>
      </dgm:t>
    </dgm:pt>
    <dgm:pt modelId="{AA39C9C0-8C42-8545-8AFC-FF98276B15FD}" type="parTrans" cxnId="{CE22BBE4-0CEF-084C-BAE9-C52D58B43996}">
      <dgm:prSet/>
      <dgm:spPr/>
      <dgm:t>
        <a:bodyPr/>
        <a:lstStyle/>
        <a:p>
          <a:endParaRPr lang="en-US"/>
        </a:p>
      </dgm:t>
    </dgm:pt>
    <dgm:pt modelId="{D078E62B-912D-E343-8800-6E611CB42A7A}" type="sibTrans" cxnId="{CE22BBE4-0CEF-084C-BAE9-C52D58B43996}">
      <dgm:prSet/>
      <dgm:spPr/>
      <dgm:t>
        <a:bodyPr/>
        <a:lstStyle/>
        <a:p>
          <a:endParaRPr lang="en-US"/>
        </a:p>
      </dgm:t>
    </dgm:pt>
    <dgm:pt modelId="{468008BD-73A7-3240-9FE9-69F8F02DD98F}">
      <dgm:prSet/>
      <dgm:spPr/>
      <dgm:t>
        <a:bodyPr/>
        <a:lstStyle/>
        <a:p>
          <a:r>
            <a:rPr lang="en-US"/>
            <a:t>Models</a:t>
          </a:r>
          <a:endParaRPr lang="en-US" dirty="0"/>
        </a:p>
      </dgm:t>
    </dgm:pt>
    <dgm:pt modelId="{2ED79197-E238-684D-A410-0B38CF697026}" type="parTrans" cxnId="{27934E46-2B18-1B46-BFB9-DBEA22F02AD7}">
      <dgm:prSet/>
      <dgm:spPr/>
      <dgm:t>
        <a:bodyPr/>
        <a:lstStyle/>
        <a:p>
          <a:endParaRPr lang="en-US"/>
        </a:p>
      </dgm:t>
    </dgm:pt>
    <dgm:pt modelId="{6E9E4A84-63F3-4541-BBB1-9E6CA2660C00}" type="sibTrans" cxnId="{27934E46-2B18-1B46-BFB9-DBEA22F02AD7}">
      <dgm:prSet/>
      <dgm:spPr/>
      <dgm:t>
        <a:bodyPr/>
        <a:lstStyle/>
        <a:p>
          <a:endParaRPr lang="en-US"/>
        </a:p>
      </dgm:t>
    </dgm:pt>
    <dgm:pt modelId="{648A84B1-83F5-5E4D-B4E7-53C07817192B}" type="pres">
      <dgm:prSet presAssocID="{6E91A46E-CB74-3E4D-A6EA-E8EC507DAD29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CA3CA87-C315-7642-BF22-A5EFC83AEF81}" type="pres">
      <dgm:prSet presAssocID="{DED462D1-9F0D-C94C-ACAD-0DD525321A52}" presName="Accent1" presStyleCnt="0"/>
      <dgm:spPr/>
    </dgm:pt>
    <dgm:pt modelId="{F6BFA307-100D-F046-9D89-B0A2B5DCD839}" type="pres">
      <dgm:prSet presAssocID="{DED462D1-9F0D-C94C-ACAD-0DD525321A52}" presName="Accent" presStyleLbl="node1" presStyleIdx="0" presStyleCnt="5"/>
      <dgm:spPr/>
    </dgm:pt>
    <dgm:pt modelId="{295D0706-F24F-464B-B745-9E60C315A62F}" type="pres">
      <dgm:prSet presAssocID="{DED462D1-9F0D-C94C-ACAD-0DD525321A52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84DDFDC0-DD85-2544-A823-8F534F0B4EED}" type="pres">
      <dgm:prSet presAssocID="{AA5351F3-3DC0-DE45-8718-67242CFC3C7C}" presName="Accent2" presStyleCnt="0"/>
      <dgm:spPr/>
    </dgm:pt>
    <dgm:pt modelId="{9D675CC1-22FF-2B43-A08B-CE9B102D299A}" type="pres">
      <dgm:prSet presAssocID="{AA5351F3-3DC0-DE45-8718-67242CFC3C7C}" presName="Accent" presStyleLbl="node1" presStyleIdx="1" presStyleCnt="5"/>
      <dgm:spPr/>
    </dgm:pt>
    <dgm:pt modelId="{05DECA7E-5473-3840-8B48-35376011FBC5}" type="pres">
      <dgm:prSet presAssocID="{AA5351F3-3DC0-DE45-8718-67242CFC3C7C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C3437145-5D6D-D04E-BEF6-492AE98D4D32}" type="pres">
      <dgm:prSet presAssocID="{86072E63-3680-8F40-B94E-67EB5CBCB6EB}" presName="Accent3" presStyleCnt="0"/>
      <dgm:spPr/>
    </dgm:pt>
    <dgm:pt modelId="{E6C73634-5B5A-0441-8BC2-91CB6C4C321D}" type="pres">
      <dgm:prSet presAssocID="{86072E63-3680-8F40-B94E-67EB5CBCB6EB}" presName="Accent" presStyleLbl="node1" presStyleIdx="2" presStyleCnt="5"/>
      <dgm:spPr/>
    </dgm:pt>
    <dgm:pt modelId="{A5A41F1D-4AAE-C947-9676-41EFF0807A7F}" type="pres">
      <dgm:prSet presAssocID="{86072E63-3680-8F40-B94E-67EB5CBCB6EB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83399730-8BCB-B04E-9E6E-C5477673FCA1}" type="pres">
      <dgm:prSet presAssocID="{119624BF-E70C-614F-AEB1-74981C62101A}" presName="Accent4" presStyleCnt="0"/>
      <dgm:spPr/>
    </dgm:pt>
    <dgm:pt modelId="{A93029C7-C4C3-4342-881B-643923DBBDA2}" type="pres">
      <dgm:prSet presAssocID="{119624BF-E70C-614F-AEB1-74981C62101A}" presName="Accent" presStyleLbl="node1" presStyleIdx="3" presStyleCnt="5"/>
      <dgm:spPr/>
    </dgm:pt>
    <dgm:pt modelId="{93308145-2A11-AF43-8605-D7EF99C97796}" type="pres">
      <dgm:prSet presAssocID="{119624BF-E70C-614F-AEB1-74981C62101A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E605934F-2CB6-3A42-923D-ACA99F63ED39}" type="pres">
      <dgm:prSet presAssocID="{468008BD-73A7-3240-9FE9-69F8F02DD98F}" presName="Accent5" presStyleCnt="0"/>
      <dgm:spPr/>
    </dgm:pt>
    <dgm:pt modelId="{C234B8C7-D248-4542-B21C-DF71254366B2}" type="pres">
      <dgm:prSet presAssocID="{468008BD-73A7-3240-9FE9-69F8F02DD98F}" presName="Accent" presStyleLbl="node1" presStyleIdx="4" presStyleCnt="5"/>
      <dgm:spPr/>
    </dgm:pt>
    <dgm:pt modelId="{FD67BCB4-D734-264C-96F2-9C8C69C544F0}" type="pres">
      <dgm:prSet presAssocID="{468008BD-73A7-3240-9FE9-69F8F02DD98F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C6E88925-4231-0040-BEAF-47929EC0C06B}" type="presOf" srcId="{DED462D1-9F0D-C94C-ACAD-0DD525321A52}" destId="{295D0706-F24F-464B-B745-9E60C315A62F}" srcOrd="0" destOrd="0" presId="urn:microsoft.com/office/officeart/2009/layout/CircleArrowProcess"/>
    <dgm:cxn modelId="{6E544E46-123C-1F49-B5EB-FBDAB0F16D08}" type="presOf" srcId="{AA5351F3-3DC0-DE45-8718-67242CFC3C7C}" destId="{05DECA7E-5473-3840-8B48-35376011FBC5}" srcOrd="0" destOrd="0" presId="urn:microsoft.com/office/officeart/2009/layout/CircleArrowProcess"/>
    <dgm:cxn modelId="{27934E46-2B18-1B46-BFB9-DBEA22F02AD7}" srcId="{6E91A46E-CB74-3E4D-A6EA-E8EC507DAD29}" destId="{468008BD-73A7-3240-9FE9-69F8F02DD98F}" srcOrd="4" destOrd="0" parTransId="{2ED79197-E238-684D-A410-0B38CF697026}" sibTransId="{6E9E4A84-63F3-4541-BBB1-9E6CA2660C00}"/>
    <dgm:cxn modelId="{4B618194-9F51-8240-9898-310DD6A43AD4}" srcId="{6E91A46E-CB74-3E4D-A6EA-E8EC507DAD29}" destId="{AA5351F3-3DC0-DE45-8718-67242CFC3C7C}" srcOrd="1" destOrd="0" parTransId="{E0E9EA20-0BC6-7B4A-8C0A-3B180F1A181E}" sibTransId="{717BC00D-B8C7-4443-89E7-78013E928311}"/>
    <dgm:cxn modelId="{52C19CA5-AA5F-C040-A2DC-1905936955A5}" type="presOf" srcId="{468008BD-73A7-3240-9FE9-69F8F02DD98F}" destId="{FD67BCB4-D734-264C-96F2-9C8C69C544F0}" srcOrd="0" destOrd="0" presId="urn:microsoft.com/office/officeart/2009/layout/CircleArrowProcess"/>
    <dgm:cxn modelId="{5B6931CD-2938-8E48-99E6-410355911BC9}" type="presOf" srcId="{6E91A46E-CB74-3E4D-A6EA-E8EC507DAD29}" destId="{648A84B1-83F5-5E4D-B4E7-53C07817192B}" srcOrd="0" destOrd="0" presId="urn:microsoft.com/office/officeart/2009/layout/CircleArrowProcess"/>
    <dgm:cxn modelId="{4661EDE1-4E6E-A140-A53E-A48CD2E82BA6}" type="presOf" srcId="{86072E63-3680-8F40-B94E-67EB5CBCB6EB}" destId="{A5A41F1D-4AAE-C947-9676-41EFF0807A7F}" srcOrd="0" destOrd="0" presId="urn:microsoft.com/office/officeart/2009/layout/CircleArrowProcess"/>
    <dgm:cxn modelId="{D03C84E4-2EE5-A64B-8DDC-621234B2AF81}" srcId="{6E91A46E-CB74-3E4D-A6EA-E8EC507DAD29}" destId="{86072E63-3680-8F40-B94E-67EB5CBCB6EB}" srcOrd="2" destOrd="0" parTransId="{97F665A5-6970-7E43-872C-C76292B0BF76}" sibTransId="{137519EC-EC88-1B4F-8E05-1682481461E6}"/>
    <dgm:cxn modelId="{CE22BBE4-0CEF-084C-BAE9-C52D58B43996}" srcId="{6E91A46E-CB74-3E4D-A6EA-E8EC507DAD29}" destId="{119624BF-E70C-614F-AEB1-74981C62101A}" srcOrd="3" destOrd="0" parTransId="{AA39C9C0-8C42-8545-8AFC-FF98276B15FD}" sibTransId="{D078E62B-912D-E343-8800-6E611CB42A7A}"/>
    <dgm:cxn modelId="{2FCC66F3-20B6-EC43-959C-6F644AD83383}" type="presOf" srcId="{119624BF-E70C-614F-AEB1-74981C62101A}" destId="{93308145-2A11-AF43-8605-D7EF99C97796}" srcOrd="0" destOrd="0" presId="urn:microsoft.com/office/officeart/2009/layout/CircleArrowProcess"/>
    <dgm:cxn modelId="{75120BFE-CFF0-D242-8A45-5A149AE3B698}" srcId="{6E91A46E-CB74-3E4D-A6EA-E8EC507DAD29}" destId="{DED462D1-9F0D-C94C-ACAD-0DD525321A52}" srcOrd="0" destOrd="0" parTransId="{649B2B0F-46AD-5542-A0A7-F69577F20D10}" sibTransId="{8AF1CCC0-26EF-0F4D-BE57-ABB209BD9827}"/>
    <dgm:cxn modelId="{7EBA34EE-E102-3A43-9090-A81D65A94673}" type="presParOf" srcId="{648A84B1-83F5-5E4D-B4E7-53C07817192B}" destId="{ECA3CA87-C315-7642-BF22-A5EFC83AEF81}" srcOrd="0" destOrd="0" presId="urn:microsoft.com/office/officeart/2009/layout/CircleArrowProcess"/>
    <dgm:cxn modelId="{07E26CE7-73FD-6146-932D-6637EFECCF31}" type="presParOf" srcId="{ECA3CA87-C315-7642-BF22-A5EFC83AEF81}" destId="{F6BFA307-100D-F046-9D89-B0A2B5DCD839}" srcOrd="0" destOrd="0" presId="urn:microsoft.com/office/officeart/2009/layout/CircleArrowProcess"/>
    <dgm:cxn modelId="{D36D3015-A702-B143-81F5-9C0FCDB04747}" type="presParOf" srcId="{648A84B1-83F5-5E4D-B4E7-53C07817192B}" destId="{295D0706-F24F-464B-B745-9E60C315A62F}" srcOrd="1" destOrd="0" presId="urn:microsoft.com/office/officeart/2009/layout/CircleArrowProcess"/>
    <dgm:cxn modelId="{7D84BD12-AB96-E94F-B903-4CE09B5FE421}" type="presParOf" srcId="{648A84B1-83F5-5E4D-B4E7-53C07817192B}" destId="{84DDFDC0-DD85-2544-A823-8F534F0B4EED}" srcOrd="2" destOrd="0" presId="urn:microsoft.com/office/officeart/2009/layout/CircleArrowProcess"/>
    <dgm:cxn modelId="{A6A8CC1B-34CB-9844-B951-7CA4AA88C362}" type="presParOf" srcId="{84DDFDC0-DD85-2544-A823-8F534F0B4EED}" destId="{9D675CC1-22FF-2B43-A08B-CE9B102D299A}" srcOrd="0" destOrd="0" presId="urn:microsoft.com/office/officeart/2009/layout/CircleArrowProcess"/>
    <dgm:cxn modelId="{9D1AD7CC-61A5-4F49-9257-53146EEBADC2}" type="presParOf" srcId="{648A84B1-83F5-5E4D-B4E7-53C07817192B}" destId="{05DECA7E-5473-3840-8B48-35376011FBC5}" srcOrd="3" destOrd="0" presId="urn:microsoft.com/office/officeart/2009/layout/CircleArrowProcess"/>
    <dgm:cxn modelId="{0E665DBB-2145-C640-8EFB-825BCE1D82E2}" type="presParOf" srcId="{648A84B1-83F5-5E4D-B4E7-53C07817192B}" destId="{C3437145-5D6D-D04E-BEF6-492AE98D4D32}" srcOrd="4" destOrd="0" presId="urn:microsoft.com/office/officeart/2009/layout/CircleArrowProcess"/>
    <dgm:cxn modelId="{1D002FB1-677E-8A43-B98A-5F767772E318}" type="presParOf" srcId="{C3437145-5D6D-D04E-BEF6-492AE98D4D32}" destId="{E6C73634-5B5A-0441-8BC2-91CB6C4C321D}" srcOrd="0" destOrd="0" presId="urn:microsoft.com/office/officeart/2009/layout/CircleArrowProcess"/>
    <dgm:cxn modelId="{3AD66689-7B88-FB40-88D2-A72B29C08136}" type="presParOf" srcId="{648A84B1-83F5-5E4D-B4E7-53C07817192B}" destId="{A5A41F1D-4AAE-C947-9676-41EFF0807A7F}" srcOrd="5" destOrd="0" presId="urn:microsoft.com/office/officeart/2009/layout/CircleArrowProcess"/>
    <dgm:cxn modelId="{1B7E75A2-567B-EB43-B152-81F99D5F0108}" type="presParOf" srcId="{648A84B1-83F5-5E4D-B4E7-53C07817192B}" destId="{83399730-8BCB-B04E-9E6E-C5477673FCA1}" srcOrd="6" destOrd="0" presId="urn:microsoft.com/office/officeart/2009/layout/CircleArrowProcess"/>
    <dgm:cxn modelId="{2F638911-05F1-C54D-ADC2-C5511B90E140}" type="presParOf" srcId="{83399730-8BCB-B04E-9E6E-C5477673FCA1}" destId="{A93029C7-C4C3-4342-881B-643923DBBDA2}" srcOrd="0" destOrd="0" presId="urn:microsoft.com/office/officeart/2009/layout/CircleArrowProcess"/>
    <dgm:cxn modelId="{878F4679-B8D0-D140-9BFB-E37C278D6B24}" type="presParOf" srcId="{648A84B1-83F5-5E4D-B4E7-53C07817192B}" destId="{93308145-2A11-AF43-8605-D7EF99C97796}" srcOrd="7" destOrd="0" presId="urn:microsoft.com/office/officeart/2009/layout/CircleArrowProcess"/>
    <dgm:cxn modelId="{9ED08B2E-9A5F-AF44-825D-31B828D0DAD6}" type="presParOf" srcId="{648A84B1-83F5-5E4D-B4E7-53C07817192B}" destId="{E605934F-2CB6-3A42-923D-ACA99F63ED39}" srcOrd="8" destOrd="0" presId="urn:microsoft.com/office/officeart/2009/layout/CircleArrowProcess"/>
    <dgm:cxn modelId="{37AF0A59-27C0-D54F-A115-32673F28706C}" type="presParOf" srcId="{E605934F-2CB6-3A42-923D-ACA99F63ED39}" destId="{C234B8C7-D248-4542-B21C-DF71254366B2}" srcOrd="0" destOrd="0" presId="urn:microsoft.com/office/officeart/2009/layout/CircleArrowProcess"/>
    <dgm:cxn modelId="{2275A162-8BBB-0545-A5A4-A1A556706614}" type="presParOf" srcId="{648A84B1-83F5-5E4D-B4E7-53C07817192B}" destId="{FD67BCB4-D734-264C-96F2-9C8C69C544F0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FA307-100D-F046-9D89-B0A2B5DCD839}">
      <dsp:nvSpPr>
        <dsp:cNvPr id="0" name=""/>
        <dsp:cNvSpPr/>
      </dsp:nvSpPr>
      <dsp:spPr>
        <a:xfrm>
          <a:off x="4771051" y="0"/>
          <a:ext cx="1347976" cy="134804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D0706-F24F-464B-B745-9E60C315A62F}">
      <dsp:nvSpPr>
        <dsp:cNvPr id="0" name=""/>
        <dsp:cNvSpPr/>
      </dsp:nvSpPr>
      <dsp:spPr>
        <a:xfrm>
          <a:off x="5068663" y="488220"/>
          <a:ext cx="752247" cy="37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Dataset from Kaggle</a:t>
          </a:r>
        </a:p>
      </dsp:txBody>
      <dsp:txXfrm>
        <a:off x="5068663" y="488220"/>
        <a:ext cx="752247" cy="375955"/>
      </dsp:txXfrm>
    </dsp:sp>
    <dsp:sp modelId="{9D675CC1-22FF-2B43-A08B-CE9B102D299A}">
      <dsp:nvSpPr>
        <dsp:cNvPr id="0" name=""/>
        <dsp:cNvSpPr/>
      </dsp:nvSpPr>
      <dsp:spPr>
        <a:xfrm>
          <a:off x="4396571" y="774538"/>
          <a:ext cx="1347976" cy="134804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ECA7E-5473-3840-8B48-35376011FBC5}">
      <dsp:nvSpPr>
        <dsp:cNvPr id="0" name=""/>
        <dsp:cNvSpPr/>
      </dsp:nvSpPr>
      <dsp:spPr>
        <a:xfrm>
          <a:off x="4692666" y="1264498"/>
          <a:ext cx="752247" cy="37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Cleansing</a:t>
          </a:r>
        </a:p>
      </dsp:txBody>
      <dsp:txXfrm>
        <a:off x="4692666" y="1264498"/>
        <a:ext cx="752247" cy="375955"/>
      </dsp:txXfrm>
    </dsp:sp>
    <dsp:sp modelId="{E6C73634-5B5A-0441-8BC2-91CB6C4C321D}">
      <dsp:nvSpPr>
        <dsp:cNvPr id="0" name=""/>
        <dsp:cNvSpPr/>
      </dsp:nvSpPr>
      <dsp:spPr>
        <a:xfrm>
          <a:off x="4771051" y="1552557"/>
          <a:ext cx="1347976" cy="134804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41F1D-4AAE-C947-9676-41EFF0807A7F}">
      <dsp:nvSpPr>
        <dsp:cNvPr id="0" name=""/>
        <dsp:cNvSpPr/>
      </dsp:nvSpPr>
      <dsp:spPr>
        <a:xfrm>
          <a:off x="5068663" y="2040342"/>
          <a:ext cx="752247" cy="37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EDA</a:t>
          </a:r>
        </a:p>
      </dsp:txBody>
      <dsp:txXfrm>
        <a:off x="5068663" y="2040342"/>
        <a:ext cx="752247" cy="375955"/>
      </dsp:txXfrm>
    </dsp:sp>
    <dsp:sp modelId="{A93029C7-C4C3-4342-881B-643923DBBDA2}">
      <dsp:nvSpPr>
        <dsp:cNvPr id="0" name=""/>
        <dsp:cNvSpPr/>
      </dsp:nvSpPr>
      <dsp:spPr>
        <a:xfrm>
          <a:off x="4396571" y="2328400"/>
          <a:ext cx="1347976" cy="134804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08145-2A11-AF43-8605-D7EF99C97796}">
      <dsp:nvSpPr>
        <dsp:cNvPr id="0" name=""/>
        <dsp:cNvSpPr/>
      </dsp:nvSpPr>
      <dsp:spPr>
        <a:xfrm>
          <a:off x="4692666" y="2816621"/>
          <a:ext cx="752247" cy="37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Visualizations</a:t>
          </a:r>
          <a:endParaRPr lang="en-US" sz="1000" kern="1200" dirty="0"/>
        </a:p>
      </dsp:txBody>
      <dsp:txXfrm>
        <a:off x="4692666" y="2816621"/>
        <a:ext cx="752247" cy="375955"/>
      </dsp:txXfrm>
    </dsp:sp>
    <dsp:sp modelId="{C234B8C7-D248-4542-B21C-DF71254366B2}">
      <dsp:nvSpPr>
        <dsp:cNvPr id="0" name=""/>
        <dsp:cNvSpPr/>
      </dsp:nvSpPr>
      <dsp:spPr>
        <a:xfrm>
          <a:off x="4866884" y="3192576"/>
          <a:ext cx="1158081" cy="115876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7BCB4-D734-264C-96F2-9C8C69C544F0}">
      <dsp:nvSpPr>
        <dsp:cNvPr id="0" name=""/>
        <dsp:cNvSpPr/>
      </dsp:nvSpPr>
      <dsp:spPr>
        <a:xfrm>
          <a:off x="5068663" y="3592899"/>
          <a:ext cx="752247" cy="375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Models</a:t>
          </a:r>
          <a:endParaRPr lang="en-US" sz="1000" kern="1200" dirty="0"/>
        </a:p>
      </dsp:txBody>
      <dsp:txXfrm>
        <a:off x="5068663" y="3592899"/>
        <a:ext cx="752247" cy="375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8D06E-0969-644B-827D-F760CDF3074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6462C-0551-A54F-8F01-1F6D8555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6462C-0551-A54F-8F01-1F6D85550B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7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F17-BE43-1F46-8067-F68360B5A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41137-100F-124C-9E4A-005E04B8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FD2B-BD8E-0748-9A0E-98F43D83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D89D-C8ED-C04A-A768-F08FD215FA1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95D0-C7C8-7E47-BE73-56B33E76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01391-FC76-4049-A5DA-83042215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08E-2084-5049-9684-17D3F800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9F67-9C92-EA48-9126-364F7C5D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770CB-8CE4-8B46-8585-115666CF8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D71B-AF51-3A46-8538-48EC1DD9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D89D-C8ED-C04A-A768-F08FD215FA1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1877-F687-6948-8921-9249CD47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A179-58BD-E841-8C91-1C1A40A0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08E-2084-5049-9684-17D3F800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96251-E3A2-8C4B-85A4-426326265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7456E-3327-4D4F-98FA-A505442F4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276E-CB63-E944-839B-37C7D755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D89D-C8ED-C04A-A768-F08FD215FA1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4E8F-7012-8445-88DB-72D67B33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768A-8E1B-E040-9ABF-C1A02A9C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08E-2084-5049-9684-17D3F800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0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0E41-0C3F-B640-A973-C0BE913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AEDE-3CAC-B04E-A6CE-23FDC630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EBAC-A986-CF4B-ABED-8F4212AB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D89D-C8ED-C04A-A768-F08FD215FA1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A64D2-91B6-6144-B7AF-CBBBED29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4954F-B4A4-5247-A979-C5162A7A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08E-2084-5049-9684-17D3F800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B0ED-A735-054C-8106-0640DD4E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2B61-B068-1B4A-AE36-2FE32024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C7B60-052A-E14B-AA5E-2538D93F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D89D-C8ED-C04A-A768-F08FD215FA1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2BD5-9BDD-F549-92C9-45A72AD4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E09F-2879-1241-A8A9-EF7DC96D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08E-2084-5049-9684-17D3F800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1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E51-7CE2-F441-98D7-48474BC0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1AF5-B57E-3449-AA80-C60D74CEE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5BA07-8A42-4D49-AC6F-4B5878C36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8E046-9ECB-E34A-8607-52823BC1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D89D-C8ED-C04A-A768-F08FD215FA1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2EC7-3774-8F41-8D56-78896DF6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96F93-DD66-104F-BAAA-65BACD2C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08E-2084-5049-9684-17D3F800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E9B0-7877-D64A-895B-1FD17B4F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36E61-7E17-F542-8234-9446E0AC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ED489-5C73-614C-BF6A-A2CF9696D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6DE46-4E08-C34F-A936-6F4C1118D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4724C-2302-5744-B6CA-B0C7E8C0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5500F-1EB1-774D-B29D-7E1B4669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D89D-C8ED-C04A-A768-F08FD215FA1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646B6-6A4D-7F4F-9C02-B4FB671F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4AF1C-1CBC-AB47-9115-C560DEE0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08E-2084-5049-9684-17D3F800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59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7FF2-653D-9C4F-B02C-5F2C118E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B60B3-84E1-D74B-A04A-D61B1482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D89D-C8ED-C04A-A768-F08FD215FA1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D3E24-6B40-4F4D-AA8B-3CAEB368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6169F-D736-8B4E-9774-3FA9B1AE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08E-2084-5049-9684-17D3F800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42D37-1125-614F-80C3-1F255E749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D89D-C8ED-C04A-A768-F08FD215FA1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AFC7C-16E2-254F-92D0-A0574095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141EF-03DA-6B4C-9FDC-745BBA0A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08E-2084-5049-9684-17D3F800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4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A491-A5E6-8944-B0E9-E8FC7970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9773-9600-7B46-A0D3-414AA7627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4A71A-451B-8641-9B06-C701A310B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5B99B-43E3-D34E-A52F-498C747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D89D-C8ED-C04A-A768-F08FD215FA1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623BA-A028-A347-93A4-B74F749B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06F6F-A1DB-8A49-8139-99277034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08E-2084-5049-9684-17D3F800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6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1536-5A1D-7D48-A61C-BEBA9641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236D8-B4FA-5941-8469-5D04FF48E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651F9-027A-6146-8A98-6513B7D1B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41172-C09D-094F-9F8B-7F4019AB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CD89D-C8ED-C04A-A768-F08FD215FA1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5CA6-B02D-AE46-9330-65A241D9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7543D-1FF5-DE41-A17A-0E47B005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508E-2084-5049-9684-17D3F800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6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5B326-13BE-C34E-B69D-90278B0C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6F1C4-14CA-BF48-A516-A757C88B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5F28-39E3-DA47-8A1E-E51A4285B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CD89D-C8ED-C04A-A768-F08FD215FA10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1775-86C0-9E4B-B60F-C1EAF333B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8CD0A-CFB3-6C49-8221-01B50209E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4508E-2084-5049-9684-17D3F8002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orgesleka/used-cars-datab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itting, table, red&#10;&#10;Description automatically generated">
            <a:extLst>
              <a:ext uri="{FF2B5EF4-FFF2-40B4-BE49-F238E27FC236}">
                <a16:creationId xmlns:a16="http://schemas.microsoft.com/office/drawing/2014/main" id="{82C982D1-852D-3247-8BDB-5F722FE79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" name="Google Shape;66;p13">
            <a:extLst>
              <a:ext uri="{FF2B5EF4-FFF2-40B4-BE49-F238E27FC236}">
                <a16:creationId xmlns:a16="http://schemas.microsoft.com/office/drawing/2014/main" id="{F3F22FAA-D977-9D41-935A-17332C5D9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>
              <a:spcAft>
                <a:spcPts val="0"/>
              </a:spcAft>
            </a:pPr>
            <a:r>
              <a:rPr lang="en-US" sz="4000" dirty="0"/>
              <a:t>USED CAR PRICE PREDICTION</a:t>
            </a:r>
          </a:p>
        </p:txBody>
      </p:sp>
      <p:sp>
        <p:nvSpPr>
          <p:cNvPr id="6" name="Google Shape;67;p13">
            <a:extLst>
              <a:ext uri="{FF2B5EF4-FFF2-40B4-BE49-F238E27FC236}">
                <a16:creationId xmlns:a16="http://schemas.microsoft.com/office/drawing/2014/main" id="{1DA2AECB-4B35-DD4D-B460-F75302224716}"/>
              </a:ext>
            </a:extLst>
          </p:cNvPr>
          <p:cNvSpPr txBox="1">
            <a:spLocks/>
          </p:cNvSpPr>
          <p:nvPr/>
        </p:nvSpPr>
        <p:spPr>
          <a:xfrm>
            <a:off x="7782910" y="5242673"/>
            <a:ext cx="4330262" cy="136914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sz="1400" dirty="0"/>
              <a:t> </a:t>
            </a:r>
            <a:r>
              <a:rPr lang="en-US" sz="8400" b="1" dirty="0">
                <a:latin typeface="+mj-lt"/>
                <a:ea typeface="+mj-ea"/>
                <a:cs typeface="+mj-cs"/>
              </a:rPr>
              <a:t>Under the Guidance of Professor 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8400" b="1" dirty="0">
                <a:latin typeface="+mj-lt"/>
                <a:ea typeface="+mj-ea"/>
                <a:cs typeface="+mj-cs"/>
              </a:rPr>
              <a:t>Vahid</a:t>
            </a:r>
            <a:endParaRPr lang="en-US" sz="1400" b="1" dirty="0"/>
          </a:p>
          <a:p>
            <a:pPr marL="0" indent="0" algn="ctr">
              <a:spcAft>
                <a:spcPts val="600"/>
              </a:spcAft>
              <a:buNone/>
            </a:pPr>
            <a:r>
              <a:rPr lang="en-US" sz="8400" b="1" dirty="0">
                <a:latin typeface="+mj-lt"/>
                <a:ea typeface="+mj-ea"/>
                <a:cs typeface="+mj-cs"/>
              </a:rPr>
              <a:t>By Suneel and Sowmya</a:t>
            </a:r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087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5D0A6-9312-7442-B92B-61F84CA6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Further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56B6-1FE5-C44D-B661-5DE30055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2400" dirty="0">
                <a:solidFill>
                  <a:srgbClr val="000000"/>
                </a:solidFill>
              </a:rPr>
              <a:t>To collect data for more car details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2400" dirty="0">
                <a:solidFill>
                  <a:srgbClr val="000000"/>
                </a:solidFill>
              </a:rPr>
              <a:t>More information of cars in the current dataset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2400" dirty="0">
                <a:solidFill>
                  <a:srgbClr val="000000"/>
                </a:solidFill>
              </a:rPr>
              <a:t>To adjust model hyperparameters, by using Randomized Search CV</a:t>
            </a:r>
          </a:p>
        </p:txBody>
      </p:sp>
    </p:spTree>
    <p:extLst>
      <p:ext uri="{BB962C8B-B14F-4D97-AF65-F5344CB8AC3E}">
        <p14:creationId xmlns:p14="http://schemas.microsoft.com/office/powerpoint/2010/main" val="108559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5D0A6-9312-7442-B92B-61F84CA6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Deliverables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56B6-1FE5-C44D-B661-5DE30055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069146"/>
            <a:ext cx="5628904" cy="5514534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IN" sz="6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IN" sz="6200" b="1" dirty="0">
                <a:solidFill>
                  <a:srgbClr val="000000"/>
                </a:solidFill>
              </a:rPr>
              <a:t>Environment File : </a:t>
            </a:r>
          </a:p>
          <a:p>
            <a:r>
              <a:rPr lang="en-US" sz="7400" dirty="0">
                <a:solidFill>
                  <a:srgbClr val="000000"/>
                </a:solidFill>
              </a:rPr>
              <a:t>Project Implementation.py is the Environment class, Each method (function) of the class has a specific purpose. </a:t>
            </a:r>
          </a:p>
          <a:p>
            <a:r>
              <a:rPr lang="en-US" sz="7400" dirty="0">
                <a:solidFill>
                  <a:srgbClr val="000000"/>
                </a:solidFill>
              </a:rPr>
              <a:t>F</a:t>
            </a:r>
            <a:r>
              <a:rPr lang="en-IN" sz="7400" dirty="0">
                <a:solidFill>
                  <a:srgbClr val="000000"/>
                </a:solidFill>
              </a:rPr>
              <a:t>ile containing  python code describing how good a model is working in analysing the </a:t>
            </a:r>
            <a:r>
              <a:rPr lang="en-US" sz="7400" dirty="0">
                <a:solidFill>
                  <a:srgbClr val="000000"/>
                </a:solidFill>
              </a:rPr>
              <a:t>predict the price of the used car data.</a:t>
            </a:r>
            <a:endParaRPr lang="en-IN" sz="74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7400" dirty="0">
                <a:solidFill>
                  <a:srgbClr val="000000"/>
                </a:solidFill>
              </a:rPr>
              <a:t>Fit or Train the training data for each model. Evaluate prediction accuracy score for each model.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7400" dirty="0">
                <a:solidFill>
                  <a:srgbClr val="000000"/>
                </a:solidFill>
              </a:rPr>
              <a:t>Git hub Repository link for Project Code and Reports.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sz="7400" dirty="0">
                <a:solidFill>
                  <a:srgbClr val="000000"/>
                </a:solidFill>
              </a:rPr>
              <a:t>Project demonstration You tube Video Link.</a:t>
            </a:r>
          </a:p>
          <a:p>
            <a:r>
              <a:rPr lang="en-US" sz="7600" dirty="0">
                <a:solidFill>
                  <a:srgbClr val="000000"/>
                </a:solidFill>
              </a:rPr>
              <a:t>Visualizing all the Models Graphs and explaining the differences.  </a:t>
            </a:r>
          </a:p>
          <a:p>
            <a:endParaRPr lang="en-US" sz="76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2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1B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A9507181-1BD3-FB4F-B73B-17F1A90C8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381" y="1176793"/>
            <a:ext cx="4548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2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DC9C96-36F1-8144-84B1-0A3D0E26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">
                <a:solidFill>
                  <a:srgbClr val="FFFFFF"/>
                </a:solidFill>
              </a:rPr>
              <a:t>Motivation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E1D8-177E-6546-B05C-441519AEA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379" y="717452"/>
            <a:ext cx="5291280" cy="5315048"/>
          </a:xfrm>
        </p:spPr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endParaRPr lang="en-US" sz="220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</a:rPr>
              <a:t>“</a:t>
            </a:r>
            <a:r>
              <a:rPr lang="en-US" sz="2200" b="1" i="1" dirty="0">
                <a:solidFill>
                  <a:srgbClr val="000000"/>
                </a:solidFill>
              </a:rPr>
              <a:t>Auto sales</a:t>
            </a:r>
            <a:r>
              <a:rPr lang="en-US" sz="2200" dirty="0">
                <a:solidFill>
                  <a:srgbClr val="000000"/>
                </a:solidFill>
              </a:rPr>
              <a:t>” is one of the major producers of domestic automobiles report sales.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</a:rPr>
              <a:t>Car price prediction especially when the car is used and not coming direct from the factory, is both a critical and important task.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</a:rPr>
              <a:t>There is a need of accurate price prediction mechanism for the used cars which can express the changes in economy precisely.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</a:rPr>
              <a:t>Prediction techniques of machine learning can be helpful in this regard.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</a:rPr>
              <a:t>It is common to lease a car in many countries rather then buying a new car.</a:t>
            </a:r>
          </a:p>
          <a:p>
            <a:pPr marL="457200" lvl="0" indent="-342900">
              <a:spcBef>
                <a:spcPts val="0"/>
              </a:spcBef>
              <a:spcAft>
                <a:spcPts val="600"/>
              </a:spcAft>
              <a:buSzPts val="1800"/>
              <a:buChar char="-"/>
            </a:pPr>
            <a:endParaRPr lang="en-US" sz="2200" dirty="0">
              <a:solidFill>
                <a:srgbClr val="000000"/>
              </a:solidFill>
            </a:endParaRPr>
          </a:p>
          <a:p>
            <a:pPr marL="114300" lvl="0" indent="0"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4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D9B7E-A3CB-B848-8EC6-5C4A93EA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52C0-5AA2-4F49-A53A-A0C9B8A2B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The main objective of our project is to predict the price of the used car data.</a:t>
            </a:r>
          </a:p>
          <a:p>
            <a:pPr marL="139700" indent="0">
              <a:spcAft>
                <a:spcPts val="600"/>
              </a:spcAft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To compare the difference between the actual price and predicted price.</a:t>
            </a:r>
          </a:p>
          <a:p>
            <a:pPr marL="139700" indent="0">
              <a:spcAft>
                <a:spcPts val="600"/>
              </a:spcAft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Using this difference,  to improve our model close enough to the actual model.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4ECD-D947-EB43-A18E-1175D78D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70C0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17B4CA-51CC-8241-83BE-DAA77AC36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0338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10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41BC3B-E3F3-E741-96C6-FCE645B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3581-9AB0-1848-BE2F-A97F03F4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of data : </a:t>
            </a:r>
            <a:endParaRPr lang="en-US" sz="2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-US" sz="2400" dirty="0">
                <a:solidFill>
                  <a:srgbClr val="000000"/>
                </a:solidFill>
              </a:rPr>
              <a:t>https://www.kaggle.com</a:t>
            </a:r>
          </a:p>
          <a:p>
            <a:pPr marL="285750" indent="-285750">
              <a:spcBef>
                <a:spcPts val="1200"/>
              </a:spcBef>
            </a:pPr>
            <a:r>
              <a:rPr lang="en-US" sz="2400" dirty="0">
                <a:solidFill>
                  <a:srgbClr val="000000"/>
                </a:solidFill>
              </a:rPr>
              <a:t>Datapoints: 370000 </a:t>
            </a:r>
          </a:p>
          <a:p>
            <a:pPr marL="285750" indent="-285750">
              <a:spcBef>
                <a:spcPts val="1200"/>
              </a:spcBef>
            </a:pPr>
            <a:r>
              <a:rPr lang="en-US" sz="2400" dirty="0">
                <a:solidFill>
                  <a:srgbClr val="000000"/>
                </a:solidFill>
              </a:rPr>
              <a:t>Years : 1923 to 2021</a:t>
            </a:r>
          </a:p>
          <a:p>
            <a:pPr marL="0" lvl="0" indent="0">
              <a:spcBef>
                <a:spcPts val="1200"/>
              </a:spcBef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0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41CCBED-E4E1-4997-A072-94D325AE3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81678-0D20-0F4C-A486-23FB54CC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434228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Data Set View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7F50A4-96DC-44F7-8805-D1713FA4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030580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657922F-06FC-4A81-9EC2-4047535D1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174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AD110-05C4-7149-8A82-379114A0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9" y="647927"/>
            <a:ext cx="12192000" cy="315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DDD1DC-C59D-7A4E-B1E0-670DCB71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8DFA-3BCD-EF47-9772-C0A70C802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2400" dirty="0">
                <a:solidFill>
                  <a:srgbClr val="000000"/>
                </a:solidFill>
              </a:rPr>
              <a:t>Linear Regression Model</a:t>
            </a:r>
          </a:p>
          <a:p>
            <a:pPr marL="285750" indent="-285750">
              <a:spcAft>
                <a:spcPts val="1600"/>
              </a:spcAft>
            </a:pPr>
            <a:r>
              <a:rPr lang="en-US" sz="2400" dirty="0">
                <a:solidFill>
                  <a:srgbClr val="000000"/>
                </a:solidFill>
              </a:rPr>
              <a:t>K Nearest Neighbors Model</a:t>
            </a:r>
          </a:p>
          <a:p>
            <a:pPr marL="285750" indent="-285750">
              <a:spcAft>
                <a:spcPts val="1600"/>
              </a:spcAft>
            </a:pPr>
            <a:r>
              <a:rPr lang="en-US" sz="2400" dirty="0">
                <a:solidFill>
                  <a:srgbClr val="000000"/>
                </a:solidFill>
              </a:rPr>
              <a:t>Artificial Neural Network – MLP Regressor</a:t>
            </a:r>
          </a:p>
          <a:p>
            <a:pPr marL="285750" indent="-285750">
              <a:spcAft>
                <a:spcPts val="1600"/>
              </a:spcAft>
            </a:pPr>
            <a:r>
              <a:rPr lang="en-US" sz="2400" dirty="0">
                <a:solidFill>
                  <a:srgbClr val="000000"/>
                </a:solidFill>
              </a:rPr>
              <a:t>Decision Tree Regression Model</a:t>
            </a:r>
          </a:p>
          <a:p>
            <a:pPr marL="285750" indent="-285750">
              <a:spcAft>
                <a:spcPts val="1600"/>
              </a:spcAft>
            </a:pPr>
            <a:r>
              <a:rPr lang="en-US" sz="2400" dirty="0">
                <a:solidFill>
                  <a:srgbClr val="000000"/>
                </a:solidFill>
              </a:rPr>
              <a:t>Random Forest Regression Model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1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2F077B-27E4-2D4D-910A-6B58FAB1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">
                <a:solidFill>
                  <a:srgbClr val="FFFFFF"/>
                </a:solidFill>
              </a:rPr>
              <a:t>Potential Uses and Application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BC1A-FD1E-A449-9948-7B0A2830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546100" indent="-342900">
              <a:buSzPts val="2200"/>
            </a:pPr>
            <a:r>
              <a:rPr lang="en-US" sz="2400" dirty="0">
                <a:solidFill>
                  <a:srgbClr val="000000"/>
                </a:solidFill>
              </a:rPr>
              <a:t>Developing countries adopt lease culture instead of buying a car due to affordability. </a:t>
            </a:r>
          </a:p>
          <a:p>
            <a:pPr marL="203200" indent="0">
              <a:buSzPts val="220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546100" indent="-342900">
              <a:buSzPts val="2200"/>
            </a:pPr>
            <a:r>
              <a:rPr lang="en-US" sz="2400" dirty="0">
                <a:solidFill>
                  <a:srgbClr val="000000"/>
                </a:solidFill>
              </a:rPr>
              <a:t>There is a need for a used car price prediction system to effectively determine the worthiness of the car using a variety of features.</a:t>
            </a:r>
          </a:p>
          <a:p>
            <a:pPr marL="88900" indent="0">
              <a:buSzPts val="220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88900" indent="0">
              <a:buSzPts val="2200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8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2F077B-27E4-2D4D-910A-6B58FAB1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" dirty="0">
                <a:solidFill>
                  <a:srgbClr val="FFFFFF"/>
                </a:solidFill>
              </a:rPr>
              <a:t>Evaluation Methodolgy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BC1A-FD1E-A449-9948-7B0A2830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342900"/>
            <a:r>
              <a:rPr lang="en-US" sz="2400" dirty="0">
                <a:solidFill>
                  <a:srgbClr val="000000"/>
                </a:solidFill>
              </a:rPr>
              <a:t>The most relevant features used for this prediction are price, year, Power_ps, and vehicle age by filtering out outliers and irrelevant features of the dataset. </a:t>
            </a:r>
          </a:p>
          <a:p>
            <a:pPr marL="88900" indent="0">
              <a:buSzPts val="2200"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4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1741AF4B7FC49B8A3B196AB79FD3A" ma:contentTypeVersion="6" ma:contentTypeDescription="Create a new document." ma:contentTypeScope="" ma:versionID="bbce9cea6025835374c686191d094b9f">
  <xsd:schema xmlns:xsd="http://www.w3.org/2001/XMLSchema" xmlns:xs="http://www.w3.org/2001/XMLSchema" xmlns:p="http://schemas.microsoft.com/office/2006/metadata/properties" xmlns:ns2="6c136973-f229-4a2c-a702-c213506b862d" targetNamespace="http://schemas.microsoft.com/office/2006/metadata/properties" ma:root="true" ma:fieldsID="e54531332312ecb3369e92e2d1d22d8c" ns2:_="">
    <xsd:import namespace="6c136973-f229-4a2c-a702-c213506b86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36973-f229-4a2c-a702-c213506b86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A2DFC7-9FC8-446F-AAB5-F6C7269DA7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59491F-F154-446B-BC1E-014FE216AB9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7CDF14B-DEEF-4A65-9FEC-6B9A0CCEF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136973-f229-4a2c-a702-c213506b86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409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USED CAR PRICE PREDICTION</vt:lpstr>
      <vt:lpstr>Motivation</vt:lpstr>
      <vt:lpstr>Objectives</vt:lpstr>
      <vt:lpstr>Methodology</vt:lpstr>
      <vt:lpstr>Dataset</vt:lpstr>
      <vt:lpstr>Sample Data Set View</vt:lpstr>
      <vt:lpstr>Models Used</vt:lpstr>
      <vt:lpstr>Potential Uses and Application</vt:lpstr>
      <vt:lpstr>Evaluation Methodolgy</vt:lpstr>
      <vt:lpstr>Further Improvement</vt:lpstr>
      <vt:lpstr>Deliverables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</dc:title>
  <dc:creator>Bandru,Madhu</dc:creator>
  <cp:lastModifiedBy>Seelam, Veera Venkata Sunil Kumar</cp:lastModifiedBy>
  <cp:revision>9</cp:revision>
  <dcterms:created xsi:type="dcterms:W3CDTF">2020-03-15T22:54:34Z</dcterms:created>
  <dcterms:modified xsi:type="dcterms:W3CDTF">2021-11-13T00:54:28Z</dcterms:modified>
</cp:coreProperties>
</file>