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8" r:id="rId9"/>
    <p:sldId id="261" r:id="rId10"/>
    <p:sldId id="265" r:id="rId11"/>
    <p:sldId id="269" r:id="rId12"/>
    <p:sldId id="267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Sheet1!$A$2:$A$8</c:f>
              <c:strCache>
                <c:ptCount val="7"/>
                <c:pt idx="0">
                  <c:v>State</c:v>
                </c:pt>
                <c:pt idx="1">
                  <c:v>IssuerPrecinct</c:v>
                </c:pt>
                <c:pt idx="2">
                  <c:v>ViolationCounty</c:v>
                </c:pt>
                <c:pt idx="3">
                  <c:v>ViolationTime</c:v>
                </c:pt>
                <c:pt idx="4">
                  <c:v>VehicleBodyType</c:v>
                </c:pt>
                <c:pt idx="5">
                  <c:v>VehicleMake</c:v>
                </c:pt>
                <c:pt idx="6">
                  <c:v>ViolationPrecinct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0.22059999999999999</c:v>
                </c:pt>
                <c:pt idx="1">
                  <c:v>0.19589999999999999</c:v>
                </c:pt>
                <c:pt idx="2">
                  <c:v>0.1774</c:v>
                </c:pt>
                <c:pt idx="3">
                  <c:v>0.16200000000000001</c:v>
                </c:pt>
                <c:pt idx="4">
                  <c:v>0.12770000000000001</c:v>
                </c:pt>
                <c:pt idx="5">
                  <c:v>0.1163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51-4956-BFF9-42567DF10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axId val="252009136"/>
        <c:axId val="252009616"/>
      </c:barChart>
      <c:catAx>
        <c:axId val="25200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009616"/>
        <c:crosses val="autoZero"/>
        <c:auto val="1"/>
        <c:lblAlgn val="ctr"/>
        <c:lblOffset val="100"/>
        <c:noMultiLvlLbl val="0"/>
      </c:catAx>
      <c:valAx>
        <c:axId val="25200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00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A4F4-37CD-4BAD-A20F-CC6BE4269B7F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92B82D-6674-44B4-8541-DB88859EDC4B}">
      <dgm:prSet custT="1"/>
      <dgm:spPr/>
      <dgm:t>
        <a:bodyPr/>
        <a:lstStyle/>
        <a:p>
          <a:pPr rtl="0"/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r>
            <a:rPr lang="en-US" sz="2800" b="1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</dgm:t>
    </dgm:pt>
    <dgm:pt modelId="{288EBEBD-85D2-4820-8829-C3739FBB1852}" type="parTrans" cxnId="{6200896A-C1E6-4794-AFD2-61A144945602}">
      <dgm:prSet/>
      <dgm:spPr/>
      <dgm:t>
        <a:bodyPr/>
        <a:lstStyle/>
        <a:p>
          <a:endParaRPr lang="en-US"/>
        </a:p>
      </dgm:t>
    </dgm:pt>
    <dgm:pt modelId="{1ADCC273-A8EE-489B-A968-44F83C0F27F6}" type="sibTrans" cxnId="{6200896A-C1E6-4794-AFD2-61A144945602}">
      <dgm:prSet/>
      <dgm:spPr/>
      <dgm:t>
        <a:bodyPr/>
        <a:lstStyle/>
        <a:p>
          <a:endParaRPr lang="en-US"/>
        </a:p>
      </dgm:t>
    </dgm:pt>
    <dgm:pt modelId="{8B0B9F00-2C4D-423B-BCCA-47F9A9BC5AD9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Challenges / Solutions</a:t>
          </a:r>
        </a:p>
      </dgm:t>
    </dgm:pt>
    <dgm:pt modelId="{91A5D364-2F11-4539-9300-C21434CEDEDF}" type="parTrans" cxnId="{175A0C9E-0918-4A07-8214-A6E40DAB5054}">
      <dgm:prSet/>
      <dgm:spPr/>
      <dgm:t>
        <a:bodyPr/>
        <a:lstStyle/>
        <a:p>
          <a:endParaRPr lang="en-US"/>
        </a:p>
      </dgm:t>
    </dgm:pt>
    <dgm:pt modelId="{04B09FF5-DF40-4CD7-A8DB-A82163507D8D}" type="sibTrans" cxnId="{175A0C9E-0918-4A07-8214-A6E40DAB5054}">
      <dgm:prSet/>
      <dgm:spPr/>
      <dgm:t>
        <a:bodyPr/>
        <a:lstStyle/>
        <a:p>
          <a:endParaRPr lang="en-US"/>
        </a:p>
      </dgm:t>
    </dgm:pt>
    <dgm:pt modelId="{8AC8319F-0411-4FFE-9EDD-442DDA192820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Dataset Details</a:t>
          </a:r>
        </a:p>
      </dgm:t>
    </dgm:pt>
    <dgm:pt modelId="{FC27BEEB-759A-41E8-A319-897AC5B2BAFB}" type="parTrans" cxnId="{33C32580-5CBC-4C9B-8614-42B4E1332FAD}">
      <dgm:prSet/>
      <dgm:spPr/>
      <dgm:t>
        <a:bodyPr/>
        <a:lstStyle/>
        <a:p>
          <a:endParaRPr lang="en-US"/>
        </a:p>
      </dgm:t>
    </dgm:pt>
    <dgm:pt modelId="{EE3C6762-C1CB-4FA3-91C3-0F6191FADF95}" type="sibTrans" cxnId="{33C32580-5CBC-4C9B-8614-42B4E1332FAD}">
      <dgm:prSet/>
      <dgm:spPr/>
      <dgm:t>
        <a:bodyPr/>
        <a:lstStyle/>
        <a:p>
          <a:endParaRPr lang="en-US"/>
        </a:p>
      </dgm:t>
    </dgm:pt>
    <dgm:pt modelId="{3B8AF732-214C-4BBB-923B-445881CC6E23}">
      <dgm:prSet custT="1"/>
      <dgm:spPr/>
      <dgm:t>
        <a:bodyPr/>
        <a:lstStyle/>
        <a:p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</a:p>
      </dgm:t>
    </dgm:pt>
    <dgm:pt modelId="{813C8243-6002-41FA-A053-9DCC0A58CF6F}" type="parTrans" cxnId="{741341BE-9536-4C63-8F98-FA255DC73B5F}">
      <dgm:prSet/>
      <dgm:spPr/>
      <dgm:t>
        <a:bodyPr/>
        <a:lstStyle/>
        <a:p>
          <a:endParaRPr lang="en-US"/>
        </a:p>
      </dgm:t>
    </dgm:pt>
    <dgm:pt modelId="{E55CDDC4-4455-4CAA-A5FB-3791ABBB91BA}" type="sibTrans" cxnId="{741341BE-9536-4C63-8F98-FA255DC73B5F}">
      <dgm:prSet/>
      <dgm:spPr/>
      <dgm:t>
        <a:bodyPr/>
        <a:lstStyle/>
        <a:p>
          <a:endParaRPr lang="en-US"/>
        </a:p>
      </dgm:t>
    </dgm:pt>
    <dgm:pt modelId="{244E7EDB-83F3-4AA0-A022-D28C210C8AAD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Project Architecture</a:t>
          </a:r>
        </a:p>
      </dgm:t>
    </dgm:pt>
    <dgm:pt modelId="{BF2C67CF-9558-4BEA-A6C0-CD93FE9C56EF}" type="parTrans" cxnId="{9077A5A8-691B-4985-9D9E-26957F9D5355}">
      <dgm:prSet/>
      <dgm:spPr/>
      <dgm:t>
        <a:bodyPr/>
        <a:lstStyle/>
        <a:p>
          <a:endParaRPr lang="en-US"/>
        </a:p>
      </dgm:t>
    </dgm:pt>
    <dgm:pt modelId="{BCD066F3-ABED-43B7-8815-55B67C5811A1}" type="sibTrans" cxnId="{9077A5A8-691B-4985-9D9E-26957F9D5355}">
      <dgm:prSet/>
      <dgm:spPr/>
      <dgm:t>
        <a:bodyPr/>
        <a:lstStyle/>
        <a:p>
          <a:endParaRPr lang="en-US"/>
        </a:p>
      </dgm:t>
    </dgm:pt>
    <dgm:pt modelId="{083E2BC3-820F-471E-BF6E-C05F9C2E086D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Data Description</a:t>
          </a:r>
        </a:p>
      </dgm:t>
    </dgm:pt>
    <dgm:pt modelId="{262DE2BB-5345-403E-81A5-DC62D5F97517}" type="parTrans" cxnId="{F634A517-BB32-4C06-87E9-1569F7C5CBC7}">
      <dgm:prSet/>
      <dgm:spPr/>
      <dgm:t>
        <a:bodyPr/>
        <a:lstStyle/>
        <a:p>
          <a:endParaRPr lang="en-US"/>
        </a:p>
      </dgm:t>
    </dgm:pt>
    <dgm:pt modelId="{7B5C8A03-5880-443A-A984-7210529AB9D6}" type="sibTrans" cxnId="{F634A517-BB32-4C06-87E9-1569F7C5CBC7}">
      <dgm:prSet/>
      <dgm:spPr/>
      <dgm:t>
        <a:bodyPr/>
        <a:lstStyle/>
        <a:p>
          <a:endParaRPr lang="en-US"/>
        </a:p>
      </dgm:t>
    </dgm:pt>
    <dgm:pt modelId="{ECE439AB-F382-4240-B847-1E881AC157C7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Server</a:t>
          </a:r>
        </a:p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Specifications</a:t>
          </a:r>
        </a:p>
      </dgm:t>
    </dgm:pt>
    <dgm:pt modelId="{FD79D763-816C-4392-9491-691B088BEB65}" type="parTrans" cxnId="{18AAC34F-37B1-4914-845B-489E7F248BBA}">
      <dgm:prSet/>
      <dgm:spPr/>
      <dgm:t>
        <a:bodyPr/>
        <a:lstStyle/>
        <a:p>
          <a:endParaRPr lang="en-US"/>
        </a:p>
      </dgm:t>
    </dgm:pt>
    <dgm:pt modelId="{7BEBC1DD-D0A8-44BC-9D05-754C22504425}" type="sibTrans" cxnId="{18AAC34F-37B1-4914-845B-489E7F248BBA}">
      <dgm:prSet/>
      <dgm:spPr/>
      <dgm:t>
        <a:bodyPr/>
        <a:lstStyle/>
        <a:p>
          <a:endParaRPr lang="en-US"/>
        </a:p>
      </dgm:t>
    </dgm:pt>
    <dgm:pt modelId="{511197BC-B507-4AB9-9C69-00BBE54C7E89}">
      <dgm:prSet/>
      <dgm:spPr/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Technical Specifications </a:t>
          </a:r>
        </a:p>
      </dgm:t>
    </dgm:pt>
    <dgm:pt modelId="{9F6821D8-B7C9-4B50-8EE0-6089D539B471}" type="parTrans" cxnId="{0F6B0A57-731A-4DA2-B378-A4FAB17B8AC0}">
      <dgm:prSet/>
      <dgm:spPr/>
      <dgm:t>
        <a:bodyPr/>
        <a:lstStyle/>
        <a:p>
          <a:endParaRPr lang="en-US"/>
        </a:p>
      </dgm:t>
    </dgm:pt>
    <dgm:pt modelId="{245DB92D-15F9-453A-907C-503502A3E04C}" type="sibTrans" cxnId="{0F6B0A57-731A-4DA2-B378-A4FAB17B8AC0}">
      <dgm:prSet/>
      <dgm:spPr/>
      <dgm:t>
        <a:bodyPr/>
        <a:lstStyle/>
        <a:p>
          <a:endParaRPr lang="en-US"/>
        </a:p>
      </dgm:t>
    </dgm:pt>
    <dgm:pt modelId="{7CCE94CE-6B65-4347-A54E-3398496590EC}" type="pres">
      <dgm:prSet presAssocID="{F901A4F4-37CD-4BAD-A20F-CC6BE4269B7F}" presName="diagram" presStyleCnt="0">
        <dgm:presLayoutVars>
          <dgm:dir/>
          <dgm:resizeHandles val="exact"/>
        </dgm:presLayoutVars>
      </dgm:prSet>
      <dgm:spPr/>
    </dgm:pt>
    <dgm:pt modelId="{078B4ABB-759F-4FC1-A20B-42AE7A577592}" type="pres">
      <dgm:prSet presAssocID="{D792B82D-6674-44B4-8541-DB88859EDC4B}" presName="node" presStyleLbl="node1" presStyleIdx="0" presStyleCnt="8" custScaleX="143136" custLinFactNeighborX="-22712" custLinFactNeighborY="3048">
        <dgm:presLayoutVars>
          <dgm:bulletEnabled val="1"/>
        </dgm:presLayoutVars>
      </dgm:prSet>
      <dgm:spPr/>
    </dgm:pt>
    <dgm:pt modelId="{26406CFC-049C-40E0-90C0-FE337B988B9F}" type="pres">
      <dgm:prSet presAssocID="{1ADCC273-A8EE-489B-A968-44F83C0F27F6}" presName="sibTrans" presStyleCnt="0"/>
      <dgm:spPr/>
    </dgm:pt>
    <dgm:pt modelId="{13A74FA0-041A-4006-8987-B9795957BB83}" type="pres">
      <dgm:prSet presAssocID="{8AC8319F-0411-4FFE-9EDD-442DDA192820}" presName="node" presStyleLbl="node1" presStyleIdx="1" presStyleCnt="8" custLinFactNeighborX="-13545" custLinFactNeighborY="3048">
        <dgm:presLayoutVars>
          <dgm:bulletEnabled val="1"/>
        </dgm:presLayoutVars>
      </dgm:prSet>
      <dgm:spPr/>
    </dgm:pt>
    <dgm:pt modelId="{DCBB5A12-D0B4-44AD-B8DA-7B07E2106999}" type="pres">
      <dgm:prSet presAssocID="{EE3C6762-C1CB-4FA3-91C3-0F6191FADF95}" presName="sibTrans" presStyleCnt="0"/>
      <dgm:spPr/>
    </dgm:pt>
    <dgm:pt modelId="{BB8D407A-2061-466A-AAE4-5E6B6C0A6DFF}" type="pres">
      <dgm:prSet presAssocID="{ECE439AB-F382-4240-B847-1E881AC157C7}" presName="node" presStyleLbl="node1" presStyleIdx="2" presStyleCnt="8">
        <dgm:presLayoutVars>
          <dgm:bulletEnabled val="1"/>
        </dgm:presLayoutVars>
      </dgm:prSet>
      <dgm:spPr/>
    </dgm:pt>
    <dgm:pt modelId="{7BF176A9-5917-4430-B9D1-5524DC2DF734}" type="pres">
      <dgm:prSet presAssocID="{7BEBC1DD-D0A8-44BC-9D05-754C22504425}" presName="sibTrans" presStyleCnt="0"/>
      <dgm:spPr/>
    </dgm:pt>
    <dgm:pt modelId="{B2283C5F-A723-426D-9D18-F215F9A07AC2}" type="pres">
      <dgm:prSet presAssocID="{511197BC-B507-4AB9-9C69-00BBE54C7E89}" presName="node" presStyleLbl="node1" presStyleIdx="3" presStyleCnt="8">
        <dgm:presLayoutVars>
          <dgm:bulletEnabled val="1"/>
        </dgm:presLayoutVars>
      </dgm:prSet>
      <dgm:spPr/>
    </dgm:pt>
    <dgm:pt modelId="{B7385B1F-9D40-440B-BD63-62684632D6D5}" type="pres">
      <dgm:prSet presAssocID="{245DB92D-15F9-453A-907C-503502A3E04C}" presName="sibTrans" presStyleCnt="0"/>
      <dgm:spPr/>
    </dgm:pt>
    <dgm:pt modelId="{839C25E7-AD6F-459A-A89B-A8D0349D39D9}" type="pres">
      <dgm:prSet presAssocID="{083E2BC3-820F-471E-BF6E-C05F9C2E086D}" presName="node" presStyleLbl="node1" presStyleIdx="4" presStyleCnt="8">
        <dgm:presLayoutVars>
          <dgm:bulletEnabled val="1"/>
        </dgm:presLayoutVars>
      </dgm:prSet>
      <dgm:spPr/>
    </dgm:pt>
    <dgm:pt modelId="{8847DB95-63F5-40BD-8F3C-3568AB7E6A49}" type="pres">
      <dgm:prSet presAssocID="{7B5C8A03-5880-443A-A984-7210529AB9D6}" presName="sibTrans" presStyleCnt="0"/>
      <dgm:spPr/>
    </dgm:pt>
    <dgm:pt modelId="{389F658B-7D09-4A58-BC2A-862A36C99090}" type="pres">
      <dgm:prSet presAssocID="{244E7EDB-83F3-4AA0-A022-D28C210C8AAD}" presName="node" presStyleLbl="node1" presStyleIdx="5" presStyleCnt="8">
        <dgm:presLayoutVars>
          <dgm:bulletEnabled val="1"/>
        </dgm:presLayoutVars>
      </dgm:prSet>
      <dgm:spPr/>
    </dgm:pt>
    <dgm:pt modelId="{DE5E6BB5-4285-4D48-891F-633D8377CEE8}" type="pres">
      <dgm:prSet presAssocID="{BCD066F3-ABED-43B7-8815-55B67C5811A1}" presName="sibTrans" presStyleCnt="0"/>
      <dgm:spPr/>
    </dgm:pt>
    <dgm:pt modelId="{744AE5A1-D557-46E1-BF08-DEF8F37775D9}" type="pres">
      <dgm:prSet presAssocID="{8B0B9F00-2C4D-423B-BCCA-47F9A9BC5AD9}" presName="node" presStyleLbl="node1" presStyleIdx="6" presStyleCnt="8">
        <dgm:presLayoutVars>
          <dgm:bulletEnabled val="1"/>
        </dgm:presLayoutVars>
      </dgm:prSet>
      <dgm:spPr/>
    </dgm:pt>
    <dgm:pt modelId="{929359FF-00F2-4DDA-8397-6AA41367152D}" type="pres">
      <dgm:prSet presAssocID="{04B09FF5-DF40-4CD7-A8DB-A82163507D8D}" presName="sibTrans" presStyleCnt="0"/>
      <dgm:spPr/>
    </dgm:pt>
    <dgm:pt modelId="{396A57BD-6182-467A-9527-E52295D1F4F3}" type="pres">
      <dgm:prSet presAssocID="{3B8AF732-214C-4BBB-923B-445881CC6E23}" presName="node" presStyleLbl="node1" presStyleIdx="7" presStyleCnt="8">
        <dgm:presLayoutVars>
          <dgm:bulletEnabled val="1"/>
        </dgm:presLayoutVars>
      </dgm:prSet>
      <dgm:spPr/>
    </dgm:pt>
  </dgm:ptLst>
  <dgm:cxnLst>
    <dgm:cxn modelId="{CB3F7F0F-E4BE-462E-8A25-39121ABC38E8}" type="presOf" srcId="{244E7EDB-83F3-4AA0-A022-D28C210C8AAD}" destId="{389F658B-7D09-4A58-BC2A-862A36C99090}" srcOrd="0" destOrd="0" presId="urn:microsoft.com/office/officeart/2005/8/layout/default"/>
    <dgm:cxn modelId="{F634A517-BB32-4C06-87E9-1569F7C5CBC7}" srcId="{F901A4F4-37CD-4BAD-A20F-CC6BE4269B7F}" destId="{083E2BC3-820F-471E-BF6E-C05F9C2E086D}" srcOrd="4" destOrd="0" parTransId="{262DE2BB-5345-403E-81A5-DC62D5F97517}" sibTransId="{7B5C8A03-5880-443A-A984-7210529AB9D6}"/>
    <dgm:cxn modelId="{D174FC21-9322-41C2-A080-6771DE59E592}" type="presOf" srcId="{D792B82D-6674-44B4-8541-DB88859EDC4B}" destId="{078B4ABB-759F-4FC1-A20B-42AE7A577592}" srcOrd="0" destOrd="0" presId="urn:microsoft.com/office/officeart/2005/8/layout/default"/>
    <dgm:cxn modelId="{18B82162-64C1-4521-9797-FEA996C1986F}" type="presOf" srcId="{083E2BC3-820F-471E-BF6E-C05F9C2E086D}" destId="{839C25E7-AD6F-459A-A89B-A8D0349D39D9}" srcOrd="0" destOrd="0" presId="urn:microsoft.com/office/officeart/2005/8/layout/default"/>
    <dgm:cxn modelId="{837C2344-EAA5-43AB-A4F0-04DA84234139}" type="presOf" srcId="{ECE439AB-F382-4240-B847-1E881AC157C7}" destId="{BB8D407A-2061-466A-AAE4-5E6B6C0A6DFF}" srcOrd="0" destOrd="0" presId="urn:microsoft.com/office/officeart/2005/8/layout/default"/>
    <dgm:cxn modelId="{6200896A-C1E6-4794-AFD2-61A144945602}" srcId="{F901A4F4-37CD-4BAD-A20F-CC6BE4269B7F}" destId="{D792B82D-6674-44B4-8541-DB88859EDC4B}" srcOrd="0" destOrd="0" parTransId="{288EBEBD-85D2-4820-8829-C3739FBB1852}" sibTransId="{1ADCC273-A8EE-489B-A968-44F83C0F27F6}"/>
    <dgm:cxn modelId="{BA1EA06C-238C-4EA3-AE34-8D3B33BB61B3}" type="presOf" srcId="{8AC8319F-0411-4FFE-9EDD-442DDA192820}" destId="{13A74FA0-041A-4006-8987-B9795957BB83}" srcOrd="0" destOrd="0" presId="urn:microsoft.com/office/officeart/2005/8/layout/default"/>
    <dgm:cxn modelId="{18AAC34F-37B1-4914-845B-489E7F248BBA}" srcId="{F901A4F4-37CD-4BAD-A20F-CC6BE4269B7F}" destId="{ECE439AB-F382-4240-B847-1E881AC157C7}" srcOrd="2" destOrd="0" parTransId="{FD79D763-816C-4392-9491-691B088BEB65}" sibTransId="{7BEBC1DD-D0A8-44BC-9D05-754C22504425}"/>
    <dgm:cxn modelId="{0F6B0A57-731A-4DA2-B378-A4FAB17B8AC0}" srcId="{F901A4F4-37CD-4BAD-A20F-CC6BE4269B7F}" destId="{511197BC-B507-4AB9-9C69-00BBE54C7E89}" srcOrd="3" destOrd="0" parTransId="{9F6821D8-B7C9-4B50-8EE0-6089D539B471}" sibTransId="{245DB92D-15F9-453A-907C-503502A3E04C}"/>
    <dgm:cxn modelId="{33C32580-5CBC-4C9B-8614-42B4E1332FAD}" srcId="{F901A4F4-37CD-4BAD-A20F-CC6BE4269B7F}" destId="{8AC8319F-0411-4FFE-9EDD-442DDA192820}" srcOrd="1" destOrd="0" parTransId="{FC27BEEB-759A-41E8-A319-897AC5B2BAFB}" sibTransId="{EE3C6762-C1CB-4FA3-91C3-0F6191FADF95}"/>
    <dgm:cxn modelId="{CDE41A89-64B9-4A5B-B895-02B4FB304587}" type="presOf" srcId="{511197BC-B507-4AB9-9C69-00BBE54C7E89}" destId="{B2283C5F-A723-426D-9D18-F215F9A07AC2}" srcOrd="0" destOrd="0" presId="urn:microsoft.com/office/officeart/2005/8/layout/default"/>
    <dgm:cxn modelId="{175A0C9E-0918-4A07-8214-A6E40DAB5054}" srcId="{F901A4F4-37CD-4BAD-A20F-CC6BE4269B7F}" destId="{8B0B9F00-2C4D-423B-BCCA-47F9A9BC5AD9}" srcOrd="6" destOrd="0" parTransId="{91A5D364-2F11-4539-9300-C21434CEDEDF}" sibTransId="{04B09FF5-DF40-4CD7-A8DB-A82163507D8D}"/>
    <dgm:cxn modelId="{9077A5A8-691B-4985-9D9E-26957F9D5355}" srcId="{F901A4F4-37CD-4BAD-A20F-CC6BE4269B7F}" destId="{244E7EDB-83F3-4AA0-A022-D28C210C8AAD}" srcOrd="5" destOrd="0" parTransId="{BF2C67CF-9558-4BEA-A6C0-CD93FE9C56EF}" sibTransId="{BCD066F3-ABED-43B7-8815-55B67C5811A1}"/>
    <dgm:cxn modelId="{D3A8A8B5-69C3-4090-9C65-86ABA72BE3E4}" type="presOf" srcId="{F901A4F4-37CD-4BAD-A20F-CC6BE4269B7F}" destId="{7CCE94CE-6B65-4347-A54E-3398496590EC}" srcOrd="0" destOrd="0" presId="urn:microsoft.com/office/officeart/2005/8/layout/default"/>
    <dgm:cxn modelId="{741341BE-9536-4C63-8F98-FA255DC73B5F}" srcId="{F901A4F4-37CD-4BAD-A20F-CC6BE4269B7F}" destId="{3B8AF732-214C-4BBB-923B-445881CC6E23}" srcOrd="7" destOrd="0" parTransId="{813C8243-6002-41FA-A053-9DCC0A58CF6F}" sibTransId="{E55CDDC4-4455-4CAA-A5FB-3791ABBB91BA}"/>
    <dgm:cxn modelId="{5038C6C2-A514-42DA-8DE5-33E008A391C9}" type="presOf" srcId="{8B0B9F00-2C4D-423B-BCCA-47F9A9BC5AD9}" destId="{744AE5A1-D557-46E1-BF08-DEF8F37775D9}" srcOrd="0" destOrd="0" presId="urn:microsoft.com/office/officeart/2005/8/layout/default"/>
    <dgm:cxn modelId="{C699FEF9-1CB7-4B6E-A44E-0F2C186686BC}" type="presOf" srcId="{3B8AF732-214C-4BBB-923B-445881CC6E23}" destId="{396A57BD-6182-467A-9527-E52295D1F4F3}" srcOrd="0" destOrd="0" presId="urn:microsoft.com/office/officeart/2005/8/layout/default"/>
    <dgm:cxn modelId="{0471CA84-CB37-4D93-8D19-A641E98E655F}" type="presParOf" srcId="{7CCE94CE-6B65-4347-A54E-3398496590EC}" destId="{078B4ABB-759F-4FC1-A20B-42AE7A577592}" srcOrd="0" destOrd="0" presId="urn:microsoft.com/office/officeart/2005/8/layout/default"/>
    <dgm:cxn modelId="{A8A0B17E-FC6D-4C7D-97D2-631F6AF69F95}" type="presParOf" srcId="{7CCE94CE-6B65-4347-A54E-3398496590EC}" destId="{26406CFC-049C-40E0-90C0-FE337B988B9F}" srcOrd="1" destOrd="0" presId="urn:microsoft.com/office/officeart/2005/8/layout/default"/>
    <dgm:cxn modelId="{BC9E639E-A4EF-403E-B4DF-FE11A3F01043}" type="presParOf" srcId="{7CCE94CE-6B65-4347-A54E-3398496590EC}" destId="{13A74FA0-041A-4006-8987-B9795957BB83}" srcOrd="2" destOrd="0" presId="urn:microsoft.com/office/officeart/2005/8/layout/default"/>
    <dgm:cxn modelId="{F7B56F57-1334-4363-902E-7927462819A9}" type="presParOf" srcId="{7CCE94CE-6B65-4347-A54E-3398496590EC}" destId="{DCBB5A12-D0B4-44AD-B8DA-7B07E2106999}" srcOrd="3" destOrd="0" presId="urn:microsoft.com/office/officeart/2005/8/layout/default"/>
    <dgm:cxn modelId="{D9543068-71FF-4891-8FCF-6BB4C1601B1C}" type="presParOf" srcId="{7CCE94CE-6B65-4347-A54E-3398496590EC}" destId="{BB8D407A-2061-466A-AAE4-5E6B6C0A6DFF}" srcOrd="4" destOrd="0" presId="urn:microsoft.com/office/officeart/2005/8/layout/default"/>
    <dgm:cxn modelId="{C9697B19-2F3B-4BF0-940D-45489EBBB66D}" type="presParOf" srcId="{7CCE94CE-6B65-4347-A54E-3398496590EC}" destId="{7BF176A9-5917-4430-B9D1-5524DC2DF734}" srcOrd="5" destOrd="0" presId="urn:microsoft.com/office/officeart/2005/8/layout/default"/>
    <dgm:cxn modelId="{F1FAF015-086A-4B09-894A-4F47604A59A0}" type="presParOf" srcId="{7CCE94CE-6B65-4347-A54E-3398496590EC}" destId="{B2283C5F-A723-426D-9D18-F215F9A07AC2}" srcOrd="6" destOrd="0" presId="urn:microsoft.com/office/officeart/2005/8/layout/default"/>
    <dgm:cxn modelId="{371880E7-E864-4D3E-8FAA-7EE6245EBC14}" type="presParOf" srcId="{7CCE94CE-6B65-4347-A54E-3398496590EC}" destId="{B7385B1F-9D40-440B-BD63-62684632D6D5}" srcOrd="7" destOrd="0" presId="urn:microsoft.com/office/officeart/2005/8/layout/default"/>
    <dgm:cxn modelId="{4FE417C5-35DF-4341-9946-BE95E07D297D}" type="presParOf" srcId="{7CCE94CE-6B65-4347-A54E-3398496590EC}" destId="{839C25E7-AD6F-459A-A89B-A8D0349D39D9}" srcOrd="8" destOrd="0" presId="urn:microsoft.com/office/officeart/2005/8/layout/default"/>
    <dgm:cxn modelId="{B3B155CC-EA02-4DA4-B41C-711DD22BB1B5}" type="presParOf" srcId="{7CCE94CE-6B65-4347-A54E-3398496590EC}" destId="{8847DB95-63F5-40BD-8F3C-3568AB7E6A49}" srcOrd="9" destOrd="0" presId="urn:microsoft.com/office/officeart/2005/8/layout/default"/>
    <dgm:cxn modelId="{23C93E8B-DB8C-4D72-94D9-C20E8B003A5D}" type="presParOf" srcId="{7CCE94CE-6B65-4347-A54E-3398496590EC}" destId="{389F658B-7D09-4A58-BC2A-862A36C99090}" srcOrd="10" destOrd="0" presId="urn:microsoft.com/office/officeart/2005/8/layout/default"/>
    <dgm:cxn modelId="{0A02DE5D-B6F9-483D-9453-626DA4C2C3FB}" type="presParOf" srcId="{7CCE94CE-6B65-4347-A54E-3398496590EC}" destId="{DE5E6BB5-4285-4D48-891F-633D8377CEE8}" srcOrd="11" destOrd="0" presId="urn:microsoft.com/office/officeart/2005/8/layout/default"/>
    <dgm:cxn modelId="{629C4AA9-AF95-4307-A65F-101B23F935B3}" type="presParOf" srcId="{7CCE94CE-6B65-4347-A54E-3398496590EC}" destId="{744AE5A1-D557-46E1-BF08-DEF8F37775D9}" srcOrd="12" destOrd="0" presId="urn:microsoft.com/office/officeart/2005/8/layout/default"/>
    <dgm:cxn modelId="{73EB1938-CB3D-46D7-A46F-659F922080A7}" type="presParOf" srcId="{7CCE94CE-6B65-4347-A54E-3398496590EC}" destId="{929359FF-00F2-4DDA-8397-6AA41367152D}" srcOrd="13" destOrd="0" presId="urn:microsoft.com/office/officeart/2005/8/layout/default"/>
    <dgm:cxn modelId="{5FBFF698-07C2-46A5-BB17-36350850F2B5}" type="presParOf" srcId="{7CCE94CE-6B65-4347-A54E-3398496590EC}" destId="{396A57BD-6182-467A-9527-E52295D1F4F3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B4ABB-759F-4FC1-A20B-42AE7A577592}">
      <dsp:nvSpPr>
        <dsp:cNvPr id="0" name=""/>
        <dsp:cNvSpPr/>
      </dsp:nvSpPr>
      <dsp:spPr>
        <a:xfrm>
          <a:off x="621459" y="366846"/>
          <a:ext cx="3225672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Introduction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</a:p>
      </dsp:txBody>
      <dsp:txXfrm>
        <a:off x="621459" y="366846"/>
        <a:ext cx="3225672" cy="1352143"/>
      </dsp:txXfrm>
    </dsp:sp>
    <dsp:sp modelId="{13A74FA0-041A-4006-8987-B9795957BB83}">
      <dsp:nvSpPr>
        <dsp:cNvPr id="0" name=""/>
        <dsp:cNvSpPr/>
      </dsp:nvSpPr>
      <dsp:spPr>
        <a:xfrm>
          <a:off x="4279074" y="366846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Dataset Details</a:t>
          </a:r>
        </a:p>
      </dsp:txBody>
      <dsp:txXfrm>
        <a:off x="4279074" y="366846"/>
        <a:ext cx="2253571" cy="1352143"/>
      </dsp:txXfrm>
    </dsp:sp>
    <dsp:sp modelId="{BB8D407A-2061-466A-AAE4-5E6B6C0A6DFF}">
      <dsp:nvSpPr>
        <dsp:cNvPr id="0" name=""/>
        <dsp:cNvSpPr/>
      </dsp:nvSpPr>
      <dsp:spPr>
        <a:xfrm>
          <a:off x="379876" y="1903132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Server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Specifications</a:t>
          </a:r>
        </a:p>
      </dsp:txBody>
      <dsp:txXfrm>
        <a:off x="379876" y="1903132"/>
        <a:ext cx="2253571" cy="1352143"/>
      </dsp:txXfrm>
    </dsp:sp>
    <dsp:sp modelId="{B2283C5F-A723-426D-9D18-F215F9A07AC2}">
      <dsp:nvSpPr>
        <dsp:cNvPr id="0" name=""/>
        <dsp:cNvSpPr/>
      </dsp:nvSpPr>
      <dsp:spPr>
        <a:xfrm>
          <a:off x="2858805" y="1903132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Technical Specifications </a:t>
          </a:r>
        </a:p>
      </dsp:txBody>
      <dsp:txXfrm>
        <a:off x="2858805" y="1903132"/>
        <a:ext cx="2253571" cy="1352143"/>
      </dsp:txXfrm>
    </dsp:sp>
    <dsp:sp modelId="{839C25E7-AD6F-459A-A89B-A8D0349D39D9}">
      <dsp:nvSpPr>
        <dsp:cNvPr id="0" name=""/>
        <dsp:cNvSpPr/>
      </dsp:nvSpPr>
      <dsp:spPr>
        <a:xfrm>
          <a:off x="5337734" y="1903132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Data Description</a:t>
          </a:r>
        </a:p>
      </dsp:txBody>
      <dsp:txXfrm>
        <a:off x="5337734" y="1903132"/>
        <a:ext cx="2253571" cy="1352143"/>
      </dsp:txXfrm>
    </dsp:sp>
    <dsp:sp modelId="{389F658B-7D09-4A58-BC2A-862A36C99090}">
      <dsp:nvSpPr>
        <dsp:cNvPr id="0" name=""/>
        <dsp:cNvSpPr/>
      </dsp:nvSpPr>
      <dsp:spPr>
        <a:xfrm>
          <a:off x="379876" y="3480633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Project Architecture</a:t>
          </a:r>
        </a:p>
      </dsp:txBody>
      <dsp:txXfrm>
        <a:off x="379876" y="3480633"/>
        <a:ext cx="2253571" cy="1352143"/>
      </dsp:txXfrm>
    </dsp:sp>
    <dsp:sp modelId="{744AE5A1-D557-46E1-BF08-DEF8F37775D9}">
      <dsp:nvSpPr>
        <dsp:cNvPr id="0" name=""/>
        <dsp:cNvSpPr/>
      </dsp:nvSpPr>
      <dsp:spPr>
        <a:xfrm>
          <a:off x="2858805" y="3480633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Challenges / Solutions</a:t>
          </a:r>
        </a:p>
      </dsp:txBody>
      <dsp:txXfrm>
        <a:off x="2858805" y="3480633"/>
        <a:ext cx="2253571" cy="1352143"/>
      </dsp:txXfrm>
    </dsp:sp>
    <dsp:sp modelId="{396A57BD-6182-467A-9527-E52295D1F4F3}">
      <dsp:nvSpPr>
        <dsp:cNvPr id="0" name=""/>
        <dsp:cNvSpPr/>
      </dsp:nvSpPr>
      <dsp:spPr>
        <a:xfrm>
          <a:off x="5337734" y="3480633"/>
          <a:ext cx="2253571" cy="135214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Conclusion</a:t>
          </a:r>
        </a:p>
      </dsp:txBody>
      <dsp:txXfrm>
        <a:off x="5337734" y="3480633"/>
        <a:ext cx="2253571" cy="1352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101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2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92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0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0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12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8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DB6E-7B7A-460A-A400-84A68A02F94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4F0AC3-A1E6-4121-89C6-D656DD07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7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ityofnewyork.u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eelsrikanta/NYC_Parking_Violations" TargetMode="External"/><Relationship Id="rId2" Type="http://schemas.openxmlformats.org/officeDocument/2006/relationships/hyperlink" Target="https://www.kaggle.com/datasets/new-york-city/nyc-parking-tickets?select=Parking_Violations_Issued_-_Fiscal_Year_2017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B73384-2FBB-9629-F0DF-134F7F58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3117" y="387626"/>
            <a:ext cx="4349006" cy="15597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Models to predict Parking Violation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1">
            <a:extLst>
              <a:ext uri="{FF2B5EF4-FFF2-40B4-BE49-F238E27FC236}">
                <a16:creationId xmlns:a16="http://schemas.microsoft.com/office/drawing/2014/main" id="{6229C530-AE96-C125-4385-C2F50472E4FD}"/>
              </a:ext>
            </a:extLst>
          </p:cNvPr>
          <p:cNvSpPr txBox="1"/>
          <p:nvPr/>
        </p:nvSpPr>
        <p:spPr>
          <a:xfrm>
            <a:off x="543080" y="2333172"/>
            <a:ext cx="4458336" cy="3560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CIS5560 - Spring 2025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Jongwook Woo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1: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Suneel Srikanta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Aditya Ram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 Vallabhaneni </a:t>
            </a:r>
          </a:p>
        </p:txBody>
      </p:sp>
      <p:pic>
        <p:nvPicPr>
          <p:cNvPr id="5" name="Image 0">
            <a:extLst>
              <a:ext uri="{FF2B5EF4-FFF2-40B4-BE49-F238E27FC236}">
                <a16:creationId xmlns:a16="http://schemas.microsoft.com/office/drawing/2014/main" id="{AB2465A7-FF7F-5AA2-FBEE-752822248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49" y="295041"/>
            <a:ext cx="3616063" cy="610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1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996858D-FD5B-C859-9A11-EA96F524D24E}"/>
              </a:ext>
            </a:extLst>
          </p:cNvPr>
          <p:cNvSpPr>
            <a:spLocks noGrp="1"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Used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60F305B-3658-E4E4-F920-2DA35066E9FE}"/>
              </a:ext>
            </a:extLst>
          </p:cNvPr>
          <p:cNvSpPr>
            <a:spLocks noGrp="1"/>
          </p:cNvSpPr>
          <p:nvPr/>
        </p:nvSpPr>
        <p:spPr>
          <a:xfrm>
            <a:off x="890559" y="1651313"/>
            <a:ext cx="8596668" cy="3077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ctr"/>
            <a:r>
              <a:rPr lang="en-US" sz="28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Logistic Regression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fontAlgn="ctr"/>
            <a:r>
              <a:rPr lang="en-US" sz="28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Linear Support Vector Machine (SVC)</a:t>
            </a:r>
          </a:p>
          <a:p>
            <a:pPr marL="0" fontAlgn="ctr"/>
            <a:r>
              <a:rPr lang="en-US" sz="28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Random Forest</a:t>
            </a:r>
          </a:p>
          <a:p>
            <a:pPr marL="0" fontAlgn="ctr"/>
            <a:r>
              <a:rPr lang="en-US" sz="280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Gradient Boosted Tree (GBT)</a:t>
            </a:r>
          </a:p>
        </p:txBody>
      </p:sp>
    </p:spTree>
    <p:extLst>
      <p:ext uri="{BB962C8B-B14F-4D97-AF65-F5344CB8AC3E}">
        <p14:creationId xmlns:p14="http://schemas.microsoft.com/office/powerpoint/2010/main" val="225516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9B4554-A85A-CA07-BE59-7913423A35FF}"/>
              </a:ext>
            </a:extLst>
          </p:cNvPr>
          <p:cNvSpPr txBox="1"/>
          <p:nvPr/>
        </p:nvSpPr>
        <p:spPr>
          <a:xfrm>
            <a:off x="218660" y="243918"/>
            <a:ext cx="9541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1915B6-7F78-B885-C828-185DBAC01F5A}"/>
              </a:ext>
            </a:extLst>
          </p:cNvPr>
          <p:cNvSpPr/>
          <p:nvPr/>
        </p:nvSpPr>
        <p:spPr>
          <a:xfrm>
            <a:off x="404190" y="495660"/>
            <a:ext cx="5506281" cy="2728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Boosted Trees: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robust boosting algorithm that builds trees sequentially, with each new tree learning from the mistakes of the last, leading to higher precision in classification.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97A02-2D82-2D00-6A51-DEB6CF848B3C}"/>
              </a:ext>
            </a:extLst>
          </p:cNvPr>
          <p:cNvSpPr/>
          <p:nvPr/>
        </p:nvSpPr>
        <p:spPr>
          <a:xfrm>
            <a:off x="311425" y="3634098"/>
            <a:ext cx="5691810" cy="2728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LinearSVC: </a:t>
            </a:r>
            <a:r>
              <a:rPr lang="en-US" sz="2800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 fast and efficient linear classifier that finds the best boundary between classes. It’s based on Support Vector Machines and works well with high-dimensional data like text.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451347D-134F-4102-B197-7FEAF47652C4}"/>
              </a:ext>
            </a:extLst>
          </p:cNvPr>
          <p:cNvSpPr/>
          <p:nvPr/>
        </p:nvSpPr>
        <p:spPr>
          <a:xfrm>
            <a:off x="6281530" y="495660"/>
            <a:ext cx="5377070" cy="2728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 ensemble method that combines multiple decision trees to improve prediction accuracy and stability by reducing the risk of overfitting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1B64605-95CA-195B-0F32-196F5557651E}"/>
              </a:ext>
            </a:extLst>
          </p:cNvPr>
          <p:cNvSpPr/>
          <p:nvPr/>
        </p:nvSpPr>
        <p:spPr>
          <a:xfrm>
            <a:off x="6384234" y="3634098"/>
            <a:ext cx="5274366" cy="27282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Regression: </a:t>
            </a:r>
            <a:r>
              <a:rPr lang="en-US" sz="2800" dirty="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 baseline model that is interpretable and effective for estimating probabilities in binary classification tasks.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2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3DA-B625-77AA-889B-DE449B35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519" y="58443"/>
            <a:ext cx="8596668" cy="13208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BD9375-8665-3601-23CA-591B7A99D01F}"/>
              </a:ext>
            </a:extLst>
          </p:cNvPr>
          <p:cNvSpPr/>
          <p:nvPr/>
        </p:nvSpPr>
        <p:spPr>
          <a:xfrm>
            <a:off x="500264" y="1255881"/>
            <a:ext cx="11191461" cy="2515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41FEB-3D90-A444-E8AA-1AC45C6C5366}"/>
              </a:ext>
            </a:extLst>
          </p:cNvPr>
          <p:cNvSpPr/>
          <p:nvPr/>
        </p:nvSpPr>
        <p:spPr>
          <a:xfrm>
            <a:off x="500265" y="756436"/>
            <a:ext cx="11191461" cy="468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Gradient Boosted Tree   							Linear SVC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2FDA6-3043-3A64-8FBA-941148E1DA92}"/>
              </a:ext>
            </a:extLst>
          </p:cNvPr>
          <p:cNvSpPr/>
          <p:nvPr/>
        </p:nvSpPr>
        <p:spPr>
          <a:xfrm>
            <a:off x="500263" y="4300579"/>
            <a:ext cx="11191461" cy="2405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AE5BB-F73C-74FE-46C9-3C6B52C1C410}"/>
              </a:ext>
            </a:extLst>
          </p:cNvPr>
          <p:cNvSpPr/>
          <p:nvPr/>
        </p:nvSpPr>
        <p:spPr>
          <a:xfrm>
            <a:off x="500264" y="3817984"/>
            <a:ext cx="11191461" cy="4682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   Logistic Regression								Random Forest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F87C6-21F0-2EA9-4755-04DC8195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7846" y="1441421"/>
            <a:ext cx="4991028" cy="20125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Parameter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gridparamGrid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ParamGridBuilder() \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svc.regParam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[0.01, 0.1]) \        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svc.maxIter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[10, 20]) \     .build()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067915-F0B3-B0D0-DA20-CD071ADD0142}"/>
              </a:ext>
            </a:extLst>
          </p:cNvPr>
          <p:cNvSpPr txBox="1">
            <a:spLocks/>
          </p:cNvSpPr>
          <p:nvPr/>
        </p:nvSpPr>
        <p:spPr>
          <a:xfrm>
            <a:off x="891209" y="4720597"/>
            <a:ext cx="5400260" cy="192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Parameter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gridparamGrid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ParamGridBuilder() \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lr.regParam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[0.01, 0.1, 1.0]) \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lr.elasticNetParam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[0.0, 0.5, 1.0]) \    .build()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322E5B-0154-7F7F-6FF4-FCD4CAF21210}"/>
              </a:ext>
            </a:extLst>
          </p:cNvPr>
          <p:cNvSpPr txBox="1">
            <a:spLocks/>
          </p:cNvSpPr>
          <p:nvPr/>
        </p:nvSpPr>
        <p:spPr>
          <a:xfrm>
            <a:off x="704893" y="1365686"/>
            <a:ext cx="5195644" cy="2056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Parameter 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gridparamGrid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ParamGridBuilder() \    .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gbt.maxDepth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[3, 5]) \    .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gbt.maxIter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[10, 20]) \    .build()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BF19EC-A5BC-B29C-8E26-AB5F373971B0}"/>
              </a:ext>
            </a:extLst>
          </p:cNvPr>
          <p:cNvSpPr txBox="1">
            <a:spLocks/>
          </p:cNvSpPr>
          <p:nvPr/>
        </p:nvSpPr>
        <p:spPr>
          <a:xfrm>
            <a:off x="6291469" y="4655932"/>
            <a:ext cx="5123783" cy="1550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Parameter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gridparamGrid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ParamGridBuilder() \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rf.numTrees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[10, 20, 30]) \    .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addGrid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rf.maxDepth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[3, 5, 8]) \    .build()</a:t>
            </a:r>
          </a:p>
        </p:txBody>
      </p:sp>
    </p:spTree>
    <p:extLst>
      <p:ext uri="{BB962C8B-B14F-4D97-AF65-F5344CB8AC3E}">
        <p14:creationId xmlns:p14="http://schemas.microsoft.com/office/powerpoint/2010/main" val="387532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C1D94A-C2AA-10E6-7CAC-D5A904E9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382874"/>
              </p:ext>
            </p:extLst>
          </p:nvPr>
        </p:nvGraphicFramePr>
        <p:xfrm>
          <a:off x="101601" y="114300"/>
          <a:ext cx="11976102" cy="661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857">
                  <a:extLst>
                    <a:ext uri="{9D8B030D-6E8A-4147-A177-3AD203B41FA5}">
                      <a16:colId xmlns:a16="http://schemas.microsoft.com/office/drawing/2014/main" val="1329286539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0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4083">
                <a:tc gridSpan="2"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28">
                <a:tc gridSpan="10"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 Validation Split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260">
                <a:tc>
                  <a:txBody>
                    <a:bodyPr/>
                    <a:lstStyle/>
                    <a:p>
                      <a:r>
                        <a:rPr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208657.0</a:t>
                      </a:r>
                      <a:endParaRPr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210887.0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219479.0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220509.0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0.68232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0.75454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0.70127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22.11 Min</a:t>
                      </a:r>
                    </a:p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539">
                <a:tc>
                  <a:txBody>
                    <a:bodyPr/>
                    <a:lstStyle/>
                    <a:p>
                      <a:r>
                        <a:rPr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SVC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118102.0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114927.0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105272.0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102639.0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0.73628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0.78121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0.71126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26.45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260">
                <a:tc>
                  <a:txBody>
                    <a:bodyPr/>
                    <a:lstStyle/>
                    <a:p>
                      <a:r>
                        <a:rPr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138500.0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134764.0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85288.0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81513.0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0.63683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0.72950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0.62974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35.06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539">
                <a:tc>
                  <a:txBody>
                    <a:bodyPr/>
                    <a:lstStyle/>
                    <a:p>
                      <a:r>
                        <a:rPr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111614.0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110188.0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110991.0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107749.0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0.62132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0.66880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0.61821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55.48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28">
                <a:tc gridSpan="10">
                  <a:txBody>
                    <a:bodyPr/>
                    <a:lstStyle/>
                    <a:p>
                      <a:pPr algn="ctr"/>
                      <a:r>
                        <a:rPr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Cross Validation Split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2260">
                <a:tc>
                  <a:txBody>
                    <a:bodyPr/>
                    <a:lstStyle/>
                    <a:p>
                      <a:r>
                        <a:rPr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228212.0</a:t>
                      </a:r>
                      <a:endParaRPr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220434.0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219343.0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210383.0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0.62723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0.71582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0.70241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27.34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539">
                <a:tc>
                  <a:txBody>
                    <a:bodyPr/>
                    <a:lstStyle/>
                    <a:p>
                      <a:r>
                        <a:rPr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SVC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134934.0</a:t>
                      </a:r>
                      <a:endParaRPr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148211.0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129431.0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124812.0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0.65829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0.68232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0.62981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29.10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2260">
                <a:tc>
                  <a:txBody>
                    <a:bodyPr/>
                    <a:lstStyle/>
                    <a:p>
                      <a:r>
                        <a:rPr sz="2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Random Forest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124360.0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120165.0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99665.0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95343.0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0.60857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0.66603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0.63941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71.28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9539">
                <a:tc>
                  <a:txBody>
                    <a:bodyPr/>
                    <a:lstStyle/>
                    <a:p>
                      <a:r>
                        <a:rPr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GBT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115441.0</a:t>
                      </a:r>
                      <a:endParaRPr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193541.0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103431.0</a:t>
                      </a:r>
                      <a:endParaRPr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168213.0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0.74934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0.78212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0.71431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78.54 Min</a:t>
                      </a:r>
                      <a:endParaRPr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8169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56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D9E3-A242-B552-209E-B34A3E2E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63" y="24695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C4F0C-9847-B0D3-17B5-1194DD7F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919287"/>
            <a:ext cx="7400925" cy="256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614CA-C372-C113-FD14-93342FF469AA}"/>
              </a:ext>
            </a:extLst>
          </p:cNvPr>
          <p:cNvSpPr txBox="1"/>
          <p:nvPr/>
        </p:nvSpPr>
        <p:spPr>
          <a:xfrm>
            <a:off x="1481137" y="4745961"/>
            <a:ext cx="89800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Recall is more important if you want to minimize missed disputed tickets (i.e., reduce FN).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Precision is important to catch fewer wrongly flagged as disputed tickets (i.e. reduce FP).</a:t>
            </a:r>
          </a:p>
        </p:txBody>
      </p:sp>
    </p:spTree>
    <p:extLst>
      <p:ext uri="{BB962C8B-B14F-4D97-AF65-F5344CB8AC3E}">
        <p14:creationId xmlns:p14="http://schemas.microsoft.com/office/powerpoint/2010/main" val="63646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38989-72B3-93AE-B1D8-A02401D9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32" y="76252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13B690-3DEB-78A4-03BD-C8FE62A21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438903"/>
              </p:ext>
            </p:extLst>
          </p:nvPr>
        </p:nvGraphicFramePr>
        <p:xfrm>
          <a:off x="6469628" y="1397052"/>
          <a:ext cx="5615373" cy="3629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4C4755-46DD-8B3B-9294-9F1F2E8AFE7C}"/>
              </a:ext>
            </a:extLst>
          </p:cNvPr>
          <p:cNvSpPr txBox="1"/>
          <p:nvPr/>
        </p:nvSpPr>
        <p:spPr>
          <a:xfrm>
            <a:off x="1013791" y="1769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CB26D5-7D19-EB25-CB2A-0E7E61514197}"/>
              </a:ext>
            </a:extLst>
          </p:cNvPr>
          <p:cNvSpPr txBox="1"/>
          <p:nvPr/>
        </p:nvSpPr>
        <p:spPr>
          <a:xfrm>
            <a:off x="1669774" y="2453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7B179E4-76B0-5A0E-AA5C-5461DB77BE7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3883" y="1010936"/>
            <a:ext cx="607691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Vehicle State of Registration: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influences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22%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dispute decisions — local vs. out-of-state drivers behave differently.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Issuer Precinct: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accounts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19.6%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reflecting variation in enforcement patterns and community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Violation Location &amp; Time: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17.7%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16.2%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indicating that where and when a ticket is issued impacts likelihood of dispute.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Vehicle Characteristics: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(body type &amp; make) jointly affect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24.4%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showing user type and brand behavior matter in disputes.</a:t>
            </a:r>
          </a:p>
        </p:txBody>
      </p:sp>
    </p:spTree>
    <p:extLst>
      <p:ext uri="{BB962C8B-B14F-4D97-AF65-F5344CB8AC3E}">
        <p14:creationId xmlns:p14="http://schemas.microsoft.com/office/powerpoint/2010/main" val="380471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57AAB726-8EA3-C6CF-6778-46B64F482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589" y="266258"/>
            <a:ext cx="5639587" cy="632548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CC9DF0-CBA2-E180-B30F-AB95425ACD72}"/>
              </a:ext>
            </a:extLst>
          </p:cNvPr>
          <p:cNvGraphicFramePr>
            <a:graphicFrameLocks noGrp="1"/>
          </p:cNvGraphicFramePr>
          <p:nvPr/>
        </p:nvGraphicFramePr>
        <p:xfrm>
          <a:off x="799547" y="1286196"/>
          <a:ext cx="48160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015">
                  <a:extLst>
                    <a:ext uri="{9D8B030D-6E8A-4147-A177-3AD203B41FA5}">
                      <a16:colId xmlns:a16="http://schemas.microsoft.com/office/drawing/2014/main" val="3517812720"/>
                    </a:ext>
                  </a:extLst>
                </a:gridCol>
                <a:gridCol w="1204015">
                  <a:extLst>
                    <a:ext uri="{9D8B030D-6E8A-4147-A177-3AD203B41FA5}">
                      <a16:colId xmlns:a16="http://schemas.microsoft.com/office/drawing/2014/main" val="1897399151"/>
                    </a:ext>
                  </a:extLst>
                </a:gridCol>
                <a:gridCol w="1204015">
                  <a:extLst>
                    <a:ext uri="{9D8B030D-6E8A-4147-A177-3AD203B41FA5}">
                      <a16:colId xmlns:a16="http://schemas.microsoft.com/office/drawing/2014/main" val="1725654669"/>
                    </a:ext>
                  </a:extLst>
                </a:gridCol>
                <a:gridCol w="1204015">
                  <a:extLst>
                    <a:ext uri="{9D8B030D-6E8A-4147-A177-3AD203B41FA5}">
                      <a16:colId xmlns:a16="http://schemas.microsoft.com/office/drawing/2014/main" val="38371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Violation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7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722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5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0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5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7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1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49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403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EF3-3631-B414-C7C8-38C81B2B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332" y="29235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280F-92AC-74EB-D495-443AF307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9802"/>
            <a:ext cx="1135625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Integrating indexers, vector assemblers, sampling logic, and hyperparameter tuning into a single pipeline was challenging to debug and optimize.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Using TrainValidationSplit or CrossValidator with large data can be computationally expensive without cluster optimization.</a:t>
            </a:r>
          </a:p>
          <a:p>
            <a:pPr marL="742950" lvl="1" indent="-285750">
              <a:buFont typeface="+mj-lt"/>
              <a:buAutoNum type="arabicPeriod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10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9AC-497E-2772-CBA7-F98149E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371" y="23630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2EAB-1C3C-332D-6F9B-F45AE08B5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863" y="1258377"/>
            <a:ext cx="9336893" cy="3880773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LinearSVC with Cross Validation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the best model for the NYC parking dataset due to its higher recall and balanced precision, effectively identifying disputed violations.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Considering model training efficiency,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LinearSVC with Train Validation Split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is preferred when quicker results are needed with minimal trade-off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8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49504-E654-FCD5-C76C-6BF346B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7834" y="27053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CCF0-6C80-9E2B-69A7-96272187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434" y="13858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New York City Open Data (2017)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Parking Violations Issued - Fiscal Year 2017.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Retrieved from: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https://data.cityofnewyork.us/</a:t>
            </a: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1578293-23A2-E795-D33E-BEA3DFDA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52" y="218661"/>
            <a:ext cx="8596668" cy="1320800"/>
          </a:xfrm>
          <a:prstGeom prst="rect">
            <a:avLst/>
          </a:prstGeom>
        </p:spPr>
        <p:txBody>
          <a:bodyPr vert="horz" lIns="457200" tIns="45720" rIns="45720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  <a:defRPr lang="en-US" sz="3400" b="0" i="0" kern="1200" spc="16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pic>
        <p:nvPicPr>
          <p:cNvPr id="6" name="Graphic 3434" descr="Customer review with solid fill">
            <a:extLst>
              <a:ext uri="{FF2B5EF4-FFF2-40B4-BE49-F238E27FC236}">
                <a16:creationId xmlns:a16="http://schemas.microsoft.com/office/drawing/2014/main" id="{C70117AD-C863-7F0D-DDDC-F7E5D8D0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552" y="1898374"/>
            <a:ext cx="2552883" cy="2504661"/>
          </a:xfrm>
          <a:prstGeom prst="rect">
            <a:avLst/>
          </a:prstGeom>
        </p:spPr>
      </p:pic>
      <p:graphicFrame>
        <p:nvGraphicFramePr>
          <p:cNvPr id="5" name="TextBox 7">
            <a:extLst>
              <a:ext uri="{FF2B5EF4-FFF2-40B4-BE49-F238E27FC236}">
                <a16:creationId xmlns:a16="http://schemas.microsoft.com/office/drawing/2014/main" id="{6BE1F2B9-05F1-47FB-3BDE-7E9C58105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483566"/>
              </p:ext>
            </p:extLst>
          </p:nvPr>
        </p:nvGraphicFramePr>
        <p:xfrm>
          <a:off x="3031435" y="1302025"/>
          <a:ext cx="7971183" cy="5158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2449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09F3-43D8-A6FC-F676-15D96EB5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5634" y="1627189"/>
            <a:ext cx="8596668" cy="38807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4833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C436-6FDC-714F-BFF1-78BD0AF2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99" y="288235"/>
            <a:ext cx="2652275" cy="8166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7B9BB65-2B0E-6A59-6F3A-490A4AAEFC01}"/>
              </a:ext>
            </a:extLst>
          </p:cNvPr>
          <p:cNvSpPr txBox="1"/>
          <p:nvPr/>
        </p:nvSpPr>
        <p:spPr>
          <a:xfrm>
            <a:off x="578554" y="1358903"/>
            <a:ext cx="1135294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Dataset</a:t>
            </a:r>
          </a:p>
          <a:p>
            <a:pPr algn="just"/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Dataset name: NYC Parking Tickets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Dataset source URL: 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https://www.kaggle.com/datasets/new-york-city/nyc-parking-tickets?select=Parking_Violations_Issued_-_Fiscal_Year_2017</a:t>
            </a:r>
            <a:r>
              <a:rPr lang="en-US" sz="2800" dirty="0">
                <a:solidFill>
                  <a:srgbClr val="3FCDE7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.csv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Country: USA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Number of Files: 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Dataset size: 2.1 GB</a:t>
            </a:r>
          </a:p>
          <a:p>
            <a:pPr algn="just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just"/>
            <a:endParaRPr lang="en-US" sz="1800" dirty="0">
              <a:latin typeface="Calibri"/>
              <a:cs typeface="Calibri"/>
            </a:endParaRPr>
          </a:p>
          <a:p>
            <a:pPr algn="just"/>
            <a:r>
              <a:rPr lang="en-US" sz="2800" b="1" dirty="0">
                <a:solidFill>
                  <a:srgbClr val="002060"/>
                </a:solidFill>
                <a:latin typeface="Calibri"/>
                <a:cs typeface="Calibri"/>
              </a:rPr>
              <a:t>       </a:t>
            </a:r>
            <a:r>
              <a:rPr lang="en-US" sz="2800" b="1" u="sng" dirty="0">
                <a:solidFill>
                  <a:srgbClr val="002060"/>
                </a:solidFill>
                <a:latin typeface="Calibri"/>
                <a:cs typeface="Calibri"/>
              </a:rPr>
              <a:t>Project GitHub link</a:t>
            </a:r>
          </a:p>
          <a:p>
            <a:pPr marL="114300" algn="just"/>
            <a:endParaRPr lang="en-US" dirty="0">
              <a:latin typeface="+mj-lt"/>
            </a:endParaRPr>
          </a:p>
          <a:p>
            <a:pPr marL="114300" algn="just"/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https://github.com/suneelsrikanta/NYC_Parking_Violations</a:t>
            </a:r>
            <a:endParaRPr lang="en-US" sz="28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228600" algn="just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pic>
        <p:nvPicPr>
          <p:cNvPr id="5" name="Picture 4" descr="GitHub Logos and Usage · GitHub">
            <a:extLst>
              <a:ext uri="{FF2B5EF4-FFF2-40B4-BE49-F238E27FC236}">
                <a16:creationId xmlns:a16="http://schemas.microsoft.com/office/drawing/2014/main" id="{F214A102-5385-61CA-ED01-D799AD07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554" y="5334000"/>
            <a:ext cx="632387" cy="5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A39B1-639A-8AF2-1359-22CD1C6B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29" y="178904"/>
            <a:ext cx="2880874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7B9BB65-2B0E-6A59-6F3A-490A4AAEFC01}"/>
              </a:ext>
            </a:extLst>
          </p:cNvPr>
          <p:cNvSpPr txBox="1"/>
          <p:nvPr/>
        </p:nvSpPr>
        <p:spPr>
          <a:xfrm>
            <a:off x="317437" y="729974"/>
            <a:ext cx="11557125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  <a:p>
            <a:pPr algn="just"/>
            <a:r>
              <a:rPr lang="en-US" sz="32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Introduction</a:t>
            </a:r>
          </a:p>
          <a:p>
            <a:pPr algn="just"/>
            <a:endParaRPr lang="en-US" sz="18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NYC Parking Violations 2015 dataset contains detailed information on parking tickets issued in New York City during the 2017 fiscal year.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includes key fields such as violation code, issue date and time, vehicle type and make, license plate state, precinct, and issuing agency.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provides a real-world foundation for analyzing parking trends, identifying common violations, and understanding city enforcement patterns.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size and structure make it ideal for big data processing and machine learning applications, such as predicting whether a ticket will be disputed.</a:t>
            </a:r>
          </a:p>
          <a:p>
            <a:pPr algn="just"/>
            <a:endParaRPr lang="en-US" sz="3200" b="1" u="sng" dirty="0">
              <a:solidFill>
                <a:srgbClr val="0D0D0D"/>
              </a:solidFill>
              <a:latin typeface="Söhne"/>
              <a:cs typeface="Calibri" panose="020F050202020403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1800" dirty="0">
              <a:latin typeface="Calibri"/>
              <a:cs typeface="Calibri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1800" dirty="0">
              <a:latin typeface="Calibri"/>
              <a:cs typeface="Calibri"/>
            </a:endParaRPr>
          </a:p>
          <a:p>
            <a:pPr marL="114300" algn="just"/>
            <a:endParaRPr lang="en-US" dirty="0">
              <a:latin typeface="+mj-lt"/>
            </a:endParaRPr>
          </a:p>
          <a:p>
            <a:pPr marL="114300" algn="just"/>
            <a:endParaRPr lang="en-US" sz="1000" dirty="0"/>
          </a:p>
          <a:p>
            <a:pPr marL="342900" indent="-228600" algn="just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629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3E1D-C64C-57E5-3136-AA6CF5A3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012" y="25841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C434-113F-75F2-0A5E-B049AD77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42" y="1283777"/>
            <a:ext cx="11180049" cy="5405258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Payment Behavior for Parking Violations</a:t>
            </a:r>
            <a:r>
              <a:rPr lang="en-US" sz="2800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 machine learning models in PySpark (Gradient Boosted Trees, Logistic Regression) to predict whether a parking violation will be paid or remain unpaid.</a:t>
            </a:r>
          </a:p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 Tuning: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Leverage PySpark’s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MLib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fine-tune model parameters using TrainValidationSplit and ParamGridBuilder.</a:t>
            </a:r>
          </a:p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Apply TrainValidationSplit and CrossValidator to rigorously test models and ensure robust generalization to unseen data.</a:t>
            </a:r>
          </a:p>
          <a:p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 &amp; Importance Analysis: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Extract features like violation time, vehicle make, and fine amount; assess their impact on payment outcomes using feature importance scores</a:t>
            </a:r>
          </a:p>
        </p:txBody>
      </p:sp>
    </p:spTree>
    <p:extLst>
      <p:ext uri="{BB962C8B-B14F-4D97-AF65-F5344CB8AC3E}">
        <p14:creationId xmlns:p14="http://schemas.microsoft.com/office/powerpoint/2010/main" val="259214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6058-F965-C8C8-D1B3-754BF32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68" y="310846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325E-0CB9-EE96-EC58-B157780D5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99" y="1345581"/>
            <a:ext cx="8596668" cy="3880773"/>
          </a:xfrm>
        </p:spPr>
        <p:txBody>
          <a:bodyPr>
            <a:normAutofit/>
          </a:bodyPr>
          <a:lstStyle/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version: 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Hadoop 3.1.2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US" sz="2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speed: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2445.406 MHz</a:t>
            </a:r>
            <a:endParaRPr lang="en-US" sz="28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Remote Server IP address: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144.24.13.0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CPU cores: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Memory size: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390.2 G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PySpark version: </a:t>
            </a: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3.2.1</a:t>
            </a:r>
          </a:p>
          <a:p>
            <a:pPr marL="571500" lvl="1" indent="-571500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7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1777-A542-21A5-686D-75944A5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03" y="31805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 -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64C7-6109-FCD3-DC4D-4F99E4673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168" y="1176616"/>
            <a:ext cx="8596668" cy="51247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Data Bricks File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Version: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12.2 LTS Apache Spark 3.3.2, Scala 2.12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Memory: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15.3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Cores: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Nodes: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 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Zeeplin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Version: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0.11.2</a:t>
            </a:r>
            <a:endParaRPr lang="en-US" sz="3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 startAt="2"/>
            </a:pP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 startAt="2"/>
            </a:pP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3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3433F-7CB6-97E7-62A6-9E40D924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726" y="13914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81CFE4-0FE6-DBC5-280A-1BC30471C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98007"/>
              </p:ext>
            </p:extLst>
          </p:nvPr>
        </p:nvGraphicFramePr>
        <p:xfrm>
          <a:off x="1695957" y="1138213"/>
          <a:ext cx="8229600" cy="5245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rPr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Vehicle license plate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State that issued the license 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Vehicle Body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of vehicle body (e.g., sedan, SUV)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Vehicle 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Manufacturer of the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Violation Precinct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Precinct where the violation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Issuer Precinct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Precinct of the officer issuing the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Violation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 the violation occurred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Violation County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County where violation was issued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t>Violation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of parking violation (code)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r>
                        <a:t>DisputeStatus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Whether the ticket is disputed (1) or not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4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E929F-900F-233A-8919-1052A79DB184}"/>
              </a:ext>
            </a:extLst>
          </p:cNvPr>
          <p:cNvSpPr txBox="1"/>
          <p:nvPr/>
        </p:nvSpPr>
        <p:spPr>
          <a:xfrm>
            <a:off x="4368269" y="21934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950EC7-DCE8-D171-EC1A-3880378719A1}"/>
              </a:ext>
            </a:extLst>
          </p:cNvPr>
          <p:cNvSpPr/>
          <p:nvPr/>
        </p:nvSpPr>
        <p:spPr>
          <a:xfrm>
            <a:off x="511291" y="2571564"/>
            <a:ext cx="1272209" cy="1202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27FA3E-AA10-5934-94FE-F4731ECDC026}"/>
              </a:ext>
            </a:extLst>
          </p:cNvPr>
          <p:cNvSpPr/>
          <p:nvPr/>
        </p:nvSpPr>
        <p:spPr>
          <a:xfrm>
            <a:off x="5502916" y="2559951"/>
            <a:ext cx="1249017" cy="1269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C516-78B7-73B1-20E8-A4D4E234BF26}"/>
              </a:ext>
            </a:extLst>
          </p:cNvPr>
          <p:cNvSpPr/>
          <p:nvPr/>
        </p:nvSpPr>
        <p:spPr>
          <a:xfrm>
            <a:off x="3192085" y="1066800"/>
            <a:ext cx="1235088" cy="12523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C86B66-7816-07B3-FCC0-3B6E3A50A829}"/>
              </a:ext>
            </a:extLst>
          </p:cNvPr>
          <p:cNvSpPr/>
          <p:nvPr/>
        </p:nvSpPr>
        <p:spPr>
          <a:xfrm>
            <a:off x="8206668" y="875071"/>
            <a:ext cx="1235088" cy="1180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356637-6D82-E0FF-ABDC-26E47E056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7" y="2520256"/>
            <a:ext cx="1272209" cy="1272209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719CA9C-1EE4-9A03-68D8-A0F06EC18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90" y="1226669"/>
            <a:ext cx="1005477" cy="1005477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76B6E5-0415-B5A2-700C-D0A6AAC70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119" y="1023638"/>
            <a:ext cx="885894" cy="885894"/>
          </a:xfrm>
          <a:prstGeom prst="rect">
            <a:avLst/>
          </a:prstGeom>
        </p:spPr>
      </p:pic>
      <p:pic>
        <p:nvPicPr>
          <p:cNvPr id="24" name="Picture 23" descr="A black rectangle with white dots&#10;&#10;AI-generated content may be incorrect.">
            <a:extLst>
              <a:ext uri="{FF2B5EF4-FFF2-40B4-BE49-F238E27FC236}">
                <a16:creationId xmlns:a16="http://schemas.microsoft.com/office/drawing/2014/main" id="{459E1D39-1EA2-6907-510F-1CD6D6E71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014" y="2793384"/>
            <a:ext cx="941828" cy="9418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DD65292-E50E-E3DE-D01A-09F95B41DDE0}"/>
              </a:ext>
            </a:extLst>
          </p:cNvPr>
          <p:cNvSpPr txBox="1"/>
          <p:nvPr/>
        </p:nvSpPr>
        <p:spPr>
          <a:xfrm>
            <a:off x="288449" y="3724782"/>
            <a:ext cx="2063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81125B-6696-EC4F-B46E-D765E095A921}"/>
              </a:ext>
            </a:extLst>
          </p:cNvPr>
          <p:cNvSpPr txBox="1"/>
          <p:nvPr/>
        </p:nvSpPr>
        <p:spPr>
          <a:xfrm>
            <a:off x="289411" y="4277965"/>
            <a:ext cx="2285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https://www.kaggle.com/datasets/new-york-city/nyc-parking-tickets?select=Parking_Violations_Issued_-_Fiscal_Year_2017.csv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29E0D7-E64C-7BDB-7206-D050D867B5D8}"/>
              </a:ext>
            </a:extLst>
          </p:cNvPr>
          <p:cNvSpPr txBox="1"/>
          <p:nvPr/>
        </p:nvSpPr>
        <p:spPr>
          <a:xfrm>
            <a:off x="2990531" y="2520256"/>
            <a:ext cx="2393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&amp; Feature Engineering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(HDFS, Databricks, Spark CLI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98BDCF-D4F8-3BD9-D3ED-639F4EA0DCF0}"/>
              </a:ext>
            </a:extLst>
          </p:cNvPr>
          <p:cNvSpPr txBox="1"/>
          <p:nvPr/>
        </p:nvSpPr>
        <p:spPr>
          <a:xfrm>
            <a:off x="5218774" y="4149848"/>
            <a:ext cx="253438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Pyspark’s Mlib for model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872362-FF43-95EB-1449-E465F85AC57A}"/>
              </a:ext>
            </a:extLst>
          </p:cNvPr>
          <p:cNvSpPr txBox="1"/>
          <p:nvPr/>
        </p:nvSpPr>
        <p:spPr>
          <a:xfrm>
            <a:off x="7991213" y="2201424"/>
            <a:ext cx="25740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Comparison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binary classification metrics for performance evaluation and employ PySparks’s tools to analyze feature importance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57AEBD-C74A-77CE-2AD1-963151790233}"/>
              </a:ext>
            </a:extLst>
          </p:cNvPr>
          <p:cNvSpPr txBox="1"/>
          <p:nvPr/>
        </p:nvSpPr>
        <p:spPr>
          <a:xfrm rot="19784951">
            <a:off x="1548948" y="2235028"/>
            <a:ext cx="20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B8B8CA-706D-542C-EBF8-0F5009EBC66B}"/>
              </a:ext>
            </a:extLst>
          </p:cNvPr>
          <p:cNvSpPr txBox="1"/>
          <p:nvPr/>
        </p:nvSpPr>
        <p:spPr>
          <a:xfrm rot="2425120">
            <a:off x="4209813" y="2135401"/>
            <a:ext cx="166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7F7BAC-8CBA-EDC1-EC6E-229D77C9A82F}"/>
              </a:ext>
            </a:extLst>
          </p:cNvPr>
          <p:cNvSpPr txBox="1"/>
          <p:nvPr/>
        </p:nvSpPr>
        <p:spPr>
          <a:xfrm rot="19784951">
            <a:off x="6542643" y="2194759"/>
            <a:ext cx="195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--------------------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3729</TotalTime>
  <Words>1262</Words>
  <Application>Microsoft Office PowerPoint</Application>
  <PresentationFormat>Widescreen</PresentationFormat>
  <Paragraphs>271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Söhne</vt:lpstr>
      <vt:lpstr>Times New Roman</vt:lpstr>
      <vt:lpstr>Trebuchet MS</vt:lpstr>
      <vt:lpstr>TT Commons Pro</vt:lpstr>
      <vt:lpstr>Wingdings</vt:lpstr>
      <vt:lpstr>Wingdings 3</vt:lpstr>
      <vt:lpstr>Facet</vt:lpstr>
      <vt:lpstr>ML Models to predict Parking Violation </vt:lpstr>
      <vt:lpstr>AGENDA</vt:lpstr>
      <vt:lpstr>Introduction</vt:lpstr>
      <vt:lpstr>Introduction</vt:lpstr>
      <vt:lpstr>Project Objective</vt:lpstr>
      <vt:lpstr>Server Specifications</vt:lpstr>
      <vt:lpstr>Technical Specifications - Databricks</vt:lpstr>
      <vt:lpstr>Data Description</vt:lpstr>
      <vt:lpstr>PowerPoint Presentation</vt:lpstr>
      <vt:lpstr>PowerPoint Presentation</vt:lpstr>
      <vt:lpstr>PowerPoint Presentation</vt:lpstr>
      <vt:lpstr>Hyperparameter Tuning </vt:lpstr>
      <vt:lpstr>PowerPoint Presentation</vt:lpstr>
      <vt:lpstr>Confusion Matrix</vt:lpstr>
      <vt:lpstr>Feature Importance</vt:lpstr>
      <vt:lpstr>PowerPoint Presentation</vt:lpstr>
      <vt:lpstr>Challenges</vt:lpstr>
      <vt:lpstr>Conclusions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Srikanta, Suneel</dc:creator>
  <cp:lastModifiedBy>Srikanta, Suneel</cp:lastModifiedBy>
  <cp:revision>118</cp:revision>
  <dcterms:created xsi:type="dcterms:W3CDTF">2025-05-02T20:18:07Z</dcterms:created>
  <dcterms:modified xsi:type="dcterms:W3CDTF">2025-05-05T10:29:52Z</dcterms:modified>
</cp:coreProperties>
</file>