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317" r:id="rId4"/>
    <p:sldId id="318" r:id="rId5"/>
    <p:sldId id="322" r:id="rId6"/>
    <p:sldId id="321" r:id="rId7"/>
    <p:sldId id="320" r:id="rId8"/>
    <p:sldId id="323" r:id="rId9"/>
    <p:sldId id="324" r:id="rId10"/>
    <p:sldId id="312" r:id="rId11"/>
    <p:sldId id="325" r:id="rId12"/>
    <p:sldId id="326" r:id="rId13"/>
    <p:sldId id="273" r:id="rId14"/>
    <p:sldId id="328" r:id="rId15"/>
    <p:sldId id="329" r:id="rId16"/>
    <p:sldId id="330" r:id="rId17"/>
    <p:sldId id="331" r:id="rId18"/>
    <p:sldId id="327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6308AB-DFBB-D749-8939-BD1358EB72B0}">
          <p14:sldIdLst>
            <p14:sldId id="256"/>
          </p14:sldIdLst>
        </p14:section>
        <p14:section name="Default Section" id="{173FA879-0182-E143-A16D-FDCF2F7BD713}">
          <p14:sldIdLst/>
        </p14:section>
        <p14:section name="Hydra" id="{9A1ACDB5-A4EC-B249-9FDD-002286A16345}">
          <p14:sldIdLst>
            <p14:sldId id="272"/>
            <p14:sldId id="317"/>
            <p14:sldId id="318"/>
            <p14:sldId id="322"/>
            <p14:sldId id="321"/>
            <p14:sldId id="320"/>
            <p14:sldId id="323"/>
            <p14:sldId id="324"/>
          </p14:sldIdLst>
        </p14:section>
        <p14:section name="Pydantic" id="{92697578-5E15-424C-AD46-93AF5F522F84}">
          <p14:sldIdLst>
            <p14:sldId id="312"/>
            <p14:sldId id="325"/>
            <p14:sldId id="326"/>
          </p14:sldIdLst>
        </p14:section>
        <p14:section name="Training usecases" id="{47F86365-EA4A-6F46-8082-A093FF6BBFFE}">
          <p14:sldIdLst>
            <p14:sldId id="273"/>
            <p14:sldId id="328"/>
            <p14:sldId id="329"/>
            <p14:sldId id="330"/>
            <p14:sldId id="331"/>
            <p14:sldId id="327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47AC4-8564-E848-A2BA-FB11FB19E8C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E27B-BF27-D94C-A72F-B8B2559D5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43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89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99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92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94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64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wandb.ai</a:t>
            </a:r>
            <a:r>
              <a:rPr lang="en-US" dirty="0"/>
              <a:t>/</a:t>
            </a:r>
            <a:r>
              <a:rPr lang="en-US" dirty="0" err="1"/>
              <a:t>adrishd</a:t>
            </a:r>
            <a:r>
              <a:rPr lang="en-US" dirty="0"/>
              <a:t>/hydra-example/reports/Configuring-W-B-Projects-with-Hydra--VmlldzoxNTA2MzQw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5A42-5F88-4E40-9956-31BF13E8EF5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6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0D6F-DC52-4445-A5E3-8F03ED041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C10C-AF41-2C4F-AB8E-3A03718E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2521-2B94-3E46-834E-0E9298A0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93C4-9F1C-9C43-9AE4-DA03416D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162E-2ED3-D244-B7DB-906FEA92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0BA9-D406-A644-9E44-84ABDE0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A437C-B608-5C4A-AA5E-E8C10C17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235B-C2A8-9648-86F1-0089E1D5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740C8-BB24-D443-9457-CCDBEB69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962D-DA16-7849-90E5-30E8E838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1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B6DE5-2508-1549-96FA-A3C3B3A0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8663-AA3A-B242-8F05-3556995E5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37B0-A8D9-944C-867F-8FD7F398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0B42-8ACF-AD4D-8B40-1A8C6BDB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4B4A-B6E0-F54E-BD79-47ED59E3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904-5BCF-4C1D-A013-2753BBEDF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E7A1-12DC-4AFC-A0F6-704C2624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E2849B54-50DF-4E9F-A75E-3D9B6B8191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998" y="1800000"/>
            <a:ext cx="11278506" cy="3973479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AU" dirty="0"/>
              <a:t>Eighth level</a:t>
            </a:r>
          </a:p>
          <a:p>
            <a:pPr lvl="8"/>
            <a:r>
              <a:rPr lang="en-AU" dirty="0"/>
              <a:t>Nineth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C2CE2CA-0A8E-40A3-9A15-432CA2E75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315481"/>
            <a:ext cx="4499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pPr algn="r"/>
            <a:fld id="{A31F76C9-D196-4C71-8CBA-EBFC167F715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687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uter 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BD8A29F-4196-4DDE-A0D4-CDCEC6392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885" r="3620" b="25054"/>
          <a:stretch/>
        </p:blipFill>
        <p:spPr>
          <a:xfrm>
            <a:off x="5582265" y="0"/>
            <a:ext cx="6609735" cy="614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A792A-2F5C-4676-B8B2-AB73C0A909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233" y="450001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D3904-5BCF-4C1D-A013-2753BBEDF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450001"/>
            <a:ext cx="1127850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title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E7A1-12DC-4AFC-A0F6-704C2624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1CE6D4F-848E-47E4-BF46-91B983C5D4E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98876" y="1429394"/>
            <a:ext cx="5849408" cy="3467071"/>
          </a:xfrm>
          <a:solidFill>
            <a:schemeClr val="accent6"/>
          </a:solidFill>
        </p:spPr>
        <p:txBody>
          <a:bodyPr/>
          <a:lstStyle>
            <a:lvl1pPr>
              <a:defRPr sz="1600" b="0">
                <a:solidFill>
                  <a:srgbClr val="F40087"/>
                </a:solidFill>
              </a:defRPr>
            </a:lvl1pPr>
          </a:lstStyle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5BEF859-1E5D-4FAA-827D-4E69C0923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315481"/>
            <a:ext cx="4499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pPr algn="r"/>
            <a:fld id="{A31F76C9-D196-4C71-8CBA-EBFC167F715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797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904-5BCF-4C1D-A013-2753BBEDF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E7A1-12DC-4AFC-A0F6-704C2624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E5728EE-1321-4B41-9A53-0894EFDCF6B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9263" y="1800225"/>
            <a:ext cx="11279187" cy="3973513"/>
          </a:xfrm>
        </p:spPr>
        <p:txBody>
          <a:bodyPr/>
          <a:lstStyle>
            <a:lvl1pPr>
              <a:defRPr sz="1600" b="0">
                <a:solidFill>
                  <a:srgbClr val="F40087"/>
                </a:solidFill>
              </a:defRPr>
            </a:lvl1pPr>
          </a:lstStyle>
          <a:p>
            <a:pPr lvl="0"/>
            <a:r>
              <a:rPr lang="en-AU" sz="1600" b="0" dirty="0"/>
              <a:t> </a:t>
            </a:r>
            <a:endParaRPr lang="en-AU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866BF85-3A82-48F9-AE23-ECA22FB2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315481"/>
            <a:ext cx="4499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pPr algn="r"/>
            <a:fld id="{A31F76C9-D196-4C71-8CBA-EBFC167F715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5477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/Graph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904-5BCF-4C1D-A013-2753BBEDF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E7A1-12DC-4AFC-A0F6-704C2624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E2849B54-50DF-4E9F-A75E-3D9B6B8191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998" y="1800001"/>
            <a:ext cx="4312502" cy="3972862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AU" dirty="0"/>
              <a:t>Eighth level</a:t>
            </a:r>
          </a:p>
          <a:p>
            <a:pPr lvl="8"/>
            <a:r>
              <a:rPr lang="en-AU" dirty="0"/>
              <a:t>Nineth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3A5BA0-B257-440B-9EF4-74450519477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05400" y="1800226"/>
            <a:ext cx="6623050" cy="3973254"/>
          </a:xfrm>
        </p:spPr>
        <p:txBody>
          <a:bodyPr/>
          <a:lstStyle>
            <a:lvl1pPr>
              <a:defRPr sz="1600" b="0" cap="all" baseline="0">
                <a:solidFill>
                  <a:srgbClr val="F40087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CF6E16E-D21B-48E7-BB88-BEC63456D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315481"/>
            <a:ext cx="4499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pPr algn="r"/>
            <a:fld id="{A31F76C9-D196-4C71-8CBA-EBFC167F715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103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00EF-B926-4544-AB0D-789DC404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0FC2-2A9E-6C48-9439-0F3EB0E1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B3448-86D5-E24E-AB3E-9F39B0A2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A066-CBA1-374E-A58C-806E4942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1CF1-EFC0-8B49-953A-AA996290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7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89D4-B0CC-5C41-B81D-0B27F830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95CF-3913-2A40-A8CB-FAA1C433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5933-26FD-494A-9E6E-FE9095A7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7F5F-4945-4548-BEE6-B98BA5A1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6D79-9461-624F-9BE9-59453D39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0E83-C308-5148-BAEC-9BFDC04E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1D9E-2D8C-BF4B-BE08-6A5B83CD0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3D271-1C43-EE42-A422-FC5FD1AAF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2BD08-4CE8-424B-9779-4FDB2767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39DE-7EBC-594A-9AF0-1D476B78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2D86-B049-F244-A73D-316528A0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D40B-FA9C-A146-9A5F-D8E48BE4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B9B-677D-2543-AEF4-FEC1F10D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7B1E5-D83E-8044-B387-993773D2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AFCB4-F388-2549-8BBF-3ED07F417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6DEF-E1AA-DA41-A589-258F07AE7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A04EA-4393-2145-A25C-B79FBBD2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4CE9B-936A-BD4B-ACFC-5E3CDEE3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958A6-A090-0247-8548-0F8321A2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5397-6022-6548-9D11-4F4C12E0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9D238-62F1-E34E-A5CF-B403EC04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87D4C-43AC-1245-8B1F-D7A172BD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094F3-0C52-B144-BD18-E065921D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18331-0EE8-5040-AEFC-ECEAC4F8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6C07-6E42-C54E-BE58-23BD5C69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966D-34E1-304B-A0EF-23A04208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90D6-15D8-914D-B939-58F4E528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B6E0-FA2F-6E47-8491-184870C3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2588-22EF-5048-898F-88C9ECCB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97D97-4C38-9F4A-9259-3B9DC7E7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E4A2D-26A5-D649-85F8-A294D811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3D9F-CE2D-8C4A-A118-F0C13AC8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CF05-1097-B142-9885-40E5DAEF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AD73F-1480-2B40-80F0-CAE04D11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34BB9-BDFD-EE49-A8FB-BF048A02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DACA-1AB8-2341-BFA9-BE13E6E0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D37F5-D969-4147-81D3-385DF4C6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95431-6CAC-7D48-873B-F3752344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37640-3AF2-2848-BCC2-135B9BA3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BD4DA-202E-6342-98D2-23B0C53B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79C9-B23B-6245-BBC0-762409E2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EEAD-9E42-964B-AE6E-5CB88693860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8820-2894-9244-9569-0E72F774C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43F0-2924-6144-B9B2-108DC7E00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CCD7-4ECB-124E-9745-1243C931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adrishd/hydra-example/reports/Configuring-W-B-Projects-with-Hydra--VmlldzoxNTA2MzQ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1FD08-DA7E-DF4D-B414-4A67140E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Pydra: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Hydra &amp; Pydantic – config management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6C3E2-5BE1-45E4-97CD-949768FD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Pydantic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A7619-9934-498F-A6E7-8AC13D031A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8" y="1782981"/>
            <a:ext cx="6842935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Runtime type enforcement and validation: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For pure canonical python data models</a:t>
            </a:r>
          </a:p>
          <a:p>
            <a:pPr lvl="5"/>
            <a:r>
              <a:rPr lang="en-US" sz="2000" dirty="0"/>
              <a:t>Provides:</a:t>
            </a:r>
          </a:p>
          <a:p>
            <a:pPr lvl="6"/>
            <a:r>
              <a:rPr lang="en-US" sz="2000" dirty="0"/>
              <a:t>Rule enforced types for high order validation than primitives </a:t>
            </a:r>
          </a:p>
          <a:p>
            <a:pPr lvl="6"/>
            <a:r>
              <a:rPr lang="en-US" sz="2000" dirty="0" err="1"/>
              <a:t>BaseModel</a:t>
            </a:r>
            <a:r>
              <a:rPr lang="en-US" sz="2000" dirty="0"/>
              <a:t> for handy use </a:t>
            </a:r>
          </a:p>
          <a:p>
            <a:pPr lvl="6"/>
            <a:r>
              <a:rPr lang="en-US" sz="2000" dirty="0"/>
              <a:t>Drop in replacement for python’s </a:t>
            </a:r>
            <a:r>
              <a:rPr lang="en-US" sz="2000" dirty="0" err="1"/>
              <a:t>dataclasses</a:t>
            </a:r>
            <a:r>
              <a:rPr lang="en-US" sz="2000" dirty="0"/>
              <a:t> with:</a:t>
            </a:r>
          </a:p>
          <a:p>
            <a:pPr lvl="7"/>
            <a:r>
              <a:rPr lang="en-US" sz="2000" dirty="0"/>
              <a:t>Additional validation</a:t>
            </a:r>
          </a:p>
          <a:p>
            <a:pPr lvl="7"/>
            <a:r>
              <a:rPr lang="en-US" sz="2000" dirty="0"/>
              <a:t>Type enforcement </a:t>
            </a:r>
          </a:p>
          <a:p>
            <a:pPr lvl="6"/>
            <a:r>
              <a:rPr lang="en-US" sz="2000" dirty="0"/>
              <a:t>Schema enforced</a:t>
            </a:r>
          </a:p>
          <a:p>
            <a:pPr lvl="6"/>
            <a:r>
              <a:rPr lang="en-US" sz="2000" dirty="0"/>
              <a:t>Can deserialize from </a:t>
            </a:r>
            <a:r>
              <a:rPr lang="en-US" sz="2000" dirty="0" err="1"/>
              <a:t>misc</a:t>
            </a:r>
            <a:r>
              <a:rPr lang="en-US" sz="2000" dirty="0"/>
              <a:t> serialized formats like json/xml/</a:t>
            </a:r>
            <a:r>
              <a:rPr lang="en-US" sz="2000" dirty="0" err="1"/>
              <a:t>yaml</a:t>
            </a:r>
            <a:endParaRPr lang="en-US" sz="20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Pydantic in a Nutshell. The power of type annotation-based… | by Florian  Kromer | Jan, 2022 | Python in Plain English">
            <a:extLst>
              <a:ext uri="{FF2B5EF4-FFF2-40B4-BE49-F238E27FC236}">
                <a16:creationId xmlns:a16="http://schemas.microsoft.com/office/drawing/2014/main" id="{B85FC083-8BC8-A840-A95A-EB8D1620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2318" y="1782981"/>
            <a:ext cx="3416214" cy="17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D30E9-4105-4979-8AD4-3C9BC24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5C7C-C862-4736-9C2E-F9DA36BAD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7D7BDDF-6312-6F4B-B4B8-B632AF798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A87B2-AB61-114E-812A-ADB9F614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show</a:t>
            </a:r>
          </a:p>
        </p:txBody>
      </p:sp>
      <p:pic>
        <p:nvPicPr>
          <p:cNvPr id="7" name="Picture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89B5E386-A558-524E-9B74-1FA2719834B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8" r="7818"/>
          <a:stretch>
            <a:fillRect/>
          </a:stretch>
        </p:blipFill>
        <p:spPr>
          <a:xfrm>
            <a:off x="643467" y="1782981"/>
            <a:ext cx="6253214" cy="370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6E480-AFEE-924C-9DC7-4FBECD0F4C6B}"/>
              </a:ext>
            </a:extLst>
          </p:cNvPr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Dataclass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Validation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High order field types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BaseModel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Config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Schema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BaseSettings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Variable read from misc src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Other things for: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trike="sngStrike"/>
              <a:t>fwd references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trike="sngStrike"/>
              <a:t>ORM support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trike="sngStrike"/>
              <a:t>……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CAF54-A4B2-9042-BCB9-C12B6E6C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9072A-EA18-D14B-B716-AA760D1D2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41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EB10-CC1B-D94F-95F3-E15BEC41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Concerns?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92E5C-21BE-BD4E-9DD4-5F86155213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no longer aggressive benchmark themself against similar tools like OMegaconf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4FC5E9-47BF-024B-8F8C-E7192C43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56" y="1746506"/>
            <a:ext cx="5128644" cy="40772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95577-D2E6-5D47-980B-B70ED920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5A9ED-1BAF-6A40-9359-86C16307E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1819D-87A5-FD4A-8542-DF4D1F89F859}"/>
              </a:ext>
            </a:extLst>
          </p:cNvPr>
          <p:cNvSpPr txBox="1"/>
          <p:nvPr/>
        </p:nvSpPr>
        <p:spPr>
          <a:xfrm>
            <a:off x="2861910" y="5803347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samuelcolvin</a:t>
            </a:r>
            <a:r>
              <a:rPr lang="en-US" dirty="0"/>
              <a:t>/</a:t>
            </a:r>
            <a:r>
              <a:rPr lang="en-US" dirty="0" err="1"/>
              <a:t>pydantic</a:t>
            </a:r>
            <a:r>
              <a:rPr lang="en-US" dirty="0"/>
              <a:t>/pull/3264</a:t>
            </a:r>
          </a:p>
        </p:txBody>
      </p:sp>
    </p:spTree>
    <p:extLst>
      <p:ext uri="{BB962C8B-B14F-4D97-AF65-F5344CB8AC3E}">
        <p14:creationId xmlns:p14="http://schemas.microsoft.com/office/powerpoint/2010/main" val="266050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27CDF-BE66-43FE-A909-7497115F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Apollo V2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DF5A-D7A9-4974-B609-57C7573B3C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Requirements: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Easily templatize hierarchical configurations of various components 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Without duplication, reuse configurations cross modules where ever needed [interpolation, e.g. zoom]</a:t>
            </a:r>
          </a:p>
          <a:p>
            <a:pPr marL="1102950" lvl="6"/>
            <a:r>
              <a:rPr lang="en-US" sz="1700" dirty="0"/>
              <a:t>Ideally support expressions like </a:t>
            </a:r>
            <a:r>
              <a:rPr lang="en-US" sz="1700" dirty="0" err="1"/>
              <a:t>len</a:t>
            </a:r>
            <a:r>
              <a:rPr lang="en-US" sz="1700" dirty="0"/>
              <a:t>(classes) [for class list and total class, e.g.]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Compile them into one final config after handling customization through overrides, secrets and environments settings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Be able to take the final config and reproduce the same run in reliable fashion robust to application changes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Structured config containing potentially complex, canonical python types with strong validation support beyond type hint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Versioned config and schema enforcement</a:t>
            </a:r>
          </a:p>
          <a:p>
            <a:pPr lvl="3"/>
            <a:r>
              <a:rPr lang="en-US" sz="1700" dirty="0"/>
              <a:t>Ideally, while keeping application fairly simple working with only 1 i.e. the latest version of config</a:t>
            </a:r>
          </a:p>
          <a:p>
            <a:pPr lvl="3"/>
            <a:r>
              <a:rPr lang="en-US" sz="1700" dirty="0"/>
              <a:t>So, some mechanism to support migration of preceding versioned config to latest version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Ability to integrate easily into complex distributed runs for both local and remote launch.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Choose an approach that does not works with other tools in echo system e.g. </a:t>
            </a:r>
            <a:r>
              <a:rPr lang="en-US" sz="1700" dirty="0" err="1">
                <a:solidFill>
                  <a:schemeClr val="tx1"/>
                </a:solidFill>
              </a:rPr>
              <a:t>WandB</a:t>
            </a:r>
            <a:endParaRPr lang="en-US" sz="1700" dirty="0">
              <a:solidFill>
                <a:schemeClr val="tx1"/>
              </a:solidFill>
            </a:endParaRPr>
          </a:p>
          <a:p>
            <a:pPr lvl="3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A67C4-AE5D-4B71-BE6F-39965789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FAD2-D402-4A20-96F4-6D5283D70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27CDF-BE66-43FE-A909-7497115F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Apollo V2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DF5A-D7A9-4974-B609-57C7573B3C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Requirements- How are we doing: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Easily templatize hierarchical configurations of various components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Without duplication, reuse configurations cross modules where ever needed [interpolation, e.g. zoom]</a:t>
            </a:r>
          </a:p>
          <a:p>
            <a:pPr marL="1102950" lvl="6"/>
            <a:r>
              <a:rPr lang="en-US" sz="1600" b="1" dirty="0"/>
              <a:t>Ideally support expressions like </a:t>
            </a:r>
            <a:r>
              <a:rPr lang="en-US" sz="1600" b="1" dirty="0" err="1"/>
              <a:t>len</a:t>
            </a:r>
            <a:r>
              <a:rPr lang="en-US" sz="1600" b="1" dirty="0"/>
              <a:t>(classes) [for class list and total class, e.g.]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Compile them into one final config after handling customization through overrides, secrets and environments settings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Be able to take the final config and reproduce the same run in reliable fashion robust to application changes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Structured config containing potentially complex, canonical python types with strong validation support beyond type hint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Versioned config and schema enforcement</a:t>
            </a:r>
          </a:p>
          <a:p>
            <a:pPr lvl="3"/>
            <a:r>
              <a:rPr lang="en-US" sz="1600" b="1" dirty="0"/>
              <a:t>Ideally, while keeping application fairly simple working with only 1 i.e. the latest version of config</a:t>
            </a:r>
          </a:p>
          <a:p>
            <a:pPr lvl="3"/>
            <a:r>
              <a:rPr lang="en-US" sz="1600" b="1" dirty="0"/>
              <a:t>So, some mechanism to support migration of preceding versioned config to latest version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Ability to integrate easily into complex distributed runs for both local and remote launch.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Choose an approach that does not works with other tools in echo system e.g. </a:t>
            </a:r>
            <a:r>
              <a:rPr lang="en-US" sz="1600" dirty="0" err="1">
                <a:solidFill>
                  <a:schemeClr val="tx1"/>
                </a:solidFill>
              </a:rPr>
              <a:t>WandB</a:t>
            </a:r>
            <a:endParaRPr lang="en-US" sz="1600" dirty="0">
              <a:solidFill>
                <a:schemeClr val="tx1"/>
              </a:solidFill>
            </a:endParaRPr>
          </a:p>
          <a:p>
            <a:pPr lvl="3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A67C4-AE5D-4B71-BE6F-39965789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FAD2-D402-4A20-96F4-6D5283D70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8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A248-8D4F-874A-ABA1-D9284091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kern="1200" dirty="0">
                <a:latin typeface="+mj-lt"/>
                <a:ea typeface="+mj-ea"/>
                <a:cs typeface="+mj-cs"/>
              </a:rPr>
              <a:t>Ideally support expressions like </a:t>
            </a:r>
            <a:r>
              <a:rPr lang="en-US" sz="2700" kern="1200" dirty="0" err="1">
                <a:latin typeface="+mj-lt"/>
                <a:ea typeface="+mj-ea"/>
                <a:cs typeface="+mj-cs"/>
              </a:rPr>
              <a:t>len</a:t>
            </a:r>
            <a:r>
              <a:rPr lang="en-US" sz="2700" kern="1200" dirty="0">
                <a:latin typeface="+mj-lt"/>
                <a:ea typeface="+mj-ea"/>
                <a:cs typeface="+mj-cs"/>
              </a:rPr>
              <a:t>(classes) [for class list and total class, e.g.]</a:t>
            </a:r>
            <a:br>
              <a:rPr lang="en-US" sz="2700" kern="1200" dirty="0">
                <a:latin typeface="+mj-lt"/>
                <a:ea typeface="+mj-ea"/>
                <a:cs typeface="+mj-cs"/>
              </a:rPr>
            </a:br>
            <a:endParaRPr lang="en-US" sz="27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C9B55E-27A6-3541-86F8-7CC20BCE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08" y="0"/>
            <a:ext cx="6519268" cy="60955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6B26D-38AB-C544-A535-62B77CB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39C9E-3CE3-4B44-B10E-4A5620322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Explosion 2 7">
            <a:extLst>
              <a:ext uri="{FF2B5EF4-FFF2-40B4-BE49-F238E27FC236}">
                <a16:creationId xmlns:a16="http://schemas.microsoft.com/office/drawing/2014/main" id="{ABA97643-3B3A-9348-AA83-4F97D2D232AD}"/>
              </a:ext>
            </a:extLst>
          </p:cNvPr>
          <p:cNvSpPr/>
          <p:nvPr/>
        </p:nvSpPr>
        <p:spPr>
          <a:xfrm>
            <a:off x="638175" y="3131978"/>
            <a:ext cx="4662881" cy="26950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application logic, best placed in code.</a:t>
            </a:r>
          </a:p>
        </p:txBody>
      </p:sp>
    </p:spTree>
    <p:extLst>
      <p:ext uri="{BB962C8B-B14F-4D97-AF65-F5344CB8AC3E}">
        <p14:creationId xmlns:p14="http://schemas.microsoft.com/office/powerpoint/2010/main" val="13136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34E8-994D-CE40-91E7-B01A02B6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Structured config containing potentially complex, canonical python types with strong validation support beyond type hint</a:t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100B-8C0A-0342-B159-D16F0239FC8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3FC24-EB83-0349-B125-EF33F47C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FAFDA-67CB-3144-BDA6-31BD7159D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34E8-994D-CE40-91E7-B01A02B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3200" dirty="0">
                <a:solidFill>
                  <a:srgbClr val="8F1D61"/>
                </a:solidFill>
              </a:rPr>
              <a:t>Versioned config and schema enforcement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3FC24-EB83-0349-B125-EF33F47C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C08EC4E3-BE24-1E43-B652-2E47B0302CF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78" y="1192499"/>
            <a:ext cx="5546203" cy="397351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FAFDA-67CB-3144-BDA6-31BD7159D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31F76C9-D196-4C71-8CBA-EBFC167F7157}" type="slidenum">
              <a:rPr lang="en-AU" smtClean="0"/>
              <a:pPr algn="r"/>
              <a:t>17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38A92-9462-5841-97C2-08A009D5775F}"/>
              </a:ext>
            </a:extLst>
          </p:cNvPr>
          <p:cNvSpPr txBox="1"/>
          <p:nvPr/>
        </p:nvSpPr>
        <p:spPr>
          <a:xfrm>
            <a:off x="5750064" y="5035207"/>
            <a:ext cx="4145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kubernetes.io</a:t>
            </a:r>
            <a:r>
              <a:rPr lang="en-US" sz="1100" dirty="0"/>
              <a:t>/docs/concepts/configuration/overview/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69125624-31B6-CE4A-8968-4ED7F838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11" y="1486624"/>
            <a:ext cx="4325524" cy="36793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52C2EB-94CD-F04F-AB19-1271E786C4AC}"/>
              </a:ext>
            </a:extLst>
          </p:cNvPr>
          <p:cNvCxnSpPr/>
          <p:nvPr/>
        </p:nvCxnSpPr>
        <p:spPr>
          <a:xfrm>
            <a:off x="8380602" y="1879134"/>
            <a:ext cx="113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500A8-7021-9349-B8F3-7082BC29FBB3}"/>
              </a:ext>
            </a:extLst>
          </p:cNvPr>
          <p:cNvCxnSpPr>
            <a:cxnSpLocks/>
          </p:cNvCxnSpPr>
          <p:nvPr/>
        </p:nvCxnSpPr>
        <p:spPr>
          <a:xfrm>
            <a:off x="1989589" y="1796642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7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1DC5F-B3B9-FD44-8A6A-19BCFC5E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with WandB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4D041-35C8-BE4B-B6F2-291B69436C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Well documented @ </a:t>
            </a:r>
            <a:r>
              <a:rPr lang="en-US" sz="2000">
                <a:solidFill>
                  <a:schemeClr val="tx1"/>
                </a:solidFill>
                <a:hlinkClick r:id="rId3"/>
              </a:rPr>
              <a:t>Link</a:t>
            </a:r>
            <a:r>
              <a:rPr lang="en-US" sz="2000">
                <a:solidFill>
                  <a:schemeClr val="tx1"/>
                </a:solidFill>
              </a:rPr>
              <a:t>, some gotchas to look out for are:</a:t>
            </a:r>
          </a:p>
          <a:p>
            <a:pPr marL="457200"/>
            <a:r>
              <a:rPr lang="en-US" sz="2000" b="0" cap="none">
                <a:solidFill>
                  <a:schemeClr val="tx1"/>
                </a:solidFill>
              </a:rPr>
              <a:t>Reports of wandb MP starts interfering with MP runs of hyra multi-run. Startup of wandb can be swapped to be thread mode as resolution. </a:t>
            </a:r>
          </a:p>
          <a:p>
            <a:pPr marL="457200"/>
            <a:r>
              <a:rPr lang="en-US" sz="2000" b="0" cap="none">
                <a:solidFill>
                  <a:schemeClr val="tx1"/>
                </a:solidFill>
              </a:rPr>
              <a:t>There are some reports of conflicts b/w hydra sweeps and wandb sweeps but this is also manageable.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7FF33-6F6F-344E-BD80-7A974E5C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09D1F-037C-4D42-BD0C-C204C02CD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6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Business Thank-You Letter Examples">
            <a:extLst>
              <a:ext uri="{FF2B5EF4-FFF2-40B4-BE49-F238E27FC236}">
                <a16:creationId xmlns:a16="http://schemas.microsoft.com/office/drawing/2014/main" id="{9EA0BA14-F6D4-5344-B406-B5B176CF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844" y="1469009"/>
            <a:ext cx="4768755" cy="35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6C3E2-5BE1-45E4-97CD-949768FD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Hydra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A7619-9934-498F-A6E7-8AC13D031A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Dynamic hierarchical config management tool </a:t>
            </a:r>
          </a:p>
          <a:p>
            <a:pPr lvl="2"/>
            <a:r>
              <a:rPr lang="en-US" sz="1400">
                <a:solidFill>
                  <a:schemeClr val="tx1"/>
                </a:solidFill>
              </a:rPr>
              <a:t>By composition and override it through:</a:t>
            </a:r>
          </a:p>
          <a:p>
            <a:pPr lvl="5"/>
            <a:r>
              <a:rPr lang="en-US" sz="1400"/>
              <a:t>config files</a:t>
            </a:r>
          </a:p>
          <a:p>
            <a:pPr lvl="5"/>
            <a:r>
              <a:rPr lang="en-US" sz="1400"/>
              <a:t>CLI args</a:t>
            </a:r>
          </a:p>
          <a:p>
            <a:pPr lvl="5"/>
            <a:r>
              <a:rPr lang="en-US" sz="1400"/>
              <a:t>Env variable</a:t>
            </a:r>
          </a:p>
          <a:p>
            <a:pPr lvl="5"/>
            <a:r>
              <a:rPr lang="en-US" sz="1400"/>
              <a:t>Interpolation</a:t>
            </a:r>
          </a:p>
          <a:p>
            <a:pPr lvl="5"/>
            <a:r>
              <a:rPr lang="en-US" sz="1400"/>
              <a:t>Multi-headed runs</a:t>
            </a:r>
          </a:p>
          <a:p>
            <a:pPr lvl="5"/>
            <a:r>
              <a:rPr lang="en-US" sz="1400"/>
              <a:t>Local/Remote launchers</a:t>
            </a:r>
          </a:p>
          <a:p>
            <a:pPr lvl="5"/>
            <a:r>
              <a:rPr lang="en-US" sz="1400"/>
              <a:t>Basic runner controls like logging etc</a:t>
            </a:r>
          </a:p>
          <a:p>
            <a:pPr lvl="5"/>
            <a:r>
              <a:rPr lang="en-US" sz="1400"/>
              <a:t>Runner call backs</a:t>
            </a:r>
          </a:p>
          <a:p>
            <a:pPr lvl="5"/>
            <a:r>
              <a:rPr lang="en-US" sz="1400"/>
              <a:t>Custom Plugins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ydra | Hydra">
            <a:extLst>
              <a:ext uri="{FF2B5EF4-FFF2-40B4-BE49-F238E27FC236}">
                <a16:creationId xmlns:a16="http://schemas.microsoft.com/office/drawing/2014/main" id="{70D675C7-C0BB-F544-94F3-663C8EEC5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1" r="15891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D30E9-4105-4979-8AD4-3C9BC24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Insert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5C7C-C862-4736-9C2E-F9DA36BAD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31F76C9-D196-4C71-8CBA-EBFC167F7157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7D7BDDF-6312-6F4B-B4B8-B632AF798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E9B23-7291-6D41-990D-F66BE34F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Demo: Basic config &amp; Intro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EAE5A6C6-9F93-4B49-93B9-7BA0BFCB831A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7" b="10307"/>
          <a:stretch>
            <a:fillRect/>
          </a:stretch>
        </p:blipFill>
        <p:spPr>
          <a:xfrm>
            <a:off x="5640572" y="1711601"/>
            <a:ext cx="5608830" cy="33242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F95A-3108-744F-977F-66D68390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4EE26-3F37-7A4E-8D13-B2605F0A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1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E9B23-7291-6D41-990D-F66BE34F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Demo: Structured Config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A36F8-6888-CD49-B322-4E8407825292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Also: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Config Groups: Exclusive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EAE5A6C6-9F93-4B49-93B9-7BA0BFCB831A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09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F95A-3108-744F-977F-66D68390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4EE26-3F37-7A4E-8D13-B2605F0A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31F76C9-D196-4C71-8CBA-EBFC167F7157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283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3B49-A7E2-654D-82E4-D31780AF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3AA36-B3E9-D048-8F5E-49911B40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1E299B-7DC2-2940-8F4C-B320FA84BAB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22"/>
          <a:stretch/>
        </p:blipFill>
        <p:spPr>
          <a:xfrm>
            <a:off x="899139" y="2138716"/>
            <a:ext cx="4373099" cy="38512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FD1D3-88DE-6C43-BB7A-6585C2B27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31F76C9-D196-4C71-8CBA-EBFC167F7157}" type="slidenum">
              <a:rPr lang="en-AU" smtClean="0"/>
              <a:pPr algn="r"/>
              <a:t>5</a:t>
            </a:fld>
            <a:endParaRPr lang="en-AU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53365F7-F590-D444-A7FD-590E1C4D4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01" y="177394"/>
            <a:ext cx="4135371" cy="2096604"/>
          </a:xfrm>
          <a:prstGeom prst="rect">
            <a:avLst/>
          </a:prstGeom>
        </p:spPr>
      </p:pic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8CF8F2A-12B1-234D-82D5-A0C0DF928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98" y="2546605"/>
            <a:ext cx="5288563" cy="35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8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2029A-9FC9-EF42-9E34-6EB53F26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_target__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F40B35E-C10E-D4E5-D416-7E5912960F1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817FCCF4-DD3C-9E4A-975B-47FE64C4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90" y="650494"/>
            <a:ext cx="5031314" cy="53241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E36AF-AFD1-5F40-868E-3F294A8C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01601-BDE8-B746-9029-40F3E2FF2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5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CFB2-DDC9-D94A-937B-74F5517D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100FA-A471-4A48-A77A-924118EE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E35A822-9971-1F44-B2C3-3F4205BB356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8" y="1641199"/>
            <a:ext cx="5063141" cy="397351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358C-2C4B-B344-9C1C-1D9A2C6BB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31F76C9-D196-4C71-8CBA-EBFC167F7157}" type="slidenum">
              <a:rPr lang="en-AU" smtClean="0"/>
              <a:pPr algn="r"/>
              <a:t>7</a:t>
            </a:fld>
            <a:endParaRPr lang="en-AU" dirty="0"/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7843F8F-CEF2-974C-B7D1-BAD7508C4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5913"/>
            <a:ext cx="5215718" cy="462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4CB110-508F-3D47-A0B2-574E4B35BAF5}"/>
              </a:ext>
            </a:extLst>
          </p:cNvPr>
          <p:cNvSpPr txBox="1"/>
          <p:nvPr/>
        </p:nvSpPr>
        <p:spPr>
          <a:xfrm>
            <a:off x="2981568" y="5723090"/>
            <a:ext cx="72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hydra.cc</a:t>
            </a:r>
            <a:r>
              <a:rPr lang="en-US" dirty="0"/>
              <a:t>/docs/1.0/advanced/</a:t>
            </a:r>
            <a:r>
              <a:rPr lang="en-US" dirty="0" err="1"/>
              <a:t>overriding_packages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2802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F218-5C03-2344-BB17-C263F083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2" y="157923"/>
            <a:ext cx="10515600" cy="1325563"/>
          </a:xfrm>
        </p:spPr>
        <p:txBody>
          <a:bodyPr/>
          <a:lstStyle/>
          <a:p>
            <a:r>
              <a:rPr lang="en-US" dirty="0"/>
              <a:t>Plugins and extensions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1D8B9-A7E1-D841-9722-1A3F54A1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Footer</a:t>
            </a:r>
            <a:endParaRPr lang="en-US" sz="800" dirty="0">
              <a:solidFill>
                <a:schemeClr val="accent3"/>
              </a:solidFill>
            </a:endParaRP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6DDC1B0-152B-304D-B141-1F878D7F0C2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6" y="1189128"/>
            <a:ext cx="9859949" cy="48481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E9EF7-D0B2-8F42-AC38-ECE671F6A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31F76C9-D196-4C71-8CBA-EBFC167F7157}" type="slidenum">
              <a:rPr lang="en-AU" smtClean="0"/>
              <a:pPr algn="r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26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AF72B-75D2-F849-8138-EF3DA2A8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hydra falls short?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EF2B-110E-B147-B3A8-8BE2AD2E85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r>
              <a:rPr lang="en-US" sz="1300" dirty="0">
                <a:solidFill>
                  <a:schemeClr val="tx1"/>
                </a:solidFill>
              </a:rPr>
              <a:t>Doesn’t work with canonical python types</a:t>
            </a:r>
          </a:p>
          <a:p>
            <a:pPr marL="522900" lvl="4"/>
            <a:r>
              <a:rPr lang="en-US" sz="1300" dirty="0">
                <a:solidFill>
                  <a:schemeClr val="tx1"/>
                </a:solidFill>
              </a:rPr>
              <a:t>Only primitives</a:t>
            </a:r>
          </a:p>
          <a:p>
            <a:pPr marL="522900" lvl="4"/>
            <a:r>
              <a:rPr lang="en-US" sz="1300" dirty="0" err="1">
                <a:solidFill>
                  <a:schemeClr val="tx1"/>
                </a:solidFill>
              </a:rPr>
              <a:t>OmegaConf</a:t>
            </a:r>
            <a:r>
              <a:rPr lang="en-US" sz="1300" dirty="0">
                <a:solidFill>
                  <a:schemeClr val="tx1"/>
                </a:solidFill>
              </a:rPr>
              <a:t> does not support primitive itself</a:t>
            </a:r>
          </a:p>
          <a:p>
            <a:pPr marL="522900" lvl="4"/>
            <a:r>
              <a:rPr lang="en-US" sz="1300" dirty="0">
                <a:solidFill>
                  <a:schemeClr val="tx1"/>
                </a:solidFill>
              </a:rPr>
              <a:t>Not support for Union or Optional types</a:t>
            </a:r>
          </a:p>
          <a:p>
            <a:pPr marL="522900" lvl="4"/>
            <a:r>
              <a:rPr lang="en-US" sz="1300" dirty="0">
                <a:solidFill>
                  <a:schemeClr val="tx1"/>
                </a:solidFill>
              </a:rPr>
              <a:t>Too much rules and replacement to repurpose config: can be avoided for simplicity</a:t>
            </a:r>
          </a:p>
          <a:p>
            <a:pPr lvl="4"/>
            <a:endParaRPr lang="en-US" sz="1300" dirty="0">
              <a:solidFill>
                <a:schemeClr val="tx1"/>
              </a:solidFill>
            </a:endParaRPr>
          </a:p>
          <a:p>
            <a:pPr marL="342900"/>
            <a:r>
              <a:rPr lang="en-US" sz="1300" dirty="0">
                <a:solidFill>
                  <a:schemeClr val="tx1"/>
                </a:solidFill>
              </a:rPr>
              <a:t>structured models can only be:</a:t>
            </a:r>
          </a:p>
          <a:p>
            <a:pPr marL="522900" lvl="4"/>
            <a:r>
              <a:rPr lang="en-US" sz="1300" dirty="0">
                <a:solidFill>
                  <a:schemeClr val="tx1"/>
                </a:solidFill>
              </a:rPr>
              <a:t>POPO </a:t>
            </a:r>
            <a:r>
              <a:rPr lang="en-US" sz="1300" dirty="0">
                <a:solidFill>
                  <a:schemeClr val="tx1"/>
                </a:solidFill>
                <a:sym typeface="Wingdings" pitchFamily="2" charset="2"/>
              </a:rPr>
              <a:t> </a:t>
            </a:r>
            <a:r>
              <a:rPr lang="en-US" sz="1300" dirty="0">
                <a:solidFill>
                  <a:schemeClr val="tx1"/>
                </a:solidFill>
              </a:rPr>
              <a:t>objects</a:t>
            </a:r>
          </a:p>
          <a:p>
            <a:pPr marL="522900" lvl="4"/>
            <a:r>
              <a:rPr lang="en-US" sz="1300" dirty="0" err="1">
                <a:solidFill>
                  <a:schemeClr val="tx1"/>
                </a:solidFill>
              </a:rPr>
              <a:t>Dataclasses</a:t>
            </a:r>
            <a:r>
              <a:rPr lang="en-US" sz="1300" dirty="0">
                <a:solidFill>
                  <a:schemeClr val="tx1"/>
                </a:solidFill>
              </a:rPr>
              <a:t> or drop in replacement as such</a:t>
            </a:r>
          </a:p>
          <a:p>
            <a:pPr marL="342900"/>
            <a:endParaRPr lang="en-US" sz="1300" dirty="0">
              <a:solidFill>
                <a:schemeClr val="tx1"/>
              </a:solidFill>
            </a:endParaRPr>
          </a:p>
          <a:p>
            <a:pPr marL="342900"/>
            <a:r>
              <a:rPr lang="en-US" sz="1300" dirty="0">
                <a:solidFill>
                  <a:schemeClr val="tx1"/>
                </a:solidFill>
              </a:rPr>
              <a:t>Its structured config is foundational lacking support for:</a:t>
            </a:r>
          </a:p>
          <a:p>
            <a:pPr marL="522900" lvl="4"/>
            <a:r>
              <a:rPr lang="en-US" sz="1300" dirty="0">
                <a:solidFill>
                  <a:schemeClr val="tx1"/>
                </a:solidFill>
              </a:rPr>
              <a:t>Validations: pushes all validations including types to application</a:t>
            </a:r>
          </a:p>
          <a:p>
            <a:pPr marL="522900" lvl="4"/>
            <a:r>
              <a:rPr lang="en-US" sz="1300" dirty="0">
                <a:solidFill>
                  <a:schemeClr val="tx1"/>
                </a:solidFill>
              </a:rPr>
              <a:t>Schema enforcement and complex typing</a:t>
            </a:r>
          </a:p>
          <a:p>
            <a:pPr marL="522900" lvl="4"/>
            <a:r>
              <a:rPr lang="en-US" sz="1300" dirty="0">
                <a:solidFill>
                  <a:schemeClr val="tx1"/>
                </a:solidFill>
              </a:rPr>
              <a:t>Versioning in configs</a:t>
            </a:r>
          </a:p>
          <a:p>
            <a:pPr marL="522900" lvl="4"/>
            <a:endParaRPr lang="en-US" sz="1300" dirty="0">
              <a:solidFill>
                <a:schemeClr val="tx1"/>
              </a:solidFill>
            </a:endParaRPr>
          </a:p>
          <a:p>
            <a:pPr marL="342900"/>
            <a:r>
              <a:rPr lang="en-US" sz="1300" dirty="0">
                <a:solidFill>
                  <a:schemeClr val="tx1"/>
                </a:solidFill>
              </a:rPr>
              <a:t>Interpolation is rich but excludes expression/mathematical ops</a:t>
            </a:r>
          </a:p>
          <a:p>
            <a:pPr marL="522900" lvl="4"/>
            <a:r>
              <a:rPr lang="en-US" sz="1300" dirty="0">
                <a:solidFill>
                  <a:schemeClr val="tx1"/>
                </a:solidFill>
              </a:rPr>
              <a:t>There is a feature request though! https://</a:t>
            </a:r>
            <a:r>
              <a:rPr lang="en-US" sz="1300" dirty="0" err="1">
                <a:solidFill>
                  <a:schemeClr val="tx1"/>
                </a:solidFill>
              </a:rPr>
              <a:t>github.com</a:t>
            </a:r>
            <a:r>
              <a:rPr lang="en-US" sz="1300" dirty="0">
                <a:solidFill>
                  <a:schemeClr val="tx1"/>
                </a:solidFill>
              </a:rPr>
              <a:t>/</a:t>
            </a:r>
            <a:r>
              <a:rPr lang="en-US" sz="1300" dirty="0" err="1">
                <a:solidFill>
                  <a:schemeClr val="tx1"/>
                </a:solidFill>
              </a:rPr>
              <a:t>omry</a:t>
            </a:r>
            <a:r>
              <a:rPr lang="en-US" sz="1300" dirty="0">
                <a:solidFill>
                  <a:schemeClr val="tx1"/>
                </a:solidFill>
              </a:rPr>
              <a:t>/</a:t>
            </a:r>
            <a:r>
              <a:rPr lang="en-US" sz="1300" dirty="0" err="1">
                <a:solidFill>
                  <a:schemeClr val="tx1"/>
                </a:solidFill>
              </a:rPr>
              <a:t>omegaconf</a:t>
            </a:r>
            <a:r>
              <a:rPr lang="en-US" sz="1300" dirty="0">
                <a:solidFill>
                  <a:schemeClr val="tx1"/>
                </a:solidFill>
              </a:rPr>
              <a:t>/issues/91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F25C6-F38A-2A46-B2F4-D5FA1D65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Insert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176D4-2373-8B4A-BB81-DBEC666A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1F76C9-D196-4C71-8CBA-EBFC167F715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7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856</Words>
  <Application>Microsoft Macintosh PowerPoint</Application>
  <PresentationFormat>Widescreen</PresentationFormat>
  <Paragraphs>147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Pydra: Hydra &amp; Pydantic – config management</vt:lpstr>
      <vt:lpstr>Hydra</vt:lpstr>
      <vt:lpstr>Demo: Basic config &amp; Intro</vt:lpstr>
      <vt:lpstr>Demo: Structured Config</vt:lpstr>
      <vt:lpstr>Interpolation</vt:lpstr>
      <vt:lpstr>_target__</vt:lpstr>
      <vt:lpstr>Directives</vt:lpstr>
      <vt:lpstr>Plugins and extensions </vt:lpstr>
      <vt:lpstr>Where hydra falls short?</vt:lpstr>
      <vt:lpstr>Pydantic</vt:lpstr>
      <vt:lpstr>Code show</vt:lpstr>
      <vt:lpstr>Concerns?</vt:lpstr>
      <vt:lpstr>Apollo V2</vt:lpstr>
      <vt:lpstr>Apollo V2</vt:lpstr>
      <vt:lpstr>Ideally support expressions like len(classes) [for class list and total class, e.g.] </vt:lpstr>
      <vt:lpstr>Structured config containing potentially complex, canonical python types with strong validation support beyond type hint </vt:lpstr>
      <vt:lpstr>Versioned config and schema enforcement</vt:lpstr>
      <vt:lpstr>Integration with WandB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Pydra: Hydra &amp; Pydantic – config management</dc:title>
  <dc:creator>Suneeta Mall</dc:creator>
  <cp:lastModifiedBy>Suneeta Mall</cp:lastModifiedBy>
  <cp:revision>2</cp:revision>
  <dcterms:created xsi:type="dcterms:W3CDTF">2022-03-15T09:55:05Z</dcterms:created>
  <dcterms:modified xsi:type="dcterms:W3CDTF">2022-03-16T05:55:19Z</dcterms:modified>
</cp:coreProperties>
</file>