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6" d="100"/>
          <a:sy n="76" d="100"/>
        </p:scale>
        <p:origin x="922"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9DC5122B-343E-B8B7-BE50-40227CA66537}"/>
              </a:ext>
            </a:extLst>
          </p:cNvPr>
          <p:cNvPicPr>
            <a:picLocks noChangeAspect="1"/>
          </p:cNvPicPr>
          <p:nvPr/>
        </p:nvPicPr>
        <p:blipFill>
          <a:blip r:embed="rId2">
            <a:alphaModFix/>
            <a:extLst>
              <a:ext uri="{BEBA8EAE-BF5A-486C-A8C5-ECC9F3942E4B}">
                <a14:imgProps xmlns:a14="http://schemas.microsoft.com/office/drawing/2010/main">
                  <a14:imgLayer r:embed="rId3">
                    <a14:imgEffect>
                      <a14:brightnessContrast bright="-52000" contrast="-38000"/>
                    </a14:imgEffect>
                  </a14:imgLayer>
                </a14:imgProps>
              </a:ext>
            </a:extLst>
          </a:blip>
          <a:stretch>
            <a:fillRect/>
          </a:stretch>
        </p:blipFill>
        <p:spPr>
          <a:xfrm>
            <a:off x="0" y="0"/>
            <a:ext cx="9179972" cy="6858000"/>
          </a:xfrm>
          <a:prstGeom prst="rect">
            <a:avLst/>
          </a:prstGeom>
          <a:noFill/>
          <a:effectLst>
            <a:outerShdw blurRad="1270000" dir="21540000" algn="ctr" rotWithShape="0">
              <a:srgbClr val="000000">
                <a:alpha val="0"/>
              </a:srgbClr>
            </a:outerShdw>
            <a:reflection stA="0" endPos="65000" dist="50800" dir="5400000" sy="-100000" algn="bl" rotWithShape="0"/>
          </a:effectLst>
        </p:spPr>
      </p:pic>
      <p:sp>
        <p:nvSpPr>
          <p:cNvPr id="2" name="TextBox 1"/>
          <p:cNvSpPr txBox="1"/>
          <p:nvPr/>
        </p:nvSpPr>
        <p:spPr>
          <a:xfrm>
            <a:off x="457200" y="107007"/>
            <a:ext cx="8250464" cy="400110"/>
          </a:xfrm>
          <a:prstGeom prst="rect">
            <a:avLst/>
          </a:prstGeom>
          <a:noFill/>
        </p:spPr>
        <p:txBody>
          <a:bodyPr wrap="none">
            <a:spAutoFit/>
          </a:bodyPr>
          <a:lstStyle/>
          <a:p>
            <a:pPr algn="ctr">
              <a:defRPr sz="2000" b="1"/>
            </a:pPr>
            <a:r>
              <a:rPr dirty="0">
                <a:solidFill>
                  <a:schemeClr val="bg1"/>
                </a:solidFill>
                <a:latin typeface="Times New Roman" panose="02020603050405020304" pitchFamily="18" charset="0"/>
                <a:cs typeface="Times New Roman" panose="02020603050405020304" pitchFamily="18" charset="0"/>
              </a:rPr>
              <a:t>Global Air Quality Business Intelligence Pipeline – Architecture Overview</a:t>
            </a:r>
          </a:p>
        </p:txBody>
      </p:sp>
      <p:sp>
        <p:nvSpPr>
          <p:cNvPr id="3" name="Rectangle 2"/>
          <p:cNvSpPr/>
          <p:nvPr/>
        </p:nvSpPr>
        <p:spPr>
          <a:xfrm>
            <a:off x="594852" y="692950"/>
            <a:ext cx="1607574" cy="390602"/>
          </a:xfrm>
          <a:prstGeom prst="rect">
            <a:avLst/>
          </a:prstGeom>
          <a:solidFill>
            <a:srgbClr val="F0F0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a:pPr>
            <a:r>
              <a:rPr>
                <a:solidFill>
                  <a:schemeClr val="tx1"/>
                </a:solidFill>
                <a:latin typeface="Times New Roman" panose="02020603050405020304" pitchFamily="18" charset="0"/>
                <a:cs typeface="Times New Roman" panose="02020603050405020304" pitchFamily="18" charset="0"/>
              </a:rPr>
              <a:t>Public API (AirVisual)</a:t>
            </a:r>
          </a:p>
        </p:txBody>
      </p:sp>
      <p:sp>
        <p:nvSpPr>
          <p:cNvPr id="4" name="Down Arrow 3"/>
          <p:cNvSpPr/>
          <p:nvPr/>
        </p:nvSpPr>
        <p:spPr>
          <a:xfrm>
            <a:off x="1124319" y="1087977"/>
            <a:ext cx="274320" cy="274320"/>
          </a:xfrm>
          <a:prstGeom prst="downArrow">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594852" y="1371309"/>
            <a:ext cx="1607574" cy="400110"/>
          </a:xfrm>
          <a:prstGeom prst="rect">
            <a:avLst/>
          </a:prstGeom>
          <a:solidFill>
            <a:srgbClr val="F0F0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a:pPr>
            <a:r>
              <a:rPr dirty="0">
                <a:solidFill>
                  <a:schemeClr val="tx1"/>
                </a:solidFill>
                <a:latin typeface="Times New Roman" panose="02020603050405020304" pitchFamily="18" charset="0"/>
                <a:cs typeface="Times New Roman" panose="02020603050405020304" pitchFamily="18" charset="0"/>
              </a:rPr>
              <a:t>Open Dataset (Kaggle CSV)</a:t>
            </a:r>
          </a:p>
        </p:txBody>
      </p:sp>
      <p:sp>
        <p:nvSpPr>
          <p:cNvPr id="6" name="Down Arrow 5"/>
          <p:cNvSpPr/>
          <p:nvPr/>
        </p:nvSpPr>
        <p:spPr>
          <a:xfrm>
            <a:off x="1124319" y="1759929"/>
            <a:ext cx="274320" cy="274320"/>
          </a:xfrm>
          <a:prstGeom prst="downArrow">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chemeClr val="tx1"/>
              </a:solidFill>
              <a:latin typeface="Times New Roman" panose="02020603050405020304" pitchFamily="18" charset="0"/>
              <a:cs typeface="Times New Roman" panose="02020603050405020304" pitchFamily="18" charset="0"/>
            </a:endParaRPr>
          </a:p>
        </p:txBody>
      </p:sp>
      <p:sp>
        <p:nvSpPr>
          <p:cNvPr id="7" name="Rectangle 6"/>
          <p:cNvSpPr/>
          <p:nvPr/>
        </p:nvSpPr>
        <p:spPr>
          <a:xfrm>
            <a:off x="579355" y="2029146"/>
            <a:ext cx="1623071" cy="400110"/>
          </a:xfrm>
          <a:prstGeom prst="rect">
            <a:avLst/>
          </a:prstGeom>
          <a:solidFill>
            <a:srgbClr val="F0F0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a:pPr>
            <a:r>
              <a:rPr dirty="0">
                <a:solidFill>
                  <a:schemeClr val="tx1"/>
                </a:solidFill>
                <a:latin typeface="Times New Roman" panose="02020603050405020304" pitchFamily="18" charset="0"/>
                <a:cs typeface="Times New Roman" panose="02020603050405020304" pitchFamily="18" charset="0"/>
              </a:rPr>
              <a:t>Python ETL (Pandas, NumPy)</a:t>
            </a:r>
          </a:p>
        </p:txBody>
      </p:sp>
      <p:sp>
        <p:nvSpPr>
          <p:cNvPr id="8" name="Down Arrow 7"/>
          <p:cNvSpPr/>
          <p:nvPr/>
        </p:nvSpPr>
        <p:spPr>
          <a:xfrm>
            <a:off x="1116570" y="2429256"/>
            <a:ext cx="274320" cy="274320"/>
          </a:xfrm>
          <a:prstGeom prst="downArrow">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chemeClr val="tx1"/>
              </a:solidFill>
              <a:latin typeface="Times New Roman" panose="02020603050405020304" pitchFamily="18" charset="0"/>
              <a:cs typeface="Times New Roman" panose="02020603050405020304" pitchFamily="18" charset="0"/>
            </a:endParaRPr>
          </a:p>
        </p:txBody>
      </p:sp>
      <p:sp>
        <p:nvSpPr>
          <p:cNvPr id="9" name="Rectangle 8"/>
          <p:cNvSpPr/>
          <p:nvPr/>
        </p:nvSpPr>
        <p:spPr>
          <a:xfrm>
            <a:off x="587103" y="2695942"/>
            <a:ext cx="1607574" cy="409122"/>
          </a:xfrm>
          <a:prstGeom prst="rect">
            <a:avLst/>
          </a:prstGeom>
          <a:solidFill>
            <a:srgbClr val="F0F0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a:pPr>
            <a:r>
              <a:rPr dirty="0">
                <a:solidFill>
                  <a:schemeClr val="tx1"/>
                </a:solidFill>
                <a:latin typeface="Times New Roman" panose="02020603050405020304" pitchFamily="18" charset="0"/>
                <a:cs typeface="Times New Roman" panose="02020603050405020304" pitchFamily="18" charset="0"/>
              </a:rPr>
              <a:t>Data Cleaning &amp; Normalization</a:t>
            </a:r>
          </a:p>
        </p:txBody>
      </p:sp>
      <p:sp>
        <p:nvSpPr>
          <p:cNvPr id="10" name="Down Arrow 9"/>
          <p:cNvSpPr/>
          <p:nvPr/>
        </p:nvSpPr>
        <p:spPr>
          <a:xfrm>
            <a:off x="1124319" y="3098583"/>
            <a:ext cx="274320" cy="274320"/>
          </a:xfrm>
          <a:prstGeom prst="downArrow">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chemeClr val="tx1"/>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602601" y="3359438"/>
            <a:ext cx="1599825" cy="420734"/>
          </a:xfrm>
          <a:prstGeom prst="rect">
            <a:avLst/>
          </a:prstGeom>
          <a:solidFill>
            <a:srgbClr val="F0F0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a:pPr>
            <a:r>
              <a:rPr>
                <a:solidFill>
                  <a:schemeClr val="tx1"/>
                </a:solidFill>
                <a:latin typeface="Times New Roman" panose="02020603050405020304" pitchFamily="18" charset="0"/>
                <a:cs typeface="Times New Roman" panose="02020603050405020304" pitchFamily="18" charset="0"/>
              </a:rPr>
              <a:t>PostgreSQL (SQL DB)</a:t>
            </a:r>
          </a:p>
        </p:txBody>
      </p:sp>
      <p:sp>
        <p:nvSpPr>
          <p:cNvPr id="12" name="Down Arrow 11"/>
          <p:cNvSpPr/>
          <p:nvPr/>
        </p:nvSpPr>
        <p:spPr>
          <a:xfrm>
            <a:off x="1116570" y="3767910"/>
            <a:ext cx="274320" cy="274320"/>
          </a:xfrm>
          <a:prstGeom prst="downArrow">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chemeClr val="tx1"/>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579354" y="4040496"/>
            <a:ext cx="1623071" cy="482003"/>
          </a:xfrm>
          <a:prstGeom prst="rect">
            <a:avLst/>
          </a:prstGeom>
          <a:solidFill>
            <a:srgbClr val="F0F0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a:pPr>
            <a:r>
              <a:rPr dirty="0">
                <a:solidFill>
                  <a:schemeClr val="tx1"/>
                </a:solidFill>
                <a:latin typeface="Times New Roman" panose="02020603050405020304" pitchFamily="18" charset="0"/>
                <a:cs typeface="Times New Roman" panose="02020603050405020304" pitchFamily="18" charset="0"/>
              </a:rPr>
              <a:t>MongoDB (NoSQL DB)</a:t>
            </a:r>
          </a:p>
        </p:txBody>
      </p:sp>
      <p:sp>
        <p:nvSpPr>
          <p:cNvPr id="14" name="Down Arrow 13"/>
          <p:cNvSpPr/>
          <p:nvPr/>
        </p:nvSpPr>
        <p:spPr>
          <a:xfrm>
            <a:off x="1179496" y="4522499"/>
            <a:ext cx="274320" cy="274320"/>
          </a:xfrm>
          <a:prstGeom prst="downArrow">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chemeClr val="tx1"/>
              </a:solidFill>
              <a:latin typeface="Times New Roman" panose="02020603050405020304" pitchFamily="18" charset="0"/>
              <a:cs typeface="Times New Roman" panose="02020603050405020304" pitchFamily="18" charset="0"/>
            </a:endParaRPr>
          </a:p>
        </p:txBody>
      </p:sp>
      <p:sp>
        <p:nvSpPr>
          <p:cNvPr id="15" name="Rectangle 14"/>
          <p:cNvSpPr/>
          <p:nvPr/>
        </p:nvSpPr>
        <p:spPr>
          <a:xfrm>
            <a:off x="602601" y="4782823"/>
            <a:ext cx="1623071" cy="420734"/>
          </a:xfrm>
          <a:prstGeom prst="rect">
            <a:avLst/>
          </a:prstGeom>
          <a:solidFill>
            <a:srgbClr val="F0F0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a:pPr>
            <a:r>
              <a:rPr dirty="0">
                <a:solidFill>
                  <a:schemeClr val="tx1"/>
                </a:solidFill>
                <a:latin typeface="Times New Roman" panose="02020603050405020304" pitchFamily="18" charset="0"/>
                <a:cs typeface="Times New Roman" panose="02020603050405020304" pitchFamily="18" charset="0"/>
              </a:rPr>
              <a:t>ML Regression (Scikit-learn)</a:t>
            </a:r>
          </a:p>
        </p:txBody>
      </p:sp>
      <p:sp>
        <p:nvSpPr>
          <p:cNvPr id="16" name="Down Arrow 15"/>
          <p:cNvSpPr/>
          <p:nvPr/>
        </p:nvSpPr>
        <p:spPr>
          <a:xfrm>
            <a:off x="1188462" y="5191945"/>
            <a:ext cx="274320" cy="274320"/>
          </a:xfrm>
          <a:prstGeom prst="downArrow">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chemeClr val="tx1"/>
              </a:solidFill>
              <a:latin typeface="Times New Roman" panose="02020603050405020304" pitchFamily="18" charset="0"/>
              <a:cs typeface="Times New Roman" panose="02020603050405020304" pitchFamily="18" charset="0"/>
            </a:endParaRPr>
          </a:p>
        </p:txBody>
      </p:sp>
      <p:sp>
        <p:nvSpPr>
          <p:cNvPr id="17" name="Rectangle 16"/>
          <p:cNvSpPr/>
          <p:nvPr/>
        </p:nvSpPr>
        <p:spPr>
          <a:xfrm>
            <a:off x="602599" y="6214077"/>
            <a:ext cx="1623073" cy="410346"/>
          </a:xfrm>
          <a:prstGeom prst="rect">
            <a:avLst/>
          </a:prstGeom>
          <a:solidFill>
            <a:srgbClr val="F0F0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a:pPr>
            <a:r>
              <a:rPr dirty="0">
                <a:solidFill>
                  <a:schemeClr val="tx1"/>
                </a:solidFill>
                <a:latin typeface="Times New Roman" panose="02020603050405020304" pitchFamily="18" charset="0"/>
                <a:cs typeface="Times New Roman" panose="02020603050405020304" pitchFamily="18" charset="0"/>
              </a:rPr>
              <a:t>Visualization (Matplotlib, Seaborn)</a:t>
            </a:r>
          </a:p>
        </p:txBody>
      </p:sp>
      <p:sp>
        <p:nvSpPr>
          <p:cNvPr id="18" name="Down Arrow 17"/>
          <p:cNvSpPr/>
          <p:nvPr/>
        </p:nvSpPr>
        <p:spPr>
          <a:xfrm>
            <a:off x="1179496" y="5946002"/>
            <a:ext cx="274320" cy="274320"/>
          </a:xfrm>
          <a:prstGeom prst="downArrow">
            <a:avLst/>
          </a:prstGeom>
          <a:solidFill>
            <a:srgbClr val="00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a:solidFill>
                <a:schemeClr val="tx1"/>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579355" y="5447303"/>
            <a:ext cx="1646317" cy="482003"/>
          </a:xfrm>
          <a:prstGeom prst="rect">
            <a:avLst/>
          </a:prstGeom>
          <a:solidFill>
            <a:srgbClr val="F0F0F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200"/>
            </a:pPr>
            <a:r>
              <a:rPr dirty="0">
                <a:solidFill>
                  <a:schemeClr val="tx1"/>
                </a:solidFill>
                <a:latin typeface="Times New Roman" panose="02020603050405020304" pitchFamily="18" charset="0"/>
                <a:cs typeface="Times New Roman" panose="02020603050405020304" pitchFamily="18" charset="0"/>
              </a:rPr>
              <a:t>Docker + Cron (Daily ETL)</a:t>
            </a:r>
          </a:p>
        </p:txBody>
      </p:sp>
      <p:sp>
        <p:nvSpPr>
          <p:cNvPr id="20" name="TextBox 19"/>
          <p:cNvSpPr txBox="1"/>
          <p:nvPr/>
        </p:nvSpPr>
        <p:spPr>
          <a:xfrm>
            <a:off x="2503631" y="6501313"/>
            <a:ext cx="6474850" cy="246221"/>
          </a:xfrm>
          <a:prstGeom prst="rect">
            <a:avLst/>
          </a:prstGeom>
          <a:noFill/>
        </p:spPr>
        <p:txBody>
          <a:bodyPr wrap="none">
            <a:spAutoFit/>
          </a:bodyPr>
          <a:lstStyle/>
          <a:p>
            <a:pPr algn="ctr">
              <a:defRPr sz="1000"/>
            </a:pPr>
            <a:r>
              <a:rPr b="1" dirty="0">
                <a:solidFill>
                  <a:schemeClr val="bg1"/>
                </a:solidFill>
                <a:latin typeface="Times New Roman" panose="02020603050405020304" pitchFamily="18" charset="0"/>
                <a:cs typeface="Times New Roman" panose="02020603050405020304" pitchFamily="18" charset="0"/>
              </a:rPr>
              <a:t>✅ Real-time + Historical Data | ✅ Stored in SQL &amp; NoSQL | ✅ ML &amp; </a:t>
            </a:r>
            <a:r>
              <a:rPr lang="en-IN" b="1" dirty="0">
                <a:solidFill>
                  <a:schemeClr val="bg1"/>
                </a:solidFill>
                <a:latin typeface="Times New Roman" panose="02020603050405020304" pitchFamily="18" charset="0"/>
                <a:cs typeface="Times New Roman" panose="02020603050405020304" pitchFamily="18" charset="0"/>
              </a:rPr>
              <a:t>Visualised</a:t>
            </a:r>
            <a:r>
              <a:rPr b="1" dirty="0">
                <a:solidFill>
                  <a:schemeClr val="bg1"/>
                </a:solidFill>
                <a:latin typeface="Times New Roman" panose="02020603050405020304" pitchFamily="18" charset="0"/>
                <a:cs typeface="Times New Roman" panose="02020603050405020304" pitchFamily="18" charset="0"/>
              </a:rPr>
              <a:t> | ✅ </a:t>
            </a:r>
            <a:r>
              <a:rPr lang="en-IN" b="1" dirty="0" err="1">
                <a:solidFill>
                  <a:schemeClr val="bg1"/>
                </a:solidFill>
                <a:latin typeface="Times New Roman" panose="02020603050405020304" pitchFamily="18" charset="0"/>
                <a:cs typeface="Times New Roman" panose="02020603050405020304" pitchFamily="18" charset="0"/>
              </a:rPr>
              <a:t>Dockerised</a:t>
            </a:r>
            <a:r>
              <a:rPr b="1" dirty="0">
                <a:solidFill>
                  <a:schemeClr val="bg1"/>
                </a:solidFill>
                <a:latin typeface="Times New Roman" panose="02020603050405020304" pitchFamily="18" charset="0"/>
                <a:cs typeface="Times New Roman" panose="02020603050405020304" pitchFamily="18" charset="0"/>
              </a:rPr>
              <a:t> + Automated</a:t>
            </a:r>
          </a:p>
        </p:txBody>
      </p:sp>
      <p:sp>
        <p:nvSpPr>
          <p:cNvPr id="23" name="TextBox 22">
            <a:extLst>
              <a:ext uri="{FF2B5EF4-FFF2-40B4-BE49-F238E27FC236}">
                <a16:creationId xmlns:a16="http://schemas.microsoft.com/office/drawing/2014/main" id="{1AC7B694-8052-6C3F-F712-A07BCB1CB861}"/>
              </a:ext>
            </a:extLst>
          </p:cNvPr>
          <p:cNvSpPr txBox="1"/>
          <p:nvPr/>
        </p:nvSpPr>
        <p:spPr>
          <a:xfrm>
            <a:off x="2605548" y="692950"/>
            <a:ext cx="5959097" cy="5244577"/>
          </a:xfrm>
          <a:prstGeom prst="rect">
            <a:avLst/>
          </a:prstGeom>
          <a:noFill/>
        </p:spPr>
        <p:txBody>
          <a:bodyPr wrap="square" rtlCol="0">
            <a:spAutoFit/>
          </a:bodyPr>
          <a:lstStyle/>
          <a:p>
            <a:pPr algn="just">
              <a:lnSpc>
                <a:spcPct val="150000"/>
              </a:lnSpc>
            </a:pPr>
            <a:r>
              <a:rPr lang="en-US" sz="1500" dirty="0">
                <a:solidFill>
                  <a:schemeClr val="bg1"/>
                </a:solidFill>
                <a:latin typeface="Times New Roman" panose="02020603050405020304" pitchFamily="18" charset="0"/>
                <a:cs typeface="Times New Roman" panose="02020603050405020304" pitchFamily="18" charset="0"/>
              </a:rPr>
              <a:t>This slide describes the complete framework of the Global Air Quality Business Intelligence Pipeline, which was created in MADSC301. Information is gathered for the pipeline by accessing data from the AirVisual API and collections of past air pollution records via Kaggle. To use these sources, a Python ETL script was customized that uses Pandas and NumPy to handle the data. The data that is cleaned and </a:t>
            </a:r>
            <a:r>
              <a:rPr lang="en-US" sz="1500" dirty="0" err="1">
                <a:solidFill>
                  <a:schemeClr val="bg1"/>
                </a:solidFill>
                <a:latin typeface="Times New Roman" panose="02020603050405020304" pitchFamily="18" charset="0"/>
                <a:cs typeface="Times New Roman" panose="02020603050405020304" pitchFamily="18" charset="0"/>
              </a:rPr>
              <a:t>standardised</a:t>
            </a:r>
            <a:r>
              <a:rPr lang="en-US" sz="1500" dirty="0">
                <a:solidFill>
                  <a:schemeClr val="bg1"/>
                </a:solidFill>
                <a:latin typeface="Times New Roman" panose="02020603050405020304" pitchFamily="18" charset="0"/>
                <a:cs typeface="Times New Roman" panose="02020603050405020304" pitchFamily="18" charset="0"/>
              </a:rPr>
              <a:t> is stored in both PostgreSQL for use with relational queries and MongoDB for access to individual documents. We applied a simple regression model from Scikit-learn to predict PM2.5 according to weather variables. The findings are illustrated using Matplotlib and Seaborn. ETL processing is handled automatically in a Docker container by a </a:t>
            </a:r>
            <a:r>
              <a:rPr lang="en-US" sz="1500" dirty="0" err="1">
                <a:solidFill>
                  <a:schemeClr val="bg1"/>
                </a:solidFill>
                <a:latin typeface="Times New Roman" panose="02020603050405020304" pitchFamily="18" charset="0"/>
                <a:cs typeface="Times New Roman" panose="02020603050405020304" pitchFamily="18" charset="0"/>
              </a:rPr>
              <a:t>cron</a:t>
            </a:r>
            <a:r>
              <a:rPr lang="en-US" sz="1500" dirty="0">
                <a:solidFill>
                  <a:schemeClr val="bg1"/>
                </a:solidFill>
                <a:latin typeface="Times New Roman" panose="02020603050405020304" pitchFamily="18" charset="0"/>
                <a:cs typeface="Times New Roman" panose="02020603050405020304" pitchFamily="18" charset="0"/>
              </a:rPr>
              <a:t> job, which ensures it occurs every day without someone needing to start the process. Thanks to this broad and flexible framework, a single solution supports the ongoing importing of data, its dependable storage, the creation of predictions, and automatic routines.</a:t>
            </a:r>
            <a:endParaRPr lang="en-IN" sz="15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TotalTime>
  <Words>255</Words>
  <Application>Microsoft Office PowerPoint</Application>
  <PresentationFormat>On-screen Show (4:3)</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REEJU BALLABH</cp:lastModifiedBy>
  <cp:revision>3</cp:revision>
  <dcterms:created xsi:type="dcterms:W3CDTF">2013-01-27T09:14:16Z</dcterms:created>
  <dcterms:modified xsi:type="dcterms:W3CDTF">2025-05-26T08:39:38Z</dcterms:modified>
  <cp:category/>
</cp:coreProperties>
</file>