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07" r:id="rId6"/>
    <p:sldId id="318" r:id="rId7"/>
    <p:sldId id="320" r:id="rId8"/>
    <p:sldId id="321" r:id="rId9"/>
    <p:sldId id="322" r:id="rId10"/>
    <p:sldId id="324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7700"/>
    <a:srgbClr val="636A58"/>
    <a:srgbClr val="505A47"/>
    <a:srgbClr val="D1D8B7"/>
    <a:srgbClr val="A09D79"/>
    <a:srgbClr val="AD5C4D"/>
    <a:srgbClr val="543E35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11/17/2024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91435-6153-56CE-0D16-CB2FDFE37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03242A-D4B4-3EDA-F690-D77DD28E37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E7DBD9-95A1-7FFC-2ED9-F41E5C9D2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AA2B6-A102-B743-E371-D44B87112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0655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39A66-4845-C3C0-62B2-3DE814633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578BE0-2823-6296-20D0-E56311C572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96C454-40F7-DF89-A9A6-A390FF5A1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DD069-C9D8-8665-AA12-9B5B119D6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52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5EEEF-60A0-00B5-2CA7-6B749D052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64223-5F19-5353-FE51-033DD476FC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D5D065-22FF-EB3F-412B-829B39260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3717A-7D1A-1569-035D-7C633B7186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0051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500C2-E52E-37A9-0679-9B5D834FC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AF708-EFC2-8168-264A-6EF6048D2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A932B-55D3-9181-4908-20EDD1CD8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2A5AA-5354-6D71-C586-8DBA440A1D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809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7C6B6-5C2F-1082-A779-208940C7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EF905C-D858-FD04-0564-CDF668470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AFD48D-DC9F-515D-1F4E-26FBBA856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926B5-6270-D8AB-0353-1D4CF8C35D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2016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 Advance SQL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125358"/>
              </p:ext>
            </p:extLst>
          </p:nvPr>
        </p:nvGraphicFramePr>
        <p:xfrm>
          <a:off x="6869113" y="1143000"/>
          <a:ext cx="4190999" cy="5686873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Categorize customers into three categories based on their credit Limit: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 CTE to calculate the total sales made by each employee.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customers whose total payments exceed $10,000. Return customer Name, credit Limit, and total payment amount.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view that tracks total sales per product (using quantity Ordered * price Each) for each month. The view should also rank products by sales volume each month.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employees who have processed sales exceeding $100,000 in total sales. For each employee, show their total sales, rank them based on sales, and calculate their average order size (using quantity Ordered 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price Each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42654-F1C0-7BC0-9480-EDCCE59CA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2809981-B2A2-C957-4BEB-4CC9D594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5120640" cy="1958340"/>
          </a:xfrm>
        </p:spPr>
        <p:txBody>
          <a:bodyPr/>
          <a:lstStyle/>
          <a:p>
            <a:br>
              <a:rPr lang="en-US" sz="20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Syntax:</a:t>
            </a:r>
            <a:br>
              <a:rPr lang="en-US" sz="1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</a:t>
            </a:r>
            <a:b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 WHEN condition1 THEN result1</a:t>
            </a:r>
            <a:b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 WHEN condition2 THEN result2</a:t>
            </a:r>
            <a:b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 WHEN conditionN THEN resultN</a:t>
            </a:r>
            <a:b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 ELSE result</a:t>
            </a:r>
            <a:b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END;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CEBE983-67A0-44AF-0C5B-C1C985697A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73450" y="2093768"/>
            <a:ext cx="4922520" cy="3878263"/>
          </a:xfrm>
        </p:spPr>
        <p:txBody>
          <a:bodyPr/>
          <a:lstStyle/>
          <a:p>
            <a:r>
              <a:rPr lang="en-US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QUERY: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customerNumber,customerName,creditLimit, 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creditLimit &lt; 5000 Then 'Low'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creditLimit Between 5000 and 20000 Then 'Medium'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Else 'High'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as creditCategory 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customers;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16F9577-5F5A-F4E4-FC15-3E8F713457C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6473536" y="353291"/>
            <a:ext cx="5299364" cy="5340927"/>
          </a:xfrm>
        </p:spPr>
      </p:pic>
    </p:spTree>
    <p:extLst>
      <p:ext uri="{BB962C8B-B14F-4D97-AF65-F5344CB8AC3E}">
        <p14:creationId xmlns:p14="http://schemas.microsoft.com/office/powerpoint/2010/main" val="169442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29C5B-45C2-5946-1D2F-66035FD1E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E03E736-33C0-0784-0622-2D87A9D7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50" y="289560"/>
            <a:ext cx="5061590" cy="1668780"/>
          </a:xfrm>
        </p:spPr>
        <p:txBody>
          <a:bodyPr/>
          <a:lstStyle/>
          <a:p>
            <a:b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7D1C26D-5909-4D9E-EB58-85C168D5434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2960" y="1472060"/>
            <a:ext cx="5013960" cy="4520754"/>
          </a:xfrm>
        </p:spPr>
        <p:txBody>
          <a:bodyPr>
            <a:normAutofit fontScale="25000" lnSpcReduction="20000"/>
          </a:bodyPr>
          <a:lstStyle/>
          <a:p>
            <a:r>
              <a:rPr lang="en-US" sz="6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QUERY:</a:t>
            </a:r>
          </a:p>
          <a:p>
            <a:r>
              <a:rPr lang="en-US" sz="6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salesbyeachemployee As (</a:t>
            </a:r>
          </a:p>
          <a:p>
            <a:r>
              <a:rPr lang="en-US" sz="6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e.firstName,e.lastName,</a:t>
            </a:r>
          </a:p>
          <a:p>
            <a:r>
              <a:rPr lang="en-US" sz="6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sum(od.quantityOrdered * od.priceEach) as totalsales</a:t>
            </a:r>
          </a:p>
          <a:p>
            <a:r>
              <a:rPr lang="en-US" sz="6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Employees e </a:t>
            </a:r>
          </a:p>
          <a:p>
            <a:r>
              <a:rPr lang="en-US" sz="6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join Customers c </a:t>
            </a:r>
          </a:p>
          <a:p>
            <a:r>
              <a:rPr lang="en-US" sz="6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c.salesRepEmployeeNumber=e.employeeNumber</a:t>
            </a:r>
          </a:p>
          <a:p>
            <a:r>
              <a:rPr lang="en-US" sz="6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join Orders o </a:t>
            </a:r>
          </a:p>
          <a:p>
            <a:r>
              <a:rPr lang="en-US" sz="6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c.customerNumber=o.customerNumber</a:t>
            </a:r>
          </a:p>
          <a:p>
            <a:r>
              <a:rPr lang="en-US" sz="6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join OrderDetails od </a:t>
            </a:r>
          </a:p>
          <a:p>
            <a:r>
              <a:rPr lang="en-US" sz="6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o.orderNumber=od.orderNumber</a:t>
            </a:r>
          </a:p>
          <a:p>
            <a:r>
              <a:rPr lang="en-US" sz="6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</a:t>
            </a:r>
          </a:p>
          <a:p>
            <a:r>
              <a:rPr lang="en-US" sz="6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e.firstName,</a:t>
            </a:r>
          </a:p>
          <a:p>
            <a:r>
              <a:rPr lang="en-US" sz="6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e.lastname</a:t>
            </a:r>
          </a:p>
          <a:p>
            <a:r>
              <a:rPr lang="en-US" sz="6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6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SELECT*FROM salesbyeachemployee ORDER BY totalSales DESC;</a:t>
            </a:r>
          </a:p>
          <a:p>
            <a:endParaRPr lang="en-US" sz="6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852957-9E41-E54E-DD7E-4DC638CE7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" y="394841"/>
            <a:ext cx="470154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cte_name (column1, column2, ...) 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subquery ) SELECT columns FROM cte_name WHERE condition;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175AF0-D1FA-9D64-7B4E-A3073104978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7257628" y="990600"/>
            <a:ext cx="4265890" cy="4926013"/>
          </a:xfrm>
        </p:spPr>
      </p:pic>
    </p:spTree>
    <p:extLst>
      <p:ext uri="{BB962C8B-B14F-4D97-AF65-F5344CB8AC3E}">
        <p14:creationId xmlns:p14="http://schemas.microsoft.com/office/powerpoint/2010/main" val="305522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FFD2A-E868-802B-BA6F-4CE283BCD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BC8A85C-748A-50CE-A232-987DD69C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5120640" cy="1958340"/>
          </a:xfrm>
        </p:spPr>
        <p:txBody>
          <a:bodyPr/>
          <a:lstStyle/>
          <a:p>
            <a:b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Query:</a:t>
            </a:r>
            <a:b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customers whose total payments exceed $10,000. Return customerName, creditLimit, and total payment amount.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830BEFB-0414-B427-D71D-D183FC7513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114550"/>
            <a:ext cx="4922520" cy="3878263"/>
          </a:xfrm>
        </p:spPr>
        <p:txBody>
          <a:bodyPr/>
          <a:lstStyle/>
          <a:p>
            <a:r>
              <a:rPr lang="en-US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QUERY: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c.customerName,c.creditLimit,sum(p.amount) as totalPayments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customers c 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 join payments p 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c.customerNumber=p.customerNumber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 c.customerName,c.creditLimit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having  totalPayments  &gt;10000;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DB2A89-D497-9120-5FF8-197BEE268487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7101283" y="966355"/>
            <a:ext cx="4661226" cy="5517571"/>
          </a:xfrm>
        </p:spPr>
      </p:pic>
    </p:spTree>
    <p:extLst>
      <p:ext uri="{BB962C8B-B14F-4D97-AF65-F5344CB8AC3E}">
        <p14:creationId xmlns:p14="http://schemas.microsoft.com/office/powerpoint/2010/main" val="249876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353E6-97E6-8351-F6EB-29B14238F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C4AC786-03D8-A91C-FDFA-7511ADE0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5120640" cy="1475509"/>
          </a:xfrm>
        </p:spPr>
        <p:txBody>
          <a:bodyPr/>
          <a:lstStyle/>
          <a:p>
            <a:r>
              <a:rPr lang="en-US" sz="16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Syntax:</a:t>
            </a:r>
            <a:br>
              <a:rPr lang="en-US" sz="1600" b="1" i="0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 VIEW 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view_name</a:t>
            </a: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AS</a:t>
            </a:r>
            <a:b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 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column1</a:t>
            </a: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column2</a:t>
            </a: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...</a:t>
            </a:r>
            <a:b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 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table_name</a:t>
            </a:r>
            <a:b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 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F69CFE6-01B2-BEA7-E8BF-DE12EC681B6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28700" y="1610591"/>
            <a:ext cx="4765836" cy="5133109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QUERY: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View ProductSalesByMonth ASselect p.productCode,p.productName,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DATE_FORMAT(o.orderDate, '%Y-%m') AS month,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SUM(od.quantityOrdered * od.priceEach) AS totalSales,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RANK() OVER (PARTITION BY DATE_FORMAT(o.orderDate, '%Y-%m') 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BY SUM(od.quantityOrdered * od.priceEach) DESC) AS salesRank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 products p INNER JOIN  orderDetails od ON p.productCode = od.productCode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JOIN  orders o ON od.orderNumber = o.orderNumber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 p.productCode,p.productName,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DATE_FORMAT(o.orderDate, '%Y-%m');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* from ProductSalesByMonth;</a:t>
            </a:r>
            <a:endParaRPr lang="en-US" sz="1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5D8E8D-EB6F-6A83-EFA9-723673B7370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6397465" y="789709"/>
            <a:ext cx="5219571" cy="6068291"/>
          </a:xfrm>
        </p:spPr>
      </p:pic>
    </p:spTree>
    <p:extLst>
      <p:ext uri="{BB962C8B-B14F-4D97-AF65-F5344CB8AC3E}">
        <p14:creationId xmlns:p14="http://schemas.microsoft.com/office/powerpoint/2010/main" val="76026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E7A96-BC43-8D1E-92A8-FC040E9D7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9CAF490-D05B-17B0-471F-E4579E04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5120640" cy="1392382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SET1 AS (SELECT SYSDATE FROM DUAL), -- SET1    initialised SET2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(SELECT * FROM SET1) -- SET1 accessed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SELECT * FROM SET2; -- SET2 projected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73FCFC-EE22-B506-446F-B523BD68CD0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012849" y="1600200"/>
            <a:ext cx="4725940" cy="4392613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E8D5FF-CC50-F8D7-0423-7168A680DFE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7158038" y="2011381"/>
            <a:ext cx="4576762" cy="3038581"/>
          </a:xfrm>
        </p:spPr>
      </p:pic>
    </p:spTree>
    <p:extLst>
      <p:ext uri="{BB962C8B-B14F-4D97-AF65-F5344CB8AC3E}">
        <p14:creationId xmlns:p14="http://schemas.microsoft.com/office/powerpoint/2010/main" val="86259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5809" y="270164"/>
            <a:ext cx="6764481" cy="5673436"/>
          </a:xfrm>
        </p:spPr>
        <p:txBody>
          <a:bodyPr/>
          <a:lstStyle/>
          <a:p>
            <a:r>
              <a:rPr lang="en-US" sz="4000" dirty="0">
                <a:latin typeface="Segoe UI Black" panose="020B0A02040204020203" pitchFamily="34" charset="0"/>
                <a:ea typeface="Segoe UI Black" panose="020B0A02040204020203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{820E6E58-B9AB-4CD5-B876-368FEEC0639E}tf11964407_win32</Template>
  <TotalTime>57</TotalTime>
  <Words>588</Words>
  <Application>Microsoft Office PowerPoint</Application>
  <PresentationFormat>Widescreen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Gill Sans Nova Light</vt:lpstr>
      <vt:lpstr>Sagona Book</vt:lpstr>
      <vt:lpstr>Segoe UI Black</vt:lpstr>
      <vt:lpstr>Custom</vt:lpstr>
      <vt:lpstr> Advance SQL Project Presentation</vt:lpstr>
      <vt:lpstr>agenda</vt:lpstr>
      <vt:lpstr> Syntax: CASE     WHEN condition1 THEN result1     WHEN condition2 THEN result2     WHEN conditionN THEN resultN     ELSE result END;</vt:lpstr>
      <vt:lpstr>  </vt:lpstr>
      <vt:lpstr>  Query: Identify customers whose total payments exceed $10,000. Return customerName, creditLimit, and total payment amount. </vt:lpstr>
      <vt:lpstr>Syntax: CREATE VIEW view_name AS SELECT column1, column2, ... FROM table_name WHERE condition;</vt:lpstr>
      <vt:lpstr>Syntax: WITH SET1 AS (SELECT SYSDATE FROM DUAL), -- SET1    initialised SET2  AS (SELECT * FROM SET1) -- SET1 accessed  SELECT * FROM SET2; -- SET2 projected ;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Sunitha N</dc:creator>
  <cp:lastModifiedBy>Sunitha N</cp:lastModifiedBy>
  <cp:revision>10</cp:revision>
  <dcterms:created xsi:type="dcterms:W3CDTF">2024-11-16T10:46:08Z</dcterms:created>
  <dcterms:modified xsi:type="dcterms:W3CDTF">2024-11-17T04:48:27Z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