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186" r:id="rId1"/>
  </p:sldMasterIdLst>
  <p:notesMasterIdLst>
    <p:notesMasterId r:id="rId12"/>
  </p:notesMasterIdLst>
  <p:sldIdLst>
    <p:sldId id="320" r:id="rId2"/>
    <p:sldId id="309" r:id="rId3"/>
    <p:sldId id="323" r:id="rId4"/>
    <p:sldId id="324" r:id="rId5"/>
    <p:sldId id="325" r:id="rId6"/>
    <p:sldId id="327" r:id="rId7"/>
    <p:sldId id="328" r:id="rId8"/>
    <p:sldId id="330" r:id="rId9"/>
    <p:sldId id="332" r:id="rId10"/>
    <p:sldId id="30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124FA1-8837-4A50-B1A1-C16D8F24A3C5}" v="64" dt="2024-12-21T10:33:01.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45" d="100"/>
          <a:sy n="45"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4EB6D-8954-4867-BCEC-061CF0C033AA}" type="datetimeFigureOut">
              <a:rPr lang="en-IN" smtClean="0"/>
              <a:t>04-07-2025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1E73E8-A5B7-435C-8E6B-F58987F53E0C}" type="slidenum">
              <a:rPr lang="en-IN" smtClean="0"/>
              <a:t>‹#›</a:t>
            </a:fld>
            <a:endParaRPr lang="en-IN"/>
          </a:p>
        </p:txBody>
      </p:sp>
    </p:spTree>
    <p:extLst>
      <p:ext uri="{BB962C8B-B14F-4D97-AF65-F5344CB8AC3E}">
        <p14:creationId xmlns:p14="http://schemas.microsoft.com/office/powerpoint/2010/main" val="537277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1F55C-2AB4-3C9E-7F16-FB3833FC1D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7C4FFC-0227-7214-44CE-A458227C16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441335-3EF4-58B7-8CAA-FAC661DA7B7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4534B8-FF11-8DB7-2581-0ADDBBEFACA2}"/>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502177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891C3-A26A-F354-5BD3-277B6A75A3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1B4262-C919-A58C-455F-AC08AB6ADA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762A2-AE56-7CA8-26A9-65E98719D9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3AB651-A513-2579-C98A-923DAFF862CF}"/>
              </a:ext>
            </a:extLst>
          </p:cNvPr>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34022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261CE-5DDA-50BC-D48E-050D495C4B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68D61-E2A6-FAB0-17DD-18104D4F7D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104AB5-6979-78FE-5FA8-C627EAC501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D45299-BB5D-A4DF-6096-8DB2E0F96231}"/>
              </a:ext>
            </a:extLst>
          </p:cNvPr>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3972102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BA6AE-746C-CC48-EDA1-96E124AB4E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BB9021-D2B4-8CFE-014D-66B4E0794A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E12A25-7C38-E6DB-5259-E3977B5178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57401D-0548-4F79-8CEF-5A418A3A55A9}"/>
              </a:ext>
            </a:extLst>
          </p:cNvPr>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138684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76B55-E285-695B-838E-CA2FD58C01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1E1F67-F34B-C083-0759-9B7295A2D1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ABDC7-4D3E-2EB1-D4EB-AC353A6CFC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6E1028-188F-811E-1B0C-03E6489E75A5}"/>
              </a:ext>
            </a:extLst>
          </p:cNvPr>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935281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995D8-7B40-5B14-19A2-4E636395AA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B3BBF-6BC5-49DF-3A08-B1612F6C76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C0747B-2CB4-3E18-3E3E-A2FA911C74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52EB33-10CE-66D2-99EE-3D656988DD32}"/>
              </a:ext>
            </a:extLst>
          </p:cNvPr>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741052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DB8F3-7EB3-97BA-B186-C7F5BAA4DF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EAB9EC-9183-AF45-C083-C58E6C8721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CDAB96-45CC-39D5-AE32-FD636D19D2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060B8C-C56A-CAFE-70AB-17BE08FE2A78}"/>
              </a:ext>
            </a:extLst>
          </p:cNvPr>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732082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51F57-406B-0FB0-961D-F383FDF7BE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28EB73-AFAD-12A5-81FC-9FC8339672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644470-E90D-8FF3-2DC8-1B346924E0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A14DA-913D-D07A-E894-1D9A50F88269}"/>
              </a:ext>
            </a:extLst>
          </p:cNvPr>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02643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15543-4723-9633-9CF1-3B8FBC372F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F48F235-5344-C2B3-BB4E-0A1F8450DB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43831E-B48E-5848-0097-FECF3BAA6EAA}"/>
              </a:ext>
            </a:extLst>
          </p:cNvPr>
          <p:cNvSpPr>
            <a:spLocks noGrp="1"/>
          </p:cNvSpPr>
          <p:nvPr>
            <p:ph type="dt" sz="half" idx="10"/>
          </p:nvPr>
        </p:nvSpPr>
        <p:spPr/>
        <p:txBody>
          <a:bodyPr/>
          <a:lstStyle/>
          <a:p>
            <a:fld id="{5586B75A-687E-405C-8A0B-8D00578BA2C3}" type="datetimeFigureOut">
              <a:rPr lang="en-US" smtClean="0"/>
              <a:pPr/>
              <a:t>7/4/2025</a:t>
            </a:fld>
            <a:endParaRPr lang="en-US" dirty="0"/>
          </a:p>
        </p:txBody>
      </p:sp>
      <p:sp>
        <p:nvSpPr>
          <p:cNvPr id="5" name="Footer Placeholder 4">
            <a:extLst>
              <a:ext uri="{FF2B5EF4-FFF2-40B4-BE49-F238E27FC236}">
                <a16:creationId xmlns:a16="http://schemas.microsoft.com/office/drawing/2014/main" id="{0384A59E-1811-1189-59FF-5A8F99A5955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BE69E2-A80A-2752-FA03-400A6E29DD6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4032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9485-077B-BFAF-39B6-78518FC3ED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80BDB7-B488-4D91-09C1-C9664DC5D0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9EC597-67BC-9EBD-1E2C-0238983D14D9}"/>
              </a:ext>
            </a:extLst>
          </p:cNvPr>
          <p:cNvSpPr>
            <a:spLocks noGrp="1"/>
          </p:cNvSpPr>
          <p:nvPr>
            <p:ph type="dt" sz="half" idx="10"/>
          </p:nvPr>
        </p:nvSpPr>
        <p:spPr/>
        <p:txBody>
          <a:bodyPr/>
          <a:lstStyle/>
          <a:p>
            <a:fld id="{5586B75A-687E-405C-8A0B-8D00578BA2C3}" type="datetimeFigureOut">
              <a:rPr lang="en-US" smtClean="0"/>
              <a:pPr/>
              <a:t>7/4/2025</a:t>
            </a:fld>
            <a:endParaRPr lang="en-US" dirty="0"/>
          </a:p>
        </p:txBody>
      </p:sp>
      <p:sp>
        <p:nvSpPr>
          <p:cNvPr id="5" name="Footer Placeholder 4">
            <a:extLst>
              <a:ext uri="{FF2B5EF4-FFF2-40B4-BE49-F238E27FC236}">
                <a16:creationId xmlns:a16="http://schemas.microsoft.com/office/drawing/2014/main" id="{8CD62C9E-74DF-A48D-699A-F3EEF4EB1E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34B36DB-9CB6-887A-92D3-38D6E8FF834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092819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50898D-A069-0EC6-0B8A-9335586417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D77053-C103-DDAD-DEEE-7515E9B7F2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A6E212-9EBC-19BE-245E-D9F44F268A0C}"/>
              </a:ext>
            </a:extLst>
          </p:cNvPr>
          <p:cNvSpPr>
            <a:spLocks noGrp="1"/>
          </p:cNvSpPr>
          <p:nvPr>
            <p:ph type="dt" sz="half" idx="10"/>
          </p:nvPr>
        </p:nvSpPr>
        <p:spPr/>
        <p:txBody>
          <a:bodyPr/>
          <a:lstStyle/>
          <a:p>
            <a:fld id="{5586B75A-687E-405C-8A0B-8D00578BA2C3}" type="datetimeFigureOut">
              <a:rPr lang="en-US" smtClean="0"/>
              <a:pPr/>
              <a:t>7/4/2025</a:t>
            </a:fld>
            <a:endParaRPr lang="en-US" dirty="0"/>
          </a:p>
        </p:txBody>
      </p:sp>
      <p:sp>
        <p:nvSpPr>
          <p:cNvPr id="5" name="Footer Placeholder 4">
            <a:extLst>
              <a:ext uri="{FF2B5EF4-FFF2-40B4-BE49-F238E27FC236}">
                <a16:creationId xmlns:a16="http://schemas.microsoft.com/office/drawing/2014/main" id="{C14CAF82-D0D4-D654-F32A-74BFE5BA71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2599BF1-5444-9C1F-3D00-563B63BA60C5}"/>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883426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2505770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593536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22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68320-66B5-B244-B196-C6E03C4E73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4D0BAC-6A36-EC5E-9B33-B6E6B6B6BC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6AFF28-889E-1B8D-756E-7FB88107C7AA}"/>
              </a:ext>
            </a:extLst>
          </p:cNvPr>
          <p:cNvSpPr>
            <a:spLocks noGrp="1"/>
          </p:cNvSpPr>
          <p:nvPr>
            <p:ph type="dt" sz="half" idx="10"/>
          </p:nvPr>
        </p:nvSpPr>
        <p:spPr/>
        <p:txBody>
          <a:bodyPr/>
          <a:lstStyle/>
          <a:p>
            <a:fld id="{5586B75A-687E-405C-8A0B-8D00578BA2C3}" type="datetimeFigureOut">
              <a:rPr lang="en-US" smtClean="0"/>
              <a:pPr/>
              <a:t>7/4/2025</a:t>
            </a:fld>
            <a:endParaRPr lang="en-US" dirty="0"/>
          </a:p>
        </p:txBody>
      </p:sp>
      <p:sp>
        <p:nvSpPr>
          <p:cNvPr id="5" name="Footer Placeholder 4">
            <a:extLst>
              <a:ext uri="{FF2B5EF4-FFF2-40B4-BE49-F238E27FC236}">
                <a16:creationId xmlns:a16="http://schemas.microsoft.com/office/drawing/2014/main" id="{5E043B64-6697-2951-55DF-2097EC5EBB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2E09A7-4CAD-EDA9-11C9-44AC45EF409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514762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841B-5090-34E8-13D6-A61E979CC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846F53-60C0-8A83-CE5F-F763EFBD15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F8481B-A0A1-4388-033F-A67F12559F58}"/>
              </a:ext>
            </a:extLst>
          </p:cNvPr>
          <p:cNvSpPr>
            <a:spLocks noGrp="1"/>
          </p:cNvSpPr>
          <p:nvPr>
            <p:ph type="dt" sz="half" idx="10"/>
          </p:nvPr>
        </p:nvSpPr>
        <p:spPr/>
        <p:txBody>
          <a:bodyPr/>
          <a:lstStyle/>
          <a:p>
            <a:fld id="{5586B75A-687E-405C-8A0B-8D00578BA2C3}" type="datetimeFigureOut">
              <a:rPr lang="en-US" smtClean="0"/>
              <a:pPr/>
              <a:t>7/4/2025</a:t>
            </a:fld>
            <a:endParaRPr lang="en-US" dirty="0"/>
          </a:p>
        </p:txBody>
      </p:sp>
      <p:sp>
        <p:nvSpPr>
          <p:cNvPr id="5" name="Footer Placeholder 4">
            <a:extLst>
              <a:ext uri="{FF2B5EF4-FFF2-40B4-BE49-F238E27FC236}">
                <a16:creationId xmlns:a16="http://schemas.microsoft.com/office/drawing/2014/main" id="{D6EC6F13-7597-CBC2-F548-E8B986D6DA9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0AA08B-A0EB-366F-0027-82493DA0EA0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7918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123B-81D9-8A40-66A2-B4234BAD76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C60B2B-B022-B867-82BD-479F912D00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5C4C30-6F86-D41F-9789-7F1410E7BB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FD29CC-DB13-5DB3-A64F-F402E18CDFEA}"/>
              </a:ext>
            </a:extLst>
          </p:cNvPr>
          <p:cNvSpPr>
            <a:spLocks noGrp="1"/>
          </p:cNvSpPr>
          <p:nvPr>
            <p:ph type="dt" sz="half" idx="10"/>
          </p:nvPr>
        </p:nvSpPr>
        <p:spPr/>
        <p:txBody>
          <a:bodyPr/>
          <a:lstStyle/>
          <a:p>
            <a:fld id="{5586B75A-687E-405C-8A0B-8D00578BA2C3}" type="datetimeFigureOut">
              <a:rPr lang="en-US" smtClean="0"/>
              <a:pPr/>
              <a:t>7/4/2025</a:t>
            </a:fld>
            <a:endParaRPr lang="en-US" dirty="0"/>
          </a:p>
        </p:txBody>
      </p:sp>
      <p:sp>
        <p:nvSpPr>
          <p:cNvPr id="6" name="Footer Placeholder 5">
            <a:extLst>
              <a:ext uri="{FF2B5EF4-FFF2-40B4-BE49-F238E27FC236}">
                <a16:creationId xmlns:a16="http://schemas.microsoft.com/office/drawing/2014/main" id="{702EA1DA-3EEB-624A-0DD6-2C97F31869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9E2E325-354E-5F61-8F90-D3E4BD3FB3D3}"/>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66974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F12E-B64C-821A-5788-ACA1608025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22BAC2-E087-F63C-B115-0E12A2AA1C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5BE2B-17B2-752D-F82E-00B38C5105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2BC113-4747-6C57-0D92-E68D1EBD30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8ACD77-7423-6051-C730-990FCE0372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D51036-5D05-ACDB-FD64-92E311241ECF}"/>
              </a:ext>
            </a:extLst>
          </p:cNvPr>
          <p:cNvSpPr>
            <a:spLocks noGrp="1"/>
          </p:cNvSpPr>
          <p:nvPr>
            <p:ph type="dt" sz="half" idx="10"/>
          </p:nvPr>
        </p:nvSpPr>
        <p:spPr/>
        <p:txBody>
          <a:bodyPr/>
          <a:lstStyle/>
          <a:p>
            <a:fld id="{5586B75A-687E-405C-8A0B-8D00578BA2C3}" type="datetimeFigureOut">
              <a:rPr lang="en-US" smtClean="0"/>
              <a:pPr/>
              <a:t>7/4/2025</a:t>
            </a:fld>
            <a:endParaRPr lang="en-US" dirty="0"/>
          </a:p>
        </p:txBody>
      </p:sp>
      <p:sp>
        <p:nvSpPr>
          <p:cNvPr id="8" name="Footer Placeholder 7">
            <a:extLst>
              <a:ext uri="{FF2B5EF4-FFF2-40B4-BE49-F238E27FC236}">
                <a16:creationId xmlns:a16="http://schemas.microsoft.com/office/drawing/2014/main" id="{BAB0F0DC-925F-C99E-4017-388517C67F3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6BC9101-CB02-7139-2290-F167D3AA1B8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61790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DC72-B911-E71E-A850-0869D8272F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81AFE4-58C7-76A0-E9B8-8B0D9DB04987}"/>
              </a:ext>
            </a:extLst>
          </p:cNvPr>
          <p:cNvSpPr>
            <a:spLocks noGrp="1"/>
          </p:cNvSpPr>
          <p:nvPr>
            <p:ph type="dt" sz="half" idx="10"/>
          </p:nvPr>
        </p:nvSpPr>
        <p:spPr/>
        <p:txBody>
          <a:bodyPr/>
          <a:lstStyle/>
          <a:p>
            <a:fld id="{5586B75A-687E-405C-8A0B-8D00578BA2C3}" type="datetimeFigureOut">
              <a:rPr lang="en-US" smtClean="0"/>
              <a:pPr/>
              <a:t>7/4/2025</a:t>
            </a:fld>
            <a:endParaRPr lang="en-US" dirty="0"/>
          </a:p>
        </p:txBody>
      </p:sp>
      <p:sp>
        <p:nvSpPr>
          <p:cNvPr id="4" name="Footer Placeholder 3">
            <a:extLst>
              <a:ext uri="{FF2B5EF4-FFF2-40B4-BE49-F238E27FC236}">
                <a16:creationId xmlns:a16="http://schemas.microsoft.com/office/drawing/2014/main" id="{DF68642B-A2E5-71D9-5069-C5822C6212B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C6FFF25-1C13-4033-7E21-BEA579F8C428}"/>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465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55EA6A-F884-C5C1-57A5-37AC3F54FDCB}"/>
              </a:ext>
            </a:extLst>
          </p:cNvPr>
          <p:cNvSpPr>
            <a:spLocks noGrp="1"/>
          </p:cNvSpPr>
          <p:nvPr>
            <p:ph type="dt" sz="half" idx="10"/>
          </p:nvPr>
        </p:nvSpPr>
        <p:spPr/>
        <p:txBody>
          <a:bodyPr/>
          <a:lstStyle/>
          <a:p>
            <a:fld id="{5586B75A-687E-405C-8A0B-8D00578BA2C3}" type="datetimeFigureOut">
              <a:rPr lang="en-US" smtClean="0"/>
              <a:pPr/>
              <a:t>7/4/2025</a:t>
            </a:fld>
            <a:endParaRPr lang="en-US" dirty="0"/>
          </a:p>
        </p:txBody>
      </p:sp>
      <p:sp>
        <p:nvSpPr>
          <p:cNvPr id="3" name="Footer Placeholder 2">
            <a:extLst>
              <a:ext uri="{FF2B5EF4-FFF2-40B4-BE49-F238E27FC236}">
                <a16:creationId xmlns:a16="http://schemas.microsoft.com/office/drawing/2014/main" id="{193CABDA-AD9F-1E5F-F490-660A0D3B4B9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D293F4C-D365-E325-990D-2748E0E494D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2306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C3FF-084F-F46C-9085-A17316B83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E64058-37D3-80C8-9382-9AADF3922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A69812-BF42-26FC-6B11-5894D37B1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2BBA79-3DDE-F5E7-4E2F-78FC14E593EC}"/>
              </a:ext>
            </a:extLst>
          </p:cNvPr>
          <p:cNvSpPr>
            <a:spLocks noGrp="1"/>
          </p:cNvSpPr>
          <p:nvPr>
            <p:ph type="dt" sz="half" idx="10"/>
          </p:nvPr>
        </p:nvSpPr>
        <p:spPr/>
        <p:txBody>
          <a:bodyPr/>
          <a:lstStyle/>
          <a:p>
            <a:fld id="{5586B75A-687E-405C-8A0B-8D00578BA2C3}" type="datetimeFigureOut">
              <a:rPr lang="en-US" smtClean="0"/>
              <a:pPr/>
              <a:t>7/4/2025</a:t>
            </a:fld>
            <a:endParaRPr lang="en-US" dirty="0"/>
          </a:p>
        </p:txBody>
      </p:sp>
      <p:sp>
        <p:nvSpPr>
          <p:cNvPr id="6" name="Footer Placeholder 5">
            <a:extLst>
              <a:ext uri="{FF2B5EF4-FFF2-40B4-BE49-F238E27FC236}">
                <a16:creationId xmlns:a16="http://schemas.microsoft.com/office/drawing/2014/main" id="{D7EE46D6-2535-2EE8-8AA6-03A25F90B25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806A55-9DA7-241F-0FB2-85595A608F37}"/>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506601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A2BD6-2EE8-1D7F-CCBE-8F18C5256E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271FD3-C7B3-ADCD-B215-A9D8EF3556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D0E36C-7446-AAE3-F552-9E34E1980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B23A98-5174-0C02-6B85-6810584120B9}"/>
              </a:ext>
            </a:extLst>
          </p:cNvPr>
          <p:cNvSpPr>
            <a:spLocks noGrp="1"/>
          </p:cNvSpPr>
          <p:nvPr>
            <p:ph type="dt" sz="half" idx="10"/>
          </p:nvPr>
        </p:nvSpPr>
        <p:spPr/>
        <p:txBody>
          <a:bodyPr/>
          <a:lstStyle/>
          <a:p>
            <a:fld id="{5586B75A-687E-405C-8A0B-8D00578BA2C3}" type="datetimeFigureOut">
              <a:rPr lang="en-US" smtClean="0"/>
              <a:pPr/>
              <a:t>7/4/2025</a:t>
            </a:fld>
            <a:endParaRPr lang="en-US" dirty="0"/>
          </a:p>
        </p:txBody>
      </p:sp>
      <p:sp>
        <p:nvSpPr>
          <p:cNvPr id="6" name="Footer Placeholder 5">
            <a:extLst>
              <a:ext uri="{FF2B5EF4-FFF2-40B4-BE49-F238E27FC236}">
                <a16:creationId xmlns:a16="http://schemas.microsoft.com/office/drawing/2014/main" id="{F7D447E9-D1FA-46DB-7EFC-79872F1968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40EE1A-E843-7DCD-F55B-896C7613E5FA}"/>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971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648C71-33E2-8FE1-E783-413AF89CAE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28B566-2E11-DB46-1FBE-EE92F5F083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52FCCE-414D-CAB7-91D1-B6D6CD525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pPr/>
              <a:t>7/4/2025</a:t>
            </a:fld>
            <a:endParaRPr lang="en-US" dirty="0"/>
          </a:p>
        </p:txBody>
      </p:sp>
      <p:sp>
        <p:nvSpPr>
          <p:cNvPr id="5" name="Footer Placeholder 4">
            <a:extLst>
              <a:ext uri="{FF2B5EF4-FFF2-40B4-BE49-F238E27FC236}">
                <a16:creationId xmlns:a16="http://schemas.microsoft.com/office/drawing/2014/main" id="{DB6D791F-AF80-0095-44DA-894DD1D48F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8A7600C-2D9B-1627-DC6E-F9BBD86B9E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99752543"/>
      </p:ext>
    </p:extLst>
  </p:cSld>
  <p:clrMap bg1="lt1" tx1="dk1" bg2="lt2" tx2="dk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1F4F6-E5E3-38F8-2573-42AFB1F90FD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D78B316-EAFC-6760-033B-7430B11F40F0}"/>
              </a:ext>
            </a:extLst>
          </p:cNvPr>
          <p:cNvSpPr>
            <a:spLocks noGrp="1"/>
          </p:cNvSpPr>
          <p:nvPr>
            <p:ph type="ctrTitle"/>
          </p:nvPr>
        </p:nvSpPr>
        <p:spPr/>
        <p:txBody>
          <a:bodyPr anchor="ctr"/>
          <a:lstStyle/>
          <a:p>
            <a:r>
              <a:rPr kumimoji="0" lang="en-US" altLang="en-US" sz="2800" b="0" i="1" u="none" strike="noStrike" cap="none" normalizeH="0" baseline="0" dirty="0">
                <a:ln>
                  <a:noFill/>
                </a:ln>
                <a:solidFill>
                  <a:srgbClr val="C00000"/>
                </a:solidFill>
                <a:effectLst/>
                <a:latin typeface="Arial" panose="020B0604020202020204" pitchFamily="34" charset="0"/>
              </a:rPr>
              <a:t>SQL Capstone Project</a:t>
            </a:r>
            <a:br>
              <a:rPr kumimoji="0" lang="en-US" altLang="en-US" sz="2800" b="0" i="1" u="none" strike="noStrike" cap="none" normalizeH="0" baseline="0" dirty="0">
                <a:ln>
                  <a:noFill/>
                </a:ln>
                <a:solidFill>
                  <a:srgbClr val="C00000"/>
                </a:solidFill>
                <a:effectLst/>
                <a:latin typeface="Arial" panose="020B0604020202020204" pitchFamily="34" charset="0"/>
              </a:rPr>
            </a:br>
            <a:br>
              <a:rPr kumimoji="0" lang="en-US" altLang="en-US" sz="2800" b="0" i="1" u="none" strike="noStrike" cap="none" normalizeH="0" baseline="0" dirty="0">
                <a:ln>
                  <a:noFill/>
                </a:ln>
                <a:solidFill>
                  <a:srgbClr val="C00000"/>
                </a:solidFill>
                <a:effectLst/>
                <a:latin typeface="Arial" panose="020B0604020202020204" pitchFamily="34" charset="0"/>
              </a:rPr>
            </a:br>
            <a:br>
              <a:rPr kumimoji="0" lang="en-US" altLang="en-US" sz="2800" b="0" i="1" u="none" strike="noStrike" cap="none" normalizeH="0" baseline="0" dirty="0">
                <a:ln>
                  <a:noFill/>
                </a:ln>
                <a:solidFill>
                  <a:srgbClr val="C00000"/>
                </a:solidFill>
                <a:effectLst/>
                <a:latin typeface="Arial" panose="020B0604020202020204" pitchFamily="34" charset="0"/>
              </a:rPr>
            </a:br>
            <a:r>
              <a:rPr kumimoji="0" lang="en-US" altLang="en-US" sz="2800" b="0" i="1" u="none" strike="noStrike" cap="none" normalizeH="0" baseline="0" dirty="0">
                <a:ln>
                  <a:noFill/>
                </a:ln>
                <a:solidFill>
                  <a:srgbClr val="C00000"/>
                </a:solidFill>
                <a:effectLst/>
                <a:latin typeface="Arial" panose="020B0604020202020204" pitchFamily="34" charset="0"/>
              </a:rPr>
              <a:t> </a:t>
            </a:r>
            <a:r>
              <a:rPr kumimoji="0" lang="en-US" altLang="en-US" sz="2400" b="1" u="none" strike="noStrike" cap="none" normalizeH="0" baseline="0" dirty="0">
                <a:ln>
                  <a:noFill/>
                </a:ln>
                <a:solidFill>
                  <a:schemeClr val="tx1"/>
                </a:solidFill>
                <a:effectLst/>
                <a:latin typeface="Arial" panose="020B0604020202020204" pitchFamily="34" charset="0"/>
              </a:rPr>
              <a:t>Sales Analysis and Insights from Amazon’s Branches</a:t>
            </a:r>
            <a:br>
              <a:rPr kumimoji="0" lang="en-US" altLang="en-US" b="0" i="1" u="none" strike="noStrike" cap="none" normalizeH="0" baseline="0" dirty="0">
                <a:ln>
                  <a:noFill/>
                </a:ln>
                <a:solidFill>
                  <a:srgbClr val="C00000"/>
                </a:solidFill>
                <a:effectLst/>
                <a:latin typeface="Arial" panose="020B0604020202020204" pitchFamily="34" charset="0"/>
              </a:rPr>
            </a:br>
            <a:br>
              <a:rPr lang="en-IN" dirty="0">
                <a:solidFill>
                  <a:srgbClr val="C00000"/>
                </a:solidFill>
              </a:rPr>
            </a:br>
            <a:endParaRPr lang="en-US" dirty="0"/>
          </a:p>
        </p:txBody>
      </p:sp>
    </p:spTree>
    <p:extLst>
      <p:ext uri="{BB962C8B-B14F-4D97-AF65-F5344CB8AC3E}">
        <p14:creationId xmlns:p14="http://schemas.microsoft.com/office/powerpoint/2010/main" val="385389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3726426" y="786581"/>
            <a:ext cx="5641848" cy="5029200"/>
          </a:xfrm>
        </p:spPr>
        <p:txBody>
          <a:bodyPr>
            <a:normAutofit/>
          </a:bodyPr>
          <a:lstStyle/>
          <a:p>
            <a:r>
              <a:rPr lang="en-US" sz="8000"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400" y="757083"/>
            <a:ext cx="9153832" cy="5211097"/>
          </a:xfrm>
        </p:spPr>
        <p:txBody>
          <a:bodyPr>
            <a:normAutofit/>
          </a:bodyPr>
          <a:lstStyle/>
          <a:p>
            <a:pPr marL="0" indent="0">
              <a:buNone/>
            </a:pPr>
            <a:br>
              <a:rPr lang="en-US" sz="2400" dirty="0">
                <a:solidFill>
                  <a:srgbClr val="C00000"/>
                </a:solidFill>
              </a:rPr>
            </a:br>
            <a:br>
              <a:rPr lang="en-US" sz="2400" dirty="0">
                <a:solidFill>
                  <a:srgbClr val="C00000"/>
                </a:solidFill>
              </a:rPr>
            </a:br>
            <a:br>
              <a:rPr lang="en-US" sz="900" b="1" dirty="0"/>
            </a:br>
            <a:r>
              <a:rPr lang="en-IN" sz="2400" b="1" dirty="0">
                <a:solidFill>
                  <a:srgbClr val="C00000"/>
                </a:solidFill>
                <a:latin typeface="+mj-lt"/>
              </a:rPr>
              <a:t>Purpose:</a:t>
            </a:r>
          </a:p>
          <a:p>
            <a:pPr marL="0" indent="0">
              <a:buNone/>
            </a:pPr>
            <a:br>
              <a:rPr lang="en-US" sz="2000" dirty="0"/>
            </a:br>
            <a:r>
              <a:rPr lang="en-US" sz="1800" dirty="0">
                <a:ea typeface="Calibri" panose="020F0502020204030204" pitchFamily="34" charset="0"/>
                <a:cs typeface="Calibri" panose="020F0502020204030204" pitchFamily="34" charset="0"/>
              </a:rPr>
              <a:t>Analyze Amazon's sales data from three branches in different cities (Mandalay, Yangon, and Naypyitaw) to understand various factors affecting sales and product performance. Gain insights into sales performance, customer behavior, and product trends to help improve sales strategies, customer segmentation, and business decisions.</a:t>
            </a:r>
            <a:br>
              <a:rPr lang="en-US" sz="1800" b="1" dirty="0"/>
            </a:br>
            <a:endParaRPr lang="en-US" sz="1800" b="1" dirty="0"/>
          </a:p>
          <a:p>
            <a:pPr marL="0" indent="0">
              <a:buNone/>
            </a:pPr>
            <a:br>
              <a:rPr lang="en-US" sz="2000" dirty="0"/>
            </a:br>
            <a:br>
              <a:rPr lang="en-US" sz="2000" dirty="0"/>
            </a:br>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p:txBody>
          <a:bodyPr/>
          <a:lstStyle/>
          <a:p>
            <a:fld id="{58FB4751-880F-D840-AAA9-3A15815CC996}" type="slidenum">
              <a:rPr lang="en-US" smtClean="0"/>
              <a:pPr/>
              <a:t>2</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CEEE5-9F24-5C24-CBD9-43DF0F0D1FDC}"/>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BDB6564-7FCB-BD3D-196A-76E713CBCD6B}"/>
              </a:ext>
            </a:extLst>
          </p:cNvPr>
          <p:cNvSpPr>
            <a:spLocks noGrp="1"/>
          </p:cNvSpPr>
          <p:nvPr>
            <p:ph sz="quarter" idx="10"/>
          </p:nvPr>
        </p:nvSpPr>
        <p:spPr>
          <a:xfrm>
            <a:off x="914400" y="757083"/>
            <a:ext cx="9153832" cy="5211097"/>
          </a:xfrm>
        </p:spPr>
        <p:txBody>
          <a:bodyPr>
            <a:normAutofit fontScale="92500" lnSpcReduction="10000"/>
          </a:bodyPr>
          <a:lstStyle/>
          <a:p>
            <a:pPr marL="0" indent="0">
              <a:buNone/>
            </a:pPr>
            <a:r>
              <a:rPr lang="en-IN" sz="2400" dirty="0">
                <a:solidFill>
                  <a:srgbClr val="C00000"/>
                </a:solidFill>
              </a:rPr>
              <a:t>Dataset Overview</a:t>
            </a:r>
            <a:br>
              <a:rPr lang="en-IN" sz="2400" dirty="0">
                <a:solidFill>
                  <a:srgbClr val="C00000"/>
                </a:solidFill>
              </a:rPr>
            </a:br>
            <a:endParaRPr lang="en-IN" sz="2400" dirty="0">
              <a:solidFill>
                <a:srgbClr val="C00000"/>
              </a:solidFill>
            </a:endParaRPr>
          </a:p>
          <a:p>
            <a:pPr marL="457200" lvl="1" indent="0">
              <a:buNone/>
            </a:pPr>
            <a:r>
              <a:rPr lang="en-IN" sz="2200" dirty="0">
                <a:solidFill>
                  <a:srgbClr val="C00000"/>
                </a:solidFill>
              </a:rPr>
              <a:t>Dataset Details:</a:t>
            </a:r>
          </a:p>
          <a:p>
            <a:pPr lvl="2"/>
            <a:r>
              <a:rPr lang="en-IN" sz="1800" dirty="0"/>
              <a:t>17 columns,</a:t>
            </a:r>
          </a:p>
          <a:p>
            <a:pPr lvl="2"/>
            <a:r>
              <a:rPr lang="en-IN" sz="1800" dirty="0"/>
              <a:t> 1000 rows.</a:t>
            </a:r>
          </a:p>
          <a:p>
            <a:pPr lvl="2"/>
            <a:r>
              <a:rPr lang="en-IN" sz="1800" dirty="0"/>
              <a:t>Sales transactions from three Amazon branches.</a:t>
            </a:r>
          </a:p>
          <a:p>
            <a:pPr marL="457200" lvl="1" indent="0">
              <a:buNone/>
            </a:pPr>
            <a:endParaRPr lang="en-IN" sz="2000" dirty="0">
              <a:solidFill>
                <a:srgbClr val="C00000"/>
              </a:solidFill>
            </a:endParaRPr>
          </a:p>
          <a:p>
            <a:pPr marL="457200" lvl="1" indent="0">
              <a:buNone/>
            </a:pPr>
            <a:r>
              <a:rPr lang="en-IN" sz="2000" dirty="0">
                <a:solidFill>
                  <a:srgbClr val="C00000"/>
                </a:solidFill>
              </a:rPr>
              <a:t>Key Columns:</a:t>
            </a:r>
          </a:p>
          <a:p>
            <a:pPr lvl="2">
              <a:lnSpc>
                <a:spcPct val="100000"/>
              </a:lnSpc>
            </a:pPr>
            <a:r>
              <a:rPr lang="en-IN" sz="1800" dirty="0"/>
              <a:t> Branch</a:t>
            </a:r>
          </a:p>
          <a:p>
            <a:pPr lvl="2">
              <a:lnSpc>
                <a:spcPct val="100000"/>
              </a:lnSpc>
            </a:pPr>
            <a:r>
              <a:rPr lang="en-IN" sz="1800" dirty="0"/>
              <a:t> City</a:t>
            </a:r>
          </a:p>
          <a:p>
            <a:pPr lvl="2">
              <a:lnSpc>
                <a:spcPct val="100000"/>
              </a:lnSpc>
            </a:pPr>
            <a:r>
              <a:rPr lang="en-IN" sz="1800" dirty="0"/>
              <a:t> Product Line</a:t>
            </a:r>
          </a:p>
          <a:p>
            <a:pPr lvl="2">
              <a:lnSpc>
                <a:spcPct val="100000"/>
              </a:lnSpc>
            </a:pPr>
            <a:r>
              <a:rPr lang="en-IN" sz="1800" dirty="0"/>
              <a:t> Unit Price</a:t>
            </a:r>
          </a:p>
          <a:p>
            <a:pPr lvl="2">
              <a:lnSpc>
                <a:spcPct val="100000"/>
              </a:lnSpc>
            </a:pPr>
            <a:r>
              <a:rPr lang="en-IN" sz="1800" dirty="0"/>
              <a:t> Quantity</a:t>
            </a:r>
          </a:p>
          <a:p>
            <a:pPr lvl="2">
              <a:lnSpc>
                <a:spcPct val="100000"/>
              </a:lnSpc>
            </a:pPr>
            <a:r>
              <a:rPr lang="en-IN" sz="1800" dirty="0"/>
              <a:t> Total</a:t>
            </a:r>
          </a:p>
          <a:p>
            <a:pPr lvl="2">
              <a:lnSpc>
                <a:spcPct val="100000"/>
              </a:lnSpc>
            </a:pPr>
            <a:r>
              <a:rPr lang="en-IN" sz="1800" dirty="0"/>
              <a:t>Date</a:t>
            </a:r>
          </a:p>
          <a:p>
            <a:pPr lvl="2">
              <a:lnSpc>
                <a:spcPct val="100000"/>
              </a:lnSpc>
            </a:pPr>
            <a:r>
              <a:rPr lang="en-IN" sz="1800" dirty="0"/>
              <a:t> Payment Method</a:t>
            </a:r>
          </a:p>
          <a:p>
            <a:pPr lvl="2">
              <a:lnSpc>
                <a:spcPct val="100000"/>
              </a:lnSpc>
            </a:pPr>
            <a:r>
              <a:rPr lang="en-IN" sz="1800" dirty="0"/>
              <a:t> Rating</a:t>
            </a:r>
            <a:endParaRPr lang="en-US" sz="1800" dirty="0"/>
          </a:p>
        </p:txBody>
      </p:sp>
      <p:sp>
        <p:nvSpPr>
          <p:cNvPr id="3" name="Slide Number Placeholder 2">
            <a:extLst>
              <a:ext uri="{FF2B5EF4-FFF2-40B4-BE49-F238E27FC236}">
                <a16:creationId xmlns:a16="http://schemas.microsoft.com/office/drawing/2014/main" id="{A33A5329-2FA4-468C-091C-2B7EFBF40C68}"/>
              </a:ext>
            </a:extLst>
          </p:cNvPr>
          <p:cNvSpPr>
            <a:spLocks noGrp="1"/>
          </p:cNvSpPr>
          <p:nvPr>
            <p:ph type="sldNum" sz="quarter" idx="4"/>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215565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B5027-508F-828A-0CF2-4107792A108F}"/>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934E07B-6765-53A5-8247-5157736D3791}"/>
              </a:ext>
            </a:extLst>
          </p:cNvPr>
          <p:cNvSpPr>
            <a:spLocks noGrp="1"/>
          </p:cNvSpPr>
          <p:nvPr>
            <p:ph sz="quarter" idx="10"/>
          </p:nvPr>
        </p:nvSpPr>
        <p:spPr>
          <a:xfrm>
            <a:off x="914400" y="757083"/>
            <a:ext cx="9153832" cy="521109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C00000"/>
                </a:solidFill>
                <a:effectLst/>
                <a:latin typeface="+mj-lt"/>
              </a:rPr>
              <a:t>Approach</a:t>
            </a:r>
          </a:p>
          <a:p>
            <a:pPr marL="457200" indent="-457200" eaLnBrk="0" fontAlgn="base" hangingPunct="0">
              <a:lnSpc>
                <a:spcPct val="100000"/>
              </a:lnSpc>
              <a:spcBef>
                <a:spcPct val="0"/>
              </a:spcBef>
              <a:spcAft>
                <a:spcPct val="0"/>
              </a:spcAft>
              <a:buFont typeface="+mj-lt"/>
              <a:buAutoNum type="arabicPeriod"/>
            </a:pPr>
            <a:r>
              <a:rPr lang="en-US" altLang="en-US" b="1" dirty="0">
                <a:solidFill>
                  <a:srgbClr val="C00000"/>
                </a:solidFill>
                <a:latin typeface="+mj-lt"/>
              </a:rPr>
              <a:t>Data Wrangling:</a:t>
            </a:r>
          </a:p>
          <a:p>
            <a:pPr lvl="1" eaLnBrk="0" fontAlgn="base" hangingPunct="0">
              <a:lnSpc>
                <a:spcPct val="100000"/>
              </a:lnSpc>
              <a:spcBef>
                <a:spcPct val="0"/>
              </a:spcBef>
              <a:spcAft>
                <a:spcPct val="0"/>
              </a:spcAft>
            </a:pPr>
            <a:r>
              <a:rPr kumimoji="0" lang="en-US" altLang="en-US" i="0" u="none" strike="noStrike" cap="none" normalizeH="0" baseline="0" dirty="0">
                <a:ln>
                  <a:noFill/>
                </a:ln>
                <a:solidFill>
                  <a:srgbClr val="C00000"/>
                </a:solidFill>
                <a:effectLst/>
                <a:latin typeface="Arial" panose="020B0604020202020204" pitchFamily="34" charset="0"/>
              </a:rPr>
              <a:t>N</a:t>
            </a:r>
            <a:r>
              <a:rPr kumimoji="0" lang="en-US" altLang="en-US" sz="1600" i="0" u="none" strike="noStrike" cap="none" normalizeH="0" baseline="0" dirty="0">
                <a:ln>
                  <a:noFill/>
                </a:ln>
                <a:solidFill>
                  <a:srgbClr val="C00000"/>
                </a:solidFill>
                <a:effectLst/>
                <a:latin typeface="Arial" panose="020B0604020202020204" pitchFamily="34" charset="0"/>
              </a:rPr>
              <a:t>ull Value Check: </a:t>
            </a:r>
            <a:r>
              <a:rPr kumimoji="0" lang="en-US" altLang="en-US" sz="1600" b="0" i="0" u="none" strike="noStrike" cap="none" normalizeH="0" baseline="0" dirty="0">
                <a:ln>
                  <a:noFill/>
                </a:ln>
                <a:solidFill>
                  <a:schemeClr val="tx1"/>
                </a:solidFill>
                <a:effectLst/>
              </a:rPr>
              <a:t>Ensure no NULL values in the dataset. </a:t>
            </a:r>
          </a:p>
          <a:p>
            <a:pPr lvl="1"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rPr>
              <a:t>Filter out any missing data during the table creation process.</a:t>
            </a:r>
            <a:endParaRPr lang="en-US" altLang="en-US" sz="1600" dirty="0">
              <a:latin typeface="Arial" panose="020B0604020202020204" pitchFamily="34" charset="0"/>
            </a:endParaRPr>
          </a:p>
          <a:p>
            <a:pPr marL="457200" lvl="1" indent="0" eaLnBrk="0" fontAlgn="base" hangingPunct="0">
              <a:lnSpc>
                <a:spcPct val="100000"/>
              </a:lnSpc>
              <a:spcBef>
                <a:spcPct val="0"/>
              </a:spcBef>
              <a:spcAft>
                <a:spcPct val="0"/>
              </a:spcAft>
              <a:buNone/>
            </a:pPr>
            <a:endParaRPr lang="en-US" altLang="en-US" sz="1600" dirty="0">
              <a:solidFill>
                <a:srgbClr val="C00000"/>
              </a:solidFill>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i="0" u="none" strike="noStrike" cap="none" normalizeH="0" baseline="0" dirty="0">
                <a:ln>
                  <a:noFill/>
                </a:ln>
                <a:solidFill>
                  <a:srgbClr val="C00000"/>
                </a:solidFill>
                <a:effectLst/>
                <a:latin typeface="Arial" panose="020B0604020202020204" pitchFamily="34" charset="0"/>
              </a:rPr>
              <a:t>2. </a:t>
            </a:r>
            <a:r>
              <a:rPr kumimoji="0" lang="en-US" altLang="en-US" b="1" i="0" u="none" strike="noStrike" cap="none" normalizeH="0" baseline="0" dirty="0">
                <a:ln>
                  <a:noFill/>
                </a:ln>
                <a:solidFill>
                  <a:srgbClr val="C00000"/>
                </a:solidFill>
                <a:effectLst/>
                <a:latin typeface="+mj-lt"/>
              </a:rPr>
              <a:t>Feature Engineering:</a:t>
            </a:r>
          </a:p>
          <a:p>
            <a:pPr lvl="1" eaLnBrk="0" fontAlgn="base" hangingPunct="0">
              <a:lnSpc>
                <a:spcPct val="100000"/>
              </a:lnSpc>
              <a:spcBef>
                <a:spcPct val="0"/>
              </a:spcBef>
              <a:spcAft>
                <a:spcPct val="0"/>
              </a:spcAft>
            </a:pPr>
            <a:r>
              <a:rPr kumimoji="0" lang="en-US" altLang="en-US" i="0" u="none" strike="noStrike" cap="none" normalizeH="0" baseline="0" dirty="0">
                <a:ln>
                  <a:noFill/>
                </a:ln>
                <a:solidFill>
                  <a:srgbClr val="C00000"/>
                </a:solidFill>
                <a:effectLst/>
              </a:rPr>
              <a:t>Time-of-Day</a:t>
            </a:r>
            <a:r>
              <a:rPr kumimoji="0" lang="en-US" altLang="en-US" sz="2000" i="0" u="none" strike="noStrike" cap="none" normalizeH="0" baseline="0" dirty="0">
                <a:ln>
                  <a:noFill/>
                </a:ln>
                <a:solidFill>
                  <a:srgbClr val="C00000"/>
                </a:solidFill>
                <a:effectLst/>
              </a:rPr>
              <a:t>: </a:t>
            </a:r>
            <a:r>
              <a:rPr kumimoji="0" lang="en-US" altLang="en-US" sz="1800" b="0" i="0" u="none" strike="noStrike" cap="none" normalizeH="0" baseline="0" dirty="0">
                <a:ln>
                  <a:noFill/>
                </a:ln>
                <a:solidFill>
                  <a:schemeClr val="tx1"/>
                </a:solidFill>
                <a:effectLst/>
              </a:rPr>
              <a:t>Create a new column indicating whether the sale occurred in the morning, afternoon, or evening. This helps analyze when most sales occur.</a:t>
            </a:r>
          </a:p>
          <a:p>
            <a:pPr lvl="1" eaLnBrk="0" fontAlgn="base" hangingPunct="0">
              <a:lnSpc>
                <a:spcPct val="100000"/>
              </a:lnSpc>
              <a:spcBef>
                <a:spcPct val="0"/>
              </a:spcBef>
              <a:spcAft>
                <a:spcPct val="0"/>
              </a:spcAft>
            </a:pPr>
            <a:r>
              <a:rPr lang="en-US" altLang="en-US" dirty="0">
                <a:solidFill>
                  <a:srgbClr val="C00000"/>
                </a:solidFill>
              </a:rPr>
              <a:t>Day of Week: </a:t>
            </a:r>
            <a:r>
              <a:rPr kumimoji="0" lang="en-US" altLang="en-US" sz="1800" b="0" i="0" u="none" strike="noStrike" cap="none" normalizeH="0" baseline="0" dirty="0">
                <a:ln>
                  <a:noFill/>
                </a:ln>
                <a:solidFill>
                  <a:schemeClr val="tx1"/>
                </a:solidFill>
                <a:effectLst/>
              </a:rPr>
              <a:t>Extract the day of the week (Mon, Tue, Wed, etc.) to identify peak sales days for each branch.</a:t>
            </a:r>
          </a:p>
          <a:p>
            <a:pPr lvl="1" eaLnBrk="0" fontAlgn="base" hangingPunct="0">
              <a:lnSpc>
                <a:spcPct val="100000"/>
              </a:lnSpc>
              <a:spcBef>
                <a:spcPct val="0"/>
              </a:spcBef>
              <a:spcAft>
                <a:spcPct val="0"/>
              </a:spcAft>
            </a:pPr>
            <a:r>
              <a:rPr lang="en-US" altLang="en-US" dirty="0">
                <a:solidFill>
                  <a:srgbClr val="C00000"/>
                </a:solidFill>
              </a:rPr>
              <a:t>Month Name: </a:t>
            </a:r>
            <a:r>
              <a:rPr kumimoji="0" lang="en-US" altLang="en-US" sz="1800" b="0" i="0" u="none" strike="noStrike" cap="none" normalizeH="0" baseline="0" dirty="0">
                <a:ln>
                  <a:noFill/>
                </a:ln>
                <a:solidFill>
                  <a:schemeClr val="tx1"/>
                </a:solidFill>
                <a:effectLst/>
              </a:rPr>
              <a:t>Extract the month from the transaction date to help identify seasonal trends and performance by month.</a:t>
            </a:r>
            <a:br>
              <a:rPr kumimoji="0" lang="en-US" altLang="en-US" sz="1800" b="0" i="0" u="none" strike="noStrike" cap="none" normalizeH="0" baseline="0" dirty="0">
                <a:ln>
                  <a:noFill/>
                </a:ln>
                <a:solidFill>
                  <a:schemeClr val="tx1"/>
                </a:solidFill>
                <a:effectLst/>
              </a:rPr>
            </a:br>
            <a:br>
              <a:rPr kumimoji="0" lang="en-US" altLang="en-US" b="0" i="0" u="none" strike="noStrike" cap="none" normalizeH="0" baseline="0" dirty="0">
                <a:ln>
                  <a:noFill/>
                </a:ln>
                <a:solidFill>
                  <a:schemeClr val="tx1"/>
                </a:solidFill>
                <a:effectLst/>
                <a:latin typeface="Arial" panose="020B0604020202020204" pitchFamily="34" charset="0"/>
              </a:rPr>
            </a:br>
            <a:endParaRPr lang="en-US" dirty="0"/>
          </a:p>
        </p:txBody>
      </p:sp>
      <p:sp>
        <p:nvSpPr>
          <p:cNvPr id="3" name="Slide Number Placeholder 2">
            <a:extLst>
              <a:ext uri="{FF2B5EF4-FFF2-40B4-BE49-F238E27FC236}">
                <a16:creationId xmlns:a16="http://schemas.microsoft.com/office/drawing/2014/main" id="{092E9E02-82A5-B119-9EB8-44235D036668}"/>
              </a:ext>
            </a:extLst>
          </p:cNvPr>
          <p:cNvSpPr>
            <a:spLocks noGrp="1"/>
          </p:cNvSpPr>
          <p:nvPr>
            <p:ph type="sldNum" sz="quarter" idx="4"/>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46115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3B01F-217F-6B0F-3022-B7307BCFE795}"/>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01D6802-5EA4-60FE-F149-C4B85E1E9385}"/>
              </a:ext>
            </a:extLst>
          </p:cNvPr>
          <p:cNvSpPr>
            <a:spLocks noGrp="1"/>
          </p:cNvSpPr>
          <p:nvPr>
            <p:ph sz="quarter" idx="10"/>
          </p:nvPr>
        </p:nvSpPr>
        <p:spPr>
          <a:xfrm>
            <a:off x="716973" y="829733"/>
            <a:ext cx="9781694" cy="5630334"/>
          </a:xfrm>
        </p:spPr>
        <p:txBody>
          <a:bodyPr>
            <a:normAutofit/>
          </a:bodyPr>
          <a:lstStyle/>
          <a:p>
            <a:pPr>
              <a:buFont typeface="Arial" panose="020B0604020202020204" pitchFamily="34" charset="0"/>
              <a:buChar char="•"/>
            </a:pPr>
            <a:r>
              <a:rPr lang="en-US" sz="2000" dirty="0">
                <a:solidFill>
                  <a:srgbClr val="C00000"/>
                </a:solidFill>
              </a:rPr>
              <a:t>Key Questions Answered:</a:t>
            </a:r>
          </a:p>
        </p:txBody>
      </p:sp>
      <p:sp>
        <p:nvSpPr>
          <p:cNvPr id="3" name="Slide Number Placeholder 2">
            <a:extLst>
              <a:ext uri="{FF2B5EF4-FFF2-40B4-BE49-F238E27FC236}">
                <a16:creationId xmlns:a16="http://schemas.microsoft.com/office/drawing/2014/main" id="{791F0FD2-1ADD-3B3F-5057-BC8FD0993FCA}"/>
              </a:ext>
            </a:extLst>
          </p:cNvPr>
          <p:cNvSpPr>
            <a:spLocks noGrp="1"/>
          </p:cNvSpPr>
          <p:nvPr>
            <p:ph type="sldNum" sz="quarter" idx="4"/>
          </p:nvPr>
        </p:nvSpPr>
        <p:spPr/>
        <p:txBody>
          <a:bodyPr/>
          <a:lstStyle/>
          <a:p>
            <a:fld id="{58FB4751-880F-D840-AAA9-3A15815CC996}" type="slidenum">
              <a:rPr lang="en-US" smtClean="0"/>
              <a:pPr/>
              <a:t>5</a:t>
            </a:fld>
            <a:endParaRPr lang="en-US" dirty="0"/>
          </a:p>
        </p:txBody>
      </p:sp>
      <p:sp>
        <p:nvSpPr>
          <p:cNvPr id="4" name="TextBox 3">
            <a:extLst>
              <a:ext uri="{FF2B5EF4-FFF2-40B4-BE49-F238E27FC236}">
                <a16:creationId xmlns:a16="http://schemas.microsoft.com/office/drawing/2014/main" id="{2E2868B3-86FE-54A9-2A7A-B3E8F96B4202}"/>
              </a:ext>
            </a:extLst>
          </p:cNvPr>
          <p:cNvSpPr txBox="1"/>
          <p:nvPr/>
        </p:nvSpPr>
        <p:spPr>
          <a:xfrm>
            <a:off x="716973" y="1430867"/>
            <a:ext cx="8901160" cy="3416320"/>
          </a:xfrm>
          <a:prstGeom prst="rect">
            <a:avLst/>
          </a:prstGeom>
          <a:noFill/>
        </p:spPr>
        <p:txBody>
          <a:bodyPr wrap="square">
            <a:spAutoFit/>
          </a:bodyPr>
          <a:lstStyle/>
          <a:p>
            <a:r>
              <a:rPr lang="en-IN" dirty="0"/>
              <a:t> 1. In which city was the highest revenue recorded?</a:t>
            </a:r>
          </a:p>
          <a:p>
            <a:pPr lvl="1"/>
            <a:r>
              <a:rPr lang="en-IN" dirty="0"/>
              <a:t>Naypyitaw (~110568$)</a:t>
            </a:r>
          </a:p>
          <a:p>
            <a:r>
              <a:rPr lang="en-IN" dirty="0"/>
              <a:t>2. Determine the predominant gender among customers.</a:t>
            </a:r>
          </a:p>
          <a:p>
            <a:pPr lvl="1"/>
            <a:r>
              <a:rPr lang="en-IN" dirty="0"/>
              <a:t>Gender:female,frequency:501</a:t>
            </a:r>
          </a:p>
          <a:p>
            <a:endParaRPr lang="en-IN" dirty="0"/>
          </a:p>
          <a:p>
            <a:r>
              <a:rPr lang="en-US" dirty="0"/>
              <a:t>3. Which payment method occurs most frequently?</a:t>
            </a:r>
          </a:p>
          <a:p>
            <a:pPr lvl="1"/>
            <a:r>
              <a:rPr lang="en-US" dirty="0"/>
              <a:t>Payment(eWallet),Frequency(345)</a:t>
            </a:r>
          </a:p>
          <a:p>
            <a:endParaRPr lang="en-US" dirty="0"/>
          </a:p>
          <a:p>
            <a:r>
              <a:rPr lang="en-US" dirty="0"/>
              <a:t>4. Which product line has the highest sales?</a:t>
            </a:r>
          </a:p>
          <a:p>
            <a:pPr lvl="1"/>
            <a:r>
              <a:rPr lang="en-US" dirty="0"/>
              <a:t>Food and Beverages(total_sales: ~</a:t>
            </a:r>
            <a:r>
              <a:rPr lang="en-IN" dirty="0"/>
              <a:t>56144$)</a:t>
            </a:r>
            <a:endParaRPr lang="en-US" dirty="0"/>
          </a:p>
          <a:p>
            <a:endParaRPr lang="en-IN" dirty="0"/>
          </a:p>
          <a:p>
            <a:endParaRPr lang="en-IN" dirty="0"/>
          </a:p>
        </p:txBody>
      </p:sp>
    </p:spTree>
    <p:extLst>
      <p:ext uri="{BB962C8B-B14F-4D97-AF65-F5344CB8AC3E}">
        <p14:creationId xmlns:p14="http://schemas.microsoft.com/office/powerpoint/2010/main" val="57831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EC0E4-588D-F048-A840-5020E1B462AD}"/>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D099961-CAF1-5361-3EE0-341F8DFF305D}"/>
              </a:ext>
            </a:extLst>
          </p:cNvPr>
          <p:cNvSpPr>
            <a:spLocks noGrp="1"/>
          </p:cNvSpPr>
          <p:nvPr>
            <p:ph sz="quarter" idx="10"/>
          </p:nvPr>
        </p:nvSpPr>
        <p:spPr>
          <a:xfrm>
            <a:off x="914400" y="1540933"/>
            <a:ext cx="9153832" cy="4427247"/>
          </a:xfrm>
        </p:spPr>
        <p:txBody>
          <a:bodyPr>
            <a:normAutofit/>
          </a:bodyPr>
          <a:lstStyle/>
          <a:p>
            <a:pPr marL="0" indent="0">
              <a:buNone/>
            </a:pPr>
            <a:r>
              <a:rPr lang="en-US" sz="2400" b="1" dirty="0">
                <a:solidFill>
                  <a:srgbClr val="C00000"/>
                </a:solidFill>
                <a:latin typeface="+mj-lt"/>
              </a:rPr>
              <a:t>Trends and Payments:</a:t>
            </a:r>
          </a:p>
          <a:p>
            <a:pPr>
              <a:buFont typeface="Arial" panose="020B0604020202020204" pitchFamily="34" charset="0"/>
              <a:buChar char="•"/>
            </a:pPr>
            <a:r>
              <a:rPr lang="en-US" sz="1800" dirty="0"/>
              <a:t>Sales peak during afternoons and  weekdays</a:t>
            </a:r>
            <a:r>
              <a:rPr lang="en-US" sz="1800" b="1" dirty="0">
                <a:solidFill>
                  <a:schemeClr val="tx1">
                    <a:lumMod val="50000"/>
                    <a:lumOff val="50000"/>
                  </a:schemeClr>
                </a:solidFill>
                <a:latin typeface="+mj-lt"/>
              </a:rPr>
              <a:t>.</a:t>
            </a:r>
          </a:p>
          <a:p>
            <a:r>
              <a:rPr lang="en-US" sz="1800" dirty="0"/>
              <a:t>‘Food and Beverages contribute the most to vat.</a:t>
            </a:r>
          </a:p>
          <a:p>
            <a:r>
              <a:rPr lang="en-US" sz="1800" dirty="0"/>
              <a:t>Members prefer premium or high-priced items.</a:t>
            </a:r>
          </a:p>
        </p:txBody>
      </p:sp>
      <p:sp>
        <p:nvSpPr>
          <p:cNvPr id="3" name="Slide Number Placeholder 2">
            <a:extLst>
              <a:ext uri="{FF2B5EF4-FFF2-40B4-BE49-F238E27FC236}">
                <a16:creationId xmlns:a16="http://schemas.microsoft.com/office/drawing/2014/main" id="{4EC9AFFA-0EA9-E07D-BB41-BDEF57A7EDC6}"/>
              </a:ext>
            </a:extLst>
          </p:cNvPr>
          <p:cNvSpPr>
            <a:spLocks noGrp="1"/>
          </p:cNvSpPr>
          <p:nvPr>
            <p:ph type="sldNum" sz="quarter" idx="4"/>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447431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431C615-E707-C884-696D-782C92B9D587}"/>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83784C7-7531-C135-FAFA-285640A85F15}"/>
              </a:ext>
            </a:extLst>
          </p:cNvPr>
          <p:cNvSpPr>
            <a:spLocks noGrp="1"/>
          </p:cNvSpPr>
          <p:nvPr>
            <p:ph sz="quarter" idx="10"/>
          </p:nvPr>
        </p:nvSpPr>
        <p:spPr>
          <a:xfrm>
            <a:off x="1039091" y="823451"/>
            <a:ext cx="9153832" cy="5211097"/>
          </a:xfrm>
        </p:spPr>
        <p:txBody>
          <a:bodyPr>
            <a:normAutofit/>
          </a:bodyPr>
          <a:lstStyle/>
          <a:p>
            <a:pPr marL="0" indent="0">
              <a:buNone/>
            </a:pPr>
            <a:r>
              <a:rPr lang="en-US" sz="2400" b="1" dirty="0">
                <a:solidFill>
                  <a:srgbClr val="C00000"/>
                </a:solidFill>
                <a:latin typeface="+mj-lt"/>
              </a:rPr>
              <a:t>Key Insights:</a:t>
            </a:r>
          </a:p>
          <a:p>
            <a:pPr marL="457200" indent="-457200">
              <a:buFont typeface="+mj-lt"/>
              <a:buAutoNum type="arabicPeriod"/>
            </a:pPr>
            <a:r>
              <a:rPr lang="en-US" sz="1800" dirty="0"/>
              <a:t>The product line “Food and beverages” generated the highest revenue, Indicating strong customer demand.</a:t>
            </a:r>
          </a:p>
          <a:p>
            <a:pPr marL="457200" indent="-457200">
              <a:buFont typeface="+mj-lt"/>
              <a:buAutoNum type="arabicPeriod"/>
            </a:pPr>
            <a:r>
              <a:rPr lang="en-US" sz="1800" dirty="0"/>
              <a:t>The sales data reveals that “Mandalay” branch consistently Outperforms others in total sales.</a:t>
            </a:r>
          </a:p>
          <a:p>
            <a:pPr marL="457200" indent="-457200">
              <a:buFont typeface="+mj-lt"/>
              <a:buAutoNum type="arabicPeriod"/>
            </a:pPr>
            <a:r>
              <a:rPr lang="en-US" sz="1800" dirty="0"/>
              <a:t>Customer type “Member” is the most frequent buyer, contributing Significantly to overall sales.</a:t>
            </a:r>
          </a:p>
          <a:p>
            <a:pPr marL="457200" indent="-457200">
              <a:buFont typeface="+mj-lt"/>
              <a:buAutoNum type="arabicPeriod"/>
            </a:pPr>
            <a:r>
              <a:rPr lang="en-US" sz="1800" dirty="0"/>
              <a:t>The month of “January”  sees peak sales activity ,aligning with Seasonal trends of promotions.</a:t>
            </a:r>
          </a:p>
          <a:p>
            <a:pPr marL="457200" indent="-457200">
              <a:buFont typeface="+mj-lt"/>
              <a:buAutoNum type="arabicPeriod"/>
            </a:pPr>
            <a:r>
              <a:rPr lang="en-US" sz="1800" dirty="0"/>
              <a:t>Branch “A” has recorded the highest number of products sold ,Showcasing its strong sales performance and customer demand.</a:t>
            </a:r>
          </a:p>
        </p:txBody>
      </p:sp>
      <p:sp>
        <p:nvSpPr>
          <p:cNvPr id="3" name="Slide Number Placeholder 2">
            <a:extLst>
              <a:ext uri="{FF2B5EF4-FFF2-40B4-BE49-F238E27FC236}">
                <a16:creationId xmlns:a16="http://schemas.microsoft.com/office/drawing/2014/main" id="{78FE548E-F1D2-897E-CB35-4B36973932CB}"/>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139873043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0CA0695-0EE3-C610-1466-C5C18FF35D60}"/>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42798EC-176E-643A-753C-A4BA028A1996}"/>
              </a:ext>
            </a:extLst>
          </p:cNvPr>
          <p:cNvSpPr>
            <a:spLocks noGrp="1"/>
          </p:cNvSpPr>
          <p:nvPr>
            <p:ph sz="quarter" idx="10"/>
          </p:nvPr>
        </p:nvSpPr>
        <p:spPr>
          <a:xfrm>
            <a:off x="914400" y="757083"/>
            <a:ext cx="9153832" cy="5211097"/>
          </a:xfrm>
        </p:spPr>
        <p:txBody>
          <a:bodyPr>
            <a:normAutofit/>
          </a:bodyPr>
          <a:lstStyle/>
          <a:p>
            <a:pPr marL="0" indent="0">
              <a:buNone/>
            </a:pPr>
            <a:r>
              <a:rPr lang="en-US" sz="2400" b="1" dirty="0">
                <a:solidFill>
                  <a:srgbClr val="C00000"/>
                </a:solidFill>
                <a:latin typeface="+mj-lt"/>
              </a:rPr>
              <a:t>Challenges &amp; Solutions</a:t>
            </a:r>
          </a:p>
          <a:p>
            <a:pPr marL="342900" indent="-342900">
              <a:buFont typeface="+mj-lt"/>
              <a:buAutoNum type="arabicPeriod"/>
            </a:pPr>
            <a:r>
              <a:rPr lang="en-US" sz="1800" b="1" dirty="0">
                <a:solidFill>
                  <a:srgbClr val="C00000"/>
                </a:solidFill>
                <a:latin typeface="+mj-lt"/>
              </a:rPr>
              <a:t>Challenges:</a:t>
            </a:r>
          </a:p>
          <a:p>
            <a:pPr marL="914400" lvl="2" indent="-457200"/>
            <a:r>
              <a:rPr lang="en-US" sz="1800" dirty="0"/>
              <a:t>Missing data issues (resolved by filtering NULLs).</a:t>
            </a:r>
          </a:p>
          <a:p>
            <a:pPr marL="914400" lvl="2" indent="-457200"/>
            <a:r>
              <a:rPr lang="en-US" sz="1800" dirty="0"/>
              <a:t>Complexities in understanding trends across different cities.</a:t>
            </a:r>
          </a:p>
          <a:p>
            <a:pPr marL="342900" indent="-342900">
              <a:buFont typeface="+mj-lt"/>
              <a:buAutoNum type="arabicPeriod"/>
            </a:pPr>
            <a:r>
              <a:rPr lang="en-US" sz="1800" b="1" dirty="0">
                <a:solidFill>
                  <a:srgbClr val="C00000"/>
                </a:solidFill>
                <a:latin typeface="+mj-lt"/>
              </a:rPr>
              <a:t>Solutions:</a:t>
            </a:r>
          </a:p>
          <a:p>
            <a:pPr lvl="1"/>
            <a:r>
              <a:rPr lang="en-US" dirty="0"/>
              <a:t>Effective data wrangling and feature engineering to create useful insights.</a:t>
            </a:r>
          </a:p>
        </p:txBody>
      </p:sp>
      <p:sp>
        <p:nvSpPr>
          <p:cNvPr id="3" name="Slide Number Placeholder 2">
            <a:extLst>
              <a:ext uri="{FF2B5EF4-FFF2-40B4-BE49-F238E27FC236}">
                <a16:creationId xmlns:a16="http://schemas.microsoft.com/office/drawing/2014/main" id="{9A98E221-2983-00FB-25C9-88C0A4FA688F}"/>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1337418077"/>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968B0-21FD-4595-C4DD-0BC9BAB3FCF1}"/>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6AD8541-5971-2F45-7558-C5D7D54589D3}"/>
              </a:ext>
            </a:extLst>
          </p:cNvPr>
          <p:cNvSpPr>
            <a:spLocks noGrp="1"/>
          </p:cNvSpPr>
          <p:nvPr>
            <p:ph sz="quarter" idx="10"/>
          </p:nvPr>
        </p:nvSpPr>
        <p:spPr>
          <a:xfrm>
            <a:off x="914400" y="757083"/>
            <a:ext cx="9153832" cy="5211097"/>
          </a:xfrm>
        </p:spPr>
        <p:txBody>
          <a:bodyPr>
            <a:normAutofit/>
          </a:bodyPr>
          <a:lstStyle/>
          <a:p>
            <a:pPr marL="0" indent="0">
              <a:buNone/>
            </a:pPr>
            <a:r>
              <a:rPr lang="en-US" sz="2400" b="1" dirty="0">
                <a:solidFill>
                  <a:srgbClr val="C00000"/>
                </a:solidFill>
                <a:latin typeface="+mj-lt"/>
              </a:rPr>
              <a:t>Conclusion</a:t>
            </a:r>
          </a:p>
          <a:p>
            <a:pPr>
              <a:buFont typeface="Arial" panose="020B0604020202020204" pitchFamily="34" charset="0"/>
              <a:buChar char="•"/>
            </a:pPr>
            <a:r>
              <a:rPr lang="en-US" sz="1800" b="1" dirty="0">
                <a:solidFill>
                  <a:srgbClr val="C00000"/>
                </a:solidFill>
                <a:latin typeface="+mj-lt"/>
              </a:rPr>
              <a:t>Summary of Findings:</a:t>
            </a:r>
          </a:p>
          <a:p>
            <a:pPr lvl="1"/>
            <a:r>
              <a:rPr lang="en-US" dirty="0"/>
              <a:t>Sales and revenue trends.</a:t>
            </a:r>
          </a:p>
          <a:p>
            <a:pPr lvl="1"/>
            <a:r>
              <a:rPr lang="en-US" dirty="0"/>
              <a:t>Key insights into customer behavior and product performance.</a:t>
            </a:r>
          </a:p>
          <a:p>
            <a:r>
              <a:rPr lang="en-US" sz="1800" b="1" dirty="0">
                <a:solidFill>
                  <a:srgbClr val="C00000"/>
                </a:solidFill>
                <a:latin typeface="+mj-lt"/>
              </a:rPr>
              <a:t>Impact:</a:t>
            </a:r>
          </a:p>
          <a:p>
            <a:pPr lvl="1"/>
            <a:r>
              <a:rPr lang="en-US" dirty="0"/>
              <a:t>The insights can help Amazon refine sales strategies, improve product offerings, and target high-value customers more effectively.</a:t>
            </a:r>
          </a:p>
        </p:txBody>
      </p:sp>
      <p:sp>
        <p:nvSpPr>
          <p:cNvPr id="3" name="Slide Number Placeholder 2">
            <a:extLst>
              <a:ext uri="{FF2B5EF4-FFF2-40B4-BE49-F238E27FC236}">
                <a16:creationId xmlns:a16="http://schemas.microsoft.com/office/drawing/2014/main" id="{541AD4D3-5F05-B004-70D8-E592A1918A90}"/>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181737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712</TotalTime>
  <Words>523</Words>
  <Application>Microsoft Office PowerPoint</Application>
  <PresentationFormat>Widescreen</PresentationFormat>
  <Paragraphs>81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Sagona Book</vt:lpstr>
      <vt:lpstr>Office Theme</vt:lpstr>
      <vt:lpstr>SQL Capstone Project    Sales Analysis and Insights from Amazon’s Branches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Sunitha N</dc:creator>
  <cp:lastModifiedBy>Sunitha N</cp:lastModifiedBy>
  <cp:revision>2</cp:revision>
  <dcterms:created xsi:type="dcterms:W3CDTF">2024-12-20T06:00:13Z</dcterms:created>
  <dcterms:modified xsi:type="dcterms:W3CDTF">2025-07-04T06:58:26Z</dcterms:modified>
</cp:coreProperties>
</file>