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D937E-FFF9-4576-9EEB-4473EE4A344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BA9E4-F041-443A-AECA-8B140FB33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91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leks.com/blog/drone-inspection-for-aircraft-maintenance-checks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https://eleks.com/blog/drone-inspection-for-aircraft-maintenance-checks/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BA9E4-F041-443A-AECA-8B140FB332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24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D358E-6B94-4148-8FBB-CC255DB97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7CC2C-41EE-4336-93C1-56ECB6DCA9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BB3F4-9A0E-4039-990D-618EEF359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EA37-05C1-4454-A9D3-10EB6611A9CF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7E2F7-6381-483B-83E3-5F0C6A6EF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A75C3-E7AC-4939-9D7E-596E193E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761C7-3213-4797-8CEE-4A67BB1FC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25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8239A-851A-45BF-86FE-B1F766FC2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17FD4-85DA-403D-B750-A470E3F8B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C5D51-CF14-4B49-AF1A-B3172F941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EA37-05C1-4454-A9D3-10EB6611A9CF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97F8E-7078-47D1-9356-380C1E15A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5985F-6D64-4ED9-AFEF-736940759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761C7-3213-4797-8CEE-4A67BB1FC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50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186760-EA65-49C0-B898-B83E130B2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9E71F0-DA87-4497-92E6-1231257FE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6547B-24AB-4C1F-A8C6-80ECFC2A8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EA37-05C1-4454-A9D3-10EB6611A9CF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E0F89-7FE3-4046-8F82-55A83283E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8915A-6E8C-4F80-AA75-B5C44098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761C7-3213-4797-8CEE-4A67BB1FC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65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B7ACA-DFA1-48B4-B42C-A87BF2E34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94DF2-5470-421E-9FFF-7D5053231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923E7-6CCB-4AC8-8570-BF1F65043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EA37-05C1-4454-A9D3-10EB6611A9CF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355FA-8AFF-4CCE-91E6-A2DED12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AC9FB-EA08-474F-BABF-B2C3C95F8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761C7-3213-4797-8CEE-4A67BB1FC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52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6F969-AEDA-48E2-8B31-2BD6BE542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9CE4F-A736-4481-ACBB-2029C4F2D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B8C87-0AA9-466B-8DD6-CD13F8DF7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EA37-05C1-4454-A9D3-10EB6611A9CF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73597-91E5-4186-B0E0-E90EF971E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FA763-85D6-4F1B-B725-C74FC654B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761C7-3213-4797-8CEE-4A67BB1FC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53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72CBA-64E1-43BF-92E1-7E486AFF2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6B972-8CF4-4168-9398-38E676303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D1B37-6508-4772-B77A-77E69EB07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BAD669-4880-45DE-B46A-34FB253A8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EA37-05C1-4454-A9D3-10EB6611A9CF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494D6-C53C-4753-A9B3-6FAED2B8A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AF5C2-6F66-49E2-BE14-AACA9704F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761C7-3213-4797-8CEE-4A67BB1FC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8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DF95-B3AF-488E-BA29-6CB4B0C2E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77796-E074-4E66-BD65-7CDAD7747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92F3A3-C854-405E-AE9C-A7EF9D2E5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EA832A-C105-4418-AB38-33334ABBEF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CB83A-DE8D-45A7-BE2C-2D2CB81E4B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39E41E-8BBE-4803-A564-BA556B512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EA37-05C1-4454-A9D3-10EB6611A9CF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88A1D3-F874-4EE5-B360-9A924C222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A09E9E-AFD9-4763-825E-97CE38722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761C7-3213-4797-8CEE-4A67BB1FC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8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B307B-CEAF-4B63-9E1A-D505AA315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0E70C7-93E5-4EC8-8772-761E2F2F2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EA37-05C1-4454-A9D3-10EB6611A9CF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0AB140-549D-478F-90F0-E8397480F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613EF-0ED5-4C84-B6E5-5BE8F5A1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761C7-3213-4797-8CEE-4A67BB1FC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85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CB2814-1AA6-4F02-B0A5-EE18ACA88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EA37-05C1-4454-A9D3-10EB6611A9CF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754EC5-FE8D-48D0-B3A2-2E00BE280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E7C05-8846-4918-A69A-B6118A2A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761C7-3213-4797-8CEE-4A67BB1FC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34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5A1CC-A509-41D8-9A15-70B0E7DE4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5725A-8A92-4E5F-8516-FEC13910C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F97E32-A8D9-40C6-994A-80B60CCEA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24C88-0D82-494A-AC69-277A3D851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EA37-05C1-4454-A9D3-10EB6611A9CF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B6846-26C0-4EC6-A2FC-429410514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9B831-6C1F-47FC-999D-A77B3E9E9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761C7-3213-4797-8CEE-4A67BB1FC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67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35D68-CE73-4065-92D7-30FBFD3DA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F580A4-0C54-4EA4-9529-D132A72C65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B7BDD-E300-4B99-B606-7157AC3B0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DDB9E-D1E1-4CCD-8A7C-1158AB88E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EA37-05C1-4454-A9D3-10EB6611A9CF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8DCD5-21AF-4E5F-9A04-6ADA1B10D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EA08A-AB19-489B-9D23-A5BE2597B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761C7-3213-4797-8CEE-4A67BB1FC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58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D6DFC2-61CB-4E8B-85FF-D8239A9D8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BA9B7-6D25-41FE-9E87-E54DE3722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4D843-F60E-4575-BC12-656A05B298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1EA37-05C1-4454-A9D3-10EB6611A9CF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5CEDC-147A-4F83-BE9E-1DF1494A85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78E5B-8AD4-45EE-8ED8-0992CCA2D4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761C7-3213-4797-8CEE-4A67BB1FC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96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gif"/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gif"/><Relationship Id="rId3" Type="http://schemas.openxmlformats.org/officeDocument/2006/relationships/image" Target="../media/image27.emf"/><Relationship Id="rId7" Type="http://schemas.openxmlformats.org/officeDocument/2006/relationships/image" Target="../media/image31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gif"/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7D69E-0EC9-4FC8-BB11-E0BCCB8067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Optimal Control of Quadrotor Flight for Aircraft Inspection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417D29-0CA2-4ABC-9D2E-D24B3FF6A8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Yufeng Sun</a:t>
            </a:r>
          </a:p>
          <a:p>
            <a:r>
              <a:rPr lang="en-US" dirty="0"/>
              <a:t>AEEM 6022, 2020</a:t>
            </a:r>
          </a:p>
        </p:txBody>
      </p:sp>
    </p:spTree>
    <p:extLst>
      <p:ext uri="{BB962C8B-B14F-4D97-AF65-F5344CB8AC3E}">
        <p14:creationId xmlns:p14="http://schemas.microsoft.com/office/powerpoint/2010/main" val="2937772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9DD7D-21F2-4E6B-917F-13164800F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Case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40D7E2-635C-47A6-BA82-32D85927A2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Vertical Ascending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/>
                        </m:ctrlPr>
                      </m:sSubPr>
                      <m:e>
                        <m:r>
                          <a:rPr lang="en-US" sz="1400" i="1"/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sz="1400" i="1"/>
                            </m:ctrlPr>
                          </m:sSubPr>
                          <m:e>
                            <m:r>
                              <a:rPr lang="en-US" sz="1400" i="1"/>
                              <m:t>𝑡</m:t>
                            </m:r>
                          </m:e>
                          <m:sub>
                            <m:r>
                              <a:rPr lang="en-US" sz="1400"/>
                              <m:t>0</m:t>
                            </m:r>
                          </m:sub>
                        </m:sSub>
                      </m:sub>
                    </m:sSub>
                    <m:r>
                      <a:rPr lang="en-US" sz="1400"/>
                      <m:t>=</m:t>
                    </m:r>
                    <m:sSup>
                      <m:sSupPr>
                        <m:ctrlPr>
                          <a:rPr lang="en-US" sz="1400" i="1"/>
                        </m:ctrlPr>
                      </m:sSupPr>
                      <m:e>
                        <m:r>
                          <a:rPr lang="en-US" sz="1400"/>
                          <m:t>[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/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i="1"/>
                                  </m:ctrlPr>
                                </m:mPr>
                                <m:mr>
                                  <m:e>
                                    <m:r>
                                      <a:rPr lang="en-US" sz="1400"/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400"/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400"/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i="1"/>
                                  </m:ctrlPr>
                                </m:mPr>
                                <m:mr>
                                  <m:e>
                                    <m:r>
                                      <a:rPr lang="en-US" sz="1400"/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400"/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400"/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i="1"/>
                                  </m:ctrlPr>
                                </m:mPr>
                                <m:mr>
                                  <m:e>
                                    <m:r>
                                      <a:rPr lang="en-US" sz="1400"/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400"/>
                                      <m:t>0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/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400"/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400"/>
                                            <m:t>0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1400" i="1"/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en-US" sz="1400"/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sz="1400"/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  <m:r>
                          <a:rPr lang="en-US" sz="1400"/>
                          <m:t>]</m:t>
                        </m:r>
                      </m:e>
                      <m:sup>
                        <m:r>
                          <a:rPr lang="en-US" sz="1400" i="1"/>
                          <m:t>𝑇</m:t>
                        </m:r>
                      </m:sup>
                    </m:sSup>
                  </m:oMath>
                </a14:m>
                <a:endParaRPr lang="en-US" sz="1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/>
                        </m:ctrlPr>
                      </m:sSubPr>
                      <m:e>
                        <m:r>
                          <a:rPr lang="en-US" sz="1400" i="1"/>
                          <m:t>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/>
                          <m:t>T</m:t>
                        </m:r>
                      </m:sub>
                    </m:sSub>
                    <m:r>
                      <a:rPr lang="en-US" sz="1400"/>
                      <m:t>=</m:t>
                    </m:r>
                    <m:sSup>
                      <m:sSupPr>
                        <m:ctrlPr>
                          <a:rPr lang="en-US" sz="1400" i="1"/>
                        </m:ctrlPr>
                      </m:sSupPr>
                      <m:e>
                        <m:r>
                          <a:rPr lang="en-US" sz="1400"/>
                          <m:t>[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/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i="1"/>
                                  </m:ctrlPr>
                                </m:mPr>
                                <m:mr>
                                  <m:e>
                                    <m:r>
                                      <a:rPr lang="en-US" sz="1400"/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400"/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400" i="1"/>
                                      <m:t>−</m:t>
                                    </m:r>
                                    <m:r>
                                      <a:rPr lang="en-US" sz="1400"/>
                                      <m:t>5</m:t>
                                    </m:r>
                                    <m:r>
                                      <a:rPr lang="en-US" sz="1400" i="1"/>
                                      <m:t>𝑚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i="1"/>
                                  </m:ctrlPr>
                                </m:mPr>
                                <m:mr>
                                  <m:e>
                                    <m:r>
                                      <a:rPr lang="en-US" sz="1400"/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400"/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400"/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i="1"/>
                                  </m:ctrlPr>
                                </m:mPr>
                                <m:mr>
                                  <m:e>
                                    <m:r>
                                      <a:rPr lang="en-US" sz="1400"/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400"/>
                                      <m:t>0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/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400"/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400"/>
                                            <m:t>0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1400" i="1"/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en-US" sz="1400"/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sz="1400"/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  <m:r>
                          <a:rPr lang="en-US" sz="1400"/>
                          <m:t>]</m:t>
                        </m:r>
                      </m:e>
                      <m:sup>
                        <m:r>
                          <a:rPr lang="en-US" sz="1400" i="1"/>
                          <m:t>𝑇</m:t>
                        </m:r>
                      </m:sup>
                    </m:sSup>
                  </m:oMath>
                </a14:m>
                <a:endParaRPr lang="en-US" sz="1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400" i="1"/>
                      <m:t>𝑇</m:t>
                    </m:r>
                    <m:r>
                      <a:rPr lang="en-US" sz="1400" i="1"/>
                      <m:t>=10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40D7E2-635C-47A6-BA82-32D85927A2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3BB03A4-1B35-42D9-B368-345A5AD8213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80852"/>
            <a:ext cx="27432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C64319-2B86-4E3C-B57F-0B6927294D47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480" y="4280852"/>
            <a:ext cx="27432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31B418-D7A4-4CDF-90DB-A416DAE4DF9C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960" y="4280852"/>
            <a:ext cx="27432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AD8315-7CE7-4ACF-BEFB-AED4389CAB99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440" y="4280852"/>
            <a:ext cx="27432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6C479D-0F90-4D0E-A7E4-4E462F6115AE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920" y="4280852"/>
            <a:ext cx="27432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8312327-2903-4AE5-8A4F-6F59DE9B3E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503" y="466090"/>
            <a:ext cx="4572000" cy="381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674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CE423-9199-4506-A11F-FED6C5725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Case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6DB0B1-BDFC-410F-888B-CBDC7C8E9E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Vertical Ascending and Yawing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sz="14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>
                            <a:latin typeface="Cambria Math" panose="02040503050406030204" pitchFamily="18" charset="0"/>
                          </a:rPr>
                          <m:t>[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40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40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en-US" sz="140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sz="140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  <m:r>
                          <a:rPr lang="en-US" sz="140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400" i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sz="14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>
                            <a:latin typeface="Cambria Math" panose="02040503050406030204" pitchFamily="18" charset="0"/>
                          </a:rPr>
                          <m:t>[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.5∗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𝑝𝑖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40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40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en-US" sz="140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sz="140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  <m:r>
                          <a:rPr lang="en-US" sz="140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6DB0B1-BDFC-410F-888B-CBDC7C8E9E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4C35630-D90F-4CEF-878B-E9B0AE2E7D4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35580"/>
            <a:ext cx="27432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C57C54-1FA3-42D4-B711-E18240076E9D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335580"/>
            <a:ext cx="27432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2046C1-5FCD-465F-A3AC-43C64C700236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335580"/>
            <a:ext cx="27432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230377-E0CD-411B-842B-D5B466708735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335580"/>
            <a:ext cx="27432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CCD749-573F-42D0-B648-0C4D8877E459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4335580"/>
            <a:ext cx="27432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EEBD61-6813-42F9-881A-CB722AF21F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923" y="462226"/>
            <a:ext cx="4572000" cy="381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42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02049-52C8-4B86-BCD5-2F47ABECE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Case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1061AE-CE01-44C8-8971-CD7978A4A0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Descending and Yawing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/>
                        </m:ctrlPr>
                      </m:sSubPr>
                      <m:e>
                        <m:r>
                          <a:rPr lang="en-US" sz="1400" i="1"/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sz="1400" i="1"/>
                            </m:ctrlPr>
                          </m:sSubPr>
                          <m:e>
                            <m:r>
                              <a:rPr lang="en-US" sz="1400" i="1"/>
                              <m:t>𝑡</m:t>
                            </m:r>
                          </m:e>
                          <m:sub>
                            <m:r>
                              <a:rPr lang="en-US" sz="1400"/>
                              <m:t>0</m:t>
                            </m:r>
                          </m:sub>
                        </m:sSub>
                      </m:sub>
                    </m:sSub>
                    <m:r>
                      <a:rPr lang="en-US" sz="1400"/>
                      <m:t>=</m:t>
                    </m:r>
                    <m:sSup>
                      <m:sSupPr>
                        <m:ctrlPr>
                          <a:rPr lang="en-US" sz="1400" i="1"/>
                        </m:ctrlPr>
                      </m:sSupPr>
                      <m:e>
                        <m:r>
                          <a:rPr lang="en-US" sz="1400"/>
                          <m:t>[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/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i="1"/>
                                  </m:ctrlPr>
                                </m:mPr>
                                <m:mr>
                                  <m:e>
                                    <m:r>
                                      <a:rPr lang="en-US" sz="1400" i="1"/>
                                      <m:t>−</m:t>
                                    </m:r>
                                    <m:r>
                                      <a:rPr lang="en-US" sz="1400"/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400"/>
                                      <m:t>m</m:t>
                                    </m:r>
                                  </m:e>
                                  <m:e>
                                    <m:r>
                                      <a:rPr lang="en-US" sz="1400"/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400"/>
                                      <m:t>m</m:t>
                                    </m:r>
                                  </m:e>
                                  <m:e>
                                    <m:r>
                                      <a:rPr lang="en-US" sz="1400" i="1"/>
                                      <m:t>−</m:t>
                                    </m:r>
                                    <m:r>
                                      <a:rPr lang="en-US" sz="1400"/>
                                      <m:t>5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400"/>
                                      <m:t>m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i="1"/>
                                  </m:ctrlPr>
                                </m:mPr>
                                <m:mr>
                                  <m:e>
                                    <m:r>
                                      <a:rPr lang="en-US" sz="1400"/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400"/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400"/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i="1"/>
                                  </m:ctrlPr>
                                </m:mPr>
                                <m:mr>
                                  <m:e>
                                    <m:r>
                                      <a:rPr lang="en-US" sz="1400"/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400"/>
                                      <m:t>0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/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400"/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400"/>
                                            <m:t>0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1400" i="1"/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en-US" sz="1400"/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sz="1400"/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  <m:r>
                          <a:rPr lang="en-US" sz="1400"/>
                          <m:t>]</m:t>
                        </m:r>
                      </m:e>
                      <m:sup>
                        <m:r>
                          <a:rPr lang="en-US" sz="1400" i="1"/>
                          <m:t>𝑇</m:t>
                        </m:r>
                      </m:sup>
                    </m:sSup>
                  </m:oMath>
                </a14:m>
                <a:endParaRPr lang="en-US" sz="1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/>
                        </m:ctrlPr>
                      </m:sSubPr>
                      <m:e>
                        <m:r>
                          <a:rPr lang="en-US" sz="1400" i="1"/>
                          <m:t>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/>
                          <m:t>T</m:t>
                        </m:r>
                      </m:sub>
                    </m:sSub>
                    <m:r>
                      <a:rPr lang="en-US" sz="1400"/>
                      <m:t>=</m:t>
                    </m:r>
                    <m:sSup>
                      <m:sSupPr>
                        <m:ctrlPr>
                          <a:rPr lang="en-US" sz="1400" i="1"/>
                        </m:ctrlPr>
                      </m:sSupPr>
                      <m:e>
                        <m:r>
                          <a:rPr lang="en-US" sz="1400"/>
                          <m:t>[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/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i="1"/>
                                  </m:ctrlPr>
                                </m:mPr>
                                <m:mr>
                                  <m:e>
                                    <m:r>
                                      <a:rPr lang="en-US" sz="1400"/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400"/>
                                      <m:t>m</m:t>
                                    </m:r>
                                  </m:e>
                                  <m:e>
                                    <m:r>
                                      <a:rPr lang="en-US" sz="1400" i="1"/>
                                      <m:t>−</m:t>
                                    </m:r>
                                    <m:r>
                                      <a:rPr lang="en-US" sz="1400"/>
                                      <m:t>1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400"/>
                                      <m:t>m</m:t>
                                    </m:r>
                                  </m:e>
                                  <m:e>
                                    <m:r>
                                      <a:rPr lang="en-US" sz="1400" i="1"/>
                                      <m:t>−</m:t>
                                    </m:r>
                                    <m:r>
                                      <a:rPr lang="en-US" sz="1400"/>
                                      <m:t>2</m:t>
                                    </m:r>
                                    <m:r>
                                      <a:rPr lang="en-US" sz="1400" i="1"/>
                                      <m:t>𝑚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i="1"/>
                                  </m:ctrlPr>
                                </m:mPr>
                                <m:mr>
                                  <m:e>
                                    <m:r>
                                      <a:rPr lang="en-US" sz="1400"/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400"/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400"/>
                                      <m:t>0</m:t>
                                    </m:r>
                                  </m:e>
                                </m:mr>
                              </m:m>
                              <m:r>
                                <a:rPr lang="en-US" sz="1400" i="1"/>
                                <m:t>.5∗</m:t>
                              </m:r>
                              <m:r>
                                <a:rPr lang="en-US" sz="1400" i="1"/>
                                <m:t>𝑝𝑖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i="1"/>
                                  </m:ctrlPr>
                                </m:mPr>
                                <m:mr>
                                  <m:e>
                                    <m:r>
                                      <a:rPr lang="en-US" sz="1400"/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400"/>
                                      <m:t>0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/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400"/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400"/>
                                            <m:t>0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1400" i="1"/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en-US" sz="1400"/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sz="1400"/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  <m:r>
                          <a:rPr lang="en-US" sz="1400"/>
                          <m:t>]</m:t>
                        </m:r>
                      </m:e>
                      <m:sup>
                        <m:r>
                          <a:rPr lang="en-US" sz="1400" i="1"/>
                          <m:t>𝑇</m:t>
                        </m:r>
                      </m:sup>
                    </m:sSup>
                  </m:oMath>
                </a14:m>
                <a:endParaRPr lang="en-US" sz="1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400" i="1"/>
                      <m:t>𝑇</m:t>
                    </m:r>
                    <m:r>
                      <a:rPr lang="en-US" sz="1400" i="1"/>
                      <m:t>=10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1061AE-CE01-44C8-8971-CD7978A4A0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C90857F-B612-46D2-BEDE-8BEE8339C13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02257"/>
            <a:ext cx="27432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05F4AE-249D-47E4-8EE8-2E0D81496C21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302257"/>
            <a:ext cx="27432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1EBEF3-3F10-42A3-8D9A-A2366408090D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302257"/>
            <a:ext cx="27432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3C6290-4B0D-48A8-91D7-FFCB8FE32635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302257"/>
            <a:ext cx="27432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B10952-E081-424C-83EB-B2A4618113D7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4302257"/>
            <a:ext cx="27432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D23314-997B-4600-8439-98764E289E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526" y="438019"/>
            <a:ext cx="4572000" cy="381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879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69778-69A3-4BEF-8F77-20FE40E1B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0BFEC-64C3-4FAF-A5DA-3260D6BAC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initial guess (co-states values in this work) of the solution to a BVP using bvp5c must be provided. </a:t>
            </a:r>
          </a:p>
          <a:p>
            <a:r>
              <a:rPr lang="en-US" dirty="0"/>
              <a:t>This method cannot be applied to the online optimal control of aircraft inspection task, but an offline planning can be executed if all inspection points are known in advance.</a:t>
            </a:r>
          </a:p>
          <a:p>
            <a:r>
              <a:rPr lang="en-US" dirty="0"/>
              <a:t>A more useful task of optimal control in aircraft inspection will be studied in future, which is to find a control sequence to minimize the time of flying from one inspection to another while under saturated control inputs.</a:t>
            </a:r>
          </a:p>
        </p:txBody>
      </p:sp>
    </p:spTree>
    <p:extLst>
      <p:ext uri="{BB962C8B-B14F-4D97-AF65-F5344CB8AC3E}">
        <p14:creationId xmlns:p14="http://schemas.microsoft.com/office/powerpoint/2010/main" val="3356952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C04B5-4C61-40C8-9B4F-7DD660A24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084008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DEE5C6BA-FE2A-4C38-8D88-E70C06E54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9" name="Picture 138">
            <a:extLst>
              <a:ext uri="{FF2B5EF4-FFF2-40B4-BE49-F238E27FC236}">
                <a16:creationId xmlns:a16="http://schemas.microsoft.com/office/drawing/2014/main" id="{53E66F28-0926-4CFB-BDAB-646CAB184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05594-4DD8-417C-BE23-8C3F602A0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2852" y="398746"/>
            <a:ext cx="5871041" cy="1454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Visual Inspection of Aircraft with Drone</a:t>
            </a:r>
          </a:p>
        </p:txBody>
      </p:sp>
      <p:sp>
        <p:nvSpPr>
          <p:cNvPr id="141" name="Freeform 60">
            <a:extLst>
              <a:ext uri="{FF2B5EF4-FFF2-40B4-BE49-F238E27FC236}">
                <a16:creationId xmlns:a16="http://schemas.microsoft.com/office/drawing/2014/main" id="{DE9FA85F-F0FB-4952-A05F-04CC67B18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409" y="1"/>
            <a:ext cx="3960192" cy="2251543"/>
          </a:xfrm>
          <a:custGeom>
            <a:avLst/>
            <a:gdLst>
              <a:gd name="connsiteX0" fmla="*/ 20753 w 3960192"/>
              <a:gd name="connsiteY0" fmla="*/ 0 h 2251543"/>
              <a:gd name="connsiteX1" fmla="*/ 3939439 w 3960192"/>
              <a:gd name="connsiteY1" fmla="*/ 0 h 2251543"/>
              <a:gd name="connsiteX2" fmla="*/ 3949969 w 3960192"/>
              <a:gd name="connsiteY2" fmla="*/ 68994 h 2251543"/>
              <a:gd name="connsiteX3" fmla="*/ 3960192 w 3960192"/>
              <a:gd name="connsiteY3" fmla="*/ 271447 h 2251543"/>
              <a:gd name="connsiteX4" fmla="*/ 1980096 w 3960192"/>
              <a:gd name="connsiteY4" fmla="*/ 2251543 h 2251543"/>
              <a:gd name="connsiteX5" fmla="*/ 0 w 3960192"/>
              <a:gd name="connsiteY5" fmla="*/ 271447 h 2251543"/>
              <a:gd name="connsiteX6" fmla="*/ 10223 w 3960192"/>
              <a:gd name="connsiteY6" fmla="*/ 68994 h 225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2" h="2251543">
                <a:moveTo>
                  <a:pt x="20753" y="0"/>
                </a:moveTo>
                <a:lnTo>
                  <a:pt x="3939439" y="0"/>
                </a:lnTo>
                <a:lnTo>
                  <a:pt x="3949969" y="68994"/>
                </a:lnTo>
                <a:cubicBezTo>
                  <a:pt x="3956729" y="135559"/>
                  <a:pt x="3960192" y="203099"/>
                  <a:pt x="3960192" y="271447"/>
                </a:cubicBezTo>
                <a:cubicBezTo>
                  <a:pt x="3960192" y="1365024"/>
                  <a:pt x="3073673" y="2251543"/>
                  <a:pt x="1980096" y="2251543"/>
                </a:cubicBezTo>
                <a:cubicBezTo>
                  <a:pt x="886519" y="2251543"/>
                  <a:pt x="0" y="1365024"/>
                  <a:pt x="0" y="271447"/>
                </a:cubicBezTo>
                <a:cubicBezTo>
                  <a:pt x="0" y="203099"/>
                  <a:pt x="3463" y="135559"/>
                  <a:pt x="10223" y="6899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47017A30-80B3-4D6D-8F60-C372BCE52C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35" r="1" b="15019"/>
          <a:stretch/>
        </p:blipFill>
        <p:spPr bwMode="auto">
          <a:xfrm>
            <a:off x="1860024" y="1"/>
            <a:ext cx="3674754" cy="2106932"/>
          </a:xfrm>
          <a:custGeom>
            <a:avLst/>
            <a:gdLst/>
            <a:ahLst/>
            <a:cxnLst/>
            <a:rect l="l" t="t" r="r" b="b"/>
            <a:pathLst>
              <a:path w="3674754" h="2106932">
                <a:moveTo>
                  <a:pt x="21954" y="0"/>
                </a:moveTo>
                <a:lnTo>
                  <a:pt x="3652800" y="0"/>
                </a:lnTo>
                <a:lnTo>
                  <a:pt x="3665268" y="81694"/>
                </a:lnTo>
                <a:cubicBezTo>
                  <a:pt x="3671541" y="143461"/>
                  <a:pt x="3674754" y="206133"/>
                  <a:pt x="3674754" y="269555"/>
                </a:cubicBezTo>
                <a:cubicBezTo>
                  <a:pt x="3674754" y="1284311"/>
                  <a:pt x="2852132" y="2106932"/>
                  <a:pt x="1837377" y="2106932"/>
                </a:cubicBezTo>
                <a:cubicBezTo>
                  <a:pt x="822622" y="2106932"/>
                  <a:pt x="0" y="1284311"/>
                  <a:pt x="0" y="269555"/>
                </a:cubicBezTo>
                <a:cubicBezTo>
                  <a:pt x="0" y="206133"/>
                  <a:pt x="3214" y="143461"/>
                  <a:pt x="9486" y="81694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Freeform 68">
            <a:extLst>
              <a:ext uri="{FF2B5EF4-FFF2-40B4-BE49-F238E27FC236}">
                <a16:creationId xmlns:a16="http://schemas.microsoft.com/office/drawing/2014/main" id="{FEBD362A-CC27-47D9-8FC3-A5E91BA0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2701"/>
            <a:ext cx="4956705" cy="3945299"/>
          </a:xfrm>
          <a:custGeom>
            <a:avLst/>
            <a:gdLst>
              <a:gd name="connsiteX0" fmla="*/ 2718646 w 4956705"/>
              <a:gd name="connsiteY0" fmla="*/ 0 h 3945299"/>
              <a:gd name="connsiteX1" fmla="*/ 4816486 w 4956705"/>
              <a:gd name="connsiteY1" fmla="*/ 989335 h 3945299"/>
              <a:gd name="connsiteX2" fmla="*/ 4956705 w 4956705"/>
              <a:gd name="connsiteY2" fmla="*/ 1176848 h 3945299"/>
              <a:gd name="connsiteX3" fmla="*/ 4956705 w 4956705"/>
              <a:gd name="connsiteY3" fmla="*/ 3945299 h 3945299"/>
              <a:gd name="connsiteX4" fmla="*/ 294783 w 4956705"/>
              <a:gd name="connsiteY4" fmla="*/ 3945299 h 3945299"/>
              <a:gd name="connsiteX5" fmla="*/ 213645 w 4956705"/>
              <a:gd name="connsiteY5" fmla="*/ 3776866 h 3945299"/>
              <a:gd name="connsiteX6" fmla="*/ 0 w 4956705"/>
              <a:gd name="connsiteY6" fmla="*/ 2718646 h 3945299"/>
              <a:gd name="connsiteX7" fmla="*/ 2718646 w 4956705"/>
              <a:gd name="connsiteY7" fmla="*/ 0 h 394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56705" h="3945299">
                <a:moveTo>
                  <a:pt x="2718646" y="0"/>
                </a:moveTo>
                <a:cubicBezTo>
                  <a:pt x="3563221" y="0"/>
                  <a:pt x="4317846" y="385123"/>
                  <a:pt x="4816486" y="989335"/>
                </a:cubicBezTo>
                <a:lnTo>
                  <a:pt x="4956705" y="1176848"/>
                </a:lnTo>
                <a:lnTo>
                  <a:pt x="4956705" y="3945299"/>
                </a:lnTo>
                <a:lnTo>
                  <a:pt x="294783" y="3945299"/>
                </a:lnTo>
                <a:lnTo>
                  <a:pt x="213645" y="3776866"/>
                </a:lnTo>
                <a:cubicBezTo>
                  <a:pt x="76074" y="3451612"/>
                  <a:pt x="0" y="3094013"/>
                  <a:pt x="0" y="2718646"/>
                </a:cubicBezTo>
                <a:cubicBezTo>
                  <a:pt x="0" y="1217179"/>
                  <a:pt x="1217179" y="0"/>
                  <a:pt x="271864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29069AA-ABA0-41C0-9850-D0FF501FD6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94" b="1"/>
          <a:stretch/>
        </p:blipFill>
        <p:spPr bwMode="auto">
          <a:xfrm>
            <a:off x="20" y="3076732"/>
            <a:ext cx="4792654" cy="3781268"/>
          </a:xfrm>
          <a:custGeom>
            <a:avLst/>
            <a:gdLst/>
            <a:ahLst/>
            <a:cxnLst/>
            <a:rect l="l" t="t" r="r" b="b"/>
            <a:pathLst>
              <a:path w="4792674" h="3781268">
                <a:moveTo>
                  <a:pt x="2238059" y="0"/>
                </a:moveTo>
                <a:cubicBezTo>
                  <a:pt x="3648934" y="0"/>
                  <a:pt x="4792674" y="1143740"/>
                  <a:pt x="4792674" y="2554615"/>
                </a:cubicBezTo>
                <a:cubicBezTo>
                  <a:pt x="4792674" y="2995514"/>
                  <a:pt x="4680980" y="3410325"/>
                  <a:pt x="4484346" y="3772297"/>
                </a:cubicBezTo>
                <a:lnTo>
                  <a:pt x="4478895" y="3781268"/>
                </a:lnTo>
                <a:lnTo>
                  <a:pt x="0" y="3781268"/>
                </a:lnTo>
                <a:lnTo>
                  <a:pt x="0" y="1323391"/>
                </a:lnTo>
                <a:lnTo>
                  <a:pt x="119732" y="1126306"/>
                </a:lnTo>
                <a:cubicBezTo>
                  <a:pt x="578815" y="446774"/>
                  <a:pt x="1356262" y="0"/>
                  <a:pt x="223805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F491D97-57D2-4D4B-B375-0B0DB67D5471}"/>
              </a:ext>
            </a:extLst>
          </p:cNvPr>
          <p:cNvSpPr/>
          <p:nvPr/>
        </p:nvSpPr>
        <p:spPr>
          <a:xfrm>
            <a:off x="5954766" y="1852797"/>
            <a:ext cx="5586205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As an aircraft ages, frequent close inspection is mandatory which involves expensive manpower.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Applying drone inspection for aircraft leads to two game-changing advantages</a:t>
            </a:r>
            <a:r>
              <a:rPr lang="en-US" sz="1600" dirty="0">
                <a:solidFill>
                  <a:srgbClr val="000000"/>
                </a:solidFill>
              </a:rPr>
              <a:t>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b="1" dirty="0">
                <a:solidFill>
                  <a:srgbClr val="000000"/>
                </a:solidFill>
              </a:rPr>
              <a:t>Easy and free positioning</a:t>
            </a:r>
            <a:r>
              <a:rPr lang="en-US" sz="2000" dirty="0">
                <a:solidFill>
                  <a:srgbClr val="000000"/>
                </a:solidFill>
              </a:rPr>
              <a:t>. </a:t>
            </a:r>
            <a:r>
              <a:rPr lang="en-US" sz="2000" dirty="0">
                <a:solidFill>
                  <a:srgbClr val="000000"/>
                </a:solidFill>
                <a:latin typeface="16"/>
              </a:rPr>
              <a:t>A</a:t>
            </a:r>
            <a:r>
              <a:rPr lang="en-US" sz="2000" dirty="0">
                <a:latin typeface="16"/>
              </a:rPr>
              <a:t> drone can photograph every square inch of an aircraft in equal detail. No corner of an aircraft is beyond the reach of a drone</a:t>
            </a:r>
            <a:endParaRPr lang="en-US" sz="2000" dirty="0">
              <a:solidFill>
                <a:srgbClr val="000000"/>
              </a:solidFill>
              <a:latin typeface="16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2000" b="1" dirty="0">
                <a:solidFill>
                  <a:srgbClr val="000000"/>
                </a:solidFill>
              </a:rPr>
              <a:t>Automatic problem identification</a:t>
            </a:r>
            <a:r>
              <a:rPr lang="en-US" sz="2000" dirty="0">
                <a:solidFill>
                  <a:srgbClr val="000000"/>
                </a:solidFill>
              </a:rPr>
              <a:t>. M</a:t>
            </a:r>
            <a:r>
              <a:rPr lang="en-US" sz="2000" dirty="0"/>
              <a:t>achine learning and artificial intelligence enable algorithms that can assist in on-the-fly detection of aircraft problems.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911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DEE5C6BA-FE2A-4C38-8D88-E70C06E54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8905" y="3726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53E66F28-0926-4CFB-BDAB-646CAB184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AF9D08-96B9-4ECB-9BA0-A01AC87C0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Challenges</a:t>
            </a:r>
          </a:p>
        </p:txBody>
      </p:sp>
      <p:sp>
        <p:nvSpPr>
          <p:cNvPr id="79" name="Freeform 60">
            <a:extLst>
              <a:ext uri="{FF2B5EF4-FFF2-40B4-BE49-F238E27FC236}">
                <a16:creationId xmlns:a16="http://schemas.microsoft.com/office/drawing/2014/main" id="{DE9FA85F-F0FB-4952-A05F-04CC67B18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3099" y="1"/>
            <a:ext cx="3960192" cy="2251543"/>
          </a:xfrm>
          <a:custGeom>
            <a:avLst/>
            <a:gdLst>
              <a:gd name="connsiteX0" fmla="*/ 20753 w 3960192"/>
              <a:gd name="connsiteY0" fmla="*/ 0 h 2251543"/>
              <a:gd name="connsiteX1" fmla="*/ 3939439 w 3960192"/>
              <a:gd name="connsiteY1" fmla="*/ 0 h 2251543"/>
              <a:gd name="connsiteX2" fmla="*/ 3949969 w 3960192"/>
              <a:gd name="connsiteY2" fmla="*/ 68994 h 2251543"/>
              <a:gd name="connsiteX3" fmla="*/ 3960192 w 3960192"/>
              <a:gd name="connsiteY3" fmla="*/ 271447 h 2251543"/>
              <a:gd name="connsiteX4" fmla="*/ 1980096 w 3960192"/>
              <a:gd name="connsiteY4" fmla="*/ 2251543 h 2251543"/>
              <a:gd name="connsiteX5" fmla="*/ 0 w 3960192"/>
              <a:gd name="connsiteY5" fmla="*/ 271447 h 2251543"/>
              <a:gd name="connsiteX6" fmla="*/ 10223 w 3960192"/>
              <a:gd name="connsiteY6" fmla="*/ 68994 h 225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2" h="2251543">
                <a:moveTo>
                  <a:pt x="20753" y="0"/>
                </a:moveTo>
                <a:lnTo>
                  <a:pt x="3939439" y="0"/>
                </a:lnTo>
                <a:lnTo>
                  <a:pt x="3949969" y="68994"/>
                </a:lnTo>
                <a:cubicBezTo>
                  <a:pt x="3956729" y="135559"/>
                  <a:pt x="3960192" y="203099"/>
                  <a:pt x="3960192" y="271447"/>
                </a:cubicBezTo>
                <a:cubicBezTo>
                  <a:pt x="3960192" y="1365024"/>
                  <a:pt x="3073673" y="2251543"/>
                  <a:pt x="1980096" y="2251543"/>
                </a:cubicBezTo>
                <a:cubicBezTo>
                  <a:pt x="886519" y="2251543"/>
                  <a:pt x="0" y="1365024"/>
                  <a:pt x="0" y="271447"/>
                </a:cubicBezTo>
                <a:cubicBezTo>
                  <a:pt x="0" y="203099"/>
                  <a:pt x="3463" y="135559"/>
                  <a:pt x="10223" y="6899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46EEAF3-24F1-40CC-BE21-C63AC59AFC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" r="66" b="-2"/>
          <a:stretch/>
        </p:blipFill>
        <p:spPr bwMode="auto">
          <a:xfrm>
            <a:off x="6632714" y="1"/>
            <a:ext cx="3674754" cy="2106932"/>
          </a:xfrm>
          <a:custGeom>
            <a:avLst/>
            <a:gdLst/>
            <a:ahLst/>
            <a:cxnLst/>
            <a:rect l="l" t="t" r="r" b="b"/>
            <a:pathLst>
              <a:path w="3674754" h="2106932">
                <a:moveTo>
                  <a:pt x="21954" y="0"/>
                </a:moveTo>
                <a:lnTo>
                  <a:pt x="3652800" y="0"/>
                </a:lnTo>
                <a:lnTo>
                  <a:pt x="3665268" y="81694"/>
                </a:lnTo>
                <a:cubicBezTo>
                  <a:pt x="3671541" y="143461"/>
                  <a:pt x="3674754" y="206133"/>
                  <a:pt x="3674754" y="269555"/>
                </a:cubicBezTo>
                <a:cubicBezTo>
                  <a:pt x="3674754" y="1284311"/>
                  <a:pt x="2852132" y="2106932"/>
                  <a:pt x="1837377" y="2106932"/>
                </a:cubicBezTo>
                <a:cubicBezTo>
                  <a:pt x="822622" y="2106932"/>
                  <a:pt x="0" y="1284311"/>
                  <a:pt x="0" y="269555"/>
                </a:cubicBezTo>
                <a:cubicBezTo>
                  <a:pt x="0" y="206133"/>
                  <a:pt x="3214" y="143461"/>
                  <a:pt x="9486" y="81694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A5BF0-6AC9-4EC7-8F45-0827E1E7E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2421683"/>
            <a:ext cx="5614790" cy="22809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</a:rPr>
              <a:t>Autonomous and Optimal Flight for full coverage inspection</a:t>
            </a:r>
          </a:p>
          <a:p>
            <a:r>
              <a:rPr lang="en-US" sz="2000" dirty="0">
                <a:solidFill>
                  <a:srgbClr val="000000"/>
                </a:solidFill>
              </a:rPr>
              <a:t>The drone is manually controlled by skilled human operator</a:t>
            </a:r>
          </a:p>
          <a:p>
            <a:r>
              <a:rPr lang="en-US" sz="2000" dirty="0">
                <a:solidFill>
                  <a:srgbClr val="000000"/>
                </a:solidFill>
              </a:rPr>
              <a:t>Flight time is limited due to the limited battery life</a:t>
            </a:r>
          </a:p>
        </p:txBody>
      </p:sp>
      <p:sp>
        <p:nvSpPr>
          <p:cNvPr id="81" name="Freeform 68">
            <a:extLst>
              <a:ext uri="{FF2B5EF4-FFF2-40B4-BE49-F238E27FC236}">
                <a16:creationId xmlns:a16="http://schemas.microsoft.com/office/drawing/2014/main" id="{FEBD362A-CC27-47D9-8FC3-A5E91BA0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5296" y="2922177"/>
            <a:ext cx="4956705" cy="3945299"/>
          </a:xfrm>
          <a:custGeom>
            <a:avLst/>
            <a:gdLst>
              <a:gd name="connsiteX0" fmla="*/ 2718646 w 4956705"/>
              <a:gd name="connsiteY0" fmla="*/ 0 h 3945299"/>
              <a:gd name="connsiteX1" fmla="*/ 4816486 w 4956705"/>
              <a:gd name="connsiteY1" fmla="*/ 989335 h 3945299"/>
              <a:gd name="connsiteX2" fmla="*/ 4956705 w 4956705"/>
              <a:gd name="connsiteY2" fmla="*/ 1176848 h 3945299"/>
              <a:gd name="connsiteX3" fmla="*/ 4956705 w 4956705"/>
              <a:gd name="connsiteY3" fmla="*/ 3945299 h 3945299"/>
              <a:gd name="connsiteX4" fmla="*/ 294783 w 4956705"/>
              <a:gd name="connsiteY4" fmla="*/ 3945299 h 3945299"/>
              <a:gd name="connsiteX5" fmla="*/ 213645 w 4956705"/>
              <a:gd name="connsiteY5" fmla="*/ 3776866 h 3945299"/>
              <a:gd name="connsiteX6" fmla="*/ 0 w 4956705"/>
              <a:gd name="connsiteY6" fmla="*/ 2718646 h 3945299"/>
              <a:gd name="connsiteX7" fmla="*/ 2718646 w 4956705"/>
              <a:gd name="connsiteY7" fmla="*/ 0 h 394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56705" h="3945299">
                <a:moveTo>
                  <a:pt x="2718646" y="0"/>
                </a:moveTo>
                <a:cubicBezTo>
                  <a:pt x="3563221" y="0"/>
                  <a:pt x="4317846" y="385123"/>
                  <a:pt x="4816486" y="989335"/>
                </a:cubicBezTo>
                <a:lnTo>
                  <a:pt x="4956705" y="1176848"/>
                </a:lnTo>
                <a:lnTo>
                  <a:pt x="4956705" y="3945299"/>
                </a:lnTo>
                <a:lnTo>
                  <a:pt x="294783" y="3945299"/>
                </a:lnTo>
                <a:lnTo>
                  <a:pt x="213645" y="3776866"/>
                </a:lnTo>
                <a:cubicBezTo>
                  <a:pt x="76074" y="3451612"/>
                  <a:pt x="0" y="3094013"/>
                  <a:pt x="0" y="2718646"/>
                </a:cubicBezTo>
                <a:cubicBezTo>
                  <a:pt x="0" y="1217179"/>
                  <a:pt x="1217179" y="0"/>
                  <a:pt x="271864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4" name="Picture 6" descr="Related image">
            <a:extLst>
              <a:ext uri="{FF2B5EF4-FFF2-40B4-BE49-F238E27FC236}">
                <a16:creationId xmlns:a16="http://schemas.microsoft.com/office/drawing/2014/main" id="{493EEE17-60EC-412E-A878-54535CA939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4" r="24022" b="2"/>
          <a:stretch/>
        </p:blipFill>
        <p:spPr bwMode="auto">
          <a:xfrm>
            <a:off x="7399326" y="3086207"/>
            <a:ext cx="4792674" cy="3781268"/>
          </a:xfrm>
          <a:custGeom>
            <a:avLst/>
            <a:gdLst/>
            <a:ahLst/>
            <a:cxnLst/>
            <a:rect l="l" t="t" r="r" b="b"/>
            <a:pathLst>
              <a:path w="4792674" h="3781268">
                <a:moveTo>
                  <a:pt x="2554615" y="0"/>
                </a:moveTo>
                <a:cubicBezTo>
                  <a:pt x="3436412" y="0"/>
                  <a:pt x="4213859" y="446774"/>
                  <a:pt x="4672942" y="1126306"/>
                </a:cubicBezTo>
                <a:lnTo>
                  <a:pt x="4792674" y="1323391"/>
                </a:lnTo>
                <a:lnTo>
                  <a:pt x="4792674" y="3781268"/>
                </a:lnTo>
                <a:lnTo>
                  <a:pt x="313779" y="3781268"/>
                </a:lnTo>
                <a:lnTo>
                  <a:pt x="308328" y="3772297"/>
                </a:lnTo>
                <a:cubicBezTo>
                  <a:pt x="111694" y="3410325"/>
                  <a:pt x="0" y="2995514"/>
                  <a:pt x="0" y="2554615"/>
                </a:cubicBezTo>
                <a:cubicBezTo>
                  <a:pt x="0" y="1143740"/>
                  <a:pt x="1143740" y="0"/>
                  <a:pt x="255461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4230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8" name="Rectangle 72">
            <a:extLst>
              <a:ext uri="{FF2B5EF4-FFF2-40B4-BE49-F238E27FC236}">
                <a16:creationId xmlns:a16="http://schemas.microsoft.com/office/drawing/2014/main" id="{DEE5C6BA-FE2A-4C38-8D88-E70C06E54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9" name="Picture 74">
            <a:extLst>
              <a:ext uri="{FF2B5EF4-FFF2-40B4-BE49-F238E27FC236}">
                <a16:creationId xmlns:a16="http://schemas.microsoft.com/office/drawing/2014/main" id="{53E66F28-0926-4CFB-BDAB-646CAB184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112490-A7BD-44FC-A07E-4E2E774AC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5094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Inspection Path Planning with AI</a:t>
            </a:r>
          </a:p>
        </p:txBody>
      </p:sp>
      <p:sp>
        <p:nvSpPr>
          <p:cNvPr id="3090" name="Freeform 60">
            <a:extLst>
              <a:ext uri="{FF2B5EF4-FFF2-40B4-BE49-F238E27FC236}">
                <a16:creationId xmlns:a16="http://schemas.microsoft.com/office/drawing/2014/main" id="{DE9FA85F-F0FB-4952-A05F-04CC67B18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409" y="1"/>
            <a:ext cx="3960192" cy="2251543"/>
          </a:xfrm>
          <a:custGeom>
            <a:avLst/>
            <a:gdLst>
              <a:gd name="connsiteX0" fmla="*/ 20753 w 3960192"/>
              <a:gd name="connsiteY0" fmla="*/ 0 h 2251543"/>
              <a:gd name="connsiteX1" fmla="*/ 3939439 w 3960192"/>
              <a:gd name="connsiteY1" fmla="*/ 0 h 2251543"/>
              <a:gd name="connsiteX2" fmla="*/ 3949969 w 3960192"/>
              <a:gd name="connsiteY2" fmla="*/ 68994 h 2251543"/>
              <a:gd name="connsiteX3" fmla="*/ 3960192 w 3960192"/>
              <a:gd name="connsiteY3" fmla="*/ 271447 h 2251543"/>
              <a:gd name="connsiteX4" fmla="*/ 1980096 w 3960192"/>
              <a:gd name="connsiteY4" fmla="*/ 2251543 h 2251543"/>
              <a:gd name="connsiteX5" fmla="*/ 0 w 3960192"/>
              <a:gd name="connsiteY5" fmla="*/ 271447 h 2251543"/>
              <a:gd name="connsiteX6" fmla="*/ 10223 w 3960192"/>
              <a:gd name="connsiteY6" fmla="*/ 68994 h 225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2" h="2251543">
                <a:moveTo>
                  <a:pt x="20753" y="0"/>
                </a:moveTo>
                <a:lnTo>
                  <a:pt x="3939439" y="0"/>
                </a:lnTo>
                <a:lnTo>
                  <a:pt x="3949969" y="68994"/>
                </a:lnTo>
                <a:cubicBezTo>
                  <a:pt x="3956729" y="135559"/>
                  <a:pt x="3960192" y="203099"/>
                  <a:pt x="3960192" y="271447"/>
                </a:cubicBezTo>
                <a:cubicBezTo>
                  <a:pt x="3960192" y="1365024"/>
                  <a:pt x="3073673" y="2251543"/>
                  <a:pt x="1980096" y="2251543"/>
                </a:cubicBezTo>
                <a:cubicBezTo>
                  <a:pt x="886519" y="2251543"/>
                  <a:pt x="0" y="1365024"/>
                  <a:pt x="0" y="271447"/>
                </a:cubicBezTo>
                <a:cubicBezTo>
                  <a:pt x="0" y="203099"/>
                  <a:pt x="3463" y="135559"/>
                  <a:pt x="10223" y="6899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picture containing photo, holding&#10;&#10;Description automatically generated">
            <a:extLst>
              <a:ext uri="{FF2B5EF4-FFF2-40B4-BE49-F238E27FC236}">
                <a16:creationId xmlns:a16="http://schemas.microsoft.com/office/drawing/2014/main" id="{ABC66E84-6DA8-45DB-AEED-133100E502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0" r="612" b="-2"/>
          <a:stretch/>
        </p:blipFill>
        <p:spPr>
          <a:xfrm>
            <a:off x="1860024" y="1"/>
            <a:ext cx="3674754" cy="2106932"/>
          </a:xfrm>
          <a:custGeom>
            <a:avLst/>
            <a:gdLst/>
            <a:ahLst/>
            <a:cxnLst/>
            <a:rect l="l" t="t" r="r" b="b"/>
            <a:pathLst>
              <a:path w="3674754" h="2106932">
                <a:moveTo>
                  <a:pt x="21954" y="0"/>
                </a:moveTo>
                <a:lnTo>
                  <a:pt x="3652800" y="0"/>
                </a:lnTo>
                <a:lnTo>
                  <a:pt x="3665268" y="81694"/>
                </a:lnTo>
                <a:cubicBezTo>
                  <a:pt x="3671541" y="143461"/>
                  <a:pt x="3674754" y="206133"/>
                  <a:pt x="3674754" y="269555"/>
                </a:cubicBezTo>
                <a:cubicBezTo>
                  <a:pt x="3674754" y="1284311"/>
                  <a:pt x="2852132" y="2106932"/>
                  <a:pt x="1837377" y="2106932"/>
                </a:cubicBezTo>
                <a:cubicBezTo>
                  <a:pt x="822622" y="2106932"/>
                  <a:pt x="0" y="1284311"/>
                  <a:pt x="0" y="269555"/>
                </a:cubicBezTo>
                <a:cubicBezTo>
                  <a:pt x="0" y="206133"/>
                  <a:pt x="3214" y="143461"/>
                  <a:pt x="9486" y="81694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79" name="Freeform 68">
            <a:extLst>
              <a:ext uri="{FF2B5EF4-FFF2-40B4-BE49-F238E27FC236}">
                <a16:creationId xmlns:a16="http://schemas.microsoft.com/office/drawing/2014/main" id="{FEBD362A-CC27-47D9-8FC3-A5E91BA0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2701"/>
            <a:ext cx="4956705" cy="3945299"/>
          </a:xfrm>
          <a:custGeom>
            <a:avLst/>
            <a:gdLst>
              <a:gd name="connsiteX0" fmla="*/ 2718646 w 4956705"/>
              <a:gd name="connsiteY0" fmla="*/ 0 h 3945299"/>
              <a:gd name="connsiteX1" fmla="*/ 4816486 w 4956705"/>
              <a:gd name="connsiteY1" fmla="*/ 989335 h 3945299"/>
              <a:gd name="connsiteX2" fmla="*/ 4956705 w 4956705"/>
              <a:gd name="connsiteY2" fmla="*/ 1176848 h 3945299"/>
              <a:gd name="connsiteX3" fmla="*/ 4956705 w 4956705"/>
              <a:gd name="connsiteY3" fmla="*/ 3945299 h 3945299"/>
              <a:gd name="connsiteX4" fmla="*/ 294783 w 4956705"/>
              <a:gd name="connsiteY4" fmla="*/ 3945299 h 3945299"/>
              <a:gd name="connsiteX5" fmla="*/ 213645 w 4956705"/>
              <a:gd name="connsiteY5" fmla="*/ 3776866 h 3945299"/>
              <a:gd name="connsiteX6" fmla="*/ 0 w 4956705"/>
              <a:gd name="connsiteY6" fmla="*/ 2718646 h 3945299"/>
              <a:gd name="connsiteX7" fmla="*/ 2718646 w 4956705"/>
              <a:gd name="connsiteY7" fmla="*/ 0 h 394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56705" h="3945299">
                <a:moveTo>
                  <a:pt x="2718646" y="0"/>
                </a:moveTo>
                <a:cubicBezTo>
                  <a:pt x="3563221" y="0"/>
                  <a:pt x="4317846" y="385123"/>
                  <a:pt x="4816486" y="989335"/>
                </a:cubicBezTo>
                <a:lnTo>
                  <a:pt x="4956705" y="1176848"/>
                </a:lnTo>
                <a:lnTo>
                  <a:pt x="4956705" y="3945299"/>
                </a:lnTo>
                <a:lnTo>
                  <a:pt x="294783" y="3945299"/>
                </a:lnTo>
                <a:lnTo>
                  <a:pt x="213645" y="3776866"/>
                </a:lnTo>
                <a:cubicBezTo>
                  <a:pt x="76074" y="3451612"/>
                  <a:pt x="0" y="3094013"/>
                  <a:pt x="0" y="2718646"/>
                </a:cubicBezTo>
                <a:cubicBezTo>
                  <a:pt x="0" y="1217179"/>
                  <a:pt x="1217179" y="0"/>
                  <a:pt x="271864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D37BE94-CC8C-4787-8D59-639276D8E7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72" r="15034" b="2"/>
          <a:stretch/>
        </p:blipFill>
        <p:spPr bwMode="auto">
          <a:xfrm>
            <a:off x="20" y="3076732"/>
            <a:ext cx="4792654" cy="3781268"/>
          </a:xfrm>
          <a:custGeom>
            <a:avLst/>
            <a:gdLst/>
            <a:ahLst/>
            <a:cxnLst/>
            <a:rect l="l" t="t" r="r" b="b"/>
            <a:pathLst>
              <a:path w="4792674" h="3781268">
                <a:moveTo>
                  <a:pt x="2238059" y="0"/>
                </a:moveTo>
                <a:cubicBezTo>
                  <a:pt x="3648934" y="0"/>
                  <a:pt x="4792674" y="1143740"/>
                  <a:pt x="4792674" y="2554615"/>
                </a:cubicBezTo>
                <a:cubicBezTo>
                  <a:pt x="4792674" y="2995514"/>
                  <a:pt x="4680980" y="3410325"/>
                  <a:pt x="4484346" y="3772297"/>
                </a:cubicBezTo>
                <a:lnTo>
                  <a:pt x="4478895" y="3781268"/>
                </a:lnTo>
                <a:lnTo>
                  <a:pt x="0" y="3781268"/>
                </a:lnTo>
                <a:lnTo>
                  <a:pt x="0" y="1323391"/>
                </a:lnTo>
                <a:lnTo>
                  <a:pt x="119732" y="1126306"/>
                </a:lnTo>
                <a:cubicBezTo>
                  <a:pt x="578815" y="446774"/>
                  <a:pt x="1356262" y="0"/>
                  <a:pt x="223805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BED82B6D-DC20-415F-AD39-972B13E96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509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</a:rPr>
              <a:t>Inspection path </a:t>
            </a:r>
            <a:r>
              <a:rPr lang="en-US" sz="2000" dirty="0">
                <a:solidFill>
                  <a:srgbClr val="000000"/>
                </a:solidFill>
              </a:rPr>
              <a:t>generation based on a point cloud model of the target aircraft</a:t>
            </a:r>
            <a:endParaRPr lang="en-US" sz="1600" dirty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Generate enough number of candidate inspection points to cover the selected area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Use ML technique to find an optimal path  </a:t>
            </a:r>
            <a:r>
              <a:rPr lang="en-US" sz="2000" dirty="0" err="1">
                <a:solidFill>
                  <a:srgbClr val="000000"/>
                </a:solidFill>
              </a:rPr>
              <a:t>contraining</a:t>
            </a:r>
            <a:r>
              <a:rPr lang="en-US" sz="2000" dirty="0">
                <a:solidFill>
                  <a:srgbClr val="000000"/>
                </a:solidFill>
              </a:rPr>
              <a:t> a sequence of least inspection points    </a:t>
            </a:r>
          </a:p>
        </p:txBody>
      </p:sp>
    </p:spTree>
    <p:extLst>
      <p:ext uri="{BB962C8B-B14F-4D97-AF65-F5344CB8AC3E}">
        <p14:creationId xmlns:p14="http://schemas.microsoft.com/office/powerpoint/2010/main" val="2587452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7C0D4-6ED8-45F7-845F-6F7C1AD89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Quadrotor Optimal Flight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413010-C8FF-45E1-BF7A-A7A9FB8ED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011" y="2474534"/>
            <a:ext cx="5486400" cy="37847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077">
                <a:extLst>
                  <a:ext uri="{FF2B5EF4-FFF2-40B4-BE49-F238E27FC236}">
                    <a16:creationId xmlns:a16="http://schemas.microsoft.com/office/drawing/2014/main" id="{83C2EED1-40A0-4A08-A095-21FCF260C7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9433" y="2155352"/>
                <a:ext cx="4977578" cy="3639289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rgbClr val="000000"/>
                    </a:solidFill>
                  </a:rPr>
                  <a:t>Quadrotor flies from one inspection point to another with least control fuel consumption</a:t>
                </a:r>
              </a:p>
              <a:p>
                <a:r>
                  <a:rPr lang="en-US" sz="2000" dirty="0">
                    <a:solidFill>
                      <a:srgbClr val="000000"/>
                    </a:solidFill>
                  </a:rPr>
                  <a:t>The inspection point is defined by the position of the quadrotor and the yawing angle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000000"/>
                              </a:solidFill>
                            </a:rPr>
                            <m:t> 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rgbClr val="000000"/>
                  </a:solidFill>
                </a:endParaRPr>
              </a:p>
              <a:p>
                <a:r>
                  <a:rPr lang="en-US" sz="2000" dirty="0">
                    <a:solidFill>
                      <a:srgbClr val="000000"/>
                    </a:solidFill>
                  </a:rPr>
                  <a:t>A Two Boundary Value Problem</a:t>
                </a:r>
              </a:p>
              <a:p>
                <a:r>
                  <a:rPr lang="en-US" sz="2000" dirty="0">
                    <a:solidFill>
                      <a:srgbClr val="000000"/>
                    </a:solidFill>
                  </a:rPr>
                  <a:t>Can be solved by using Hamiltonian Equation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3077">
                <a:extLst>
                  <a:ext uri="{FF2B5EF4-FFF2-40B4-BE49-F238E27FC236}">
                    <a16:creationId xmlns:a16="http://schemas.microsoft.com/office/drawing/2014/main" id="{83C2EED1-40A0-4A08-A095-21FCF260C7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9433" y="2155352"/>
                <a:ext cx="4977578" cy="3639289"/>
              </a:xfrm>
              <a:blipFill>
                <a:blip r:embed="rId4"/>
                <a:stretch>
                  <a:fillRect l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3152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F7AE65-C5F2-498E-A691-33D196CD3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463" y="3138418"/>
            <a:ext cx="5904339" cy="33544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53C112-B3EE-44C5-AF7E-E4346F71B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Dynamics Modeling of Quadrotor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CCBD9-CB89-4402-A63C-653D24335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Control inputs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000" dirty="0"/>
              <a:t>Dynamics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825FE4-7430-4089-A000-E69D6D266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16" y="2174186"/>
            <a:ext cx="4363866" cy="8967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61C35B-B3C2-4986-9512-977453CB97BA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557" y="3991827"/>
            <a:ext cx="4861928" cy="25010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008B1BA-CC73-42EF-9EAC-BDBA50FF4922}"/>
                  </a:ext>
                </a:extLst>
              </p:cNvPr>
              <p:cNvSpPr/>
              <p:nvPr/>
            </p:nvSpPr>
            <p:spPr>
              <a:xfrm>
                <a:off x="6952557" y="1930070"/>
                <a:ext cx="4363866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tabLst>
                    <a:tab pos="18288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𝑇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: 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thrust generated by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𝑖</m:t>
                    </m:r>
                  </m:oMath>
                </a14:m>
                <a:r>
                  <a:rPr lang="en-US" sz="14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th</a:t>
                </a:r>
                <a:r>
                  <a:rPr lang="en-US" sz="1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rotor </a:t>
                </a:r>
              </a:p>
              <a:p>
                <a:pPr algn="just">
                  <a:tabLst>
                    <a:tab pos="18288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sz="1400" b="0" i="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: 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drag generated by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𝑖</m:t>
                    </m:r>
                  </m:oMath>
                </a14:m>
                <a:r>
                  <a:rPr lang="en-US" sz="14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th</a:t>
                </a:r>
                <a:r>
                  <a:rPr lang="en-US" sz="1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rotor</a:t>
                </a:r>
              </a:p>
              <a:p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1400" dirty="0"/>
                  <a:t>position of the quadrotor in inertial frame</a:t>
                </a:r>
              </a:p>
              <a:p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∅,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1400" dirty="0"/>
                  <a:t>roll, pitch yaw of the quadrotor correspondingly</a:t>
                </a:r>
              </a:p>
              <a:p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1400" dirty="0"/>
                  <a:t>linear velocity of the quadrotor in body frame</a:t>
                </a:r>
              </a:p>
              <a:p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1400" dirty="0"/>
                  <a:t>angular rate of the quadrotor in body frame</a:t>
                </a:r>
                <a:r>
                  <a:rPr lang="en-US" sz="1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008B1BA-CC73-42EF-9EAC-BDBA50FF49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557" y="1930070"/>
                <a:ext cx="4363866" cy="1384995"/>
              </a:xfrm>
              <a:prstGeom prst="rect">
                <a:avLst/>
              </a:prstGeom>
              <a:blipFill>
                <a:blip r:embed="rId5"/>
                <a:stretch>
                  <a:fillRect t="-881" b="-3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1062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81C9E-BCA0-4C4A-9785-80FF33199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Hamiltonian Equations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9EE63-6265-40E2-BF92-76FCB5DAAE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Performance index: minimum fuel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limLoc m:val="subSup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sub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sub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sz="2000" dirty="0"/>
              </a:p>
              <a:p>
                <a:r>
                  <a:rPr lang="en-US" sz="2000" dirty="0"/>
                  <a:t>Hamiltonian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∅</m:t>
                            </m:r>
                          </m:sub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b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r>
                  <a:rPr lang="en-US" sz="2000" dirty="0"/>
                  <a:t>Necessary conditions: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𝜕𝜆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  <m:r>
                        <a:rPr lang="en-US" sz="16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0=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𝑈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  <a:p>
                <a:r>
                  <a:rPr lang="en-US" sz="2000" dirty="0"/>
                  <a:t>Boundary conditions: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sz="19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9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1900" dirty="0"/>
                  <a:t> are given</a:t>
                </a:r>
                <a:endParaRPr lang="en-US" sz="16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sub>
                                    </m:s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sub>
                                    </m:s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1700" i="1">
                        <a:latin typeface="Cambria Math" panose="02040503050406030204" pitchFamily="18" charset="0"/>
                      </a:rPr>
                      <m:t>𝑑𝑋</m:t>
                    </m:r>
                    <m:d>
                      <m:d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17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1700" i="1">
                        <a:latin typeface="Cambria Math" panose="02040503050406030204" pitchFamily="18" charset="0"/>
                      </a:rPr>
                      <m:t>𝑑𝑇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300" dirty="0"/>
                  <a:t>       (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𝑑𝑇</m:t>
                    </m:r>
                  </m:oMath>
                </a14:m>
                <a:r>
                  <a:rPr lang="en-US" sz="1300" dirty="0"/>
                  <a:t> = 0 and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300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9EE63-6265-40E2-BF92-76FCB5DAAE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2045" b="-18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4000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94162-5BBD-4FF6-A1F5-E35BF8D5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Co-state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D2202-C2DB-4853-8120-D6AE9AA7E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Co-state conditions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Optimal controls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7A1258-87E7-4CC7-8C1F-5DAA92B1A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93542"/>
            <a:ext cx="5512673" cy="57993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99C615-69DF-4CE9-9615-0D6EA92E1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343" y="4991048"/>
            <a:ext cx="1638980" cy="150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661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5527F-37A6-4E8F-8B87-42667D19F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in </a:t>
            </a:r>
            <a:r>
              <a:rPr lang="en-US" dirty="0" err="1"/>
              <a:t>Matlab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5181E0D3-B9F1-46DB-AED9-A9B17E9C066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82235824"/>
                  </p:ext>
                </p:extLst>
              </p:nvPr>
            </p:nvGraphicFramePr>
            <p:xfrm>
              <a:off x="2500728" y="3774528"/>
              <a:ext cx="7190543" cy="2252675"/>
            </p:xfrm>
            <a:graphic>
              <a:graphicData uri="http://schemas.openxmlformats.org/drawingml/2006/table">
                <a:tbl>
                  <a:tblPr firstRow="1" firstCol="1" bandRow="1">
                    <a:tableStyleId>{F2DE63D5-997A-4646-A377-4702673A728D}</a:tableStyleId>
                  </a:tblPr>
                  <a:tblGrid>
                    <a:gridCol w="3500660">
                      <a:extLst>
                        <a:ext uri="{9D8B030D-6E8A-4147-A177-3AD203B41FA5}">
                          <a16:colId xmlns:a16="http://schemas.microsoft.com/office/drawing/2014/main" val="4007143023"/>
                        </a:ext>
                      </a:extLst>
                    </a:gridCol>
                    <a:gridCol w="1229961">
                      <a:extLst>
                        <a:ext uri="{9D8B030D-6E8A-4147-A177-3AD203B41FA5}">
                          <a16:colId xmlns:a16="http://schemas.microsoft.com/office/drawing/2014/main" val="3204188944"/>
                        </a:ext>
                      </a:extLst>
                    </a:gridCol>
                    <a:gridCol w="1229961">
                      <a:extLst>
                        <a:ext uri="{9D8B030D-6E8A-4147-A177-3AD203B41FA5}">
                          <a16:colId xmlns:a16="http://schemas.microsoft.com/office/drawing/2014/main" val="3664464785"/>
                        </a:ext>
                      </a:extLst>
                    </a:gridCol>
                    <a:gridCol w="1229961">
                      <a:extLst>
                        <a:ext uri="{9D8B030D-6E8A-4147-A177-3AD203B41FA5}">
                          <a16:colId xmlns:a16="http://schemas.microsoft.com/office/drawing/2014/main" val="2309572838"/>
                        </a:ext>
                      </a:extLst>
                    </a:gridCol>
                  </a:tblGrid>
                  <a:tr h="162418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600">
                              <a:effectLst/>
                            </a:rPr>
                            <a:t>Name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600">
                              <a:effectLst/>
                            </a:rPr>
                            <a:t>Parameter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600">
                              <a:effectLst/>
                            </a:rPr>
                            <a:t>Value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600">
                              <a:effectLst/>
                            </a:rPr>
                            <a:t>Units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39194046"/>
                      </a:ext>
                    </a:extLst>
                  </a:tr>
                  <a:tr h="18905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600">
                              <a:effectLst/>
                            </a:rPr>
                            <a:t>Mass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600">
                              <a:effectLst/>
                            </a:rPr>
                            <a:t>1.56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</a:rPr>
                                  <m:t>𝑘𝑔</m:t>
                                </m:r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29088501"/>
                      </a:ext>
                    </a:extLst>
                  </a:tr>
                  <a:tr h="193334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600">
                              <a:effectLst/>
                            </a:rPr>
                            <a:t>Gravitational Acceleration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</a:rPr>
                                  <m:t>𝑔</m:t>
                                </m:r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600">
                              <a:effectLst/>
                            </a:rPr>
                            <a:t>9.8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</a:rPr>
                                  <m:t>𝑘𝑔</m:t>
                                </m:r>
                                <m:r>
                                  <a:rPr lang="en-US" sz="1600">
                                    <a:effectLst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1600">
                                        <a:effectLst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>
                                        <a:effectLst/>
                                      </a:rPr>
                                      <m:t>𝑚</m:t>
                                    </m:r>
                                    <m:r>
                                      <a:rPr lang="en-US" sz="1600">
                                        <a:effectLst/>
                                      </a:rPr>
                                      <m:t>/</m:t>
                                    </m:r>
                                    <m:r>
                                      <a:rPr lang="en-US" sz="1600">
                                        <a:effectLst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effectLst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29509581"/>
                      </a:ext>
                    </a:extLst>
                  </a:tr>
                  <a:tr h="193334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600">
                              <a:effectLst/>
                            </a:rPr>
                            <a:t>Moment of inertia about x axis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</a:rPr>
                                      <m:t>𝑥𝑥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600">
                              <a:effectLst/>
                            </a:rPr>
                            <a:t>0.1147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</a:rPr>
                                  <m:t>𝑘𝑔</m:t>
                                </m:r>
                                <m:r>
                                  <a:rPr lang="en-US" sz="1600">
                                    <a:effectLst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1600">
                                        <a:effectLst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>
                                        <a:effectLst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effectLst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038693758"/>
                      </a:ext>
                    </a:extLst>
                  </a:tr>
                  <a:tr h="206331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600">
                              <a:effectLst/>
                            </a:rPr>
                            <a:t>Moment of inertia about x axis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</a:rPr>
                                      <m:t>𝑦𝑦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600">
                              <a:effectLst/>
                            </a:rPr>
                            <a:t>0.0576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</a:rPr>
                                  <m:t>𝑘𝑔</m:t>
                                </m:r>
                                <m:r>
                                  <a:rPr lang="en-US" sz="1600">
                                    <a:effectLst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1600">
                                        <a:effectLst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>
                                        <a:effectLst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effectLst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0520905"/>
                      </a:ext>
                    </a:extLst>
                  </a:tr>
                  <a:tr h="193334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600">
                              <a:effectLst/>
                            </a:rPr>
                            <a:t>Moment of inertia about x axis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</a:rPr>
                                      <m:t>𝑧𝑧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600">
                              <a:effectLst/>
                            </a:rPr>
                            <a:t>0.1712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</a:rPr>
                                  <m:t>𝑘𝑔</m:t>
                                </m:r>
                                <m:r>
                                  <a:rPr lang="en-US" sz="1600">
                                    <a:effectLst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1600">
                                        <a:effectLst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>
                                        <a:effectLst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effectLst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31499819"/>
                      </a:ext>
                    </a:extLst>
                  </a:tr>
                  <a:tr h="18905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600">
                              <a:effectLst/>
                            </a:rPr>
                            <a:t>Distance from rotor to center of gravity 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</a:rPr>
                                  <m:t>𝑙</m:t>
                                </m:r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600">
                              <a:effectLst/>
                            </a:rPr>
                            <a:t>0.2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9638512"/>
                      </a:ext>
                    </a:extLst>
                  </a:tr>
                  <a:tr h="193334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600">
                              <a:effectLst/>
                            </a:rPr>
                            <a:t>Trust factor 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600">
                              <a:effectLst/>
                            </a:rPr>
                            <a:t>3.8305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>
                                      <a:effectLst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>
                                      <a:effectLst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600">
                                      <a:effectLst/>
                                    </a:rPr>
                                    <m:t>−6</m:t>
                                  </m:r>
                                </m:sup>
                              </m:sSup>
                            </m:oMath>
                          </a14:m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</a:rPr>
                                  <m:t>𝑁</m:t>
                                </m:r>
                                <m:r>
                                  <a:rPr lang="en-US" sz="1600">
                                    <a:effectLst/>
                                  </a:rPr>
                                  <m:t>/</m:t>
                                </m:r>
                                <m:r>
                                  <a:rPr lang="en-US" sz="1600">
                                    <a:effectLst/>
                                  </a:rPr>
                                  <m:t>𝑟𝑎𝑑</m:t>
                                </m:r>
                                <m:r>
                                  <a:rPr lang="en-US" sz="1600">
                                    <a:effectLst/>
                                  </a:rPr>
                                  <m:t>/</m:t>
                                </m:r>
                                <m:r>
                                  <a:rPr lang="en-US" sz="1600">
                                    <a:effectLst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337312"/>
                      </a:ext>
                    </a:extLst>
                  </a:tr>
                  <a:tr h="257566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600">
                              <a:effectLst/>
                            </a:rPr>
                            <a:t>Drag factor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600">
                              <a:effectLst/>
                            </a:rPr>
                            <a:t>2.2518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>
                                      <a:effectLst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>
                                      <a:effectLst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600">
                                      <a:effectLst/>
                                    </a:rPr>
                                    <m:t>−8</m:t>
                                  </m:r>
                                </m:sup>
                              </m:sSup>
                            </m:oMath>
                          </a14:m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</a:rPr>
                                  <m:t>𝑁𝑚</m:t>
                                </m:r>
                                <m:r>
                                  <a:rPr lang="en-US" sz="1600">
                                    <a:effectLst/>
                                  </a:rPr>
                                  <m:t>/</m:t>
                                </m:r>
                                <m:r>
                                  <a:rPr lang="en-US" sz="1600">
                                    <a:effectLst/>
                                  </a:rPr>
                                  <m:t>𝑟𝑎𝑑</m:t>
                                </m:r>
                                <m:r>
                                  <a:rPr lang="en-US" sz="1600">
                                    <a:effectLst/>
                                  </a:rPr>
                                  <m:t>/</m:t>
                                </m:r>
                                <m:r>
                                  <a:rPr lang="en-US" sz="1600">
                                    <a:effectLst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02930706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5181E0D3-B9F1-46DB-AED9-A9B17E9C066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82235824"/>
                  </p:ext>
                </p:extLst>
              </p:nvPr>
            </p:nvGraphicFramePr>
            <p:xfrm>
              <a:off x="2500728" y="3774528"/>
              <a:ext cx="7190543" cy="2252675"/>
            </p:xfrm>
            <a:graphic>
              <a:graphicData uri="http://schemas.openxmlformats.org/drawingml/2006/table">
                <a:tbl>
                  <a:tblPr firstRow="1" firstCol="1" bandRow="1">
                    <a:tableStyleId>{F2DE63D5-997A-4646-A377-4702673A728D}</a:tableStyleId>
                  </a:tblPr>
                  <a:tblGrid>
                    <a:gridCol w="3500660">
                      <a:extLst>
                        <a:ext uri="{9D8B030D-6E8A-4147-A177-3AD203B41FA5}">
                          <a16:colId xmlns:a16="http://schemas.microsoft.com/office/drawing/2014/main" val="4007143023"/>
                        </a:ext>
                      </a:extLst>
                    </a:gridCol>
                    <a:gridCol w="1229961">
                      <a:extLst>
                        <a:ext uri="{9D8B030D-6E8A-4147-A177-3AD203B41FA5}">
                          <a16:colId xmlns:a16="http://schemas.microsoft.com/office/drawing/2014/main" val="3204188944"/>
                        </a:ext>
                      </a:extLst>
                    </a:gridCol>
                    <a:gridCol w="1229961">
                      <a:extLst>
                        <a:ext uri="{9D8B030D-6E8A-4147-A177-3AD203B41FA5}">
                          <a16:colId xmlns:a16="http://schemas.microsoft.com/office/drawing/2014/main" val="3664464785"/>
                        </a:ext>
                      </a:extLst>
                    </a:gridCol>
                    <a:gridCol w="1229961">
                      <a:extLst>
                        <a:ext uri="{9D8B030D-6E8A-4147-A177-3AD203B41FA5}">
                          <a16:colId xmlns:a16="http://schemas.microsoft.com/office/drawing/2014/main" val="2309572838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600">
                              <a:effectLst/>
                            </a:rPr>
                            <a:t>Name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600">
                              <a:effectLst/>
                            </a:rPr>
                            <a:t>Parameter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600">
                              <a:effectLst/>
                            </a:rPr>
                            <a:t>Value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600">
                              <a:effectLst/>
                            </a:rPr>
                            <a:t>Units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39194046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600">
                              <a:effectLst/>
                            </a:rPr>
                            <a:t>Mass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84653" t="-125000" r="-200495" b="-77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600">
                              <a:effectLst/>
                            </a:rPr>
                            <a:t>1.56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84653" t="-125000" r="-495" b="-77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9088501"/>
                      </a:ext>
                    </a:extLst>
                  </a:tr>
                  <a:tr h="249365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600">
                              <a:effectLst/>
                            </a:rPr>
                            <a:t>Gravitational Acceleration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84653" t="-219512" r="-200495" b="-65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600">
                              <a:effectLst/>
                            </a:rPr>
                            <a:t>9.8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84653" t="-219512" r="-495" b="-6536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9509581"/>
                      </a:ext>
                    </a:extLst>
                  </a:tr>
                  <a:tr h="249365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600">
                              <a:effectLst/>
                            </a:rPr>
                            <a:t>Moment of inertia about x axis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84653" t="-319512" r="-200495" b="-55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600">
                              <a:effectLst/>
                            </a:rPr>
                            <a:t>0.1147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84653" t="-319512" r="-495" b="-5536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8693758"/>
                      </a:ext>
                    </a:extLst>
                  </a:tr>
                  <a:tr h="266129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600">
                              <a:effectLst/>
                            </a:rPr>
                            <a:t>Moment of inertia about x axis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84653" t="-390909" r="-200495" b="-415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600">
                              <a:effectLst/>
                            </a:rPr>
                            <a:t>0.0576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84653" t="-390909" r="-495" b="-415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520905"/>
                      </a:ext>
                    </a:extLst>
                  </a:tr>
                  <a:tr h="249365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600">
                              <a:effectLst/>
                            </a:rPr>
                            <a:t>Moment of inertia about x axis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84653" t="-526829" r="-200495" b="-3463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600">
                              <a:effectLst/>
                            </a:rPr>
                            <a:t>0.1712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84653" t="-526829" r="-495" b="-3463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1499819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600">
                              <a:effectLst/>
                            </a:rPr>
                            <a:t>Distance from rotor to center of gravity 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84653" t="-642500" r="-200495" b="-25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600">
                              <a:effectLst/>
                            </a:rPr>
                            <a:t>0.2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84653" t="-642500" r="-495" b="-25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9638512"/>
                      </a:ext>
                    </a:extLst>
                  </a:tr>
                  <a:tr h="249365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600">
                              <a:effectLst/>
                            </a:rPr>
                            <a:t>Trust factor 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84653" t="-724390" r="-200495" b="-148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84653" t="-724390" r="-100495" b="-148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84653" t="-724390" r="-495" b="-1487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337312"/>
                      </a:ext>
                    </a:extLst>
                  </a:tr>
                  <a:tr h="257566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600">
                              <a:effectLst/>
                            </a:rPr>
                            <a:t>Drag factor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84653" t="-804762" r="-200495" b="-4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84653" t="-804762" r="-100495" b="-4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84653" t="-804762" r="-495" b="-452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930706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3A97CA8-88CF-4540-82AE-5D9EE3937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329" y="1561943"/>
            <a:ext cx="4039339" cy="2181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43D2E0-0164-41C7-85ED-C7BD83DCE599}"/>
              </a:ext>
            </a:extLst>
          </p:cNvPr>
          <p:cNvSpPr txBox="1"/>
          <p:nvPr/>
        </p:nvSpPr>
        <p:spPr>
          <a:xfrm>
            <a:off x="4433908" y="6058263"/>
            <a:ext cx="3324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Solving BVP with </a:t>
            </a:r>
            <a:r>
              <a:rPr lang="en-US" b="1" dirty="0"/>
              <a:t>bvp5c</a:t>
            </a:r>
            <a:r>
              <a:rPr lang="en-US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2510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610</Words>
  <Application>Microsoft Office PowerPoint</Application>
  <PresentationFormat>Widescreen</PresentationFormat>
  <Paragraphs>112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16</vt:lpstr>
      <vt:lpstr>Arial</vt:lpstr>
      <vt:lpstr>Calibri</vt:lpstr>
      <vt:lpstr>Calibri Light</vt:lpstr>
      <vt:lpstr>Cambria Math</vt:lpstr>
      <vt:lpstr>Times New Roman</vt:lpstr>
      <vt:lpstr>Office Theme</vt:lpstr>
      <vt:lpstr>Optimal Control of Quadrotor Flight for Aircraft Inspection</vt:lpstr>
      <vt:lpstr>Visual Inspection of Aircraft with Drone</vt:lpstr>
      <vt:lpstr>Challenges</vt:lpstr>
      <vt:lpstr>Inspection Path Planning with AI</vt:lpstr>
      <vt:lpstr>Quadrotor Optimal Flight</vt:lpstr>
      <vt:lpstr>Dynamics Modeling of Quadrotor </vt:lpstr>
      <vt:lpstr>Hamiltonian Equations </vt:lpstr>
      <vt:lpstr>Co-state Conditions</vt:lpstr>
      <vt:lpstr>Simulation in Matlab</vt:lpstr>
      <vt:lpstr>Study Case 1</vt:lpstr>
      <vt:lpstr>Study Case 2</vt:lpstr>
      <vt:lpstr>Study Case 3</vt:lpstr>
      <vt:lpstr>Discussion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 Control of Quadrotor Flight for Aircraft Inspection</dc:title>
  <dc:creator>Sun, Yufeng (sunyf)</dc:creator>
  <cp:lastModifiedBy>Sun, Yufeng (sunyf)</cp:lastModifiedBy>
  <cp:revision>69</cp:revision>
  <dcterms:created xsi:type="dcterms:W3CDTF">2020-04-29T19:23:19Z</dcterms:created>
  <dcterms:modified xsi:type="dcterms:W3CDTF">2020-04-29T21:20:04Z</dcterms:modified>
</cp:coreProperties>
</file>