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 id="257" r:id="rId6"/>
    <p:sldId id="286" r:id="rId7"/>
    <p:sldId id="287" r:id="rId8"/>
    <p:sldId id="288" r:id="rId9"/>
    <p:sldId id="289" r:id="rId10"/>
    <p:sldId id="290" r:id="rId11"/>
    <p:sldId id="291" r:id="rId12"/>
    <p:sldId id="292" r:id="rId13"/>
    <p:sldId id="294" r:id="rId14"/>
    <p:sldId id="295" r:id="rId15"/>
    <p:sldId id="293" r:id="rId16"/>
    <p:sldId id="296" r:id="rId17"/>
    <p:sldId id="298" r:id="rId18"/>
    <p:sldId id="299" r:id="rId19"/>
    <p:sldId id="297" r:id="rId20"/>
    <p:sldId id="302" r:id="rId21"/>
    <p:sldId id="305" r:id="rId22"/>
    <p:sldId id="308" r:id="rId23"/>
    <p:sldId id="309" r:id="rId24"/>
    <p:sldId id="304" r:id="rId25"/>
    <p:sldId id="300" r:id="rId26"/>
    <p:sldId id="301" r:id="rId27"/>
    <p:sldId id="311" r:id="rId28"/>
    <p:sldId id="306" r:id="rId29"/>
    <p:sldId id="324" r:id="rId30"/>
    <p:sldId id="325" r:id="rId31"/>
    <p:sldId id="312" r:id="rId32"/>
    <p:sldId id="313" r:id="rId33"/>
    <p:sldId id="314" r:id="rId34"/>
    <p:sldId id="315" r:id="rId35"/>
    <p:sldId id="316" r:id="rId36"/>
    <p:sldId id="318" r:id="rId37"/>
    <p:sldId id="326" r:id="rId38"/>
    <p:sldId id="319" r:id="rId39"/>
    <p:sldId id="320" r:id="rId40"/>
    <p:sldId id="321" r:id="rId41"/>
    <p:sldId id="328" r:id="rId42"/>
    <p:sldId id="322" r:id="rId43"/>
    <p:sldId id="323" r:id="rId44"/>
    <p:sldId id="327" r:id="rId45"/>
    <p:sldId id="32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6" autoAdjust="0"/>
    <p:restoredTop sz="94622" autoAdjust="0"/>
  </p:normalViewPr>
  <p:slideViewPr>
    <p:cSldViewPr snapToGrid="0" snapToObjects="1">
      <p:cViewPr varScale="1">
        <p:scale>
          <a:sx n="103" d="100"/>
          <a:sy n="103" d="100"/>
        </p:scale>
        <p:origin x="1374" y="96"/>
      </p:cViewPr>
      <p:guideLst>
        <p:guide orient="horz" pos="2160"/>
        <p:guide pos="2880"/>
      </p:guideLst>
    </p:cSldViewPr>
  </p:slideViewPr>
  <p:outlineViewPr>
    <p:cViewPr>
      <p:scale>
        <a:sx n="33" d="100"/>
        <a:sy n="33" d="100"/>
      </p:scale>
      <p:origin x="0" y="-330"/>
    </p:cViewPr>
  </p:outlineViewPr>
  <p:notesTextViewPr>
    <p:cViewPr>
      <p:scale>
        <a:sx n="3" d="2"/>
        <a:sy n="3" d="2"/>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mj-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mj-lt"/>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mj-lt"/>
              </a:defRPr>
            </a:lvl1pPr>
          </a:lstStyle>
          <a:p>
            <a:r>
              <a:rPr lang="en-US" dirty="0"/>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mj-lt"/>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328"/>
            <a:ext cx="8229600" cy="8555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64890"/>
            <a:ext cx="8229600" cy="33876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baseline="0">
          <a:solidFill>
            <a:schemeClr val="tx1"/>
          </a:solidFill>
          <a:latin typeface="Andale Mono" panose="020B0509000000000004" pitchFamily="49" charset="0"/>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Andale Mono" panose="020B0509000000000004" pitchFamily="49"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ndale Mono" panose="020B0509000000000004" pitchFamily="49"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ndale Mono" panose="020B0509000000000004" pitchFamily="49"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ndale Mono" panose="020B0509000000000004" pitchFamily="49"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ndale Mono" panose="020B0509000000000004" pitchFamily="49"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image" Target="../media/image350.png"/><Relationship Id="rId1" Type="http://schemas.openxmlformats.org/officeDocument/2006/relationships/slideLayout" Target="../slideLayouts/slideLayout6.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700.png"/><Relationship Id="rId2" Type="http://schemas.openxmlformats.org/officeDocument/2006/relationships/image" Target="../media/image72.PNG"/><Relationship Id="rId1" Type="http://schemas.openxmlformats.org/officeDocument/2006/relationships/slideLayout" Target="../slideLayouts/slideLayout6.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slideLayout" Target="../slideLayouts/slideLayout6.xml"/><Relationship Id="rId1" Type="http://schemas.openxmlformats.org/officeDocument/2006/relationships/video" Target="https://www.youtube.com/embed/x-snt2aYUHU"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6.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hyperlink" Target="https://openai.com/blog/" TargetMode="External"/><Relationship Id="rId3" Type="http://schemas.openxmlformats.org/officeDocument/2006/relationships/hyperlink" Target="https://sites.ualberta.ca/~szepesva/papers/RLAlgsInMDPs-lecture.pdf" TargetMode="External"/><Relationship Id="rId7" Type="http://schemas.openxmlformats.org/officeDocument/2006/relationships/hyperlink" Target="https://deepmind.com/blog/" TargetMode="External"/><Relationship Id="rId2" Type="http://schemas.openxmlformats.org/officeDocument/2006/relationships/hyperlink" Target="http://incompleteideas.net/book/bookdraft2017nov5.pdf" TargetMode="External"/><Relationship Id="rId1" Type="http://schemas.openxmlformats.org/officeDocument/2006/relationships/slideLayout" Target="../slideLayouts/slideLayout6.xml"/><Relationship Id="rId6" Type="http://schemas.openxmlformats.org/officeDocument/2006/relationships/hyperlink" Target="https://bair.berkeley.edu/blog/?refresh=1" TargetMode="External"/><Relationship Id="rId5" Type="http://schemas.openxmlformats.org/officeDocument/2006/relationships/hyperlink" Target="http://rail.eecs.berkeley.edu/deeprlcourse/" TargetMode="External"/><Relationship Id="rId10" Type="http://schemas.openxmlformats.org/officeDocument/2006/relationships/hyperlink" Target="https://spinningup.openai.com/en/latest/" TargetMode="External"/><Relationship Id="rId4" Type="http://schemas.openxmlformats.org/officeDocument/2006/relationships/hyperlink" Target="http://www0.cs.ucl.ac.uk/staff/d.silver/web/Teaching.html" TargetMode="External"/><Relationship Id="rId9" Type="http://schemas.openxmlformats.org/officeDocument/2006/relationships/hyperlink" Target="https://lilianweng.github.io/lil-lo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6341"/>
            <a:ext cx="7772400" cy="1470025"/>
          </a:xfrm>
        </p:spPr>
        <p:txBody>
          <a:bodyPr>
            <a:normAutofit fontScale="90000"/>
          </a:bodyPr>
          <a:lstStyle/>
          <a:p>
            <a:r>
              <a:rPr lang="en-US" dirty="0">
                <a:latin typeface="+mj-lt"/>
              </a:rPr>
              <a:t>Introduction to Reinforcement </a:t>
            </a:r>
            <a:r>
              <a:rPr lang="en-US" dirty="0" smtClean="0">
                <a:latin typeface="+mj-lt"/>
              </a:rPr>
              <a:t>Learning and its Applications in Robotics</a:t>
            </a:r>
            <a:endParaRPr lang="en-US" dirty="0">
              <a:latin typeface="+mj-lt"/>
            </a:endParaRPr>
          </a:p>
        </p:txBody>
      </p:sp>
      <p:sp>
        <p:nvSpPr>
          <p:cNvPr id="3" name="Subtitle 2"/>
          <p:cNvSpPr>
            <a:spLocks noGrp="1"/>
          </p:cNvSpPr>
          <p:nvPr>
            <p:ph type="subTitle" idx="1"/>
          </p:nvPr>
        </p:nvSpPr>
        <p:spPr>
          <a:xfrm>
            <a:off x="1371600" y="5041232"/>
            <a:ext cx="6400800" cy="597568"/>
          </a:xfrm>
        </p:spPr>
        <p:txBody>
          <a:bodyPr/>
          <a:lstStyle/>
          <a:p>
            <a:r>
              <a:rPr lang="en-US" dirty="0">
                <a:latin typeface="+mj-lt"/>
              </a:rPr>
              <a:t>Lin Zhang</a:t>
            </a:r>
          </a:p>
        </p:txBody>
      </p:sp>
    </p:spTree>
    <p:extLst>
      <p:ext uri="{BB962C8B-B14F-4D97-AF65-F5344CB8AC3E}">
        <p14:creationId xmlns:p14="http://schemas.microsoft.com/office/powerpoint/2010/main" val="163972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Policy</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09550" y="1553629"/>
                <a:ext cx="8850473" cy="923330"/>
              </a:xfrm>
              <a:prstGeom prst="rect">
                <a:avLst/>
              </a:prstGeom>
              <a:noFill/>
            </p:spPr>
            <p:txBody>
              <a:bodyPr wrap="square" rtlCol="0">
                <a:spAutoFit/>
              </a:bodyPr>
              <a:lstStyle/>
              <a:p>
                <a:pPr>
                  <a:lnSpc>
                    <a:spcPct val="150000"/>
                  </a:lnSpc>
                </a:pPr>
                <a:r>
                  <a:rPr lang="en-US" dirty="0" smtClean="0">
                    <a:latin typeface="+mj-lt"/>
                  </a:rPr>
                  <a:t>A policy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π</m:t>
                    </m:r>
                  </m:oMath>
                </a14:m>
                <a:r>
                  <a:rPr lang="en-US" dirty="0" smtClean="0">
                    <a:latin typeface="+mj-lt"/>
                  </a:rPr>
                  <a:t> is a distribution over actions given states,</a:t>
                </a:r>
              </a:p>
              <a:p>
                <a:pPr algn="ct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9550" y="1553629"/>
                <a:ext cx="8850473" cy="923330"/>
              </a:xfrm>
              <a:prstGeom prst="rect">
                <a:avLst/>
              </a:prstGeom>
              <a:blipFill>
                <a:blip r:embed="rId2"/>
                <a:stretch>
                  <a:fillRect l="-551"/>
                </a:stretch>
              </a:blipFill>
            </p:spPr>
            <p:txBody>
              <a:bodyPr/>
              <a:lstStyle/>
              <a:p>
                <a:r>
                  <a:rPr lang="en-US">
                    <a:noFill/>
                  </a:rPr>
                  <a:t> </a:t>
                </a:r>
              </a:p>
            </p:txBody>
          </p:sp>
        </mc:Fallback>
      </mc:AlternateContent>
      <p:sp>
        <p:nvSpPr>
          <p:cNvPr id="5" name="TextBox 4"/>
          <p:cNvSpPr txBox="1"/>
          <p:nvPr/>
        </p:nvSpPr>
        <p:spPr>
          <a:xfrm>
            <a:off x="209549" y="2888147"/>
            <a:ext cx="885047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mj-lt"/>
              </a:rPr>
              <a:t>Reinforcement learning: policy; Control theory: control law.</a:t>
            </a:r>
          </a:p>
          <a:p>
            <a:pPr marL="285750" indent="-285750">
              <a:lnSpc>
                <a:spcPct val="150000"/>
              </a:lnSpc>
              <a:buFont typeface="Arial" panose="020B0604020202020204" pitchFamily="34" charset="0"/>
              <a:buChar char="•"/>
            </a:pPr>
            <a:r>
              <a:rPr lang="en-US" dirty="0" smtClean="0">
                <a:latin typeface="+mj-lt"/>
              </a:rPr>
              <a:t>A policy fully defines the behavior of an agent</a:t>
            </a:r>
          </a:p>
          <a:p>
            <a:pPr marL="285750" indent="-285750">
              <a:lnSpc>
                <a:spcPct val="150000"/>
              </a:lnSpc>
              <a:buFont typeface="Arial" panose="020B0604020202020204" pitchFamily="34" charset="0"/>
              <a:buChar char="•"/>
            </a:pPr>
            <a:r>
              <a:rPr lang="en-US" dirty="0" smtClean="0">
                <a:latin typeface="+mj-lt"/>
              </a:rPr>
              <a:t>MDP policies only depend on the current state</a:t>
            </a:r>
          </a:p>
          <a:p>
            <a:pPr>
              <a:lnSpc>
                <a:spcPct val="150000"/>
              </a:lnSpc>
            </a:pPr>
            <a:endParaRPr lang="en-US" dirty="0" smtClean="0">
              <a:latin typeface="+mj-lt"/>
            </a:endParaRPr>
          </a:p>
        </p:txBody>
      </p:sp>
    </p:spTree>
    <p:extLst>
      <p:ext uri="{BB962C8B-B14F-4D97-AF65-F5344CB8AC3E}">
        <p14:creationId xmlns:p14="http://schemas.microsoft.com/office/powerpoint/2010/main" val="2235469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Policy</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09549" y="1395249"/>
                <a:ext cx="8850473" cy="33554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mj-lt"/>
                  </a:rPr>
                  <a:t>Given an MDP </a:t>
                </a:r>
                <a14:m>
                  <m:oMath xmlns:m="http://schemas.openxmlformats.org/officeDocument/2006/math">
                    <m:r>
                      <a:rPr lang="en-US" i="1" smtClean="0">
                        <a:latin typeface="Cambria Math" panose="02040503050406030204" pitchFamily="18" charset="0"/>
                        <a:ea typeface="Cambria Math" panose="02040503050406030204" pitchFamily="18" charset="0"/>
                      </a:rPr>
                      <m:t>ℳ</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𝒮</m:t>
                        </m:r>
                        <m:r>
                          <a:rPr lang="en-US" i="1">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𝒜</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𝒫</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ℛ</m:t>
                        </m:r>
                      </m:e>
                    </m:d>
                  </m:oMath>
                </a14:m>
                <a:r>
                  <a:rPr lang="en-US" dirty="0" smtClean="0">
                    <a:latin typeface="+mj-lt"/>
                  </a:rPr>
                  <a:t>, the transition probability (matrix) and reward function is governed by a policy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smtClean="0">
                    <a:latin typeface="+mj-lt"/>
                  </a:rPr>
                  <a:t>.</a:t>
                </a:r>
              </a:p>
              <a:p>
                <a:pPr>
                  <a:lnSpc>
                    <a:spcPct val="150000"/>
                  </a:lnSpc>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a:latin typeface="Cambria Math" panose="02040503050406030204" pitchFamily="18" charset="0"/>
                              <a:ea typeface="Cambria Math" panose="02040503050406030204" pitchFamily="18" charset="0"/>
                            </a:rPr>
                            <m:t>𝜋</m:t>
                          </m:r>
                        </m:sup>
                      </m:sSubSup>
                      <m:r>
                        <a:rPr lang="en-US" i="1">
                          <a:latin typeface="Cambria Math" panose="02040503050406030204" pitchFamily="18" charset="0"/>
                          <a:ea typeface="Cambria Math" panose="02040503050406030204" pitchFamily="18" charset="0"/>
                        </a:rPr>
                        <m:t>=</m:t>
                      </m:r>
                      <m:nary>
                        <m:naryPr>
                          <m:chr m:val="∑"/>
                          <m:supHide m:val="on"/>
                          <m:ctrlPr>
                            <a:rPr lang="en-US"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𝒜</m:t>
                          </m:r>
                        </m:sub>
                        <m:sup/>
                        <m:e>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e>
                              <m:r>
                                <a:rPr lang="en-US" i="1">
                                  <a:latin typeface="Cambria Math" panose="02040503050406030204" pitchFamily="18" charset="0"/>
                                  <a:ea typeface="Cambria Math" panose="02040503050406030204" pitchFamily="18" charset="0"/>
                                </a:rPr>
                                <m:t>𝑠</m:t>
                              </m:r>
                            </m:e>
                          </m:d>
                        </m:e>
                      </m:nary>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b="0" i="1" smtClean="0">
                              <a:latin typeface="Cambria Math" panose="02040503050406030204" pitchFamily="18" charset="0"/>
                              <a:ea typeface="Cambria Math" panose="02040503050406030204" pitchFamily="18" charset="0"/>
                            </a:rPr>
                            <m:t>𝑠</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sub>
                        <m:sup>
                          <m:r>
                            <a:rPr lang="en-US" b="0" i="1" smtClean="0">
                              <a:latin typeface="Cambria Math" panose="02040503050406030204" pitchFamily="18" charset="0"/>
                              <a:ea typeface="Cambria Math" panose="02040503050406030204" pitchFamily="18" charset="0"/>
                            </a:rPr>
                            <m:t>𝑎</m:t>
                          </m:r>
                        </m:sup>
                      </m:sSubSup>
                    </m:oMath>
                  </m:oMathPara>
                </a14:m>
                <a:endParaRPr lang="en-US" dirty="0" smtClean="0">
                  <a:latin typeface="+mj-lt"/>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ea typeface="Cambria Math" panose="02040503050406030204" pitchFamily="18" charset="0"/>
                            </a:rPr>
                            <m:t>𝑠</m:t>
                          </m:r>
                        </m:sub>
                        <m:sup>
                          <m:r>
                            <a:rPr lang="en-US" i="1">
                              <a:latin typeface="Cambria Math" panose="02040503050406030204" pitchFamily="18" charset="0"/>
                              <a:ea typeface="Cambria Math" panose="02040503050406030204" pitchFamily="18" charset="0"/>
                            </a:rPr>
                            <m:t>𝜋</m:t>
                          </m:r>
                        </m:sup>
                      </m:sSubSup>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𝒜</m:t>
                          </m:r>
                        </m:sub>
                        <m:sup/>
                        <m:e>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e>
                              <m:r>
                                <a:rPr lang="en-US" i="1">
                                  <a:latin typeface="Cambria Math" panose="02040503050406030204" pitchFamily="18" charset="0"/>
                                  <a:ea typeface="Cambria Math" panose="02040503050406030204" pitchFamily="18" charset="0"/>
                                </a:rPr>
                                <m:t>𝑠</m:t>
                              </m:r>
                            </m:e>
                          </m:d>
                        </m:e>
                      </m:nary>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ea typeface="Cambria Math" panose="02040503050406030204" pitchFamily="18" charset="0"/>
                            </a:rPr>
                            <m:t>𝑠</m:t>
                          </m:r>
                        </m:sub>
                        <m:sup>
                          <m:r>
                            <a:rPr lang="en-US" i="1">
                              <a:latin typeface="Cambria Math" panose="02040503050406030204" pitchFamily="18" charset="0"/>
                              <a:ea typeface="Cambria Math" panose="02040503050406030204" pitchFamily="18" charset="0"/>
                            </a:rPr>
                            <m:t>𝑎</m:t>
                          </m:r>
                        </m:sup>
                      </m:sSubSup>
                    </m:oMath>
                  </m:oMathPara>
                </a14:m>
                <a:endParaRPr lang="en-US" dirty="0" smtClean="0">
                  <a:latin typeface="+mj-lt"/>
                </a:endParaRPr>
              </a:p>
              <a:p>
                <a:pPr>
                  <a:lnSpc>
                    <a:spcPct val="150000"/>
                  </a:lnSpc>
                </a:pPr>
                <a:endParaRPr lang="en-US" dirty="0" smtClean="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09549" y="1395249"/>
                <a:ext cx="8850473" cy="3355406"/>
              </a:xfrm>
              <a:prstGeom prst="rect">
                <a:avLst/>
              </a:prstGeom>
              <a:blipFill>
                <a:blip r:embed="rId2"/>
                <a:stretch>
                  <a:fillRect l="-413"/>
                </a:stretch>
              </a:blipFill>
            </p:spPr>
            <p:txBody>
              <a:bodyPr/>
              <a:lstStyle/>
              <a:p>
                <a:r>
                  <a:rPr lang="en-US">
                    <a:noFill/>
                  </a:rPr>
                  <a:t> </a:t>
                </a:r>
              </a:p>
            </p:txBody>
          </p:sp>
        </mc:Fallback>
      </mc:AlternateContent>
    </p:spTree>
    <p:extLst>
      <p:ext uri="{BB962C8B-B14F-4D97-AF65-F5344CB8AC3E}">
        <p14:creationId xmlns:p14="http://schemas.microsoft.com/office/powerpoint/2010/main" val="1309846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Value Function</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09550" y="1553629"/>
                <a:ext cx="8850473" cy="1338828"/>
              </a:xfrm>
              <a:prstGeom prst="rect">
                <a:avLst/>
              </a:prstGeom>
              <a:noFill/>
            </p:spPr>
            <p:txBody>
              <a:bodyPr wrap="square" rtlCol="0">
                <a:spAutoFit/>
              </a:bodyPr>
              <a:lstStyle/>
              <a:p>
                <a:pPr>
                  <a:lnSpc>
                    <a:spcPct val="150000"/>
                  </a:lnSpc>
                </a:pPr>
                <a:r>
                  <a:rPr lang="en-US" dirty="0" smtClean="0">
                    <a:latin typeface="+mj-lt"/>
                  </a:rPr>
                  <a:t>The state-value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smtClean="0">
                    <a:latin typeface="+mj-lt"/>
                  </a:rPr>
                  <a:t> of an MDP is the expected return starting from state </a:t>
                </a:r>
                <a14:m>
                  <m:oMath xmlns:m="http://schemas.openxmlformats.org/officeDocument/2006/math">
                    <m:r>
                      <a:rPr lang="en-US" i="1">
                        <a:latin typeface="Cambria Math" panose="02040503050406030204" pitchFamily="18" charset="0"/>
                      </a:rPr>
                      <m:t>𝑠</m:t>
                    </m:r>
                  </m:oMath>
                </a14:m>
                <a:r>
                  <a:rPr lang="en-US" dirty="0" smtClean="0">
                    <a:latin typeface="+mj-lt"/>
                  </a:rPr>
                  <a:t>, following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smtClean="0">
                    <a:latin typeface="+mj-lt"/>
                  </a:rPr>
                  <a:t>.</a:t>
                </a:r>
              </a:p>
              <a:p>
                <a:pPr algn="ct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9550" y="1553629"/>
                <a:ext cx="8850473" cy="1338828"/>
              </a:xfrm>
              <a:prstGeom prst="rect">
                <a:avLst/>
              </a:prstGeom>
              <a:blipFill>
                <a:blip r:embed="rId2"/>
                <a:stretch>
                  <a:fillRect l="-5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9550" y="3303645"/>
                <a:ext cx="8850473" cy="1338828"/>
              </a:xfrm>
              <a:prstGeom prst="rect">
                <a:avLst/>
              </a:prstGeom>
              <a:noFill/>
            </p:spPr>
            <p:txBody>
              <a:bodyPr wrap="square" rtlCol="0">
                <a:spAutoFit/>
              </a:bodyPr>
              <a:lstStyle/>
              <a:p>
                <a:pPr>
                  <a:lnSpc>
                    <a:spcPct val="150000"/>
                  </a:lnSpc>
                </a:pPr>
                <a:r>
                  <a:rPr lang="en-US" dirty="0" smtClean="0">
                    <a:latin typeface="+mj-lt"/>
                  </a:rPr>
                  <a:t>The action-value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smtClean="0">
                    <a:latin typeface="+mj-lt"/>
                  </a:rPr>
                  <a:t> is the expected return starting from state </a:t>
                </a:r>
                <a14:m>
                  <m:oMath xmlns:m="http://schemas.openxmlformats.org/officeDocument/2006/math">
                    <m:r>
                      <a:rPr lang="en-US" i="1">
                        <a:latin typeface="Cambria Math" panose="02040503050406030204" pitchFamily="18" charset="0"/>
                      </a:rPr>
                      <m:t>𝑠</m:t>
                    </m:r>
                  </m:oMath>
                </a14:m>
                <a:r>
                  <a:rPr lang="en-US" dirty="0" smtClean="0">
                    <a:latin typeface="+mj-lt"/>
                  </a:rPr>
                  <a:t>, taking action </a:t>
                </a:r>
                <a14:m>
                  <m:oMath xmlns:m="http://schemas.openxmlformats.org/officeDocument/2006/math">
                    <m:r>
                      <a:rPr lang="en-US" b="0" i="1" smtClean="0">
                        <a:latin typeface="Cambria Math" panose="02040503050406030204" pitchFamily="18" charset="0"/>
                      </a:rPr>
                      <m:t>𝑎</m:t>
                    </m:r>
                  </m:oMath>
                </a14:m>
                <a:r>
                  <a:rPr lang="en-US" dirty="0" smtClean="0">
                    <a:latin typeface="+mj-lt"/>
                  </a:rPr>
                  <a:t>, following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smtClean="0">
                    <a:latin typeface="+mj-lt"/>
                  </a:rPr>
                  <a:t>.</a:t>
                </a:r>
              </a:p>
              <a:p>
                <a:pPr algn="ct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oMath>
                  </m:oMathPara>
                </a14:m>
                <a:endParaRPr lang="en-US" dirty="0" smtClean="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09550" y="3303645"/>
                <a:ext cx="8850473" cy="1338828"/>
              </a:xfrm>
              <a:prstGeom prst="rect">
                <a:avLst/>
              </a:prstGeom>
              <a:blipFill>
                <a:blip r:embed="rId3"/>
                <a:stretch>
                  <a:fillRect l="-551"/>
                </a:stretch>
              </a:blipFill>
            </p:spPr>
            <p:txBody>
              <a:bodyPr/>
              <a:lstStyle/>
              <a:p>
                <a:r>
                  <a:rPr lang="en-US">
                    <a:noFill/>
                  </a:rPr>
                  <a:t> </a:t>
                </a:r>
              </a:p>
            </p:txBody>
          </p:sp>
        </mc:Fallback>
      </mc:AlternateContent>
    </p:spTree>
    <p:extLst>
      <p:ext uri="{BB962C8B-B14F-4D97-AF65-F5344CB8AC3E}">
        <p14:creationId xmlns:p14="http://schemas.microsoft.com/office/powerpoint/2010/main" val="4117791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normAutofit/>
          </a:bodyPr>
          <a:lstStyle/>
          <a:p>
            <a:r>
              <a:rPr lang="en-US" dirty="0" smtClean="0"/>
              <a:t>Bellman Expectation Equation</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0" y="1200804"/>
                <a:ext cx="3638939"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0" y="1200804"/>
                <a:ext cx="3638939" cy="5078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89471" y="1734887"/>
                <a:ext cx="5752714"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9471" y="1734887"/>
                <a:ext cx="5752714" cy="5078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6127" y="2267862"/>
                <a:ext cx="5706058"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36127" y="2267862"/>
                <a:ext cx="5706058" cy="5078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36127" y="2800837"/>
                <a:ext cx="4185167"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36127" y="2800837"/>
                <a:ext cx="4185167" cy="5078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5414" y="3339443"/>
                <a:ext cx="4269141"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5414" y="3339443"/>
                <a:ext cx="4269141" cy="507831"/>
              </a:xfrm>
              <a:prstGeom prst="rect">
                <a:avLst/>
              </a:prstGeom>
              <a:blipFill>
                <a:blip r:embed="rId6"/>
                <a:stretch>
                  <a:fillRect/>
                </a:stretch>
              </a:blipFill>
            </p:spPr>
            <p:txBody>
              <a:bodyPr/>
              <a:lstStyle/>
              <a:p>
                <a:r>
                  <a:rPr lang="en-US">
                    <a:noFill/>
                  </a:rPr>
                  <a:t> </a:t>
                </a:r>
              </a:p>
            </p:txBody>
          </p:sp>
        </mc:Fallback>
      </mc:AlternateContent>
      <p:sp>
        <p:nvSpPr>
          <p:cNvPr id="3" name="Rectangle 2"/>
          <p:cNvSpPr/>
          <p:nvPr/>
        </p:nvSpPr>
        <p:spPr>
          <a:xfrm>
            <a:off x="414827" y="4270270"/>
            <a:ext cx="3503908" cy="369332"/>
          </a:xfrm>
          <a:prstGeom prst="rect">
            <a:avLst/>
          </a:prstGeom>
        </p:spPr>
        <p:txBody>
          <a:bodyPr wrap="none">
            <a:spAutoFit/>
          </a:bodyPr>
          <a:lstStyle/>
          <a:p>
            <a:r>
              <a:rPr lang="en-US" dirty="0" smtClean="0"/>
              <a:t>Similarly, for action-value function:</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460510" y="4853105"/>
                <a:ext cx="5902001"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oMath>
                  </m:oMathPara>
                </a14:m>
                <a:endParaRPr lang="en-US" dirty="0" smtClean="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0510" y="4853105"/>
                <a:ext cx="5902001" cy="5078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735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557643" y="1770017"/>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a:off x="3725509" y="2693433"/>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553006" y="2693433"/>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a:stCxn id="2" idx="3"/>
            <a:endCxn id="3" idx="0"/>
          </p:cNvCxnSpPr>
          <p:nvPr/>
        </p:nvCxnSpPr>
        <p:spPr>
          <a:xfrm flipH="1">
            <a:off x="3767983" y="2004164"/>
            <a:ext cx="829833"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2" idx="5"/>
            <a:endCxn id="4" idx="0"/>
          </p:cNvCxnSpPr>
          <p:nvPr/>
        </p:nvCxnSpPr>
        <p:spPr>
          <a:xfrm>
            <a:off x="4791790" y="2004164"/>
            <a:ext cx="803690"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2871657" y="1638523"/>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871657" y="1638523"/>
                <a:ext cx="35452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871657" y="2508767"/>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871657" y="2508767"/>
                <a:ext cx="37625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02213" y="3201847"/>
                <a:ext cx="3185179" cy="110062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𝒜</m:t>
                          </m:r>
                        </m:sub>
                        <m:sup/>
                        <m:e>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US" dirty="0" smtClean="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102213" y="3201847"/>
                <a:ext cx="3185179" cy="11006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itle 1"/>
              <p:cNvSpPr txBox="1">
                <a:spLocks/>
              </p:cNvSpPr>
              <p:nvPr/>
            </p:nvSpPr>
            <p:spPr>
              <a:xfrm>
                <a:off x="209549" y="286903"/>
                <a:ext cx="8607879" cy="855538"/>
              </a:xfrm>
              <a:prstGeom prst="rect">
                <a:avLst/>
              </a:prstGeom>
            </p:spPr>
            <p:txBody>
              <a:bodyPr>
                <a:noAutofit/>
              </a:bodyPr>
              <a:lstStyle>
                <a:lvl1pPr algn="ctr" defTabSz="457200" rtl="0" eaLnBrk="1" latinLnBrk="0" hangingPunct="1">
                  <a:spcBef>
                    <a:spcPct val="0"/>
                  </a:spcBef>
                  <a:buNone/>
                  <a:defRPr sz="4400" kern="1200" baseline="0">
                    <a:solidFill>
                      <a:schemeClr val="tx1"/>
                    </a:solidFill>
                    <a:latin typeface="Andale Mono" panose="020B0509000000000004" pitchFamily="49" charset="0"/>
                    <a:ea typeface="+mj-ea"/>
                    <a:cs typeface="+mj-cs"/>
                  </a:defRPr>
                </a:lvl1pPr>
              </a:lstStyle>
              <a:p>
                <a:pPr algn="l"/>
                <a:r>
                  <a:rPr lang="en-US" sz="3600" dirty="0">
                    <a:latin typeface="+mj-lt"/>
                  </a:rPr>
                  <a:t>Bellman Expectation Equation for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𝑉</m:t>
                        </m:r>
                      </m:e>
                      <m:sub>
                        <m:r>
                          <a:rPr lang="en-US" sz="3600">
                            <a:latin typeface="Cambria Math" panose="02040503050406030204" pitchFamily="18" charset="0"/>
                          </a:rPr>
                          <m:t>𝜋</m:t>
                        </m:r>
                      </m:sub>
                    </m:sSub>
                    <m:d>
                      <m:dPr>
                        <m:ctrlPr>
                          <a:rPr lang="en-US" sz="3600" i="1">
                            <a:latin typeface="Cambria Math" panose="02040503050406030204" pitchFamily="18" charset="0"/>
                          </a:rPr>
                        </m:ctrlPr>
                      </m:dPr>
                      <m:e>
                        <m:r>
                          <a:rPr lang="en-US" sz="3600">
                            <a:latin typeface="Cambria Math" panose="02040503050406030204" pitchFamily="18" charset="0"/>
                          </a:rPr>
                          <m:t>𝑠</m:t>
                        </m:r>
                      </m:e>
                    </m:d>
                  </m:oMath>
                </a14:m>
                <a:r>
                  <a:rPr lang="en-US" sz="3600" dirty="0">
                    <a:latin typeface="+mj-lt"/>
                  </a:rPr>
                  <a:t> </a:t>
                </a:r>
              </a:p>
            </p:txBody>
          </p:sp>
        </mc:Choice>
        <mc:Fallback xmlns="">
          <p:sp>
            <p:nvSpPr>
              <p:cNvPr id="10" name="Title 1"/>
              <p:cNvSpPr txBox="1">
                <a:spLocks noRot="1" noChangeAspect="1" noMove="1" noResize="1" noEditPoints="1" noAdjustHandles="1" noChangeArrowheads="1" noChangeShapeType="1" noTextEdit="1"/>
              </p:cNvSpPr>
              <p:nvPr/>
            </p:nvSpPr>
            <p:spPr>
              <a:xfrm>
                <a:off x="209549" y="286903"/>
                <a:ext cx="8607879" cy="855538"/>
              </a:xfrm>
              <a:prstGeom prst="rect">
                <a:avLst/>
              </a:prstGeom>
              <a:blipFill>
                <a:blip r:embed="rId5"/>
                <a:stretch>
                  <a:fillRect l="-2125" t="-10714" b="-2143"/>
                </a:stretch>
              </a:blipFill>
            </p:spPr>
            <p:txBody>
              <a:bodyPr/>
              <a:lstStyle/>
              <a:p>
                <a:r>
                  <a:rPr lang="en-US">
                    <a:noFill/>
                  </a:rPr>
                  <a:t> </a:t>
                </a:r>
              </a:p>
            </p:txBody>
          </p:sp>
        </mc:Fallback>
      </mc:AlternateContent>
    </p:spTree>
    <p:extLst>
      <p:ext uri="{BB962C8B-B14F-4D97-AF65-F5344CB8AC3E}">
        <p14:creationId xmlns:p14="http://schemas.microsoft.com/office/powerpoint/2010/main" val="3127773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2248374" y="3215989"/>
                <a:ext cx="4530228" cy="111447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𝑠</m:t>
                          </m:r>
                        </m:sub>
                        <m:sup>
                          <m:r>
                            <a:rPr lang="en-US" b="0" i="1" smtClean="0">
                              <a:latin typeface="Cambria Math" panose="02040503050406030204" pitchFamily="18" charset="0"/>
                            </a:rPr>
                            <m:t>𝑎</m:t>
                          </m:r>
                        </m:sup>
                      </m:sSubSup>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𝒮</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a:latin typeface="Cambria Math" panose="02040503050406030204" pitchFamily="18" charset="0"/>
                                  <a:ea typeface="Cambria Math" panose="02040503050406030204" pitchFamily="18" charset="0"/>
                                </a:rPr>
                                <m:t>𝑎</m:t>
                              </m:r>
                            </m:sup>
                          </m:sSubSup>
                        </m:e>
                      </m:nary>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oMath>
                  </m:oMathPara>
                </a14:m>
                <a:endParaRPr lang="en-US" dirty="0" smtClean="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48374" y="3215989"/>
                <a:ext cx="4530228" cy="11144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itle 1"/>
              <p:cNvSpPr txBox="1">
                <a:spLocks/>
              </p:cNvSpPr>
              <p:nvPr/>
            </p:nvSpPr>
            <p:spPr>
              <a:xfrm>
                <a:off x="209549" y="286903"/>
                <a:ext cx="8813153" cy="855538"/>
              </a:xfrm>
              <a:prstGeom prst="rect">
                <a:avLst/>
              </a:prstGeom>
            </p:spPr>
            <p:txBody>
              <a:bodyPr>
                <a:noAutofit/>
              </a:bodyPr>
              <a:lstStyle>
                <a:lvl1pPr algn="ctr" defTabSz="457200" rtl="0" eaLnBrk="1" latinLnBrk="0" hangingPunct="1">
                  <a:spcBef>
                    <a:spcPct val="0"/>
                  </a:spcBef>
                  <a:buNone/>
                  <a:defRPr sz="4400" kern="1200" baseline="0">
                    <a:solidFill>
                      <a:schemeClr val="tx1"/>
                    </a:solidFill>
                    <a:latin typeface="Andale Mono" panose="020B0509000000000004" pitchFamily="49" charset="0"/>
                    <a:ea typeface="+mj-ea"/>
                    <a:cs typeface="+mj-cs"/>
                  </a:defRPr>
                </a:lvl1pPr>
              </a:lstStyle>
              <a:p>
                <a:pPr algn="l"/>
                <a:r>
                  <a:rPr lang="en-US" sz="3600" dirty="0" smtClean="0">
                    <a:latin typeface="+mj-lt"/>
                  </a:rPr>
                  <a:t>Bellman Expectation Equation for </a:t>
                </a:r>
                <a14:m>
                  <m:oMath xmlns:m="http://schemas.openxmlformats.org/officeDocument/2006/math">
                    <m:sSub>
                      <m:sSubPr>
                        <m:ctrlPr>
                          <a:rPr lang="en-US" sz="3600" i="1">
                            <a:latin typeface="Cambria Math" panose="02040503050406030204" pitchFamily="18" charset="0"/>
                          </a:rPr>
                        </m:ctrlPr>
                      </m:sSubPr>
                      <m:e>
                        <m:r>
                          <m:rPr>
                            <m:sty m:val="p"/>
                          </m:rPr>
                          <a:rPr lang="en-US" sz="3600" b="0" i="0" smtClean="0">
                            <a:latin typeface="Cambria Math" panose="02040503050406030204" pitchFamily="18" charset="0"/>
                          </a:rPr>
                          <m:t>Q</m:t>
                        </m:r>
                      </m:e>
                      <m:sub>
                        <m:r>
                          <a:rPr lang="en-US" sz="3600">
                            <a:latin typeface="Cambria Math" panose="02040503050406030204" pitchFamily="18" charset="0"/>
                          </a:rPr>
                          <m:t>𝜋</m:t>
                        </m:r>
                      </m:sub>
                    </m:sSub>
                    <m:d>
                      <m:dPr>
                        <m:ctrlPr>
                          <a:rPr lang="en-US" sz="3600" i="1">
                            <a:latin typeface="Cambria Math" panose="02040503050406030204" pitchFamily="18" charset="0"/>
                          </a:rPr>
                        </m:ctrlPr>
                      </m:dPr>
                      <m:e>
                        <m:r>
                          <a:rPr lang="en-US" sz="3600">
                            <a:latin typeface="Cambria Math" panose="02040503050406030204" pitchFamily="18" charset="0"/>
                          </a:rPr>
                          <m:t>𝑠</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a</m:t>
                        </m:r>
                      </m:e>
                    </m:d>
                  </m:oMath>
                </a14:m>
                <a:r>
                  <a:rPr lang="en-US" sz="3600" dirty="0">
                    <a:latin typeface="+mj-lt"/>
                  </a:rPr>
                  <a:t> </a:t>
                </a:r>
              </a:p>
            </p:txBody>
          </p:sp>
        </mc:Choice>
        <mc:Fallback xmlns="">
          <p:sp>
            <p:nvSpPr>
              <p:cNvPr id="10" name="Title 1"/>
              <p:cNvSpPr txBox="1">
                <a:spLocks noRot="1" noChangeAspect="1" noMove="1" noResize="1" noEditPoints="1" noAdjustHandles="1" noChangeArrowheads="1" noChangeShapeType="1" noTextEdit="1"/>
              </p:cNvSpPr>
              <p:nvPr/>
            </p:nvSpPr>
            <p:spPr>
              <a:xfrm>
                <a:off x="209549" y="286903"/>
                <a:ext cx="8813153" cy="855538"/>
              </a:xfrm>
              <a:prstGeom prst="rect">
                <a:avLst/>
              </a:prstGeom>
              <a:blipFill>
                <a:blip r:embed="rId3"/>
                <a:stretch>
                  <a:fillRect l="-2075" t="-10714" b="-2143"/>
                </a:stretch>
              </a:blipFill>
            </p:spPr>
            <p:txBody>
              <a:bodyPr/>
              <a:lstStyle/>
              <a:p>
                <a:r>
                  <a:rPr lang="en-US">
                    <a:noFill/>
                  </a:rPr>
                  <a:t> </a:t>
                </a:r>
              </a:p>
            </p:txBody>
          </p:sp>
        </mc:Fallback>
      </mc:AlternateContent>
      <p:sp>
        <p:nvSpPr>
          <p:cNvPr id="11" name="Oval 10"/>
          <p:cNvSpPr/>
          <p:nvPr/>
        </p:nvSpPr>
        <p:spPr>
          <a:xfrm>
            <a:off x="4609130" y="1327107"/>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042256" y="2335763"/>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938462" y="2335763"/>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1" idx="3"/>
            <a:endCxn id="12" idx="0"/>
          </p:cNvCxnSpPr>
          <p:nvPr/>
        </p:nvCxnSpPr>
        <p:spPr>
          <a:xfrm flipH="1">
            <a:off x="4179416" y="1402143"/>
            <a:ext cx="442154"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5"/>
            <a:endCxn id="13" idx="0"/>
          </p:cNvCxnSpPr>
          <p:nvPr/>
        </p:nvCxnSpPr>
        <p:spPr>
          <a:xfrm>
            <a:off x="4681637" y="1402143"/>
            <a:ext cx="393985"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3276538" y="1140238"/>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3276538" y="1140238"/>
                <a:ext cx="37625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247590" y="2240751"/>
                <a:ext cx="429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3247590" y="2240751"/>
                <a:ext cx="42960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116939" y="1670549"/>
                <a:ext cx="356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4116939" y="1670549"/>
                <a:ext cx="356443"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1574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09549" y="286903"/>
                <a:ext cx="8607879" cy="855538"/>
              </a:xfrm>
            </p:spPr>
            <p:txBody>
              <a:bodyPr>
                <a:noAutofit/>
              </a:bodyPr>
              <a:lstStyle/>
              <a:p>
                <a:r>
                  <a:rPr lang="en-US" sz="3600" dirty="0" smtClean="0"/>
                  <a:t>Bellman Expectation Equation for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𝑉</m:t>
                        </m:r>
                      </m:e>
                      <m:sub>
                        <m:r>
                          <a:rPr lang="en-US" sz="3600">
                            <a:latin typeface="Cambria Math" panose="02040503050406030204" pitchFamily="18" charset="0"/>
                          </a:rPr>
                          <m:t>𝜋</m:t>
                        </m:r>
                      </m:sub>
                    </m:sSub>
                    <m:d>
                      <m:dPr>
                        <m:ctrlPr>
                          <a:rPr lang="en-US" sz="3600" i="1">
                            <a:latin typeface="Cambria Math" panose="02040503050406030204" pitchFamily="18" charset="0"/>
                          </a:rPr>
                        </m:ctrlPr>
                      </m:dPr>
                      <m:e>
                        <m:r>
                          <a:rPr lang="en-US" sz="3600">
                            <a:latin typeface="Cambria Math" panose="02040503050406030204" pitchFamily="18" charset="0"/>
                          </a:rPr>
                          <m:t>𝑠</m:t>
                        </m:r>
                      </m:e>
                    </m:d>
                  </m:oMath>
                </a14:m>
                <a:r>
                  <a:rPr lang="en-US" sz="3600" dirty="0" smtClean="0"/>
                  <a:t> </a:t>
                </a:r>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09549" y="286903"/>
                <a:ext cx="8607879" cy="855538"/>
              </a:xfrm>
              <a:blipFill>
                <a:blip r:embed="rId2"/>
                <a:stretch>
                  <a:fillRect l="-2125"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76306" y="4198421"/>
                <a:ext cx="5248275" cy="1204304"/>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𝒜</m:t>
                          </m:r>
                        </m:sub>
                        <m:sup/>
                        <m:e>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nary>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𝑠</m:t>
                              </m:r>
                            </m:sub>
                            <m:sup>
                              <m:r>
                                <a:rPr lang="en-US" i="1">
                                  <a:latin typeface="Cambria Math" panose="02040503050406030204" pitchFamily="18" charset="0"/>
                                </a:rPr>
                                <m:t>𝑎</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smtClean="0">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smtClean="0">
                                  <a:latin typeface="Cambria Math" panose="02040503050406030204" pitchFamily="18" charset="0"/>
                                  <a:ea typeface="Cambria Math" panose="02040503050406030204" pitchFamily="18" charset="0"/>
                                </a:rPr>
                                <m:t>𝒮</m:t>
                              </m:r>
                            </m:sub>
                            <m:sup/>
                            <m:e>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𝒫</m:t>
                                  </m:r>
                                </m:e>
                                <m:sub>
                                  <m:r>
                                    <a:rPr lang="en-US" b="0" i="1" smtClean="0">
                                      <a:latin typeface="Cambria Math" panose="02040503050406030204" pitchFamily="18" charset="0"/>
                                      <a:ea typeface="Cambria Math" panose="02040503050406030204" pitchFamily="18" charset="0"/>
                                    </a:rPr>
                                    <m:t>𝑠</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sub>
                                <m:sup>
                                  <m:r>
                                    <a:rPr lang="en-US" b="0" i="1" smtClean="0">
                                      <a:latin typeface="Cambria Math" panose="02040503050406030204" pitchFamily="18" charset="0"/>
                                      <a:ea typeface="Cambria Math" panose="02040503050406030204" pitchFamily="18" charset="0"/>
                                    </a:rPr>
                                    <m:t>𝑎</m:t>
                                  </m:r>
                                </m:sup>
                              </m:sSubSup>
                            </m:e>
                          </m:nary>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m:rPr>
                              <m:nor/>
                            </m:rPr>
                            <a:rPr lang="en-US" dirty="0"/>
                            <m:t> </m:t>
                          </m:r>
                        </m:e>
                      </m:d>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76306" y="4198421"/>
                <a:ext cx="5248275" cy="1204304"/>
              </a:xfrm>
              <a:prstGeom prst="rect">
                <a:avLst/>
              </a:prstGeom>
              <a:blipFill>
                <a:blip r:embed="rId3"/>
                <a:stretch>
                  <a:fillRect b="-14213"/>
                </a:stretch>
              </a:blipFill>
            </p:spPr>
            <p:txBody>
              <a:bodyPr/>
              <a:lstStyle/>
              <a:p>
                <a:r>
                  <a:rPr lang="en-US">
                    <a:noFill/>
                  </a:rPr>
                  <a:t> </a:t>
                </a:r>
              </a:p>
            </p:txBody>
          </p:sp>
        </mc:Fallback>
      </mc:AlternateContent>
      <p:sp>
        <p:nvSpPr>
          <p:cNvPr id="3" name="Oval 2"/>
          <p:cNvSpPr/>
          <p:nvPr/>
        </p:nvSpPr>
        <p:spPr>
          <a:xfrm>
            <a:off x="4427077" y="1585525"/>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594943" y="250894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802293" y="3517597"/>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028069" y="3517597"/>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924275" y="3517597"/>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863284" y="3517597"/>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422440" y="250894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3" idx="3"/>
            <a:endCxn id="7" idx="0"/>
          </p:cNvCxnSpPr>
          <p:nvPr/>
        </p:nvCxnSpPr>
        <p:spPr>
          <a:xfrm flipH="1">
            <a:off x="3637417" y="1819672"/>
            <a:ext cx="829833"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12" idx="0"/>
          </p:cNvCxnSpPr>
          <p:nvPr/>
        </p:nvCxnSpPr>
        <p:spPr>
          <a:xfrm>
            <a:off x="4661224" y="1819672"/>
            <a:ext cx="803690"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9" idx="0"/>
          </p:cNvCxnSpPr>
          <p:nvPr/>
        </p:nvCxnSpPr>
        <p:spPr>
          <a:xfrm flipH="1">
            <a:off x="3165229" y="2583977"/>
            <a:ext cx="442154"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5"/>
            <a:endCxn id="10" idx="0"/>
          </p:cNvCxnSpPr>
          <p:nvPr/>
        </p:nvCxnSpPr>
        <p:spPr>
          <a:xfrm>
            <a:off x="3667450" y="2583977"/>
            <a:ext cx="393985"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2" idx="4"/>
            <a:endCxn id="11" idx="0"/>
          </p:cNvCxnSpPr>
          <p:nvPr/>
        </p:nvCxnSpPr>
        <p:spPr>
          <a:xfrm flipH="1">
            <a:off x="5000444" y="2596851"/>
            <a:ext cx="464470" cy="92074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5"/>
            <a:endCxn id="8" idx="0"/>
          </p:cNvCxnSpPr>
          <p:nvPr/>
        </p:nvCxnSpPr>
        <p:spPr>
          <a:xfrm>
            <a:off x="5494947" y="2583977"/>
            <a:ext cx="444506"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1682382" y="1511167"/>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682382" y="1511167"/>
                <a:ext cx="35452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682382" y="2324275"/>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1682382" y="2324275"/>
                <a:ext cx="3762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682382" y="3427866"/>
                <a:ext cx="429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1682382" y="3427866"/>
                <a:ext cx="42960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029863" y="2843937"/>
                <a:ext cx="356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029863" y="2843937"/>
                <a:ext cx="35644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762402" y="4953076"/>
                <a:ext cx="1688805" cy="646331"/>
              </a:xfrm>
              <a:prstGeom prst="rect">
                <a:avLst/>
              </a:prstGeom>
            </p:spPr>
            <p:txBody>
              <a:bodyPr wrap="square">
                <a:spAutoFit/>
              </a:bodyPr>
              <a:lstStyle/>
              <a:p>
                <a:r>
                  <a:rPr lang="en-US" dirty="0" smtClean="0"/>
                  <a:t>From </a:t>
                </a:r>
                <a14:m>
                  <m:oMath xmlns:m="http://schemas.openxmlformats.org/officeDocument/2006/math">
                    <m:r>
                      <a:rPr lang="en-US" i="1">
                        <a:latin typeface="Cambria Math" panose="02040503050406030204" pitchFamily="18" charset="0"/>
                        <a:ea typeface="Cambria Math" panose="02040503050406030204" pitchFamily="18" charset="0"/>
                      </a:rPr>
                      <m:t>𝑠</m:t>
                    </m:r>
                  </m:oMath>
                </a14:m>
                <a:r>
                  <a:rPr lang="en-US" dirty="0" smtClean="0"/>
                  <a:t>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oMath>
                </a14:m>
                <a:endParaRPr lang="en-US" dirty="0"/>
              </a:p>
              <a:p>
                <a:r>
                  <a:rPr lang="en-US" dirty="0" smtClean="0"/>
                  <a:t> </a:t>
                </a:r>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762402" y="4953076"/>
                <a:ext cx="1688805" cy="646331"/>
              </a:xfrm>
              <a:prstGeom prst="rect">
                <a:avLst/>
              </a:prstGeom>
              <a:blipFill>
                <a:blip r:embed="rId8"/>
                <a:stretch>
                  <a:fillRect l="-2888" t="-5660"/>
                </a:stretch>
              </a:blipFill>
            </p:spPr>
            <p:txBody>
              <a:bodyPr/>
              <a:lstStyle/>
              <a:p>
                <a:r>
                  <a:rPr lang="en-US">
                    <a:noFill/>
                  </a:rPr>
                  <a:t> </a:t>
                </a:r>
              </a:p>
            </p:txBody>
          </p:sp>
        </mc:Fallback>
      </mc:AlternateContent>
    </p:spTree>
    <p:extLst>
      <p:ext uri="{BB962C8B-B14F-4D97-AF65-F5344CB8AC3E}">
        <p14:creationId xmlns:p14="http://schemas.microsoft.com/office/powerpoint/2010/main" val="1686400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09549" y="286903"/>
                <a:ext cx="8607879" cy="855538"/>
              </a:xfrm>
            </p:spPr>
            <p:txBody>
              <a:bodyPr>
                <a:noAutofit/>
              </a:bodyPr>
              <a:lstStyle/>
              <a:p>
                <a:r>
                  <a:rPr lang="en-US" sz="3600" dirty="0" smtClean="0"/>
                  <a:t>Bellman Expectation Equation for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𝑄</m:t>
                        </m:r>
                      </m:e>
                      <m:sub>
                        <m:r>
                          <a:rPr lang="en-US" sz="3600">
                            <a:latin typeface="Cambria Math" panose="02040503050406030204" pitchFamily="18" charset="0"/>
                          </a:rPr>
                          <m:t>𝜋</m:t>
                        </m:r>
                      </m:sub>
                    </m:sSub>
                    <m:d>
                      <m:dPr>
                        <m:ctrlPr>
                          <a:rPr lang="en-US" sz="3600" i="1">
                            <a:latin typeface="Cambria Math" panose="02040503050406030204" pitchFamily="18" charset="0"/>
                          </a:rPr>
                        </m:ctrlPr>
                      </m:dPr>
                      <m:e>
                        <m:r>
                          <a:rPr lang="en-US" sz="3600">
                            <a:latin typeface="Cambria Math" panose="02040503050406030204" pitchFamily="18" charset="0"/>
                          </a:rPr>
                          <m:t>𝑠</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a</m:t>
                        </m:r>
                      </m:e>
                    </m:d>
                  </m:oMath>
                </a14:m>
                <a:r>
                  <a:rPr lang="en-US" sz="3600" dirty="0" smtClean="0"/>
                  <a:t> </a:t>
                </a:r>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09549" y="286903"/>
                <a:ext cx="8607879" cy="855538"/>
              </a:xfrm>
              <a:blipFill>
                <a:blip r:embed="rId2"/>
                <a:stretch>
                  <a:fillRect l="-2125"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76306" y="4475507"/>
                <a:ext cx="5498731" cy="111447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𝑠</m:t>
                          </m:r>
                        </m:sub>
                        <m:sup>
                          <m:r>
                            <a:rPr lang="en-US" i="1">
                              <a:latin typeface="Cambria Math" panose="02040503050406030204" pitchFamily="18" charset="0"/>
                            </a:rPr>
                            <m:t>𝑎</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𝒮</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a:latin typeface="Cambria Math" panose="02040503050406030204" pitchFamily="18" charset="0"/>
                                  <a:ea typeface="Cambria Math" panose="02040503050406030204" pitchFamily="18" charset="0"/>
                                </a:rPr>
                                <m:t>𝑎</m:t>
                              </m:r>
                            </m:sup>
                          </m:sSubSup>
                        </m:e>
                      </m:nary>
                      <m:nary>
                        <m:naryPr>
                          <m:chr m:val="∑"/>
                          <m:supHide m:val="on"/>
                          <m:ctrlPr>
                            <a:rPr lang="en-US" b="0" i="1" smtClean="0">
                              <a:latin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𝒜</m:t>
                          </m:r>
                        </m:sub>
                        <m:sup/>
                        <m:e>
                          <m:r>
                            <a:rPr lang="en-US" i="1">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e>
                          </m:d>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nary>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76306" y="4475507"/>
                <a:ext cx="5498731" cy="1114472"/>
              </a:xfrm>
              <a:prstGeom prst="rect">
                <a:avLst/>
              </a:prstGeom>
              <a:blipFill>
                <a:blip r:embed="rId3"/>
                <a:stretch>
                  <a:fillRect/>
                </a:stretch>
              </a:blipFill>
            </p:spPr>
            <p:txBody>
              <a:bodyPr/>
              <a:lstStyle/>
              <a:p>
                <a:r>
                  <a:rPr lang="en-US">
                    <a:noFill/>
                  </a:rPr>
                  <a:t> </a:t>
                </a:r>
              </a:p>
            </p:txBody>
          </p:sp>
        </mc:Fallback>
      </mc:AlternateContent>
      <p:sp>
        <p:nvSpPr>
          <p:cNvPr id="7" name="Oval 6"/>
          <p:cNvSpPr/>
          <p:nvPr/>
        </p:nvSpPr>
        <p:spPr>
          <a:xfrm>
            <a:off x="4521763" y="1531020"/>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440679" y="2455562"/>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60801"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7" idx="3"/>
            <a:endCxn id="28" idx="7"/>
          </p:cNvCxnSpPr>
          <p:nvPr/>
        </p:nvCxnSpPr>
        <p:spPr>
          <a:xfrm flipH="1">
            <a:off x="3699043" y="1606056"/>
            <a:ext cx="835160" cy="887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5"/>
            <a:endCxn id="8" idx="1"/>
          </p:cNvCxnSpPr>
          <p:nvPr/>
        </p:nvCxnSpPr>
        <p:spPr>
          <a:xfrm>
            <a:off x="4594270" y="1606056"/>
            <a:ext cx="886582" cy="88967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8" idx="3"/>
            <a:endCxn id="33" idx="0"/>
          </p:cNvCxnSpPr>
          <p:nvPr/>
        </p:nvCxnSpPr>
        <p:spPr>
          <a:xfrm flipH="1">
            <a:off x="3001833" y="2687650"/>
            <a:ext cx="503236" cy="112962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8" idx="5"/>
            <a:endCxn id="32" idx="0"/>
          </p:cNvCxnSpPr>
          <p:nvPr/>
        </p:nvCxnSpPr>
        <p:spPr>
          <a:xfrm>
            <a:off x="3699043" y="2687650"/>
            <a:ext cx="564981" cy="112962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3"/>
            <a:endCxn id="31" idx="7"/>
          </p:cNvCxnSpPr>
          <p:nvPr/>
        </p:nvCxnSpPr>
        <p:spPr>
          <a:xfrm flipH="1">
            <a:off x="4973807" y="2689709"/>
            <a:ext cx="507045" cy="114043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5"/>
            <a:endCxn id="12" idx="1"/>
          </p:cNvCxnSpPr>
          <p:nvPr/>
        </p:nvCxnSpPr>
        <p:spPr>
          <a:xfrm>
            <a:off x="5674826" y="2689709"/>
            <a:ext cx="598415" cy="114043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1719924" y="1356258"/>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719924" y="1356258"/>
                <a:ext cx="37625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707703" y="2405997"/>
                <a:ext cx="429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1707703" y="2405997"/>
                <a:ext cx="42960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810300" y="1787803"/>
                <a:ext cx="356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810300" y="1787803"/>
                <a:ext cx="35644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762402" y="4953076"/>
                <a:ext cx="1688805" cy="669286"/>
              </a:xfrm>
              <a:prstGeom prst="rect">
                <a:avLst/>
              </a:prstGeom>
            </p:spPr>
            <p:txBody>
              <a:bodyPr wrap="square">
                <a:spAutoFit/>
              </a:bodyPr>
              <a:lstStyle/>
              <a:p>
                <a:r>
                  <a:rPr lang="en-US" dirty="0" smtClean="0"/>
                  <a:t>From </a:t>
                </a:r>
                <a14:m>
                  <m:oMath xmlns:m="http://schemas.openxmlformats.org/officeDocument/2006/math">
                    <m:r>
                      <a:rPr lang="en-US" b="0" i="1" smtClean="0">
                        <a:latin typeface="Cambria Math" panose="02040503050406030204" pitchFamily="18" charset="0"/>
                      </a:rPr>
                      <m:t>𝑎</m:t>
                    </m:r>
                  </m:oMath>
                </a14:m>
                <a:r>
                  <a:rPr lang="en-US" dirty="0" smtClean="0"/>
                  <a:t> to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sup>
                    </m:sSup>
                  </m:oMath>
                </a14:m>
                <a:endParaRPr lang="en-US" dirty="0"/>
              </a:p>
              <a:p>
                <a:r>
                  <a:rPr lang="en-US" dirty="0" smtClean="0"/>
                  <a:t> </a:t>
                </a:r>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762402" y="4953076"/>
                <a:ext cx="1688805" cy="669286"/>
              </a:xfrm>
              <a:prstGeom prst="rect">
                <a:avLst/>
              </a:prstGeom>
              <a:blipFill>
                <a:blip r:embed="rId7"/>
                <a:stretch>
                  <a:fillRect l="-2888" t="-5505"/>
                </a:stretch>
              </a:blipFill>
            </p:spPr>
            <p:txBody>
              <a:bodyPr/>
              <a:lstStyle/>
              <a:p>
                <a:r>
                  <a:rPr lang="en-US">
                    <a:noFill/>
                  </a:rPr>
                  <a:t> </a:t>
                </a:r>
              </a:p>
            </p:txBody>
          </p:sp>
        </mc:Fallback>
      </mc:AlternateContent>
      <p:sp>
        <p:nvSpPr>
          <p:cNvPr id="28" name="Oval 27"/>
          <p:cNvSpPr/>
          <p:nvPr/>
        </p:nvSpPr>
        <p:spPr>
          <a:xfrm>
            <a:off x="3464896" y="2453503"/>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901300"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221550"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9359"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Rectangle 41"/>
              <p:cNvSpPr/>
              <p:nvPr/>
            </p:nvSpPr>
            <p:spPr>
              <a:xfrm>
                <a:off x="1693249" y="3679536"/>
                <a:ext cx="4451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1693249" y="3679536"/>
                <a:ext cx="445122"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4295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Optimal Policy</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09550" y="1553629"/>
                <a:ext cx="8850473" cy="4088042"/>
              </a:xfrm>
              <a:prstGeom prst="rect">
                <a:avLst/>
              </a:prstGeom>
              <a:noFill/>
            </p:spPr>
            <p:txBody>
              <a:bodyPr wrap="square" rtlCol="0">
                <a:spAutoFit/>
              </a:bodyPr>
              <a:lstStyle/>
              <a:p>
                <a:pPr>
                  <a:lnSpc>
                    <a:spcPct val="150000"/>
                  </a:lnSpc>
                </a:pPr>
                <a:r>
                  <a:rPr lang="en-US" dirty="0" smtClean="0">
                    <a:latin typeface="+mj-lt"/>
                  </a:rPr>
                  <a:t>For any MDP</a:t>
                </a:r>
              </a:p>
              <a:p>
                <a:pPr marL="285750" indent="-285750" algn="ctr">
                  <a:lnSpc>
                    <a:spcPct val="150000"/>
                  </a:lnSpc>
                  <a:buFont typeface="Arial" panose="020B0604020202020204" pitchFamily="34" charset="0"/>
                  <a:buChar char="•"/>
                </a:pPr>
                <a:r>
                  <a:rPr lang="en-US" dirty="0" smtClean="0">
                    <a:latin typeface="+mj-lt"/>
                  </a:rPr>
                  <a:t>There exists an optimal policy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oMath>
                </a14:m>
                <a:r>
                  <a:rPr lang="en-US" dirty="0" smtClean="0">
                    <a:latin typeface="+mj-lt"/>
                  </a:rPr>
                  <a:t> which is better than or equal to all other policies,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ea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𝜋</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All optimal policies achieve the optimal state-value function,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ea typeface="Cambria Math" panose="02040503050406030204" pitchFamily="18" charset="0"/>
                                </a:rPr>
                                <m:t>∗</m:t>
                              </m:r>
                            </m:sup>
                          </m:sSup>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i="1">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𝜋</m:t>
                              </m:r>
                            </m:lim>
                          </m:limLow>
                        </m:fNa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func>
                    </m:oMath>
                  </m:oMathPara>
                </a14:m>
                <a:endParaRPr lang="en-US" dirty="0" smtClean="0">
                  <a:latin typeface="+mj-lt"/>
                </a:endParaRPr>
              </a:p>
              <a:p>
                <a:pPr marL="285750" indent="-285750">
                  <a:lnSpc>
                    <a:spcPct val="150000"/>
                  </a:lnSpc>
                  <a:buFont typeface="Arial" panose="020B0604020202020204" pitchFamily="34" charset="0"/>
                  <a:buChar char="•"/>
                </a:pPr>
                <a:r>
                  <a:rPr lang="en-US" dirty="0"/>
                  <a:t>All optimal policies achieve the optimal </a:t>
                </a:r>
                <a:r>
                  <a:rPr lang="en-US" dirty="0" smtClean="0"/>
                  <a:t>action-value </a:t>
                </a:r>
                <a:r>
                  <a:rPr lang="en-US" dirty="0"/>
                  <a:t>function,</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ea typeface="Cambria Math" panose="02040503050406030204" pitchFamily="18" charset="0"/>
                                </a:rPr>
                                <m:t>∗</m:t>
                              </m:r>
                            </m:sup>
                          </m:sSup>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𝜋</m:t>
                              </m:r>
                            </m:lim>
                          </m:limLow>
                        </m:fName>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e>
                      </m:func>
                    </m:oMath>
                  </m:oMathPara>
                </a14:m>
                <a:endParaRPr lang="en-US" dirty="0" smtClean="0">
                  <a:latin typeface="+mj-lt"/>
                </a:endParaRPr>
              </a:p>
              <a:p>
                <a:pPr marL="285750" indent="-285750">
                  <a:lnSpc>
                    <a:spcPct val="150000"/>
                  </a:lnSpc>
                  <a:buFont typeface="Arial" panose="020B0604020202020204" pitchFamily="34" charset="0"/>
                  <a:buChar char="•"/>
                </a:pPr>
                <a:endParaRPr lang="en-US" dirty="0" smtClean="0">
                  <a:latin typeface="+mj-lt"/>
                </a:endParaRPr>
              </a:p>
              <a:p>
                <a:pPr algn="ctr">
                  <a:lnSpc>
                    <a:spcPct val="150000"/>
                  </a:lnSpc>
                </a:pPr>
                <a:endParaRPr lang="en-US" dirty="0" smtClean="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9550" y="1553629"/>
                <a:ext cx="8850473" cy="4088042"/>
              </a:xfrm>
              <a:prstGeom prst="rect">
                <a:avLst/>
              </a:prstGeom>
              <a:blipFill>
                <a:blip r:embed="rId2"/>
                <a:stretch>
                  <a:fillRect l="-551" r="-482"/>
                </a:stretch>
              </a:blipFill>
            </p:spPr>
            <p:txBody>
              <a:bodyPr/>
              <a:lstStyle/>
              <a:p>
                <a:r>
                  <a:rPr lang="en-US">
                    <a:noFill/>
                  </a:rPr>
                  <a:t> </a:t>
                </a:r>
              </a:p>
            </p:txBody>
          </p:sp>
        </mc:Fallback>
      </mc:AlternateContent>
    </p:spTree>
    <p:extLst>
      <p:ext uri="{BB962C8B-B14F-4D97-AF65-F5344CB8AC3E}">
        <p14:creationId xmlns:p14="http://schemas.microsoft.com/office/powerpoint/2010/main" val="242038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09549" y="286903"/>
                <a:ext cx="8607879" cy="855538"/>
              </a:xfrm>
            </p:spPr>
            <p:txBody>
              <a:bodyPr>
                <a:noAutofit/>
              </a:bodyPr>
              <a:lstStyle/>
              <a:p>
                <a:r>
                  <a:rPr lang="en-US" sz="3600" dirty="0" smtClean="0"/>
                  <a:t>Bellman Optimality Equation for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𝑉</m:t>
                        </m:r>
                      </m:e>
                      <m:sub>
                        <m:r>
                          <a:rPr lang="en-US" sz="3600" b="0" i="1" smtClean="0">
                            <a:latin typeface="Cambria Math" panose="02040503050406030204" pitchFamily="18" charset="0"/>
                          </a:rPr>
                          <m:t>∗</m:t>
                        </m:r>
                      </m:sub>
                    </m:sSub>
                  </m:oMath>
                </a14:m>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09549" y="286903"/>
                <a:ext cx="8607879" cy="855538"/>
              </a:xfrm>
              <a:blipFill>
                <a:blip r:embed="rId2"/>
                <a:stretch>
                  <a:fillRect l="-2125"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889350" y="3462165"/>
                <a:ext cx="5248275" cy="111447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𝑠</m:t>
                              </m:r>
                            </m:sub>
                            <m:sup>
                              <m:r>
                                <a:rPr lang="en-US" i="1">
                                  <a:latin typeface="Cambria Math" panose="02040503050406030204" pitchFamily="18" charset="0"/>
                                </a:rPr>
                                <m:t>𝑎</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𝒮</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a:latin typeface="Cambria Math" panose="02040503050406030204" pitchFamily="18" charset="0"/>
                                      <a:ea typeface="Cambria Math" panose="02040503050406030204" pitchFamily="18" charset="0"/>
                                    </a:rPr>
                                    <m:t>𝑎</m:t>
                                  </m:r>
                                </m:sup>
                              </m:sSubSup>
                            </m:e>
                          </m:nary>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e>
                      </m:func>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889350" y="3462165"/>
                <a:ext cx="5248275" cy="1114472"/>
              </a:xfrm>
              <a:prstGeom prst="rect">
                <a:avLst/>
              </a:prstGeom>
              <a:blipFill>
                <a:blip r:embed="rId3"/>
                <a:stretch>
                  <a:fillRect/>
                </a:stretch>
              </a:blipFill>
            </p:spPr>
            <p:txBody>
              <a:bodyPr/>
              <a:lstStyle/>
              <a:p>
                <a:r>
                  <a:rPr lang="en-US">
                    <a:noFill/>
                  </a:rPr>
                  <a:t> </a:t>
                </a:r>
              </a:p>
            </p:txBody>
          </p:sp>
        </mc:Fallback>
      </mc:AlternateContent>
      <p:sp>
        <p:nvSpPr>
          <p:cNvPr id="3" name="Oval 2"/>
          <p:cNvSpPr/>
          <p:nvPr/>
        </p:nvSpPr>
        <p:spPr>
          <a:xfrm>
            <a:off x="4384603" y="1199894"/>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552469" y="2123310"/>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759819" y="3131966"/>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985595" y="3131966"/>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881801" y="3131966"/>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820810" y="3131966"/>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379966" y="2123310"/>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3" idx="3"/>
            <a:endCxn id="7" idx="0"/>
          </p:cNvCxnSpPr>
          <p:nvPr/>
        </p:nvCxnSpPr>
        <p:spPr>
          <a:xfrm flipH="1">
            <a:off x="3594943" y="1434041"/>
            <a:ext cx="829833"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12" idx="0"/>
          </p:cNvCxnSpPr>
          <p:nvPr/>
        </p:nvCxnSpPr>
        <p:spPr>
          <a:xfrm>
            <a:off x="4618750" y="1434041"/>
            <a:ext cx="803690"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9" idx="0"/>
          </p:cNvCxnSpPr>
          <p:nvPr/>
        </p:nvCxnSpPr>
        <p:spPr>
          <a:xfrm flipH="1">
            <a:off x="3122755" y="2198346"/>
            <a:ext cx="442154"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5"/>
            <a:endCxn id="10" idx="0"/>
          </p:cNvCxnSpPr>
          <p:nvPr/>
        </p:nvCxnSpPr>
        <p:spPr>
          <a:xfrm>
            <a:off x="3624976" y="2198346"/>
            <a:ext cx="393985"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2" idx="4"/>
            <a:endCxn id="11" idx="0"/>
          </p:cNvCxnSpPr>
          <p:nvPr/>
        </p:nvCxnSpPr>
        <p:spPr>
          <a:xfrm flipH="1">
            <a:off x="4957970" y="2211220"/>
            <a:ext cx="464470" cy="92074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5"/>
            <a:endCxn id="8" idx="0"/>
          </p:cNvCxnSpPr>
          <p:nvPr/>
        </p:nvCxnSpPr>
        <p:spPr>
          <a:xfrm>
            <a:off x="5452473" y="2198346"/>
            <a:ext cx="444506"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1639908" y="1125536"/>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639908" y="1125536"/>
                <a:ext cx="35452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639908" y="1938644"/>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1639908" y="1938644"/>
                <a:ext cx="3762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639908" y="3042235"/>
                <a:ext cx="429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1639908" y="3042235"/>
                <a:ext cx="42960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87389" y="2458306"/>
                <a:ext cx="356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2987389" y="2458306"/>
                <a:ext cx="356443" cy="369332"/>
              </a:xfrm>
              <a:prstGeom prst="rect">
                <a:avLst/>
              </a:prstGeom>
              <a:blipFill>
                <a:blip r:embed="rId7"/>
                <a:stretch>
                  <a:fillRect/>
                </a:stretch>
              </a:blipFill>
            </p:spPr>
            <p:txBody>
              <a:bodyPr/>
              <a:lstStyle/>
              <a:p>
                <a:r>
                  <a:rPr lang="en-US">
                    <a:noFill/>
                  </a:rPr>
                  <a:t> </a:t>
                </a:r>
              </a:p>
            </p:txBody>
          </p:sp>
        </mc:Fallback>
      </mc:AlternateContent>
      <p:sp>
        <p:nvSpPr>
          <p:cNvPr id="5" name="Arc 4"/>
          <p:cNvSpPr/>
          <p:nvPr/>
        </p:nvSpPr>
        <p:spPr>
          <a:xfrm rot="2694358" flipV="1">
            <a:off x="3935393" y="463072"/>
            <a:ext cx="1172738" cy="1245366"/>
          </a:xfrm>
          <a:prstGeom prst="arc">
            <a:avLst>
              <a:gd name="adj1" fmla="val 17005940"/>
              <a:gd name="adj2" fmla="val 20717464"/>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p:nvPr/>
        </p:nvSpPr>
        <p:spPr>
          <a:xfrm>
            <a:off x="344878" y="4769199"/>
            <a:ext cx="8472550"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An optimal first action, followed by an optimal policy from successor state. </a:t>
            </a:r>
            <a:endParaRPr lang="en-US" dirty="0">
              <a:latin typeface="+mj-lt"/>
            </a:endParaRPr>
          </a:p>
        </p:txBody>
      </p:sp>
    </p:spTree>
    <p:extLst>
      <p:ext uri="{BB962C8B-B14F-4D97-AF65-F5344CB8AC3E}">
        <p14:creationId xmlns:p14="http://schemas.microsoft.com/office/powerpoint/2010/main" val="2956456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A6DF-0D4B-4C4C-B69E-3AEFD8097BAD}"/>
              </a:ext>
            </a:extLst>
          </p:cNvPr>
          <p:cNvSpPr>
            <a:spLocks noGrp="1"/>
          </p:cNvSpPr>
          <p:nvPr>
            <p:ph type="title"/>
          </p:nvPr>
        </p:nvSpPr>
        <p:spPr>
          <a:xfrm>
            <a:off x="457200" y="434791"/>
            <a:ext cx="8229600" cy="855538"/>
          </a:xfrm>
        </p:spPr>
        <p:txBody>
          <a:bodyPr>
            <a:normAutofit/>
          </a:bodyPr>
          <a:lstStyle/>
          <a:p>
            <a:pPr algn="l"/>
            <a:r>
              <a:rPr lang="en-US" dirty="0">
                <a:latin typeface="+mj-lt"/>
              </a:rPr>
              <a:t>Outlines</a:t>
            </a:r>
          </a:p>
        </p:txBody>
      </p:sp>
      <p:sp>
        <p:nvSpPr>
          <p:cNvPr id="3" name="Content Placeholder 2">
            <a:extLst>
              <a:ext uri="{FF2B5EF4-FFF2-40B4-BE49-F238E27FC236}">
                <a16:creationId xmlns:a16="http://schemas.microsoft.com/office/drawing/2014/main" id="{A1D64993-1F96-B24A-A3D8-92C0A4C467FA}"/>
              </a:ext>
            </a:extLst>
          </p:cNvPr>
          <p:cNvSpPr>
            <a:spLocks noGrp="1"/>
          </p:cNvSpPr>
          <p:nvPr>
            <p:ph idx="1"/>
          </p:nvPr>
        </p:nvSpPr>
        <p:spPr/>
        <p:txBody>
          <a:bodyPr>
            <a:normAutofit/>
          </a:bodyPr>
          <a:lstStyle/>
          <a:p>
            <a:r>
              <a:rPr lang="en-US" sz="2000" dirty="0" smtClean="0">
                <a:latin typeface="+mj-lt"/>
              </a:rPr>
              <a:t>Markov Decision Process</a:t>
            </a:r>
            <a:endParaRPr lang="en-US" sz="2000" dirty="0">
              <a:latin typeface="+mj-lt"/>
            </a:endParaRPr>
          </a:p>
          <a:p>
            <a:r>
              <a:rPr lang="en-US" sz="2000" dirty="0" smtClean="0">
                <a:latin typeface="+mj-lt"/>
              </a:rPr>
              <a:t>Dynamic Programming</a:t>
            </a:r>
            <a:endParaRPr lang="en-US" sz="2000" dirty="0">
              <a:latin typeface="+mj-lt"/>
            </a:endParaRPr>
          </a:p>
          <a:p>
            <a:r>
              <a:rPr lang="en-US" sz="2000" dirty="0" smtClean="0">
                <a:latin typeface="+mj-lt"/>
              </a:rPr>
              <a:t>Q-Learning</a:t>
            </a:r>
            <a:endParaRPr lang="en-US" sz="2000" dirty="0">
              <a:latin typeface="+mj-lt"/>
            </a:endParaRPr>
          </a:p>
          <a:p>
            <a:r>
              <a:rPr lang="en-US" sz="2000" dirty="0" smtClean="0">
                <a:latin typeface="+mj-lt"/>
              </a:rPr>
              <a:t>Possible Solutions</a:t>
            </a:r>
            <a:endParaRPr lang="en-US" sz="2000" dirty="0">
              <a:latin typeface="+mj-lt"/>
            </a:endParaRPr>
          </a:p>
        </p:txBody>
      </p:sp>
    </p:spTree>
    <p:extLst>
      <p:ext uri="{BB962C8B-B14F-4D97-AF65-F5344CB8AC3E}">
        <p14:creationId xmlns:p14="http://schemas.microsoft.com/office/powerpoint/2010/main" val="4105238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09549" y="286903"/>
                <a:ext cx="8607879" cy="855538"/>
              </a:xfrm>
            </p:spPr>
            <p:txBody>
              <a:bodyPr>
                <a:noAutofit/>
              </a:bodyPr>
              <a:lstStyle/>
              <a:p>
                <a:r>
                  <a:rPr lang="en-US" sz="3600" dirty="0" smtClean="0"/>
                  <a:t>Bellman Optimality Equation for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𝑄</m:t>
                        </m:r>
                      </m:e>
                      <m:sub>
                        <m:r>
                          <a:rPr lang="en-US" sz="3600" b="0" i="1" smtClean="0">
                            <a:latin typeface="Cambria Math" panose="02040503050406030204" pitchFamily="18" charset="0"/>
                          </a:rPr>
                          <m:t>∗</m:t>
                        </m:r>
                      </m:sub>
                    </m:sSub>
                    <m:d>
                      <m:dPr>
                        <m:ctrlPr>
                          <a:rPr lang="en-US" sz="3600" i="1">
                            <a:latin typeface="Cambria Math" panose="02040503050406030204" pitchFamily="18" charset="0"/>
                          </a:rPr>
                        </m:ctrlPr>
                      </m:dPr>
                      <m:e>
                        <m:r>
                          <a:rPr lang="en-US" sz="3600">
                            <a:latin typeface="Cambria Math" panose="02040503050406030204" pitchFamily="18" charset="0"/>
                          </a:rPr>
                          <m:t>𝑠</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a</m:t>
                        </m:r>
                      </m:e>
                    </m:d>
                  </m:oMath>
                </a14:m>
                <a:r>
                  <a:rPr lang="en-US" sz="3600" dirty="0" smtClean="0"/>
                  <a:t> </a:t>
                </a:r>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09549" y="286903"/>
                <a:ext cx="8607879" cy="855538"/>
              </a:xfrm>
              <a:blipFill>
                <a:blip r:embed="rId2"/>
                <a:stretch>
                  <a:fillRect l="-2125"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76306" y="4475507"/>
                <a:ext cx="5498731" cy="111447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𝑠</m:t>
                          </m:r>
                        </m:sub>
                        <m:sup>
                          <m:r>
                            <a:rPr lang="en-US" i="1">
                              <a:latin typeface="Cambria Math" panose="02040503050406030204" pitchFamily="18" charset="0"/>
                            </a:rPr>
                            <m:t>𝑎</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𝒮</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a:latin typeface="Cambria Math" panose="02040503050406030204" pitchFamily="18" charset="0"/>
                                  <a:ea typeface="Cambria Math" panose="02040503050406030204" pitchFamily="18" charset="0"/>
                                </a:rPr>
                                <m:t>𝑎</m:t>
                              </m:r>
                            </m:sup>
                          </m:sSubSup>
                        </m:e>
                      </m:nary>
                      <m:func>
                        <m:funcPr>
                          <m:ctrlPr>
                            <a:rPr lang="en-US" i="1" smtClean="0">
                              <a:latin typeface="Cambria Math" panose="02040503050406030204" pitchFamily="18" charset="0"/>
                              <a:ea typeface="Cambria Math" panose="02040503050406030204" pitchFamily="18" charset="0"/>
                            </a:rPr>
                          </m:ctrlPr>
                        </m:funcPr>
                        <m:fName>
                          <m:limLow>
                            <m:limLowPr>
                              <m:ctrlPr>
                                <a:rPr lang="en-US" i="1" smtClean="0">
                                  <a:latin typeface="Cambria Math" panose="02040503050406030204" pitchFamily="18" charset="0"/>
                                  <a:ea typeface="Cambria Math" panose="02040503050406030204" pitchFamily="18" charset="0"/>
                                </a:rPr>
                              </m:ctrlPr>
                            </m:limLowPr>
                            <m:e>
                              <m:r>
                                <m:rPr>
                                  <m:sty m:val="p"/>
                                </m:rPr>
                                <a:rPr lang="en-US" i="0" smtClean="0">
                                  <a:latin typeface="Cambria Math" panose="02040503050406030204" pitchFamily="18" charset="0"/>
                                  <a:ea typeface="Cambria Math" panose="02040503050406030204" pitchFamily="18" charset="0"/>
                                </a:rPr>
                                <m:t>max</m:t>
                              </m:r>
                            </m:e>
                            <m:li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m:t>
                                  </m:r>
                                </m:sup>
                              </m:sSup>
                            </m:lim>
                          </m:limLow>
                        </m:fName>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func>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76306" y="4475507"/>
                <a:ext cx="5498731" cy="1114472"/>
              </a:xfrm>
              <a:prstGeom prst="rect">
                <a:avLst/>
              </a:prstGeom>
              <a:blipFill>
                <a:blip r:embed="rId3"/>
                <a:stretch>
                  <a:fillRect/>
                </a:stretch>
              </a:blipFill>
            </p:spPr>
            <p:txBody>
              <a:bodyPr/>
              <a:lstStyle/>
              <a:p>
                <a:r>
                  <a:rPr lang="en-US">
                    <a:noFill/>
                  </a:rPr>
                  <a:t> </a:t>
                </a:r>
              </a:p>
            </p:txBody>
          </p:sp>
        </mc:Fallback>
      </mc:AlternateContent>
      <p:sp>
        <p:nvSpPr>
          <p:cNvPr id="7" name="Oval 6"/>
          <p:cNvSpPr/>
          <p:nvPr/>
        </p:nvSpPr>
        <p:spPr>
          <a:xfrm>
            <a:off x="4521763" y="1531020"/>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440679" y="2455562"/>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60801"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7" idx="3"/>
            <a:endCxn id="28" idx="7"/>
          </p:cNvCxnSpPr>
          <p:nvPr/>
        </p:nvCxnSpPr>
        <p:spPr>
          <a:xfrm flipH="1">
            <a:off x="3699043" y="1606056"/>
            <a:ext cx="835160" cy="887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5"/>
            <a:endCxn id="8" idx="1"/>
          </p:cNvCxnSpPr>
          <p:nvPr/>
        </p:nvCxnSpPr>
        <p:spPr>
          <a:xfrm>
            <a:off x="4594270" y="1606056"/>
            <a:ext cx="886582" cy="88967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8" idx="3"/>
            <a:endCxn id="33" idx="0"/>
          </p:cNvCxnSpPr>
          <p:nvPr/>
        </p:nvCxnSpPr>
        <p:spPr>
          <a:xfrm flipH="1">
            <a:off x="3001833" y="2687650"/>
            <a:ext cx="503236" cy="112962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8" idx="5"/>
            <a:endCxn id="32" idx="0"/>
          </p:cNvCxnSpPr>
          <p:nvPr/>
        </p:nvCxnSpPr>
        <p:spPr>
          <a:xfrm>
            <a:off x="3699043" y="2687650"/>
            <a:ext cx="564981" cy="112962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3"/>
            <a:endCxn id="31" idx="7"/>
          </p:cNvCxnSpPr>
          <p:nvPr/>
        </p:nvCxnSpPr>
        <p:spPr>
          <a:xfrm flipH="1">
            <a:off x="4973807" y="2689709"/>
            <a:ext cx="507045" cy="114043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5"/>
            <a:endCxn id="12" idx="1"/>
          </p:cNvCxnSpPr>
          <p:nvPr/>
        </p:nvCxnSpPr>
        <p:spPr>
          <a:xfrm>
            <a:off x="5674826" y="2689709"/>
            <a:ext cx="598415" cy="114043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1719924" y="1356258"/>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719924" y="1356258"/>
                <a:ext cx="37625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707703" y="2405997"/>
                <a:ext cx="429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1707703" y="2405997"/>
                <a:ext cx="42960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810300" y="1787803"/>
                <a:ext cx="356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810300" y="1787803"/>
                <a:ext cx="356443" cy="369332"/>
              </a:xfrm>
              <a:prstGeom prst="rect">
                <a:avLst/>
              </a:prstGeom>
              <a:blipFill>
                <a:blip r:embed="rId6"/>
                <a:stretch>
                  <a:fillRect/>
                </a:stretch>
              </a:blipFill>
            </p:spPr>
            <p:txBody>
              <a:bodyPr/>
              <a:lstStyle/>
              <a:p>
                <a:r>
                  <a:rPr lang="en-US">
                    <a:noFill/>
                  </a:rPr>
                  <a:t> </a:t>
                </a:r>
              </a:p>
            </p:txBody>
          </p:sp>
        </mc:Fallback>
      </mc:AlternateContent>
      <p:sp>
        <p:nvSpPr>
          <p:cNvPr id="28" name="Oval 27"/>
          <p:cNvSpPr/>
          <p:nvPr/>
        </p:nvSpPr>
        <p:spPr>
          <a:xfrm>
            <a:off x="3464896" y="2453503"/>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901300"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221550"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9359" y="3817271"/>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Rectangle 41"/>
              <p:cNvSpPr/>
              <p:nvPr/>
            </p:nvSpPr>
            <p:spPr>
              <a:xfrm>
                <a:off x="1693249" y="3679536"/>
                <a:ext cx="4451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1693249" y="3679536"/>
                <a:ext cx="445122" cy="369332"/>
              </a:xfrm>
              <a:prstGeom prst="rect">
                <a:avLst/>
              </a:prstGeom>
              <a:blipFill>
                <a:blip r:embed="rId8"/>
                <a:stretch>
                  <a:fillRect/>
                </a:stretch>
              </a:blipFill>
            </p:spPr>
            <p:txBody>
              <a:bodyPr/>
              <a:lstStyle/>
              <a:p>
                <a:r>
                  <a:rPr lang="en-US">
                    <a:noFill/>
                  </a:rPr>
                  <a:t> </a:t>
                </a:r>
              </a:p>
            </p:txBody>
          </p:sp>
        </mc:Fallback>
      </mc:AlternateContent>
      <p:sp>
        <p:nvSpPr>
          <p:cNvPr id="23" name="Arc 22"/>
          <p:cNvSpPr/>
          <p:nvPr/>
        </p:nvSpPr>
        <p:spPr>
          <a:xfrm rot="2590451" flipV="1">
            <a:off x="3172125" y="2152637"/>
            <a:ext cx="866588" cy="883620"/>
          </a:xfrm>
          <a:prstGeom prst="arc">
            <a:avLst>
              <a:gd name="adj1" fmla="val 17005940"/>
              <a:gd name="adj2" fmla="val 20717464"/>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Arc 25"/>
          <p:cNvSpPr/>
          <p:nvPr/>
        </p:nvSpPr>
        <p:spPr>
          <a:xfrm rot="2590451" flipV="1">
            <a:off x="5144545" y="2147341"/>
            <a:ext cx="866588" cy="883620"/>
          </a:xfrm>
          <a:prstGeom prst="arc">
            <a:avLst>
              <a:gd name="adj1" fmla="val 17005940"/>
              <a:gd name="adj2" fmla="val 20717464"/>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0383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73193" cy="855538"/>
          </a:xfrm>
        </p:spPr>
        <p:txBody>
          <a:bodyPr>
            <a:normAutofit fontScale="90000"/>
          </a:bodyPr>
          <a:lstStyle/>
          <a:p>
            <a:r>
              <a:rPr lang="en-US" dirty="0" smtClean="0"/>
              <a:t>Planning by Dynamic Programming</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09550" y="1227058"/>
                <a:ext cx="8850473"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mj-lt"/>
                  </a:rPr>
                  <a:t>Dynamic programming (DP) assumes full knowledge of the MDP,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𝒮</m:t>
                        </m:r>
                        <m:r>
                          <a:rPr lang="en-US" i="1">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𝒜</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𝒫</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ℛ</m:t>
                        </m:r>
                      </m:e>
                    </m:d>
                  </m:oMath>
                </a14:m>
                <a:r>
                  <a:rPr lang="en-US" dirty="0" smtClean="0">
                    <a:latin typeface="+mj-lt"/>
                  </a:rPr>
                  <a:t> </a:t>
                </a:r>
              </a:p>
              <a:p>
                <a:pPr marL="285750" indent="-285750">
                  <a:lnSpc>
                    <a:spcPct val="150000"/>
                  </a:lnSpc>
                  <a:buFont typeface="Arial" panose="020B0604020202020204" pitchFamily="34" charset="0"/>
                  <a:buChar char="•"/>
                </a:pPr>
                <a:r>
                  <a:rPr lang="en-US" dirty="0" smtClean="0">
                    <a:latin typeface="+mj-lt"/>
                  </a:rPr>
                  <a:t>DP solves complex problems by breaking them down into sub-problems.</a:t>
                </a:r>
              </a:p>
              <a:p>
                <a:pPr marL="285750" indent="-285750">
                  <a:lnSpc>
                    <a:spcPct val="150000"/>
                  </a:lnSpc>
                  <a:buFont typeface="Arial" panose="020B0604020202020204" pitchFamily="34" charset="0"/>
                  <a:buChar char="•"/>
                </a:pPr>
                <a:r>
                  <a:rPr lang="en-US" dirty="0" smtClean="0">
                    <a:latin typeface="+mj-lt"/>
                  </a:rPr>
                  <a:t>DP is a very general solution method for problems have two properties:</a:t>
                </a:r>
              </a:p>
              <a:p>
                <a:pPr marL="742950" lvl="1" indent="-285750">
                  <a:lnSpc>
                    <a:spcPct val="150000"/>
                  </a:lnSpc>
                  <a:buFont typeface="Arial" panose="020B0604020202020204" pitchFamily="34" charset="0"/>
                  <a:buChar char="•"/>
                </a:pPr>
                <a:r>
                  <a:rPr lang="en-US" dirty="0" smtClean="0">
                    <a:latin typeface="+mj-lt"/>
                  </a:rPr>
                  <a:t>Optimal substructure:</a:t>
                </a:r>
              </a:p>
              <a:p>
                <a:pPr marL="1200150" lvl="2" indent="-285750">
                  <a:buFont typeface="Arial" panose="020B0604020202020204" pitchFamily="34" charset="0"/>
                  <a:buChar char="•"/>
                </a:pPr>
                <a:r>
                  <a:rPr lang="en-US" dirty="0" smtClean="0">
                    <a:latin typeface="+mj-lt"/>
                  </a:rPr>
                  <a:t>Principle of optimality</a:t>
                </a:r>
                <a:r>
                  <a:rPr lang="en-US" baseline="30000" dirty="0"/>
                  <a:t>[1]</a:t>
                </a:r>
                <a:r>
                  <a:rPr lang="en-US" dirty="0" smtClean="0">
                    <a:latin typeface="+mj-lt"/>
                  </a:rPr>
                  <a:t> applies</a:t>
                </a:r>
              </a:p>
              <a:p>
                <a:pPr marL="1200150" lvl="2" indent="-285750">
                  <a:buFont typeface="Arial" panose="020B0604020202020204" pitchFamily="34" charset="0"/>
                  <a:buChar char="•"/>
                </a:pPr>
                <a:r>
                  <a:rPr lang="en-US" dirty="0" smtClean="0">
                    <a:latin typeface="+mj-lt"/>
                  </a:rPr>
                  <a:t>Optimal solution can be decomposed into sub-problems</a:t>
                </a:r>
              </a:p>
              <a:p>
                <a:pPr marL="742950" lvl="1" indent="-285750">
                  <a:lnSpc>
                    <a:spcPct val="150000"/>
                  </a:lnSpc>
                  <a:buFont typeface="Arial" panose="020B0604020202020204" pitchFamily="34" charset="0"/>
                  <a:buChar char="•"/>
                </a:pPr>
                <a:r>
                  <a:rPr lang="en-US" dirty="0" smtClean="0">
                    <a:latin typeface="+mj-lt"/>
                  </a:rPr>
                  <a:t>Overlapping sub-problems:</a:t>
                </a:r>
                <a:endParaRPr lang="en-US" dirty="0">
                  <a:latin typeface="+mj-lt"/>
                </a:endParaRPr>
              </a:p>
              <a:p>
                <a:pPr marL="1200150" lvl="2" indent="-285750">
                  <a:buFont typeface="Arial" panose="020B0604020202020204" pitchFamily="34" charset="0"/>
                  <a:buChar char="•"/>
                </a:pPr>
                <a:r>
                  <a:rPr lang="en-US" dirty="0" smtClean="0">
                    <a:latin typeface="+mj-lt"/>
                  </a:rPr>
                  <a:t>Sub-problem recur many times</a:t>
                </a:r>
                <a:endParaRPr lang="en-US" dirty="0">
                  <a:latin typeface="+mj-lt"/>
                </a:endParaRPr>
              </a:p>
              <a:p>
                <a:pPr marL="1200150" lvl="2" indent="-285750">
                  <a:buFont typeface="Arial" panose="020B0604020202020204" pitchFamily="34" charset="0"/>
                  <a:buChar char="•"/>
                </a:pPr>
                <a:r>
                  <a:rPr lang="en-US" dirty="0" smtClean="0">
                    <a:latin typeface="+mj-lt"/>
                  </a:rPr>
                  <a:t>Solution can be cached and reused</a:t>
                </a:r>
                <a:endParaRPr lang="en-US" dirty="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9550" y="1227058"/>
                <a:ext cx="8850473" cy="3277820"/>
              </a:xfrm>
              <a:prstGeom prst="rect">
                <a:avLst/>
              </a:prstGeom>
              <a:blipFill>
                <a:blip r:embed="rId2"/>
                <a:stretch>
                  <a:fillRect l="-413" b="-2045"/>
                </a:stretch>
              </a:blipFill>
            </p:spPr>
            <p:txBody>
              <a:bodyPr/>
              <a:lstStyle/>
              <a:p>
                <a:r>
                  <a:rPr lang="en-US">
                    <a:noFill/>
                  </a:rPr>
                  <a:t> </a:t>
                </a:r>
              </a:p>
            </p:txBody>
          </p:sp>
        </mc:Fallback>
      </mc:AlternateContent>
      <p:sp>
        <p:nvSpPr>
          <p:cNvPr id="3" name="Rectangle 2"/>
          <p:cNvSpPr/>
          <p:nvPr/>
        </p:nvSpPr>
        <p:spPr>
          <a:xfrm>
            <a:off x="209549" y="4878651"/>
            <a:ext cx="8589217" cy="1000274"/>
          </a:xfrm>
          <a:prstGeom prst="rect">
            <a:avLst/>
          </a:prstGeom>
        </p:spPr>
        <p:txBody>
          <a:bodyPr wrap="square">
            <a:spAutoFit/>
          </a:bodyPr>
          <a:lstStyle/>
          <a:p>
            <a:pPr>
              <a:lnSpc>
                <a:spcPct val="150000"/>
              </a:lnSpc>
            </a:pPr>
            <a:r>
              <a:rPr lang="en-US" baseline="30000" dirty="0" smtClean="0"/>
              <a:t>[1] </a:t>
            </a:r>
            <a:r>
              <a:rPr lang="en-US" dirty="0" smtClean="0"/>
              <a:t>Bellman’s Principle of Optimality:</a:t>
            </a:r>
          </a:p>
          <a:p>
            <a:r>
              <a:rPr lang="en-US" sz="1600" dirty="0" smtClean="0"/>
              <a:t>An optimal policy has the property that whatever the initial state and initial decision are, the remaining decisions must constitute an optimal policy with regard to the state resulting from the first decision</a:t>
            </a:r>
            <a:endParaRPr lang="en-US" sz="1600" dirty="0"/>
          </a:p>
        </p:txBody>
      </p:sp>
    </p:spTree>
    <p:extLst>
      <p:ext uri="{BB962C8B-B14F-4D97-AF65-F5344CB8AC3E}">
        <p14:creationId xmlns:p14="http://schemas.microsoft.com/office/powerpoint/2010/main" val="2637567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Iterative Policy Evaluation</a:t>
            </a:r>
            <a:endParaRPr lang="en-US" sz="3600" dirty="0"/>
          </a:p>
        </p:txBody>
      </p:sp>
      <mc:AlternateContent xmlns:mc="http://schemas.openxmlformats.org/markup-compatibility/2006" xmlns:a14="http://schemas.microsoft.com/office/drawing/2010/main">
        <mc:Choice Requires="a14">
          <p:sp>
            <p:nvSpPr>
              <p:cNvPr id="4" name="TextBox 3"/>
              <p:cNvSpPr txBox="1"/>
              <p:nvPr/>
            </p:nvSpPr>
            <p:spPr>
              <a:xfrm>
                <a:off x="2068404" y="3291387"/>
                <a:ext cx="5248275" cy="1204304"/>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𝒜</m:t>
                          </m:r>
                        </m:sub>
                        <m:sup/>
                        <m:e>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nary>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𝑠</m:t>
                              </m:r>
                            </m:sub>
                            <m:sup>
                              <m:r>
                                <a:rPr lang="en-US" i="1">
                                  <a:latin typeface="Cambria Math" panose="02040503050406030204" pitchFamily="18" charset="0"/>
                                </a:rPr>
                                <m:t>𝑎</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smtClean="0">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smtClean="0">
                                  <a:latin typeface="Cambria Math" panose="02040503050406030204" pitchFamily="18" charset="0"/>
                                  <a:ea typeface="Cambria Math" panose="02040503050406030204" pitchFamily="18" charset="0"/>
                                </a:rPr>
                                <m:t>𝒮</m:t>
                              </m:r>
                            </m:sub>
                            <m:sup/>
                            <m:e>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𝒫</m:t>
                                  </m:r>
                                </m:e>
                                <m:sub>
                                  <m:r>
                                    <a:rPr lang="en-US" b="0" i="1" smtClean="0">
                                      <a:latin typeface="Cambria Math" panose="02040503050406030204" pitchFamily="18" charset="0"/>
                                      <a:ea typeface="Cambria Math" panose="02040503050406030204" pitchFamily="18" charset="0"/>
                                    </a:rPr>
                                    <m:t>𝑠</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sub>
                                <m:sup>
                                  <m:r>
                                    <a:rPr lang="en-US" b="0" i="1" smtClean="0">
                                      <a:latin typeface="Cambria Math" panose="02040503050406030204" pitchFamily="18" charset="0"/>
                                      <a:ea typeface="Cambria Math" panose="02040503050406030204" pitchFamily="18" charset="0"/>
                                    </a:rPr>
                                    <m:t>𝑎</m:t>
                                  </m:r>
                                </m:sup>
                              </m:sSubSup>
                            </m:e>
                          </m:nary>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m:rPr>
                              <m:nor/>
                            </m:rPr>
                            <a:rPr lang="en-US" dirty="0"/>
                            <m:t> </m:t>
                          </m:r>
                        </m:e>
                      </m:d>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68404" y="3291387"/>
                <a:ext cx="5248275" cy="1204304"/>
              </a:xfrm>
              <a:prstGeom prst="rect">
                <a:avLst/>
              </a:prstGeom>
              <a:blipFill>
                <a:blip r:embed="rId2"/>
                <a:stretch>
                  <a:fillRect/>
                </a:stretch>
              </a:blipFill>
            </p:spPr>
            <p:txBody>
              <a:bodyPr/>
              <a:lstStyle/>
              <a:p>
                <a:r>
                  <a:rPr lang="en-US">
                    <a:noFill/>
                  </a:rPr>
                  <a:t> </a:t>
                </a:r>
              </a:p>
            </p:txBody>
          </p:sp>
        </mc:Fallback>
      </mc:AlternateContent>
      <p:sp>
        <p:nvSpPr>
          <p:cNvPr id="3" name="Oval 2"/>
          <p:cNvSpPr/>
          <p:nvPr/>
        </p:nvSpPr>
        <p:spPr>
          <a:xfrm>
            <a:off x="4427077" y="1264380"/>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594943" y="2187796"/>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802293" y="3196452"/>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028069" y="3196452"/>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924275" y="3196452"/>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863284" y="3196452"/>
            <a:ext cx="274320" cy="27432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422440" y="2187796"/>
            <a:ext cx="84947" cy="87910"/>
          </a:xfrm>
          <a:prstGeom prst="ellipse">
            <a:avLst/>
          </a:prstGeom>
          <a:solidFill>
            <a:schemeClr val="tx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3" idx="3"/>
            <a:endCxn id="7" idx="0"/>
          </p:cNvCxnSpPr>
          <p:nvPr/>
        </p:nvCxnSpPr>
        <p:spPr>
          <a:xfrm flipH="1">
            <a:off x="3637417" y="1498527"/>
            <a:ext cx="829833"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12" idx="0"/>
          </p:cNvCxnSpPr>
          <p:nvPr/>
        </p:nvCxnSpPr>
        <p:spPr>
          <a:xfrm>
            <a:off x="4661224" y="1498527"/>
            <a:ext cx="803690" cy="68926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9" idx="0"/>
          </p:cNvCxnSpPr>
          <p:nvPr/>
        </p:nvCxnSpPr>
        <p:spPr>
          <a:xfrm flipH="1">
            <a:off x="3165229" y="2262832"/>
            <a:ext cx="442154"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5"/>
            <a:endCxn id="10" idx="0"/>
          </p:cNvCxnSpPr>
          <p:nvPr/>
        </p:nvCxnSpPr>
        <p:spPr>
          <a:xfrm>
            <a:off x="3667450" y="2262832"/>
            <a:ext cx="393985"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2" idx="4"/>
            <a:endCxn id="11" idx="0"/>
          </p:cNvCxnSpPr>
          <p:nvPr/>
        </p:nvCxnSpPr>
        <p:spPr>
          <a:xfrm flipH="1">
            <a:off x="5000444" y="2275706"/>
            <a:ext cx="464470" cy="92074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5"/>
            <a:endCxn id="8" idx="0"/>
          </p:cNvCxnSpPr>
          <p:nvPr/>
        </p:nvCxnSpPr>
        <p:spPr>
          <a:xfrm>
            <a:off x="5494947" y="2262832"/>
            <a:ext cx="444506" cy="9336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1682382" y="1216874"/>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682382" y="1216874"/>
                <a:ext cx="35452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692147" y="2015258"/>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1692147" y="2015258"/>
                <a:ext cx="37625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682382" y="3106721"/>
                <a:ext cx="429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1682382" y="3106721"/>
                <a:ext cx="42960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029863" y="2522792"/>
                <a:ext cx="3564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029863" y="2522792"/>
                <a:ext cx="35644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940099" y="5130305"/>
                <a:ext cx="5248275" cy="507831"/>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a:latin typeface="Cambria Math" panose="02040503050406030204" pitchFamily="18" charset="0"/>
                            </a:rPr>
                            <m:t>𝑽</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𝓡</m:t>
                          </m:r>
                        </m:e>
                        <m:sup>
                          <m:r>
                            <a:rPr lang="en-US" b="0" i="1" smtClean="0">
                              <a:latin typeface="Cambria Math" panose="02040503050406030204" pitchFamily="18" charset="0"/>
                              <a:ea typeface="Cambria Math" panose="02040503050406030204" pitchFamily="18" charset="0"/>
                            </a:rPr>
                            <m:t>𝜋</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sSup>
                        <m:sSupPr>
                          <m:ctrlPr>
                            <a:rPr lang="en-US" i="1" smtClean="0">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𝓟</m:t>
                          </m:r>
                        </m:e>
                        <m:sup>
                          <m:r>
                            <a:rPr lang="en-US" i="1">
                              <a:latin typeface="Cambria Math" panose="02040503050406030204" pitchFamily="18" charset="0"/>
                              <a:ea typeface="Cambria Math" panose="02040503050406030204" pitchFamily="18" charset="0"/>
                            </a:rPr>
                            <m:t>𝜋</m:t>
                          </m:r>
                        </m:sup>
                      </m:sSup>
                      <m:sSub>
                        <m:sSubPr>
                          <m:ctrlPr>
                            <a:rPr lang="en-US" i="1">
                              <a:latin typeface="Cambria Math" panose="02040503050406030204" pitchFamily="18" charset="0"/>
                            </a:rPr>
                          </m:ctrlPr>
                        </m:sSubPr>
                        <m:e>
                          <m:r>
                            <a:rPr lang="en-US" b="1" i="1">
                              <a:latin typeface="Cambria Math" panose="02040503050406030204" pitchFamily="18" charset="0"/>
                            </a:rPr>
                            <m:t>𝑽</m:t>
                          </m:r>
                        </m:e>
                        <m:sub>
                          <m:r>
                            <a:rPr lang="en-US" i="1">
                              <a:latin typeface="Cambria Math" panose="02040503050406030204" pitchFamily="18" charset="0"/>
                            </a:rPr>
                            <m:t>𝑘</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940099" y="5130305"/>
                <a:ext cx="5248275" cy="507831"/>
              </a:xfrm>
              <a:prstGeom prst="rect">
                <a:avLst/>
              </a:prstGeom>
              <a:blipFill>
                <a:blip r:embed="rId7"/>
                <a:stretch>
                  <a:fillRect/>
                </a:stretch>
              </a:blipFill>
            </p:spPr>
            <p:txBody>
              <a:bodyPr/>
              <a:lstStyle/>
              <a:p>
                <a:r>
                  <a:rPr lang="en-US">
                    <a:noFill/>
                  </a:rPr>
                  <a:t> </a:t>
                </a:r>
              </a:p>
            </p:txBody>
          </p:sp>
        </mc:Fallback>
      </mc:AlternateContent>
      <p:sp>
        <p:nvSpPr>
          <p:cNvPr id="28" name="Rectangle 27"/>
          <p:cNvSpPr/>
          <p:nvPr/>
        </p:nvSpPr>
        <p:spPr>
          <a:xfrm>
            <a:off x="408883" y="4671738"/>
            <a:ext cx="6404317" cy="369332"/>
          </a:xfrm>
          <a:prstGeom prst="rect">
            <a:avLst/>
          </a:prstGeom>
        </p:spPr>
        <p:txBody>
          <a:bodyPr wrap="none">
            <a:spAutoFit/>
          </a:bodyPr>
          <a:lstStyle/>
          <a:p>
            <a:r>
              <a:rPr lang="en-US" dirty="0" smtClean="0">
                <a:latin typeface="+mj-lt"/>
              </a:rPr>
              <a:t>Update present state-value function based on next time step:</a:t>
            </a:r>
            <a:endParaRPr lang="en-US" dirty="0">
              <a:latin typeface="+mj-lt"/>
            </a:endParaRPr>
          </a:p>
        </p:txBody>
      </p:sp>
      <mc:AlternateContent xmlns:mc="http://schemas.openxmlformats.org/markup-compatibility/2006" xmlns:a14="http://schemas.microsoft.com/office/drawing/2010/main">
        <mc:Choice Requires="a14">
          <p:sp>
            <p:nvSpPr>
              <p:cNvPr id="30" name="Rectangle 29"/>
              <p:cNvSpPr/>
              <p:nvPr/>
            </p:nvSpPr>
            <p:spPr>
              <a:xfrm>
                <a:off x="7759132" y="3139829"/>
                <a:ext cx="85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7759132" y="3139829"/>
                <a:ext cx="852669"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7693247" y="1135819"/>
                <a:ext cx="984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altLang="zh-CN" i="1">
                          <a:latin typeface="Cambria Math" panose="02040503050406030204" pitchFamily="18" charset="0"/>
                        </a:rPr>
                        <m:t>s</m:t>
                      </m:r>
                      <m:r>
                        <a:rPr lang="en-US" b="0" i="1" smtClean="0">
                          <a:latin typeface="Cambria Math" panose="02040503050406030204" pitchFamily="18" charset="0"/>
                        </a:rPr>
                        <m:t>)</m:t>
                      </m:r>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7693247" y="1135819"/>
                <a:ext cx="984437" cy="369332"/>
              </a:xfrm>
              <a:prstGeom prst="rect">
                <a:avLst/>
              </a:prstGeom>
              <a:blipFill>
                <a:blip r:embed="rId9"/>
                <a:stretch>
                  <a:fillRect b="-14754"/>
                </a:stretch>
              </a:blipFill>
            </p:spPr>
            <p:txBody>
              <a:bodyPr/>
              <a:lstStyle/>
              <a:p>
                <a:r>
                  <a:rPr lang="en-US">
                    <a:noFill/>
                  </a:rPr>
                  <a:t> </a:t>
                </a:r>
              </a:p>
            </p:txBody>
          </p:sp>
        </mc:Fallback>
      </mc:AlternateContent>
      <p:cxnSp>
        <p:nvCxnSpPr>
          <p:cNvPr id="32" name="Straight Arrow Connector 31"/>
          <p:cNvCxnSpPr>
            <a:stCxn id="30" idx="0"/>
            <a:endCxn id="31" idx="2"/>
          </p:cNvCxnSpPr>
          <p:nvPr/>
        </p:nvCxnSpPr>
        <p:spPr>
          <a:xfrm flipH="1" flipV="1">
            <a:off x="8185466" y="1505151"/>
            <a:ext cx="1" cy="163467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8405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Policy Iteration</a:t>
            </a:r>
            <a:endParaRPr lang="en-US" sz="3600" dirty="0"/>
          </a:p>
        </p:txBody>
      </p:sp>
      <mc:AlternateContent xmlns:mc="http://schemas.openxmlformats.org/markup-compatibility/2006" xmlns:a14="http://schemas.microsoft.com/office/drawing/2010/main">
        <mc:Choice Requires="a14">
          <p:sp>
            <p:nvSpPr>
              <p:cNvPr id="30" name="Rectangle 29"/>
              <p:cNvSpPr/>
              <p:nvPr/>
            </p:nvSpPr>
            <p:spPr>
              <a:xfrm>
                <a:off x="586164" y="1443346"/>
                <a:ext cx="8385629" cy="320183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smtClean="0">
                    <a:latin typeface="+mj-lt"/>
                  </a:rPr>
                  <a:t>Evaluate a given policy </a:t>
                </a:r>
                <a14:m>
                  <m:oMath xmlns:m="http://schemas.openxmlformats.org/officeDocument/2006/math">
                    <m:r>
                      <a:rPr lang="en-US" i="1">
                        <a:latin typeface="Cambria Math" panose="02040503050406030204" pitchFamily="18" charset="0"/>
                        <a:ea typeface="Cambria Math" panose="02040503050406030204" pitchFamily="18" charset="0"/>
                      </a:rPr>
                      <m:t>𝜋</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Iterative policy evaluation with Bellman expectation equations</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𝑽</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𝓡</m:t>
                          </m:r>
                        </m:e>
                        <m:sup>
                          <m:r>
                            <a:rPr lang="en-US" i="1">
                              <a:latin typeface="Cambria Math" panose="02040503050406030204" pitchFamily="18" charset="0"/>
                              <a:ea typeface="Cambria Math" panose="02040503050406030204" pitchFamily="18" charset="0"/>
                            </a:rPr>
                            <m:t>𝜋</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𝓟</m:t>
                          </m:r>
                        </m:e>
                        <m:sup>
                          <m:r>
                            <a:rPr lang="en-US" i="1">
                              <a:latin typeface="Cambria Math" panose="02040503050406030204" pitchFamily="18" charset="0"/>
                              <a:ea typeface="Cambria Math" panose="02040503050406030204" pitchFamily="18" charset="0"/>
                            </a:rPr>
                            <m:t>𝜋</m:t>
                          </m:r>
                        </m:sup>
                      </m:sSup>
                      <m:sSub>
                        <m:sSubPr>
                          <m:ctrlPr>
                            <a:rPr lang="en-US" i="1">
                              <a:latin typeface="Cambria Math" panose="02040503050406030204" pitchFamily="18" charset="0"/>
                            </a:rPr>
                          </m:ctrlPr>
                        </m:sSubPr>
                        <m:e>
                          <m:r>
                            <a:rPr lang="en-US" b="1" i="1">
                              <a:latin typeface="Cambria Math" panose="02040503050406030204" pitchFamily="18" charset="0"/>
                            </a:rPr>
                            <m:t>𝑽</m:t>
                          </m:r>
                        </m:e>
                        <m:sub>
                          <m:r>
                            <a:rPr lang="en-US" i="1">
                              <a:latin typeface="Cambria Math" panose="02040503050406030204" pitchFamily="18" charset="0"/>
                            </a:rPr>
                            <m:t>𝑘</m:t>
                          </m:r>
                        </m:sub>
                      </m:sSub>
                    </m:oMath>
                  </m:oMathPara>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Generate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oMath>
                </a14:m>
                <a:r>
                  <a:rPr lang="en-US" dirty="0" smtClean="0">
                    <a:latin typeface="+mj-lt"/>
                  </a:rPr>
                  <a:t> with greedy policy improvement</a:t>
                </a:r>
              </a:p>
              <a:p>
                <a:pPr>
                  <a:lnSpc>
                    <a:spcPct val="150000"/>
                  </a:lnSpc>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𝑔𝑟𝑒𝑒𝑑𝑦</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argmax</m:t>
                              </m:r>
                            </m:e>
                            <m:lim>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𝒜</m:t>
                              </m:r>
                            </m:lim>
                          </m:limLow>
                        </m:fNa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e>
                      </m:func>
                    </m:oMath>
                  </m:oMathPara>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If improvement stops, then the Bellman optimality equation has been satisfied</a:t>
                </a:r>
              </a:p>
              <a:p>
                <a:pPr marL="285750" indent="-285750">
                  <a:lnSpc>
                    <a:spcPct val="150000"/>
                  </a:lnSpc>
                  <a:buFont typeface="Arial" panose="020B0604020202020204" pitchFamily="34" charset="0"/>
                  <a:buChar char="•"/>
                </a:pPr>
                <a:endParaRPr lang="en-US" dirty="0">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586164" y="1443346"/>
                <a:ext cx="8385629" cy="3201839"/>
              </a:xfrm>
              <a:prstGeom prst="rect">
                <a:avLst/>
              </a:prstGeom>
              <a:blipFill>
                <a:blip r:embed="rId2"/>
                <a:stretch>
                  <a:fillRect l="-436"/>
                </a:stretch>
              </a:blipFill>
            </p:spPr>
            <p:txBody>
              <a:bodyPr/>
              <a:lstStyle/>
              <a:p>
                <a:r>
                  <a:rPr lang="en-US">
                    <a:noFill/>
                  </a:rPr>
                  <a:t> </a:t>
                </a:r>
              </a:p>
            </p:txBody>
          </p:sp>
        </mc:Fallback>
      </mc:AlternateContent>
    </p:spTree>
    <p:extLst>
      <p:ext uri="{BB962C8B-B14F-4D97-AF65-F5344CB8AC3E}">
        <p14:creationId xmlns:p14="http://schemas.microsoft.com/office/powerpoint/2010/main" val="1446386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Value Iteration</a:t>
            </a:r>
            <a:endParaRPr lang="en-US" sz="3600" dirty="0"/>
          </a:p>
        </p:txBody>
      </p:sp>
      <mc:AlternateContent xmlns:mc="http://schemas.openxmlformats.org/markup-compatibility/2006" xmlns:a14="http://schemas.microsoft.com/office/drawing/2010/main">
        <mc:Choice Requires="a14">
          <p:sp>
            <p:nvSpPr>
              <p:cNvPr id="30" name="Rectangle 29"/>
              <p:cNvSpPr/>
              <p:nvPr/>
            </p:nvSpPr>
            <p:spPr>
              <a:xfrm>
                <a:off x="586164" y="1443346"/>
                <a:ext cx="7433253" cy="3607462"/>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smtClean="0">
                    <a:latin typeface="+mj-lt"/>
                  </a:rPr>
                  <a:t>If we know the solution to sub-problems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𝑉</m:t>
                        </m:r>
                      </m:e>
                      <m:sub>
                        <m:r>
                          <a:rPr lang="en-US" i="1">
                            <a:latin typeface="Cambria Math" panose="02040503050406030204" pitchFamily="18" charset="0"/>
                          </a:rPr>
                          <m:t>∗</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Then solution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r>
                  <a:rPr lang="en-US" dirty="0" smtClean="0">
                    <a:latin typeface="+mj-lt"/>
                  </a:rPr>
                  <a:t> can be found by one-step </a:t>
                </a:r>
                <a:r>
                  <a:rPr lang="en-US" dirty="0" err="1" smtClean="0">
                    <a:latin typeface="+mj-lt"/>
                  </a:rPr>
                  <a:t>lookahead</a:t>
                </a:r>
                <a:endParaRPr lang="en-US" dirty="0" smtClean="0">
                  <a:latin typeface="+mj-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a:latin typeface="Cambria Math" panose="02040503050406030204" pitchFamily="18" charset="0"/>
                            </a:rPr>
                            <m:t>𝑉</m:t>
                          </m:r>
                        </m:e>
                        <m:sub>
                          <m:r>
                            <a:rPr lang="en-US" b="0" i="1" smtClean="0">
                              <a:latin typeface="Cambria Math" panose="02040503050406030204" pitchFamily="18" charset="0"/>
                            </a:rPr>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i="1" smtClean="0">
                          <a:latin typeface="Cambria Math" panose="02040503050406030204" pitchFamily="18" charset="0"/>
                          <a:ea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brk m:alnAt="7"/>
                            </m:rP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𝒜</m:t>
                          </m:r>
                        </m:lim>
                      </m:limLow>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𝑠</m:t>
                          </m:r>
                        </m:sub>
                        <m:sup>
                          <m:r>
                            <a:rPr lang="en-US" b="0" i="1" smtClean="0">
                              <a:latin typeface="Cambria Math" panose="02040503050406030204" pitchFamily="18" charset="0"/>
                              <a:ea typeface="Cambria Math" panose="02040503050406030204" pitchFamily="18" charset="0"/>
                            </a:rPr>
                            <m:t>𝑎</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m:rPr>
                              <m:brk m:alnAt="7"/>
                            </m:rP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𝒮</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a:latin typeface="Cambria Math" panose="02040503050406030204" pitchFamily="18" charset="0"/>
                                  <a:ea typeface="Cambria Math" panose="02040503050406030204" pitchFamily="18" charset="0"/>
                                </a:rPr>
                                <m:t>𝑎</m:t>
                              </m:r>
                            </m:sup>
                          </m:sSubSup>
                        </m:e>
                      </m:nary>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oMath>
                  </m:oMathPara>
                </a14:m>
                <a:endParaRPr lang="en-US" dirty="0"/>
              </a:p>
              <a:p>
                <a:pPr marL="285750" indent="-285750">
                  <a:lnSpc>
                    <a:spcPct val="150000"/>
                  </a:lnSpc>
                  <a:buFont typeface="Arial" panose="020B0604020202020204" pitchFamily="34" charset="0"/>
                  <a:buChar char="•"/>
                </a:pPr>
                <a:endParaRPr lang="en-US" dirty="0" smtClean="0">
                  <a:latin typeface="+mj-lt"/>
                </a:endParaRPr>
              </a:p>
              <a:p>
                <a:pPr marL="285750" indent="-285750">
                  <a:lnSpc>
                    <a:spcPct val="150000"/>
                  </a:lnSpc>
                  <a:buFont typeface="Arial" panose="020B0604020202020204" pitchFamily="34" charset="0"/>
                  <a:buChar char="•"/>
                </a:pPr>
                <a:r>
                  <a:rPr lang="en-US" dirty="0">
                    <a:latin typeface="+mj-lt"/>
                  </a:rPr>
                  <a:t>Iterative application of Bellman optimality backup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𝑽</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𝑽</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𝑽</m:t>
                        </m:r>
                      </m:e>
                      <m:sub>
                        <m:r>
                          <a:rPr lang="en-US">
                            <a:latin typeface="Cambria Math" panose="02040503050406030204" pitchFamily="18" charset="0"/>
                          </a:rPr>
                          <m:t>∗</m:t>
                        </m:r>
                      </m:sub>
                    </m:sSub>
                  </m:oMath>
                </a14:m>
                <a:endParaRPr lang="en-US" dirty="0">
                  <a:latin typeface="+mj-lt"/>
                </a:endParaRPr>
              </a:p>
              <a:p>
                <a:pPr marL="285750" indent="-285750">
                  <a:lnSpc>
                    <a:spcPct val="150000"/>
                  </a:lnSpc>
                  <a:buFont typeface="Arial" panose="020B0604020202020204" pitchFamily="34" charset="0"/>
                  <a:buChar char="•"/>
                </a:pPr>
                <a:r>
                  <a:rPr lang="en-US" dirty="0" smtClean="0">
                    <a:latin typeface="+mj-lt"/>
                  </a:rPr>
                  <a:t>Start with final rewards and work backwards</a:t>
                </a:r>
              </a:p>
              <a:p>
                <a:pPr marL="285750" indent="-285750">
                  <a:lnSpc>
                    <a:spcPct val="150000"/>
                  </a:lnSpc>
                  <a:buFont typeface="Arial" panose="020B0604020202020204" pitchFamily="34" charset="0"/>
                  <a:buChar char="•"/>
                </a:pPr>
                <a:endParaRPr lang="en-US" dirty="0">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586164" y="1443346"/>
                <a:ext cx="7433253" cy="3607462"/>
              </a:xfrm>
              <a:prstGeom prst="rect">
                <a:avLst/>
              </a:prstGeom>
              <a:blipFill>
                <a:blip r:embed="rId2"/>
                <a:stretch>
                  <a:fillRect l="-492"/>
                </a:stretch>
              </a:blipFill>
            </p:spPr>
            <p:txBody>
              <a:bodyPr/>
              <a:lstStyle/>
              <a:p>
                <a:r>
                  <a:rPr lang="en-US">
                    <a:noFill/>
                  </a:rPr>
                  <a:t> </a:t>
                </a:r>
              </a:p>
            </p:txBody>
          </p:sp>
        </mc:Fallback>
      </mc:AlternateContent>
    </p:spTree>
    <p:extLst>
      <p:ext uri="{BB962C8B-B14F-4D97-AF65-F5344CB8AC3E}">
        <p14:creationId xmlns:p14="http://schemas.microsoft.com/office/powerpoint/2010/main" val="858262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2" y="24529"/>
            <a:ext cx="8607879" cy="855538"/>
          </a:xfrm>
        </p:spPr>
        <p:txBody>
          <a:bodyPr>
            <a:noAutofit/>
          </a:bodyPr>
          <a:lstStyle/>
          <a:p>
            <a:r>
              <a:rPr lang="en-US" altLang="zh-CN" sz="3600" dirty="0"/>
              <a:t>Policy Evaluation in Small </a:t>
            </a:r>
            <a:r>
              <a:rPr lang="en-US" altLang="zh-CN" sz="3600" dirty="0" err="1" smtClean="0"/>
              <a:t>Gridworld</a:t>
            </a:r>
            <a:endParaRPr lang="en-US" sz="3600" dirty="0"/>
          </a:p>
        </p:txBody>
      </p:sp>
      <p:grpSp>
        <p:nvGrpSpPr>
          <p:cNvPr id="21" name="Group 20"/>
          <p:cNvGrpSpPr/>
          <p:nvPr/>
        </p:nvGrpSpPr>
        <p:grpSpPr>
          <a:xfrm>
            <a:off x="1088781" y="1583388"/>
            <a:ext cx="731520" cy="731520"/>
            <a:chOff x="1065268" y="1407805"/>
            <a:chExt cx="1055478" cy="1055477"/>
          </a:xfrm>
        </p:grpSpPr>
        <p:cxnSp>
          <p:nvCxnSpPr>
            <p:cNvPr id="12" name="Straight Arrow Connector 11"/>
            <p:cNvCxnSpPr/>
            <p:nvPr/>
          </p:nvCxnSpPr>
          <p:spPr>
            <a:xfrm flipH="1">
              <a:off x="1593006" y="1935543"/>
              <a:ext cx="1" cy="52773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flipH="1">
              <a:off x="1329137" y="1671674"/>
              <a:ext cx="1" cy="52773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6200000" flipH="1">
              <a:off x="1856876" y="1670054"/>
              <a:ext cx="2" cy="52773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1593004" y="1407805"/>
              <a:ext cx="1" cy="52773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6" name="TextBox 15"/>
          <p:cNvSpPr txBox="1"/>
          <p:nvPr/>
        </p:nvSpPr>
        <p:spPr>
          <a:xfrm>
            <a:off x="951879" y="2803113"/>
            <a:ext cx="958299" cy="369332"/>
          </a:xfrm>
          <a:prstGeom prst="rect">
            <a:avLst/>
          </a:prstGeom>
          <a:noFill/>
        </p:spPr>
        <p:txBody>
          <a:bodyPr wrap="square" rtlCol="0">
            <a:spAutoFit/>
          </a:bodyPr>
          <a:lstStyle/>
          <a:p>
            <a:r>
              <a:rPr lang="en-US" dirty="0" smtClean="0">
                <a:latin typeface="+mj-lt"/>
              </a:rPr>
              <a:t>actions</a:t>
            </a:r>
            <a:endParaRPr lang="en-US" dirty="0">
              <a:latin typeface="+mj-lt"/>
            </a:endParaRPr>
          </a:p>
        </p:txBody>
      </p:sp>
      <p:graphicFrame>
        <p:nvGraphicFramePr>
          <p:cNvPr id="17" name="Table 16"/>
          <p:cNvGraphicFramePr>
            <a:graphicFrameLocks noGrp="1"/>
          </p:cNvGraphicFramePr>
          <p:nvPr>
            <p:extLst>
              <p:ext uri="{D42A27DB-BD31-4B8C-83A1-F6EECF244321}">
                <p14:modId xmlns:p14="http://schemas.microsoft.com/office/powerpoint/2010/main" val="3843269468"/>
              </p:ext>
            </p:extLst>
          </p:nvPr>
        </p:nvGraphicFramePr>
        <p:xfrm>
          <a:off x="3496452" y="863143"/>
          <a:ext cx="1828800" cy="1824304"/>
        </p:xfrm>
        <a:graphic>
          <a:graphicData uri="http://schemas.openxmlformats.org/drawingml/2006/table">
            <a:tbl>
              <a:tblPr/>
              <a:tblGrid>
                <a:gridCol w="457200">
                  <a:extLst>
                    <a:ext uri="{9D8B030D-6E8A-4147-A177-3AD203B41FA5}">
                      <a16:colId xmlns:a16="http://schemas.microsoft.com/office/drawing/2014/main" val="1065318804"/>
                    </a:ext>
                  </a:extLst>
                </a:gridCol>
                <a:gridCol w="457200">
                  <a:extLst>
                    <a:ext uri="{9D8B030D-6E8A-4147-A177-3AD203B41FA5}">
                      <a16:colId xmlns:a16="http://schemas.microsoft.com/office/drawing/2014/main" val="2571674753"/>
                    </a:ext>
                  </a:extLst>
                </a:gridCol>
                <a:gridCol w="457200">
                  <a:extLst>
                    <a:ext uri="{9D8B030D-6E8A-4147-A177-3AD203B41FA5}">
                      <a16:colId xmlns:a16="http://schemas.microsoft.com/office/drawing/2014/main" val="1673717855"/>
                    </a:ext>
                  </a:extLst>
                </a:gridCol>
                <a:gridCol w="457200">
                  <a:extLst>
                    <a:ext uri="{9D8B030D-6E8A-4147-A177-3AD203B41FA5}">
                      <a16:colId xmlns:a16="http://schemas.microsoft.com/office/drawing/2014/main" val="4157211549"/>
                    </a:ext>
                  </a:extLst>
                </a:gridCol>
              </a:tblGrid>
              <a:tr h="456076">
                <a:tc>
                  <a:txBody>
                    <a:bodyPr/>
                    <a:lstStyle/>
                    <a:p>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1</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2</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3</a:t>
                      </a:r>
                      <a:endParaRPr lang="en-US" sz="800" b="0" cap="none" spc="0" dirty="0">
                        <a:ln>
                          <a:noFill/>
                        </a:ln>
                        <a:solidFill>
                          <a:schemeClr val="tx1"/>
                        </a:solidFill>
                        <a:effectLst/>
                      </a:endParaRPr>
                    </a:p>
                  </a:txBody>
                  <a:tcPr/>
                </a:tc>
                <a:extLst>
                  <a:ext uri="{0D108BD9-81ED-4DB2-BD59-A6C34878D82A}">
                    <a16:rowId xmlns:a16="http://schemas.microsoft.com/office/drawing/2014/main" val="811241567"/>
                  </a:ext>
                </a:extLst>
              </a:tr>
              <a:tr h="456076">
                <a:tc>
                  <a:txBody>
                    <a:bodyPr/>
                    <a:lstStyle/>
                    <a:p>
                      <a:r>
                        <a:rPr lang="en-US" sz="800" b="0" cap="none" spc="0" dirty="0" smtClean="0">
                          <a:ln>
                            <a:noFill/>
                          </a:ln>
                          <a:solidFill>
                            <a:schemeClr val="tx1"/>
                          </a:solidFill>
                          <a:effectLst/>
                        </a:rPr>
                        <a:t>4</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5</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6</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7</a:t>
                      </a:r>
                      <a:endParaRPr lang="en-US" sz="800" b="0" cap="none" spc="0" dirty="0">
                        <a:ln>
                          <a:noFill/>
                        </a:ln>
                        <a:solidFill>
                          <a:schemeClr val="tx1"/>
                        </a:solidFill>
                        <a:effectLst/>
                      </a:endParaRPr>
                    </a:p>
                  </a:txBody>
                  <a:tcPr/>
                </a:tc>
                <a:extLst>
                  <a:ext uri="{0D108BD9-81ED-4DB2-BD59-A6C34878D82A}">
                    <a16:rowId xmlns:a16="http://schemas.microsoft.com/office/drawing/2014/main" val="4229972286"/>
                  </a:ext>
                </a:extLst>
              </a:tr>
              <a:tr h="456076">
                <a:tc>
                  <a:txBody>
                    <a:bodyPr/>
                    <a:lstStyle/>
                    <a:p>
                      <a:r>
                        <a:rPr lang="en-US" sz="800" b="0" cap="none" spc="0" dirty="0" smtClean="0">
                          <a:ln>
                            <a:noFill/>
                          </a:ln>
                          <a:solidFill>
                            <a:schemeClr val="tx1"/>
                          </a:solidFill>
                          <a:effectLst/>
                        </a:rPr>
                        <a:t>8</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9</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10</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11</a:t>
                      </a:r>
                      <a:endParaRPr lang="en-US" sz="800" b="0" cap="none" spc="0" dirty="0">
                        <a:ln>
                          <a:noFill/>
                        </a:ln>
                        <a:solidFill>
                          <a:schemeClr val="tx1"/>
                        </a:solidFill>
                        <a:effectLst/>
                      </a:endParaRPr>
                    </a:p>
                  </a:txBody>
                  <a:tcPr/>
                </a:tc>
                <a:extLst>
                  <a:ext uri="{0D108BD9-81ED-4DB2-BD59-A6C34878D82A}">
                    <a16:rowId xmlns:a16="http://schemas.microsoft.com/office/drawing/2014/main" val="2243563021"/>
                  </a:ext>
                </a:extLst>
              </a:tr>
              <a:tr h="456076">
                <a:tc>
                  <a:txBody>
                    <a:bodyPr/>
                    <a:lstStyle/>
                    <a:p>
                      <a:r>
                        <a:rPr lang="en-US" sz="800" b="0" cap="none" spc="0" dirty="0" smtClean="0">
                          <a:ln>
                            <a:noFill/>
                          </a:ln>
                          <a:solidFill>
                            <a:schemeClr val="tx1"/>
                          </a:solidFill>
                          <a:effectLst/>
                        </a:rPr>
                        <a:t>12</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13</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14</a:t>
                      </a:r>
                      <a:endParaRPr lang="en-US" sz="800" b="0" cap="none" spc="0" dirty="0">
                        <a:ln>
                          <a:noFill/>
                        </a:ln>
                        <a:solidFill>
                          <a:schemeClr val="tx1"/>
                        </a:solidFill>
                        <a:effectLst/>
                      </a:endParaRPr>
                    </a:p>
                  </a:txBody>
                  <a:tcPr/>
                </a:tc>
                <a:tc>
                  <a:txBody>
                    <a:bodyPr/>
                    <a:lstStyle/>
                    <a:p>
                      <a:endParaRPr lang="en-US" sz="800" b="0" cap="none" spc="0" dirty="0">
                        <a:ln>
                          <a:noFill/>
                        </a:ln>
                        <a:solidFill>
                          <a:schemeClr val="tx1"/>
                        </a:solidFill>
                        <a:effectLst/>
                      </a:endParaRPr>
                    </a:p>
                  </a:txBody>
                  <a:tcPr/>
                </a:tc>
                <a:extLst>
                  <a:ext uri="{0D108BD9-81ED-4DB2-BD59-A6C34878D82A}">
                    <a16:rowId xmlns:a16="http://schemas.microsoft.com/office/drawing/2014/main" val="2793858638"/>
                  </a:ext>
                </a:extLst>
              </a:tr>
            </a:tbl>
          </a:graphicData>
        </a:graphic>
      </p:graphicFrame>
      <p:sp>
        <p:nvSpPr>
          <p:cNvPr id="19" name="Rectangle 18"/>
          <p:cNvSpPr/>
          <p:nvPr/>
        </p:nvSpPr>
        <p:spPr>
          <a:xfrm>
            <a:off x="3487119" y="853812"/>
            <a:ext cx="457200" cy="457200"/>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Rectangle 19"/>
          <p:cNvSpPr/>
          <p:nvPr/>
        </p:nvSpPr>
        <p:spPr>
          <a:xfrm>
            <a:off x="4858721" y="2220916"/>
            <a:ext cx="457200" cy="457200"/>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TextBox 21"/>
          <p:cNvSpPr txBox="1"/>
          <p:nvPr/>
        </p:nvSpPr>
        <p:spPr>
          <a:xfrm>
            <a:off x="3997705" y="2803113"/>
            <a:ext cx="958299" cy="369332"/>
          </a:xfrm>
          <a:prstGeom prst="rect">
            <a:avLst/>
          </a:prstGeom>
          <a:noFill/>
        </p:spPr>
        <p:txBody>
          <a:bodyPr wrap="square" rtlCol="0">
            <a:spAutoFit/>
          </a:bodyPr>
          <a:lstStyle/>
          <a:p>
            <a:r>
              <a:rPr lang="en-US" dirty="0" smtClean="0">
                <a:latin typeface="+mj-lt"/>
              </a:rPr>
              <a:t>states</a:t>
            </a:r>
            <a:endParaRPr lang="en-US" dirty="0">
              <a:latin typeface="+mj-lt"/>
            </a:endParaRPr>
          </a:p>
        </p:txBody>
      </p:sp>
      <mc:AlternateContent xmlns:mc="http://schemas.openxmlformats.org/markup-compatibility/2006" xmlns:a14="http://schemas.microsoft.com/office/drawing/2010/main">
        <mc:Choice Requires="a14">
          <p:sp>
            <p:nvSpPr>
              <p:cNvPr id="23" name="TextBox 22"/>
              <p:cNvSpPr txBox="1"/>
              <p:nvPr/>
            </p:nvSpPr>
            <p:spPr>
              <a:xfrm>
                <a:off x="6009742" y="1113551"/>
                <a:ext cx="1930610" cy="923330"/>
              </a:xfrm>
              <a:prstGeom prst="rect">
                <a:avLst/>
              </a:prstGeom>
              <a:noFill/>
            </p:spPr>
            <p:txBody>
              <a:bodyPr wrap="square" rtlCol="0">
                <a:spAutoFit/>
              </a:bodyPr>
              <a:lstStyle/>
              <a:p>
                <a14:m>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=−1</m:t>
                    </m:r>
                  </m:oMath>
                </a14:m>
                <a:r>
                  <a:rPr lang="en-US" dirty="0" smtClean="0">
                    <a:latin typeface="+mj-lt"/>
                  </a:rPr>
                  <a:t> </a:t>
                </a:r>
              </a:p>
              <a:p>
                <a:r>
                  <a:rPr lang="en-US" dirty="0" smtClean="0">
                    <a:latin typeface="+mj-lt"/>
                  </a:rPr>
                  <a:t>on all transitions, include terminal</a:t>
                </a:r>
                <a:endParaRPr lang="en-US" dirty="0">
                  <a:latin typeface="+mj-lt"/>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009742" y="1113551"/>
                <a:ext cx="1930610" cy="923330"/>
              </a:xfrm>
              <a:prstGeom prst="rect">
                <a:avLst/>
              </a:prstGeom>
              <a:blipFill>
                <a:blip r:embed="rId2"/>
                <a:stretch>
                  <a:fillRect l="-2839" r="-4101"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p:cNvSpPr/>
              <p:nvPr/>
            </p:nvSpPr>
            <p:spPr>
              <a:xfrm>
                <a:off x="787787" y="3575316"/>
                <a:ext cx="7246128"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No discount, </a:t>
                </a:r>
                <a14:m>
                  <m:oMath xmlns:m="http://schemas.openxmlformats.org/officeDocument/2006/math">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Terminal states</a:t>
                </a:r>
              </a:p>
              <a:p>
                <a:pPr marL="285750" indent="-285750">
                  <a:lnSpc>
                    <a:spcPct val="150000"/>
                  </a:lnSpc>
                  <a:buFont typeface="Arial" panose="020B0604020202020204" pitchFamily="34" charset="0"/>
                  <a:buChar char="•"/>
                </a:pPr>
                <a:r>
                  <a:rPr lang="en-US" dirty="0" smtClean="0">
                    <a:latin typeface="+mj-lt"/>
                  </a:rPr>
                  <a:t>Actions leading out of the grid leave the state unchanged</a:t>
                </a:r>
              </a:p>
              <a:p>
                <a:pPr marL="285750" indent="-285750">
                  <a:lnSpc>
                    <a:spcPct val="150000"/>
                  </a:lnSpc>
                  <a:buFont typeface="Arial" panose="020B0604020202020204" pitchFamily="34" charset="0"/>
                  <a:buChar char="•"/>
                </a:pPr>
                <a:r>
                  <a:rPr lang="en-US" dirty="0" smtClean="0">
                    <a:latin typeface="+mj-lt"/>
                  </a:rPr>
                  <a:t>Agent follows uniform random policy</a:t>
                </a:r>
              </a:p>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e>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m:t>
                          </m:r>
                        </m:e>
                        <m:e>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e>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=0.25</m:t>
                      </m:r>
                    </m:oMath>
                  </m:oMathPara>
                </a14:m>
                <a:endParaRPr lang="en-US" dirty="0" smtClean="0">
                  <a:latin typeface="+mj-lt"/>
                </a:endParaRPr>
              </a:p>
            </p:txBody>
          </p:sp>
        </mc:Choice>
        <mc:Fallback>
          <p:sp>
            <p:nvSpPr>
              <p:cNvPr id="24" name="Rectangle 23"/>
              <p:cNvSpPr>
                <a:spLocks noRot="1" noChangeAspect="1" noMove="1" noResize="1" noEditPoints="1" noAdjustHandles="1" noChangeArrowheads="1" noChangeShapeType="1" noTextEdit="1"/>
              </p:cNvSpPr>
              <p:nvPr/>
            </p:nvSpPr>
            <p:spPr>
              <a:xfrm>
                <a:off x="787787" y="3575316"/>
                <a:ext cx="7246128" cy="2169825"/>
              </a:xfrm>
              <a:prstGeom prst="rect">
                <a:avLst/>
              </a:prstGeom>
              <a:blipFill>
                <a:blip r:embed="rId3"/>
                <a:stretch>
                  <a:fillRect l="-505"/>
                </a:stretch>
              </a:blipFill>
            </p:spPr>
            <p:txBody>
              <a:bodyPr/>
              <a:lstStyle/>
              <a:p>
                <a:r>
                  <a:rPr lang="en-US">
                    <a:noFill/>
                  </a:rPr>
                  <a:t> </a:t>
                </a:r>
              </a:p>
            </p:txBody>
          </p:sp>
        </mc:Fallback>
      </mc:AlternateContent>
      <p:sp>
        <p:nvSpPr>
          <p:cNvPr id="25" name="Rectangle 24"/>
          <p:cNvSpPr/>
          <p:nvPr/>
        </p:nvSpPr>
        <p:spPr>
          <a:xfrm>
            <a:off x="2801319" y="4001737"/>
            <a:ext cx="457200" cy="457200"/>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693269" y="1765338"/>
                <a:ext cx="4190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𝑤</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93269" y="1765338"/>
                <a:ext cx="41902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271661" y="1208656"/>
                <a:ext cx="3793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𝑛</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1271661" y="1208656"/>
                <a:ext cx="37939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850054" y="1762696"/>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𝑒</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850054" y="1762696"/>
                <a:ext cx="36125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263871" y="2271692"/>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𝑠</m:t>
                      </m:r>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1263871" y="2271692"/>
                <a:ext cx="354520"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179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331" y="1380839"/>
            <a:ext cx="3524742" cy="4096322"/>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3165095" y="613101"/>
                <a:ext cx="47166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𝑽</m:t>
                          </m:r>
                        </m:e>
                        <m:sub>
                          <m:r>
                            <a:rPr lang="en-US" sz="1600" i="1">
                              <a:latin typeface="Cambria Math" panose="02040503050406030204" pitchFamily="18" charset="0"/>
                            </a:rPr>
                            <m:t>𝑘</m:t>
                          </m:r>
                        </m:sub>
                      </m:sSub>
                    </m:oMath>
                  </m:oMathPara>
                </a14:m>
                <a:endParaRPr lang="en-US" sz="1600" dirty="0" smtClean="0">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3165095" y="613101"/>
                <a:ext cx="471668"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6" name="Rectangle 355"/>
              <p:cNvSpPr/>
              <p:nvPr/>
            </p:nvSpPr>
            <p:spPr>
              <a:xfrm>
                <a:off x="4752417" y="489990"/>
                <a:ext cx="1460656" cy="584775"/>
              </a:xfrm>
              <a:prstGeom prst="rect">
                <a:avLst/>
              </a:prstGeom>
            </p:spPr>
            <p:txBody>
              <a:bodyPr wrap="none">
                <a:spAutoFit/>
              </a:bodyPr>
              <a:lstStyle/>
              <a:p>
                <a:pPr algn="ctr"/>
                <a:r>
                  <a:rPr lang="en-US" sz="1600" dirty="0" smtClean="0">
                    <a:latin typeface="+mj-lt"/>
                  </a:rPr>
                  <a:t>Greedy Policy</a:t>
                </a:r>
              </a:p>
              <a:p>
                <a:pPr algn="ctr"/>
                <a:r>
                  <a:rPr lang="en-US" sz="1600" dirty="0" smtClean="0">
                    <a:latin typeface="+mj-lt"/>
                  </a:rPr>
                  <a:t>w.r.t.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𝑽</m:t>
                        </m:r>
                      </m:e>
                      <m:sub>
                        <m:r>
                          <a:rPr lang="en-US" sz="1600" i="1">
                            <a:latin typeface="Cambria Math" panose="02040503050406030204" pitchFamily="18" charset="0"/>
                          </a:rPr>
                          <m:t>𝑘</m:t>
                        </m:r>
                      </m:sub>
                    </m:sSub>
                  </m:oMath>
                </a14:m>
                <a:endParaRPr lang="en-US" sz="1600" dirty="0" smtClean="0">
                  <a:latin typeface="+mj-lt"/>
                </a:endParaRPr>
              </a:p>
            </p:txBody>
          </p:sp>
        </mc:Choice>
        <mc:Fallback xmlns="">
          <p:sp>
            <p:nvSpPr>
              <p:cNvPr id="356" name="Rectangle 355"/>
              <p:cNvSpPr>
                <a:spLocks noRot="1" noChangeAspect="1" noMove="1" noResize="1" noEditPoints="1" noAdjustHandles="1" noChangeArrowheads="1" noChangeShapeType="1" noTextEdit="1"/>
              </p:cNvSpPr>
              <p:nvPr/>
            </p:nvSpPr>
            <p:spPr>
              <a:xfrm>
                <a:off x="4752417" y="489990"/>
                <a:ext cx="1460656" cy="584775"/>
              </a:xfrm>
              <a:prstGeom prst="rect">
                <a:avLst/>
              </a:prstGeom>
              <a:blipFill>
                <a:blip r:embed="rId4"/>
                <a:stretch>
                  <a:fillRect l="-1674" t="-3125" r="-83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84065" y="1754155"/>
                <a:ext cx="8794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=0</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884065" y="1754155"/>
                <a:ext cx="87942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7" name="Rectangle 356"/>
              <p:cNvSpPr/>
              <p:nvPr/>
            </p:nvSpPr>
            <p:spPr>
              <a:xfrm>
                <a:off x="884064" y="3244334"/>
                <a:ext cx="8794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=1</m:t>
                      </m:r>
                    </m:oMath>
                  </m:oMathPara>
                </a14:m>
                <a:endParaRPr lang="en-US" dirty="0"/>
              </a:p>
            </p:txBody>
          </p:sp>
        </mc:Choice>
        <mc:Fallback xmlns="">
          <p:sp>
            <p:nvSpPr>
              <p:cNvPr id="357" name="Rectangle 356"/>
              <p:cNvSpPr>
                <a:spLocks noRot="1" noChangeAspect="1" noMove="1" noResize="1" noEditPoints="1" noAdjustHandles="1" noChangeArrowheads="1" noChangeShapeType="1" noTextEdit="1"/>
              </p:cNvSpPr>
              <p:nvPr/>
            </p:nvSpPr>
            <p:spPr>
              <a:xfrm>
                <a:off x="884064" y="3244334"/>
                <a:ext cx="87942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8" name="Rectangle 357"/>
              <p:cNvSpPr/>
              <p:nvPr/>
            </p:nvSpPr>
            <p:spPr>
              <a:xfrm>
                <a:off x="884063" y="4734513"/>
                <a:ext cx="8794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=2</m:t>
                      </m:r>
                    </m:oMath>
                  </m:oMathPara>
                </a14:m>
                <a:endParaRPr lang="en-US" dirty="0"/>
              </a:p>
            </p:txBody>
          </p:sp>
        </mc:Choice>
        <mc:Fallback xmlns="">
          <p:sp>
            <p:nvSpPr>
              <p:cNvPr id="358" name="Rectangle 357"/>
              <p:cNvSpPr>
                <a:spLocks noRot="1" noChangeAspect="1" noMove="1" noResize="1" noEditPoints="1" noAdjustHandles="1" noChangeArrowheads="1" noChangeShapeType="1" noTextEdit="1"/>
              </p:cNvSpPr>
              <p:nvPr/>
            </p:nvSpPr>
            <p:spPr>
              <a:xfrm>
                <a:off x="884063" y="4734513"/>
                <a:ext cx="879421" cy="369332"/>
              </a:xfrm>
              <a:prstGeom prst="rect">
                <a:avLst/>
              </a:prstGeom>
              <a:blipFill>
                <a:blip r:embed="rId7"/>
                <a:stretch>
                  <a:fillRect/>
                </a:stretch>
              </a:blipFill>
            </p:spPr>
            <p:txBody>
              <a:bodyPr/>
              <a:lstStyle/>
              <a:p>
                <a:r>
                  <a:rPr lang="en-US">
                    <a:noFill/>
                  </a:rPr>
                  <a:t> </a:t>
                </a:r>
              </a:p>
            </p:txBody>
          </p:sp>
        </mc:Fallback>
      </mc:AlternateContent>
      <p:sp>
        <p:nvSpPr>
          <p:cNvPr id="359" name="Rectangle 358"/>
          <p:cNvSpPr/>
          <p:nvPr/>
        </p:nvSpPr>
        <p:spPr>
          <a:xfrm>
            <a:off x="6785761" y="1769544"/>
            <a:ext cx="1561645" cy="338554"/>
          </a:xfrm>
          <a:prstGeom prst="rect">
            <a:avLst/>
          </a:prstGeom>
        </p:spPr>
        <p:txBody>
          <a:bodyPr wrap="none">
            <a:spAutoFit/>
          </a:bodyPr>
          <a:lstStyle/>
          <a:p>
            <a:pPr algn="ctr"/>
            <a:r>
              <a:rPr lang="en-US" sz="1600" dirty="0" smtClean="0">
                <a:latin typeface="+mj-lt"/>
              </a:rPr>
              <a:t>Random Policy</a:t>
            </a:r>
          </a:p>
        </p:txBody>
      </p:sp>
      <p:sp>
        <p:nvSpPr>
          <p:cNvPr id="360" name="Rectangle 359"/>
          <p:cNvSpPr/>
          <p:nvPr/>
        </p:nvSpPr>
        <p:spPr>
          <a:xfrm>
            <a:off x="5820071" y="2248588"/>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1" name="Rectangle 360"/>
          <p:cNvSpPr/>
          <p:nvPr/>
        </p:nvSpPr>
        <p:spPr>
          <a:xfrm>
            <a:off x="4760633" y="1420019"/>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2" name="Rectangle 361"/>
          <p:cNvSpPr/>
          <p:nvPr/>
        </p:nvSpPr>
        <p:spPr>
          <a:xfrm>
            <a:off x="5820071" y="3694946"/>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3" name="Rectangle 362"/>
          <p:cNvSpPr/>
          <p:nvPr/>
        </p:nvSpPr>
        <p:spPr>
          <a:xfrm>
            <a:off x="4760633" y="2866377"/>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4" name="Rectangle 363"/>
          <p:cNvSpPr/>
          <p:nvPr/>
        </p:nvSpPr>
        <p:spPr>
          <a:xfrm>
            <a:off x="5829402" y="5142199"/>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5" name="Rectangle 364"/>
          <p:cNvSpPr/>
          <p:nvPr/>
        </p:nvSpPr>
        <p:spPr>
          <a:xfrm>
            <a:off x="4769964" y="4313630"/>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Rectangle 1"/>
          <p:cNvSpPr/>
          <p:nvPr/>
        </p:nvSpPr>
        <p:spPr>
          <a:xfrm>
            <a:off x="5125642" y="4326094"/>
            <a:ext cx="351427" cy="2725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6048784" y="3545359"/>
                <a:ext cx="3131950" cy="713850"/>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i="1">
                              <a:latin typeface="Cambria Math" panose="02040503050406030204" pitchFamily="18" charset="0"/>
                            </a:rPr>
                            <m:t>𝑉</m:t>
                          </m:r>
                        </m:e>
                        <m:sub>
                          <m:r>
                            <a:rPr lang="en-US" sz="1000" b="0" i="1" smtClean="0">
                              <a:latin typeface="Cambria Math" panose="02040503050406030204" pitchFamily="18" charset="0"/>
                            </a:rPr>
                            <m:t>𝑘</m:t>
                          </m:r>
                          <m:r>
                            <a:rPr lang="en-US" sz="1000" b="0" i="1" smtClean="0">
                              <a:latin typeface="Cambria Math" panose="02040503050406030204" pitchFamily="18" charset="0"/>
                            </a:rPr>
                            <m:t>+1</m:t>
                          </m:r>
                        </m:sub>
                      </m:sSub>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rPr>
                            <m:t>𝑠</m:t>
                          </m:r>
                        </m:e>
                      </m:d>
                      <m:r>
                        <a:rPr lang="en-US" sz="1000" b="0" i="1" smtClean="0">
                          <a:latin typeface="Cambria Math" panose="02040503050406030204" pitchFamily="18" charset="0"/>
                        </a:rPr>
                        <m:t>=</m:t>
                      </m:r>
                      <m:nary>
                        <m:naryPr>
                          <m:chr m:val="∑"/>
                          <m:supHide m:val="on"/>
                          <m:ctrlPr>
                            <a:rPr lang="en-US" sz="1000" b="0" i="1" smtClean="0">
                              <a:latin typeface="Cambria Math" panose="02040503050406030204" pitchFamily="18" charset="0"/>
                            </a:rPr>
                          </m:ctrlPr>
                        </m:naryPr>
                        <m:sub>
                          <m:r>
                            <m:rPr>
                              <m:brk m:alnAt="7"/>
                            </m:rPr>
                            <a:rPr lang="en-US" sz="1000" b="0" i="1" smtClean="0">
                              <a:latin typeface="Cambria Math" panose="02040503050406030204" pitchFamily="18" charset="0"/>
                            </a:rPr>
                            <m:t>𝑎</m:t>
                          </m:r>
                          <m:r>
                            <a:rPr lang="en-US" sz="1000" b="0" i="1" smtClean="0">
                              <a:latin typeface="Cambria Math" panose="02040503050406030204" pitchFamily="18" charset="0"/>
                              <a:ea typeface="Cambria Math" panose="02040503050406030204" pitchFamily="18" charset="0"/>
                            </a:rPr>
                            <m:t>𝜖</m:t>
                          </m:r>
                          <m:r>
                            <a:rPr lang="en-US" sz="1000" b="0" i="1" smtClean="0">
                              <a:latin typeface="Cambria Math" panose="02040503050406030204" pitchFamily="18" charset="0"/>
                              <a:ea typeface="Cambria Math" panose="02040503050406030204" pitchFamily="18" charset="0"/>
                            </a:rPr>
                            <m:t>𝒜</m:t>
                          </m:r>
                        </m:sub>
                        <m:sup/>
                        <m:e>
                          <m:r>
                            <a:rPr lang="en-US" sz="1000" i="1">
                              <a:latin typeface="Cambria Math" panose="02040503050406030204" pitchFamily="18" charset="0"/>
                              <a:ea typeface="Cambria Math" panose="02040503050406030204" pitchFamily="18" charset="0"/>
                            </a:rPr>
                            <m:t>𝜋</m:t>
                          </m:r>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𝑎</m:t>
                          </m:r>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𝑠</m:t>
                          </m:r>
                          <m:r>
                            <a:rPr lang="en-US" sz="1000" b="0" i="1" smtClean="0">
                              <a:latin typeface="Cambria Math" panose="02040503050406030204" pitchFamily="18" charset="0"/>
                              <a:ea typeface="Cambria Math" panose="02040503050406030204" pitchFamily="18" charset="0"/>
                            </a:rPr>
                            <m:t>)</m:t>
                          </m:r>
                        </m:e>
                      </m:nary>
                      <m:d>
                        <m:dPr>
                          <m:ctrlPr>
                            <a:rPr lang="en-US" sz="1000" b="0" i="1" smtClean="0">
                              <a:latin typeface="Cambria Math" panose="02040503050406030204" pitchFamily="18" charset="0"/>
                            </a:rPr>
                          </m:ctrlPr>
                        </m:dPr>
                        <m:e>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ℛ</m:t>
                              </m:r>
                            </m:e>
                            <m:sub>
                              <m:r>
                                <a:rPr lang="en-US" sz="1000" i="1">
                                  <a:latin typeface="Cambria Math" panose="02040503050406030204" pitchFamily="18" charset="0"/>
                                </a:rPr>
                                <m:t>𝑠</m:t>
                              </m:r>
                            </m:sub>
                            <m:sup>
                              <m:r>
                                <a:rPr lang="en-US" sz="1000" i="1">
                                  <a:latin typeface="Cambria Math" panose="02040503050406030204" pitchFamily="18" charset="0"/>
                                </a:rPr>
                                <m:t>𝑎</m:t>
                              </m:r>
                            </m:sup>
                          </m:sSubSup>
                          <m:r>
                            <a:rPr lang="en-US" sz="1000" i="1">
                              <a:latin typeface="Cambria Math" panose="02040503050406030204" pitchFamily="18" charset="0"/>
                              <a:ea typeface="Cambria Math" panose="02040503050406030204" pitchFamily="18" charset="0"/>
                            </a:rPr>
                            <m:t>+</m:t>
                          </m:r>
                          <m:r>
                            <a:rPr lang="en-US" sz="1000" i="1" smtClean="0">
                              <a:latin typeface="Cambria Math" panose="02040503050406030204" pitchFamily="18" charset="0"/>
                              <a:ea typeface="Cambria Math" panose="02040503050406030204" pitchFamily="18" charset="0"/>
                            </a:rPr>
                            <m:t>𝛾</m:t>
                          </m:r>
                          <m:nary>
                            <m:naryPr>
                              <m:chr m:val="∑"/>
                              <m:supHide m:val="on"/>
                              <m:ctrlPr>
                                <a:rPr lang="en-US" sz="1000" i="1" smtClean="0">
                                  <a:latin typeface="Cambria Math" panose="02040503050406030204" pitchFamily="18" charset="0"/>
                                  <a:ea typeface="Cambria Math" panose="02040503050406030204" pitchFamily="18" charset="0"/>
                                </a:rPr>
                              </m:ctrlPr>
                            </m:naryPr>
                            <m:sub>
                              <m:sSup>
                                <m:sSupPr>
                                  <m:ctrlPr>
                                    <a:rPr lang="en-US" sz="1000" i="1">
                                      <a:latin typeface="Cambria Math" panose="02040503050406030204" pitchFamily="18" charset="0"/>
                                      <a:ea typeface="Cambria Math" panose="02040503050406030204" pitchFamily="18" charset="0"/>
                                    </a:rPr>
                                  </m:ctrlPr>
                                </m:sSupPr>
                                <m:e>
                                  <m:r>
                                    <a:rPr lang="en-US" sz="1000" i="1">
                                      <a:latin typeface="Cambria Math" panose="02040503050406030204" pitchFamily="18" charset="0"/>
                                      <a:ea typeface="Cambria Math" panose="02040503050406030204" pitchFamily="18" charset="0"/>
                                    </a:rPr>
                                    <m:t>𝑠</m:t>
                                  </m:r>
                                </m:e>
                                <m:sup>
                                  <m:r>
                                    <a:rPr lang="en-US" sz="1000" i="1">
                                      <a:latin typeface="Cambria Math" panose="02040503050406030204" pitchFamily="18" charset="0"/>
                                      <a:ea typeface="Cambria Math" panose="02040503050406030204" pitchFamily="18" charset="0"/>
                                    </a:rPr>
                                    <m:t>′</m:t>
                                  </m:r>
                                </m:sup>
                              </m:sSup>
                              <m:r>
                                <m:rPr>
                                  <m:brk m:alnAt="7"/>
                                </m:rPr>
                                <a:rPr lang="en-US" sz="1000" i="1">
                                  <a:latin typeface="Cambria Math" panose="02040503050406030204" pitchFamily="18" charset="0"/>
                                  <a:ea typeface="Cambria Math" panose="02040503050406030204" pitchFamily="18" charset="0"/>
                                </a:rPr>
                                <m:t>𝜖</m:t>
                              </m:r>
                              <m:r>
                                <a:rPr lang="en-US" sz="1000" i="1" smtClean="0">
                                  <a:latin typeface="Cambria Math" panose="02040503050406030204" pitchFamily="18" charset="0"/>
                                  <a:ea typeface="Cambria Math" panose="02040503050406030204" pitchFamily="18" charset="0"/>
                                </a:rPr>
                                <m:t>𝒮</m:t>
                              </m:r>
                            </m:sub>
                            <m:sup/>
                            <m:e>
                              <m:sSubSup>
                                <m:sSubSupPr>
                                  <m:ctrlPr>
                                    <a:rPr lang="en-US" sz="1000" i="1" smtClean="0">
                                      <a:latin typeface="Cambria Math" panose="02040503050406030204" pitchFamily="18" charset="0"/>
                                      <a:ea typeface="Cambria Math" panose="02040503050406030204" pitchFamily="18" charset="0"/>
                                    </a:rPr>
                                  </m:ctrlPr>
                                </m:sSubSupPr>
                                <m:e>
                                  <m:r>
                                    <a:rPr lang="en-US" sz="1000" i="1" smtClean="0">
                                      <a:latin typeface="Cambria Math" panose="02040503050406030204" pitchFamily="18" charset="0"/>
                                      <a:ea typeface="Cambria Math" panose="02040503050406030204" pitchFamily="18" charset="0"/>
                                    </a:rPr>
                                    <m:t>𝒫</m:t>
                                  </m:r>
                                </m:e>
                                <m:sub>
                                  <m:r>
                                    <a:rPr lang="en-US" sz="1000" b="0" i="1" smtClean="0">
                                      <a:latin typeface="Cambria Math" panose="02040503050406030204" pitchFamily="18" charset="0"/>
                                      <a:ea typeface="Cambria Math" panose="02040503050406030204" pitchFamily="18" charset="0"/>
                                    </a:rPr>
                                    <m:t>𝑠</m:t>
                                  </m:r>
                                  <m:sSup>
                                    <m:sSupPr>
                                      <m:ctrlPr>
                                        <a:rPr lang="en-US" sz="1000" b="0" i="1" smtClean="0">
                                          <a:latin typeface="Cambria Math" panose="02040503050406030204" pitchFamily="18" charset="0"/>
                                          <a:ea typeface="Cambria Math" panose="02040503050406030204" pitchFamily="18" charset="0"/>
                                        </a:rPr>
                                      </m:ctrlPr>
                                    </m:sSupPr>
                                    <m:e>
                                      <m:r>
                                        <a:rPr lang="en-US" sz="1000" b="0" i="1" smtClean="0">
                                          <a:latin typeface="Cambria Math" panose="02040503050406030204" pitchFamily="18" charset="0"/>
                                          <a:ea typeface="Cambria Math" panose="02040503050406030204" pitchFamily="18" charset="0"/>
                                        </a:rPr>
                                        <m:t>𝑠</m:t>
                                      </m:r>
                                    </m:e>
                                    <m:sup>
                                      <m:r>
                                        <a:rPr lang="en-US" sz="1000" b="0" i="1" smtClean="0">
                                          <a:latin typeface="Cambria Math" panose="02040503050406030204" pitchFamily="18" charset="0"/>
                                          <a:ea typeface="Cambria Math" panose="02040503050406030204" pitchFamily="18" charset="0"/>
                                        </a:rPr>
                                        <m:t>′</m:t>
                                      </m:r>
                                    </m:sup>
                                  </m:sSup>
                                </m:sub>
                                <m:sup>
                                  <m:r>
                                    <a:rPr lang="en-US" sz="1000" b="0" i="1" smtClean="0">
                                      <a:latin typeface="Cambria Math" panose="02040503050406030204" pitchFamily="18" charset="0"/>
                                      <a:ea typeface="Cambria Math" panose="02040503050406030204" pitchFamily="18" charset="0"/>
                                    </a:rPr>
                                    <m:t>𝑎</m:t>
                                  </m:r>
                                </m:sup>
                              </m:sSubSup>
                            </m:e>
                          </m:nary>
                          <m:sSub>
                            <m:sSubPr>
                              <m:ctrlPr>
                                <a:rPr lang="en-US" sz="1000" i="1">
                                  <a:latin typeface="Cambria Math" panose="02040503050406030204" pitchFamily="18" charset="0"/>
                                </a:rPr>
                              </m:ctrlPr>
                            </m:sSubPr>
                            <m:e>
                              <m:r>
                                <a:rPr lang="en-US" sz="1000" i="1">
                                  <a:latin typeface="Cambria Math" panose="02040503050406030204" pitchFamily="18" charset="0"/>
                                </a:rPr>
                                <m:t>𝑉</m:t>
                              </m:r>
                            </m:e>
                            <m:sub>
                              <m:r>
                                <a:rPr lang="en-US" sz="1000" b="0" i="1" smtClean="0">
                                  <a:latin typeface="Cambria Math" panose="02040503050406030204" pitchFamily="18" charset="0"/>
                                </a:rPr>
                                <m:t>𝑘</m:t>
                              </m:r>
                            </m:sub>
                          </m:sSub>
                          <m:r>
                            <a:rPr lang="en-US" sz="1000" i="1">
                              <a:latin typeface="Cambria Math" panose="02040503050406030204" pitchFamily="18" charset="0"/>
                              <a:ea typeface="Cambria Math" panose="02040503050406030204" pitchFamily="18" charset="0"/>
                            </a:rPr>
                            <m:t>(</m:t>
                          </m:r>
                          <m:sSup>
                            <m:sSupPr>
                              <m:ctrlPr>
                                <a:rPr lang="en-US" sz="1000" i="1">
                                  <a:latin typeface="Cambria Math" panose="02040503050406030204" pitchFamily="18" charset="0"/>
                                  <a:ea typeface="Cambria Math" panose="02040503050406030204" pitchFamily="18" charset="0"/>
                                </a:rPr>
                              </m:ctrlPr>
                            </m:sSupPr>
                            <m:e>
                              <m:r>
                                <a:rPr lang="en-US" sz="1000" i="1">
                                  <a:latin typeface="Cambria Math" panose="02040503050406030204" pitchFamily="18" charset="0"/>
                                  <a:ea typeface="Cambria Math" panose="02040503050406030204" pitchFamily="18" charset="0"/>
                                </a:rPr>
                                <m:t>𝑠</m:t>
                              </m:r>
                            </m:e>
                            <m:sup>
                              <m:r>
                                <a:rPr lang="en-US" sz="1000" i="1">
                                  <a:latin typeface="Cambria Math" panose="02040503050406030204" pitchFamily="18" charset="0"/>
                                  <a:ea typeface="Cambria Math" panose="02040503050406030204" pitchFamily="18" charset="0"/>
                                </a:rPr>
                                <m:t>′</m:t>
                              </m:r>
                            </m:sup>
                          </m:sSup>
                          <m:r>
                            <a:rPr lang="en-US" sz="1000" i="1">
                              <a:latin typeface="Cambria Math" panose="02040503050406030204" pitchFamily="18" charset="0"/>
                              <a:ea typeface="Cambria Math" panose="02040503050406030204" pitchFamily="18" charset="0"/>
                            </a:rPr>
                            <m:t>)</m:t>
                          </m:r>
                          <m:r>
                            <m:rPr>
                              <m:nor/>
                            </m:rPr>
                            <a:rPr lang="en-US" sz="1000" dirty="0"/>
                            <m:t> </m:t>
                          </m:r>
                        </m:e>
                      </m:d>
                    </m:oMath>
                  </m:oMathPara>
                </a14:m>
                <a:endParaRPr lang="en-US" sz="1000" dirty="0" smtClean="0">
                  <a:latin typeface="+mj-lt"/>
                </a:endParaRPr>
              </a:p>
            </p:txBody>
          </p:sp>
        </mc:Choice>
        <mc:Fallback>
          <p:sp>
            <p:nvSpPr>
              <p:cNvPr id="16" name="TextBox 15"/>
              <p:cNvSpPr txBox="1">
                <a:spLocks noRot="1" noChangeAspect="1" noMove="1" noResize="1" noEditPoints="1" noAdjustHandles="1" noChangeArrowheads="1" noChangeShapeType="1" noTextEdit="1"/>
              </p:cNvSpPr>
              <p:nvPr/>
            </p:nvSpPr>
            <p:spPr>
              <a:xfrm>
                <a:off x="6048784" y="3545359"/>
                <a:ext cx="3131950" cy="71385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6057897" y="4161167"/>
                <a:ext cx="3829271" cy="52456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i="1">
                              <a:latin typeface="Cambria Math" panose="02040503050406030204" pitchFamily="18" charset="0"/>
                            </a:rPr>
                            <m:t>𝑉</m:t>
                          </m:r>
                        </m:e>
                        <m:sub>
                          <m:r>
                            <a:rPr lang="en-US" sz="1000" b="0" i="1" smtClean="0">
                              <a:latin typeface="Cambria Math" panose="02040503050406030204" pitchFamily="18" charset="0"/>
                            </a:rPr>
                            <m:t>2</m:t>
                          </m:r>
                        </m:sub>
                      </m:sSub>
                      <m:d>
                        <m:dPr>
                          <m:ctrlPr>
                            <a:rPr lang="en-US" sz="1000" i="1">
                              <a:latin typeface="Cambria Math" panose="02040503050406030204" pitchFamily="18" charset="0"/>
                              <a:ea typeface="Cambria Math" panose="02040503050406030204" pitchFamily="18" charset="0"/>
                            </a:rPr>
                          </m:ctrlPr>
                        </m:dPr>
                        <m:e>
                          <m:sSub>
                            <m:sSubPr>
                              <m:ctrlPr>
                                <a:rPr lang="en-US" sz="100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𝑆</m:t>
                              </m:r>
                            </m:e>
                            <m:sub>
                              <m:r>
                                <a:rPr lang="en-US" sz="1000" b="0" i="1" smtClean="0">
                                  <a:latin typeface="Cambria Math" panose="02040503050406030204" pitchFamily="18" charset="0"/>
                                  <a:ea typeface="Cambria Math" panose="02040503050406030204" pitchFamily="18" charset="0"/>
                                </a:rPr>
                                <m:t>1</m:t>
                              </m:r>
                            </m:sub>
                          </m:sSub>
                        </m:e>
                      </m:d>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4</m:t>
                          </m:r>
                        </m:den>
                      </m:f>
                      <m:d>
                        <m:dPr>
                          <m:ctrlPr>
                            <a:rPr lang="en-US" sz="1000" b="0" i="1" smtClean="0">
                              <a:latin typeface="Cambria Math" panose="02040503050406030204" pitchFamily="18" charset="0"/>
                            </a:rPr>
                          </m:ctrlPr>
                        </m:dPr>
                        <m:e>
                          <m:r>
                            <a:rPr lang="en-US" sz="1000" b="0" i="1" smtClean="0">
                              <a:latin typeface="Cambria Math" panose="02040503050406030204" pitchFamily="18" charset="0"/>
                            </a:rPr>
                            <m:t>−1+</m:t>
                          </m:r>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b="0" i="1" smtClean="0">
                                  <a:latin typeface="Cambria Math" panose="02040503050406030204" pitchFamily="18" charset="0"/>
                                </a:rPr>
                              </m:ctrlPr>
                            </m:dPr>
                            <m:e>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∙0+</m:t>
                              </m:r>
                              <m:r>
                                <a:rPr lang="en-US" sz="1000" b="0" i="0" smtClean="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d>
                                <m:dPr>
                                  <m:ctrlPr>
                                    <a:rPr lang="en-US" sz="1000" b="0" i="1" smtClean="0">
                                      <a:latin typeface="Cambria Math" panose="02040503050406030204" pitchFamily="18" charset="0"/>
                                      <a:ea typeface="Cambria Math" panose="02040503050406030204" pitchFamily="18" charset="0"/>
                                    </a:rPr>
                                  </m:ctrlPr>
                                </m:dPr>
                                <m:e>
                                  <m:r>
                                    <a:rPr lang="en-US" sz="1000" b="0" i="1" smtClean="0">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(−1)</m:t>
                              </m:r>
                            </m:e>
                          </m:d>
                        </m:e>
                      </m:d>
                    </m:oMath>
                  </m:oMathPara>
                </a14:m>
                <a:endParaRPr lang="en-US" sz="1000" dirty="0" smtClean="0">
                  <a:latin typeface="+mj-lt"/>
                </a:endParaRPr>
              </a:p>
            </p:txBody>
          </p:sp>
        </mc:Choice>
        <mc:Fallback>
          <p:sp>
            <p:nvSpPr>
              <p:cNvPr id="17" name="TextBox 16"/>
              <p:cNvSpPr txBox="1">
                <a:spLocks noRot="1" noChangeAspect="1" noMove="1" noResize="1" noEditPoints="1" noAdjustHandles="1" noChangeArrowheads="1" noChangeShapeType="1" noTextEdit="1"/>
              </p:cNvSpPr>
              <p:nvPr/>
            </p:nvSpPr>
            <p:spPr>
              <a:xfrm>
                <a:off x="6057897" y="4161167"/>
                <a:ext cx="3829271" cy="524567"/>
              </a:xfrm>
              <a:prstGeom prst="rect">
                <a:avLst/>
              </a:prstGeom>
              <a:blipFill>
                <a:blip r:embed="rId9"/>
                <a:stretch>
                  <a:fillRect/>
                </a:stretch>
              </a:blipFill>
            </p:spPr>
            <p:txBody>
              <a:bodyPr/>
              <a:lstStyle/>
              <a:p>
                <a:r>
                  <a:rPr lang="en-US">
                    <a:noFill/>
                  </a:rPr>
                  <a:t> </a:t>
                </a:r>
              </a:p>
            </p:txBody>
          </p:sp>
        </mc:Fallback>
      </mc:AlternateContent>
      <p:sp>
        <p:nvSpPr>
          <p:cNvPr id="21" name="Rectangle 20"/>
          <p:cNvSpPr/>
          <p:nvPr/>
        </p:nvSpPr>
        <p:spPr>
          <a:xfrm>
            <a:off x="5125642" y="2878841"/>
            <a:ext cx="351427" cy="2725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a:stCxn id="21" idx="2"/>
            <a:endCxn id="2" idx="0"/>
          </p:cNvCxnSpPr>
          <p:nvPr/>
        </p:nvCxnSpPr>
        <p:spPr>
          <a:xfrm>
            <a:off x="5301356" y="3151375"/>
            <a:ext cx="0" cy="1174719"/>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359" idx="2"/>
          </p:cNvCxnSpPr>
          <p:nvPr/>
        </p:nvCxnSpPr>
        <p:spPr>
          <a:xfrm flipH="1">
            <a:off x="5301356" y="2108098"/>
            <a:ext cx="2265228" cy="2006702"/>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6354511" y="4601037"/>
                <a:ext cx="3829271" cy="52456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4</m:t>
                          </m:r>
                        </m:den>
                      </m:f>
                      <m:d>
                        <m:dPr>
                          <m:ctrlPr>
                            <a:rPr lang="en-US" sz="1000" b="0" i="1" smtClean="0">
                              <a:latin typeface="Cambria Math" panose="02040503050406030204" pitchFamily="18" charset="0"/>
                            </a:rPr>
                          </m:ctrlPr>
                        </m:dPr>
                        <m:e>
                          <m:r>
                            <a:rPr lang="en-US" sz="1000" b="0" i="1" smtClean="0">
                              <a:latin typeface="Cambria Math" panose="02040503050406030204" pitchFamily="18" charset="0"/>
                            </a:rPr>
                            <m:t>−1+</m:t>
                          </m:r>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b="0" i="1" smtClean="0">
                                  <a:latin typeface="Cambria Math" panose="02040503050406030204" pitchFamily="18" charset="0"/>
                                </a:rPr>
                              </m:ctrlPr>
                            </m:dPr>
                            <m:e>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r>
                                <a:rPr lang="en-US" sz="100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0+</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(−1)</m:t>
                              </m:r>
                            </m:e>
                          </m:d>
                        </m:e>
                      </m:d>
                    </m:oMath>
                  </m:oMathPara>
                </a14:m>
                <a:endParaRPr lang="en-US" sz="1000" dirty="0" smtClean="0">
                  <a:latin typeface="+mj-lt"/>
                </a:endParaRPr>
              </a:p>
            </p:txBody>
          </p:sp>
        </mc:Choice>
        <mc:Fallback>
          <p:sp>
            <p:nvSpPr>
              <p:cNvPr id="25" name="TextBox 24"/>
              <p:cNvSpPr txBox="1">
                <a:spLocks noRot="1" noChangeAspect="1" noMove="1" noResize="1" noEditPoints="1" noAdjustHandles="1" noChangeArrowheads="1" noChangeShapeType="1" noTextEdit="1"/>
              </p:cNvSpPr>
              <p:nvPr/>
            </p:nvSpPr>
            <p:spPr>
              <a:xfrm>
                <a:off x="6354511" y="4601037"/>
                <a:ext cx="3829271" cy="52456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6354510" y="5068597"/>
                <a:ext cx="3829271" cy="52456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4</m:t>
                          </m:r>
                        </m:den>
                      </m:f>
                      <m:d>
                        <m:dPr>
                          <m:ctrlPr>
                            <a:rPr lang="en-US" sz="1000" b="0" i="1" smtClean="0">
                              <a:latin typeface="Cambria Math" panose="02040503050406030204" pitchFamily="18" charset="0"/>
                            </a:rPr>
                          </m:ctrlPr>
                        </m:dPr>
                        <m:e>
                          <m:r>
                            <a:rPr lang="en-US" sz="1000" b="0" i="1" smtClean="0">
                              <a:latin typeface="Cambria Math" panose="02040503050406030204" pitchFamily="18" charset="0"/>
                            </a:rPr>
                            <m:t>−1+</m:t>
                          </m:r>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b="0" i="1" smtClean="0">
                                  <a:latin typeface="Cambria Math" panose="02040503050406030204" pitchFamily="18" charset="0"/>
                                </a:rPr>
                              </m:ctrlPr>
                            </m:dPr>
                            <m:e>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0+</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(−1)</m:t>
                              </m:r>
                            </m:e>
                          </m:d>
                        </m:e>
                      </m:d>
                    </m:oMath>
                  </m:oMathPara>
                </a14:m>
                <a:endParaRPr lang="en-US" sz="1000" dirty="0" smtClean="0">
                  <a:latin typeface="+mj-lt"/>
                </a:endParaRPr>
              </a:p>
            </p:txBody>
          </p:sp>
        </mc:Choice>
        <mc:Fallback>
          <p:sp>
            <p:nvSpPr>
              <p:cNvPr id="26" name="TextBox 25"/>
              <p:cNvSpPr txBox="1">
                <a:spLocks noRot="1" noChangeAspect="1" noMove="1" noResize="1" noEditPoints="1" noAdjustHandles="1" noChangeArrowheads="1" noChangeShapeType="1" noTextEdit="1"/>
              </p:cNvSpPr>
              <p:nvPr/>
            </p:nvSpPr>
            <p:spPr>
              <a:xfrm>
                <a:off x="6354510" y="5068597"/>
                <a:ext cx="3829271" cy="52456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6354511" y="5508467"/>
                <a:ext cx="3829271" cy="52456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4</m:t>
                          </m:r>
                        </m:den>
                      </m:f>
                      <m:d>
                        <m:dPr>
                          <m:ctrlPr>
                            <a:rPr lang="en-US" sz="1000" b="0" i="1" smtClean="0">
                              <a:latin typeface="Cambria Math" panose="02040503050406030204" pitchFamily="18" charset="0"/>
                            </a:rPr>
                          </m:ctrlPr>
                        </m:dPr>
                        <m:e>
                          <m:r>
                            <a:rPr lang="en-US" sz="1000" b="0" i="1" smtClean="0">
                              <a:latin typeface="Cambria Math" panose="02040503050406030204" pitchFamily="18" charset="0"/>
                            </a:rPr>
                            <m:t>−1+</m:t>
                          </m:r>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b="0" i="1" smtClean="0">
                                  <a:latin typeface="Cambria Math" panose="02040503050406030204" pitchFamily="18" charset="0"/>
                                </a:rPr>
                              </m:ctrlPr>
                            </m:dPr>
                            <m:e>
                              <m:r>
                                <a:rPr lang="en-US" sz="1000" b="0" i="0" smtClean="0">
                                  <a:latin typeface="Cambria Math" panose="02040503050406030204" pitchFamily="18" charset="0"/>
                                </a:rPr>
                                <m:t>1</m:t>
                              </m:r>
                              <m:r>
                                <a:rPr lang="en-US" sz="1000" b="0" i="1" smtClean="0">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0+</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−1</m:t>
                                  </m:r>
                                </m:e>
                              </m:d>
                              <m:r>
                                <a:rPr lang="en-US" sz="1000" b="0" i="1" smtClean="0">
                                  <a:latin typeface="Cambria Math" panose="02040503050406030204" pitchFamily="18" charset="0"/>
                                  <a:ea typeface="Cambria Math" panose="02040503050406030204" pitchFamily="18" charset="0"/>
                                </a:rPr>
                                <m:t>+</m:t>
                              </m:r>
                              <m:r>
                                <a:rPr lang="en-US" sz="1000">
                                  <a:latin typeface="Cambria Math" panose="02040503050406030204" pitchFamily="18" charset="0"/>
                                  <a:ea typeface="Cambria Math" panose="02040503050406030204" pitchFamily="18" charset="0"/>
                                </a:rPr>
                                <m:t>0</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(−1)</m:t>
                              </m:r>
                            </m:e>
                          </m:d>
                        </m:e>
                      </m:d>
                    </m:oMath>
                  </m:oMathPara>
                </a14:m>
                <a:endParaRPr lang="en-US" sz="1000" dirty="0" smtClean="0">
                  <a:latin typeface="+mj-lt"/>
                </a:endParaRPr>
              </a:p>
            </p:txBody>
          </p:sp>
        </mc:Choice>
        <mc:Fallback>
          <p:sp>
            <p:nvSpPr>
              <p:cNvPr id="27" name="TextBox 26"/>
              <p:cNvSpPr txBox="1">
                <a:spLocks noRot="1" noChangeAspect="1" noMove="1" noResize="1" noEditPoints="1" noAdjustHandles="1" noChangeArrowheads="1" noChangeShapeType="1" noTextEdit="1"/>
              </p:cNvSpPr>
              <p:nvPr/>
            </p:nvSpPr>
            <p:spPr>
              <a:xfrm>
                <a:off x="6354511" y="5508467"/>
                <a:ext cx="3829271" cy="524567"/>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9825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331" y="1392587"/>
            <a:ext cx="3524742" cy="4072825"/>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3165095" y="613101"/>
                <a:ext cx="47166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𝑽</m:t>
                          </m:r>
                        </m:e>
                        <m:sub>
                          <m:r>
                            <a:rPr lang="en-US" sz="1600" i="1">
                              <a:latin typeface="Cambria Math" panose="02040503050406030204" pitchFamily="18" charset="0"/>
                            </a:rPr>
                            <m:t>𝑘</m:t>
                          </m:r>
                        </m:sub>
                      </m:sSub>
                    </m:oMath>
                  </m:oMathPara>
                </a14:m>
                <a:endParaRPr lang="en-US" sz="1600" dirty="0" smtClean="0">
                  <a:latin typeface="+mj-lt"/>
                </a:endParaRPr>
              </a:p>
            </p:txBody>
          </p:sp>
        </mc:Choice>
        <mc:Fallback xmlns="">
          <p:sp>
            <p:nvSpPr>
              <p:cNvPr id="3" name="Rectangle 2"/>
              <p:cNvSpPr>
                <a:spLocks noRot="1" noChangeAspect="1" noMove="1" noResize="1" noEditPoints="1" noAdjustHandles="1" noChangeArrowheads="1" noChangeShapeType="1" noTextEdit="1"/>
              </p:cNvSpPr>
              <p:nvPr/>
            </p:nvSpPr>
            <p:spPr>
              <a:xfrm>
                <a:off x="3165095" y="613101"/>
                <a:ext cx="471668"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52417" y="489990"/>
                <a:ext cx="1460656" cy="584775"/>
              </a:xfrm>
              <a:prstGeom prst="rect">
                <a:avLst/>
              </a:prstGeom>
            </p:spPr>
            <p:txBody>
              <a:bodyPr wrap="none">
                <a:spAutoFit/>
              </a:bodyPr>
              <a:lstStyle/>
              <a:p>
                <a:pPr algn="ctr"/>
                <a:r>
                  <a:rPr lang="en-US" sz="1600" dirty="0" smtClean="0">
                    <a:latin typeface="+mj-lt"/>
                  </a:rPr>
                  <a:t>Greedy Policy</a:t>
                </a:r>
              </a:p>
              <a:p>
                <a:pPr algn="ctr"/>
                <a:r>
                  <a:rPr lang="en-US" sz="1600" dirty="0" smtClean="0">
                    <a:latin typeface="+mj-lt"/>
                  </a:rPr>
                  <a:t>w.r.t.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𝑽</m:t>
                        </m:r>
                      </m:e>
                      <m:sub>
                        <m:r>
                          <a:rPr lang="en-US" sz="1600" i="1">
                            <a:latin typeface="Cambria Math" panose="02040503050406030204" pitchFamily="18" charset="0"/>
                          </a:rPr>
                          <m:t>𝑘</m:t>
                        </m:r>
                      </m:sub>
                    </m:sSub>
                  </m:oMath>
                </a14:m>
                <a:endParaRPr lang="en-US" sz="1600" dirty="0" smtClean="0">
                  <a:latin typeface="+mj-lt"/>
                </a:endParaRPr>
              </a:p>
            </p:txBody>
          </p:sp>
        </mc:Choice>
        <mc:Fallback xmlns="">
          <p:sp>
            <p:nvSpPr>
              <p:cNvPr id="4" name="Rectangle 3"/>
              <p:cNvSpPr>
                <a:spLocks noRot="1" noChangeAspect="1" noMove="1" noResize="1" noEditPoints="1" noAdjustHandles="1" noChangeArrowheads="1" noChangeShapeType="1" noTextEdit="1"/>
              </p:cNvSpPr>
              <p:nvPr/>
            </p:nvSpPr>
            <p:spPr>
              <a:xfrm>
                <a:off x="4752417" y="489990"/>
                <a:ext cx="1460656" cy="584775"/>
              </a:xfrm>
              <a:prstGeom prst="rect">
                <a:avLst/>
              </a:prstGeom>
              <a:blipFill>
                <a:blip r:embed="rId4"/>
                <a:stretch>
                  <a:fillRect l="-1674" t="-3125" r="-83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84065" y="1754155"/>
                <a:ext cx="8794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=3</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84065" y="1754155"/>
                <a:ext cx="87942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84064" y="3244334"/>
                <a:ext cx="8794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=10</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84064" y="3244334"/>
                <a:ext cx="87942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84063" y="4734513"/>
                <a:ext cx="8794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884063" y="4734513"/>
                <a:ext cx="879421" cy="369332"/>
              </a:xfrm>
              <a:prstGeom prst="rect">
                <a:avLst/>
              </a:prstGeom>
              <a:blipFill>
                <a:blip r:embed="rId7"/>
                <a:stretch>
                  <a:fillRect/>
                </a:stretch>
              </a:blipFill>
            </p:spPr>
            <p:txBody>
              <a:bodyPr/>
              <a:lstStyle/>
              <a:p>
                <a:r>
                  <a:rPr lang="en-US">
                    <a:noFill/>
                  </a:rPr>
                  <a:t> </a:t>
                </a:r>
              </a:p>
            </p:txBody>
          </p:sp>
        </mc:Fallback>
      </mc:AlternateContent>
      <p:sp>
        <p:nvSpPr>
          <p:cNvPr id="8" name="Rectangle 7"/>
          <p:cNvSpPr/>
          <p:nvPr/>
        </p:nvSpPr>
        <p:spPr>
          <a:xfrm>
            <a:off x="7171581" y="3259722"/>
            <a:ext cx="1494320" cy="338554"/>
          </a:xfrm>
          <a:prstGeom prst="rect">
            <a:avLst/>
          </a:prstGeom>
        </p:spPr>
        <p:txBody>
          <a:bodyPr wrap="none">
            <a:spAutoFit/>
          </a:bodyPr>
          <a:lstStyle/>
          <a:p>
            <a:pPr algn="ctr"/>
            <a:r>
              <a:rPr lang="en-US" sz="1600" dirty="0" smtClean="0">
                <a:latin typeface="+mj-lt"/>
              </a:rPr>
              <a:t>Optimal Policy</a:t>
            </a:r>
          </a:p>
        </p:txBody>
      </p:sp>
      <p:cxnSp>
        <p:nvCxnSpPr>
          <p:cNvPr id="10" name="Straight Arrow Connector 9"/>
          <p:cNvCxnSpPr>
            <a:stCxn id="8" idx="1"/>
          </p:cNvCxnSpPr>
          <p:nvPr/>
        </p:nvCxnSpPr>
        <p:spPr>
          <a:xfrm flipH="1" flipV="1">
            <a:off x="6335486" y="2355722"/>
            <a:ext cx="836095" cy="107327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1"/>
          </p:cNvCxnSpPr>
          <p:nvPr/>
        </p:nvCxnSpPr>
        <p:spPr>
          <a:xfrm flipH="1">
            <a:off x="6335486" y="3428999"/>
            <a:ext cx="836095" cy="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1"/>
          </p:cNvCxnSpPr>
          <p:nvPr/>
        </p:nvCxnSpPr>
        <p:spPr>
          <a:xfrm flipH="1">
            <a:off x="6335486" y="3428999"/>
            <a:ext cx="836095" cy="101820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20071" y="2248588"/>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Rectangle 18"/>
          <p:cNvSpPr/>
          <p:nvPr/>
        </p:nvSpPr>
        <p:spPr>
          <a:xfrm>
            <a:off x="4760633" y="1420019"/>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Rectangle 19"/>
          <p:cNvSpPr/>
          <p:nvPr/>
        </p:nvSpPr>
        <p:spPr>
          <a:xfrm>
            <a:off x="5828286" y="3697360"/>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Rectangle 20"/>
          <p:cNvSpPr/>
          <p:nvPr/>
        </p:nvSpPr>
        <p:spPr>
          <a:xfrm>
            <a:off x="4768848" y="2868791"/>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Rectangle 21"/>
          <p:cNvSpPr/>
          <p:nvPr/>
        </p:nvSpPr>
        <p:spPr>
          <a:xfrm>
            <a:off x="5820069" y="5138658"/>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Rectangle 22"/>
          <p:cNvSpPr/>
          <p:nvPr/>
        </p:nvSpPr>
        <p:spPr>
          <a:xfrm>
            <a:off x="4760631" y="4310089"/>
            <a:ext cx="365009" cy="272534"/>
          </a:xfrm>
          <a:prstGeom prst="rect">
            <a:avLst/>
          </a:prstGeom>
          <a:solidFill>
            <a:srgbClr val="FFC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268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95" y="2710515"/>
            <a:ext cx="8607879" cy="855538"/>
          </a:xfrm>
        </p:spPr>
        <p:txBody>
          <a:bodyPr>
            <a:noAutofit/>
          </a:bodyPr>
          <a:lstStyle/>
          <a:p>
            <a:pPr algn="ctr"/>
            <a:r>
              <a:rPr lang="en-US" altLang="zh-CN" sz="3600" dirty="0" smtClean="0"/>
              <a:t>But, what if transition matrix is unknown?</a:t>
            </a:r>
            <a:endParaRPr lang="en-US" sz="3600" dirty="0"/>
          </a:p>
        </p:txBody>
      </p:sp>
    </p:spTree>
    <p:extLst>
      <p:ext uri="{BB962C8B-B14F-4D97-AF65-F5344CB8AC3E}">
        <p14:creationId xmlns:p14="http://schemas.microsoft.com/office/powerpoint/2010/main" val="807320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94120"/>
            <a:ext cx="8607879" cy="855538"/>
          </a:xfrm>
        </p:spPr>
        <p:txBody>
          <a:bodyPr>
            <a:noAutofit/>
          </a:bodyPr>
          <a:lstStyle/>
          <a:p>
            <a:r>
              <a:rPr lang="en-US" altLang="zh-CN" sz="3600" dirty="0" smtClean="0"/>
              <a:t>Monte-Carlo Estimation</a:t>
            </a:r>
            <a:endParaRPr lang="en-US" sz="3600" dirty="0"/>
          </a:p>
        </p:txBody>
      </p:sp>
      <mc:AlternateContent xmlns:mc="http://schemas.openxmlformats.org/markup-compatibility/2006" xmlns:a14="http://schemas.microsoft.com/office/drawing/2010/main">
        <mc:Choice Requires="a14">
          <p:sp>
            <p:nvSpPr>
              <p:cNvPr id="3" name="Rectangle 2"/>
              <p:cNvSpPr/>
              <p:nvPr/>
            </p:nvSpPr>
            <p:spPr>
              <a:xfrm>
                <a:off x="634482" y="949658"/>
                <a:ext cx="7959012"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34482" y="949658"/>
                <a:ext cx="7959012" cy="507831"/>
              </a:xfrm>
              <a:prstGeom prst="rect">
                <a:avLst/>
              </a:prstGeom>
              <a:blipFill>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000" t="5240" r="7347"/>
          <a:stretch/>
        </p:blipFill>
        <p:spPr>
          <a:xfrm>
            <a:off x="1063690" y="1805196"/>
            <a:ext cx="7163879" cy="3963738"/>
          </a:xfrm>
          <a:prstGeom prst="rect">
            <a:avLst/>
          </a:prstGeom>
        </p:spPr>
      </p:pic>
    </p:spTree>
    <p:extLst>
      <p:ext uri="{BB962C8B-B14F-4D97-AF65-F5344CB8AC3E}">
        <p14:creationId xmlns:p14="http://schemas.microsoft.com/office/powerpoint/2010/main" val="2287770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Review</a:t>
            </a:r>
            <a:endParaRPr lang="en-US"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E71812F-853E-3844-BF3D-C40D73643B28}"/>
                  </a:ext>
                </a:extLst>
              </p:cNvPr>
              <p:cNvSpPr/>
              <p:nvPr/>
            </p:nvSpPr>
            <p:spPr>
              <a:xfrm>
                <a:off x="399138" y="1341420"/>
                <a:ext cx="7661969"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𝜃</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𝜃</m:t>
                                  </m:r>
                                </m:sub>
                              </m:sSub>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e>
                          </m:func>
                          <m:r>
                            <a:rPr lang="en-US" i="1">
                              <a:latin typeface="Cambria Math" panose="02040503050406030204" pitchFamily="18" charset="0"/>
                              <a:ea typeface="Cambria Math" panose="02040503050406030204" pitchFamily="18" charset="0"/>
                            </a:rPr>
                            <m:t>𝑅</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𝜏</m:t>
                              </m:r>
                            </m:e>
                          </m:d>
                        </m:e>
                      </m:d>
                      <m:r>
                        <a:rPr lang="en-US"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𝑁</m:t>
                          </m:r>
                        </m:den>
                      </m:f>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𝑁</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𝑇</m:t>
                              </m:r>
                            </m:sup>
                            <m:e>
                              <m:func>
                                <m:funcPr>
                                  <m:ctrlPr>
                                    <a:rPr lang="en-US" altLang="zh-CN"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𝜃</m:t>
                                      </m:r>
                                    </m:sub>
                                  </m:sSub>
                                  <m:r>
                                    <m:rPr>
                                      <m:sty m:val="p"/>
                                    </m:rPr>
                                    <a:rPr lang="en-US" altLang="zh-CN">
                                      <a:latin typeface="Cambria Math" panose="02040503050406030204" pitchFamily="18" charset="0"/>
                                      <a:ea typeface="Cambria Math" panose="02040503050406030204" pitchFamily="18" charset="0"/>
                                    </a:rPr>
                                    <m:t>log</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e>
                              </m:func>
                            </m:e>
                          </m:nary>
                        </m:e>
                      </m:nary>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𝑇</m:t>
                          </m:r>
                        </m:sup>
                        <m:e>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e>
                      </m:nary>
                    </m:oMath>
                  </m:oMathPara>
                </a14:m>
                <a:endParaRPr lang="en-US" dirty="0"/>
              </a:p>
            </p:txBody>
          </p:sp>
        </mc:Choice>
        <mc:Fallback xmlns="">
          <p:sp>
            <p:nvSpPr>
              <p:cNvPr id="13" name="Rectangle 12">
                <a:extLst>
                  <a:ext uri="{FF2B5EF4-FFF2-40B4-BE49-F238E27FC236}">
                    <a16:creationId xmlns:a16="http://schemas.microsoft.com/office/drawing/2014/main" id="{1E71812F-853E-3844-BF3D-C40D73643B28}"/>
                  </a:ext>
                </a:extLst>
              </p:cNvPr>
              <p:cNvSpPr>
                <a:spLocks noRot="1" noChangeAspect="1" noMove="1" noResize="1" noEditPoints="1" noAdjustHandles="1" noChangeArrowheads="1" noChangeShapeType="1" noTextEdit="1"/>
              </p:cNvSpPr>
              <p:nvPr/>
            </p:nvSpPr>
            <p:spPr>
              <a:xfrm>
                <a:off x="399138" y="1341420"/>
                <a:ext cx="7661969" cy="871264"/>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6241901" y="2532783"/>
            <a:ext cx="1563329" cy="369332"/>
          </a:xfrm>
          <a:prstGeom prst="rect">
            <a:avLst/>
          </a:prstGeom>
          <a:noFill/>
        </p:spPr>
        <p:txBody>
          <a:bodyPr wrap="square" rtlCol="0">
            <a:spAutoFit/>
          </a:bodyPr>
          <a:lstStyle/>
          <a:p>
            <a:r>
              <a:rPr lang="en-US" dirty="0">
                <a:solidFill>
                  <a:srgbClr val="FF0000"/>
                </a:solidFill>
              </a:rPr>
              <a:t>h</a:t>
            </a:r>
            <a:r>
              <a:rPr lang="en-US" dirty="0" smtClean="0">
                <a:solidFill>
                  <a:srgbClr val="FF0000"/>
                </a:solidFill>
              </a:rPr>
              <a:t>igh variance</a:t>
            </a:r>
            <a:endParaRPr lang="en-US" dirty="0">
              <a:solidFill>
                <a:srgbClr val="FF0000"/>
              </a:solidFill>
            </a:endParaRPr>
          </a:p>
        </p:txBody>
      </p:sp>
      <p:cxnSp>
        <p:nvCxnSpPr>
          <p:cNvPr id="8" name="Straight Connector 7"/>
          <p:cNvCxnSpPr>
            <a:endCxn id="7" idx="0"/>
          </p:cNvCxnSpPr>
          <p:nvPr/>
        </p:nvCxnSpPr>
        <p:spPr>
          <a:xfrm>
            <a:off x="7023566" y="2169117"/>
            <a:ext cx="0" cy="3636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468279" y="2016479"/>
            <a:ext cx="0" cy="3636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910508" y="2380145"/>
            <a:ext cx="1563329" cy="369332"/>
          </a:xfrm>
          <a:prstGeom prst="rect">
            <a:avLst/>
          </a:prstGeom>
          <a:noFill/>
        </p:spPr>
        <p:txBody>
          <a:bodyPr wrap="square" rtlCol="0">
            <a:spAutoFit/>
          </a:bodyPr>
          <a:lstStyle/>
          <a:p>
            <a:r>
              <a:rPr lang="en-US" dirty="0" smtClean="0">
                <a:solidFill>
                  <a:srgbClr val="FF0000"/>
                </a:solidFill>
              </a:rPr>
              <a:t>on-policy</a:t>
            </a:r>
            <a:endParaRPr lang="en-US" dirty="0">
              <a:solidFill>
                <a:srgbClr val="FF0000"/>
              </a:solidFill>
            </a:endParaRPr>
          </a:p>
        </p:txBody>
      </p:sp>
      <p:sp>
        <p:nvSpPr>
          <p:cNvPr id="11" name="TextBox 10"/>
          <p:cNvSpPr txBox="1"/>
          <p:nvPr/>
        </p:nvSpPr>
        <p:spPr>
          <a:xfrm>
            <a:off x="617492" y="3083948"/>
            <a:ext cx="8084447" cy="18928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mj-lt"/>
              </a:rPr>
              <a:t>Policy gradient can be sampled to approximate. </a:t>
            </a:r>
          </a:p>
          <a:p>
            <a:pPr marL="285750" indent="-285750">
              <a:lnSpc>
                <a:spcPct val="150000"/>
              </a:lnSpc>
              <a:buFont typeface="Arial" panose="020B0604020202020204" pitchFamily="34" charset="0"/>
              <a:buChar char="•"/>
            </a:pPr>
            <a:r>
              <a:rPr lang="en-US" dirty="0" smtClean="0">
                <a:latin typeface="+mj-lt"/>
              </a:rPr>
              <a:t>Discard old samples made by old policies is a waste and inefficient.</a:t>
            </a:r>
          </a:p>
          <a:p>
            <a:pPr marL="285750" indent="-285750">
              <a:buFont typeface="Arial" panose="020B0604020202020204" pitchFamily="34" charset="0"/>
              <a:buChar char="•"/>
            </a:pPr>
            <a:r>
              <a:rPr lang="en-US" dirty="0" smtClean="0">
                <a:latin typeface="+mj-lt"/>
              </a:rPr>
              <a:t>Vanilla </a:t>
            </a:r>
            <a:r>
              <a:rPr lang="en-US" dirty="0">
                <a:latin typeface="+mj-lt"/>
              </a:rPr>
              <a:t>p</a:t>
            </a:r>
            <a:r>
              <a:rPr lang="en-US" dirty="0" smtClean="0">
                <a:latin typeface="+mj-lt"/>
              </a:rPr>
              <a:t>olicy gradient is with high variance (make up with reward-to-go, baselines, etc.).</a:t>
            </a:r>
          </a:p>
          <a:p>
            <a:pPr marL="285750" indent="-285750">
              <a:lnSpc>
                <a:spcPct val="150000"/>
              </a:lnSpc>
              <a:buFont typeface="Arial" panose="020B0604020202020204" pitchFamily="34" charset="0"/>
              <a:buChar char="•"/>
            </a:pPr>
            <a:r>
              <a:rPr lang="en-US" dirty="0" smtClean="0">
                <a:latin typeface="+mj-lt"/>
              </a:rPr>
              <a:t>Markov property is not required.</a:t>
            </a:r>
          </a:p>
        </p:txBody>
      </p:sp>
      <p:sp>
        <p:nvSpPr>
          <p:cNvPr id="3" name="Rectangle 2"/>
          <p:cNvSpPr/>
          <p:nvPr/>
        </p:nvSpPr>
        <p:spPr>
          <a:xfrm>
            <a:off x="617492" y="5426756"/>
            <a:ext cx="7821658" cy="369332"/>
          </a:xfrm>
          <a:prstGeom prst="rect">
            <a:avLst/>
          </a:prstGeom>
        </p:spPr>
        <p:txBody>
          <a:bodyPr wrap="square">
            <a:spAutoFit/>
          </a:bodyPr>
          <a:lstStyle/>
          <a:p>
            <a:pPr>
              <a:lnSpc>
                <a:spcPct val="150000"/>
              </a:lnSpc>
            </a:pPr>
            <a:r>
              <a:rPr lang="en-US" sz="1200" dirty="0" smtClean="0"/>
              <a:t>* inputs == states; outputs == actions; reward == cost; objective </a:t>
            </a:r>
            <a:r>
              <a:rPr lang="en-US" sz="1200" dirty="0"/>
              <a:t>function == cost function; </a:t>
            </a:r>
            <a:r>
              <a:rPr lang="en-US" sz="1200" dirty="0" smtClean="0"/>
              <a:t>policy </a:t>
            </a:r>
            <a:r>
              <a:rPr lang="en-US" sz="1200" dirty="0"/>
              <a:t>== control </a:t>
            </a:r>
            <a:r>
              <a:rPr lang="en-US" sz="1200" dirty="0" smtClean="0"/>
              <a:t>law; </a:t>
            </a:r>
            <a:endParaRPr lang="en-US" sz="1200" dirty="0"/>
          </a:p>
        </p:txBody>
      </p:sp>
    </p:spTree>
    <p:extLst>
      <p:ext uri="{BB962C8B-B14F-4D97-AF65-F5344CB8AC3E}">
        <p14:creationId xmlns:p14="http://schemas.microsoft.com/office/powerpoint/2010/main" val="2998210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119766"/>
            <a:ext cx="8607879" cy="855538"/>
          </a:xfrm>
        </p:spPr>
        <p:txBody>
          <a:bodyPr>
            <a:noAutofit/>
          </a:bodyPr>
          <a:lstStyle/>
          <a:p>
            <a:r>
              <a:rPr lang="en-US" altLang="zh-CN" sz="3600" dirty="0" smtClean="0"/>
              <a:t>Temporal-Difference Estimation</a:t>
            </a:r>
            <a:endParaRPr lang="en-US" sz="3600" dirty="0"/>
          </a:p>
        </p:txBody>
      </p:sp>
      <mc:AlternateContent xmlns:mc="http://schemas.openxmlformats.org/markup-compatibility/2006" xmlns:a14="http://schemas.microsoft.com/office/drawing/2010/main">
        <mc:Choice Requires="a14">
          <p:sp>
            <p:nvSpPr>
              <p:cNvPr id="3" name="Rectangle 2"/>
              <p:cNvSpPr/>
              <p:nvPr/>
            </p:nvSpPr>
            <p:spPr>
              <a:xfrm>
                <a:off x="634482" y="949658"/>
                <a:ext cx="7959012"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34482" y="949658"/>
                <a:ext cx="7959012" cy="507831"/>
              </a:xfrm>
              <a:prstGeom prst="rect">
                <a:avLst/>
              </a:prstGeom>
              <a:blipFill>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773" t="4740" r="7656"/>
          <a:stretch/>
        </p:blipFill>
        <p:spPr>
          <a:xfrm>
            <a:off x="916474" y="1805196"/>
            <a:ext cx="7677020" cy="4090867"/>
          </a:xfrm>
          <a:prstGeom prst="rect">
            <a:avLst/>
          </a:prstGeom>
        </p:spPr>
      </p:pic>
    </p:spTree>
    <p:extLst>
      <p:ext uri="{BB962C8B-B14F-4D97-AF65-F5344CB8AC3E}">
        <p14:creationId xmlns:p14="http://schemas.microsoft.com/office/powerpoint/2010/main" val="1839433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119766"/>
            <a:ext cx="8607879" cy="855538"/>
          </a:xfrm>
        </p:spPr>
        <p:txBody>
          <a:bodyPr>
            <a:noAutofit/>
          </a:bodyPr>
          <a:lstStyle/>
          <a:p>
            <a:r>
              <a:rPr lang="en-US" altLang="zh-CN" sz="3600" dirty="0" smtClean="0"/>
              <a:t>Dynamic Programming</a:t>
            </a:r>
            <a:endParaRPr lang="en-US" sz="3600" dirty="0"/>
          </a:p>
        </p:txBody>
      </p:sp>
      <mc:AlternateContent xmlns:mc="http://schemas.openxmlformats.org/markup-compatibility/2006" xmlns:a14="http://schemas.microsoft.com/office/drawing/2010/main">
        <mc:Choice Requires="a14">
          <p:sp>
            <p:nvSpPr>
              <p:cNvPr id="3" name="Rectangle 2"/>
              <p:cNvSpPr/>
              <p:nvPr/>
            </p:nvSpPr>
            <p:spPr>
              <a:xfrm>
                <a:off x="634482" y="949658"/>
                <a:ext cx="7959012"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34482" y="949658"/>
                <a:ext cx="7959012" cy="507831"/>
              </a:xfrm>
              <a:prstGeom prst="rect">
                <a:avLst/>
              </a:prstGeom>
              <a:blipFill>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96" r="4586"/>
          <a:stretch/>
        </p:blipFill>
        <p:spPr>
          <a:xfrm>
            <a:off x="802432" y="1530220"/>
            <a:ext cx="7725747" cy="4365844"/>
          </a:xfrm>
          <a:prstGeom prst="rect">
            <a:avLst/>
          </a:prstGeom>
        </p:spPr>
      </p:pic>
    </p:spTree>
    <p:extLst>
      <p:ext uri="{BB962C8B-B14F-4D97-AF65-F5344CB8AC3E}">
        <p14:creationId xmlns:p14="http://schemas.microsoft.com/office/powerpoint/2010/main" val="402993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Compare MC and TD</a:t>
            </a:r>
            <a:endParaRPr lang="en-US" sz="3600" dirty="0"/>
          </a:p>
        </p:txBody>
      </p:sp>
      <mc:AlternateContent xmlns:mc="http://schemas.openxmlformats.org/markup-compatibility/2006" xmlns:a14="http://schemas.microsoft.com/office/drawing/2010/main">
        <mc:Choice Requires="a14">
          <p:sp>
            <p:nvSpPr>
              <p:cNvPr id="30" name="Rectangle 29"/>
              <p:cNvSpPr/>
              <p:nvPr/>
            </p:nvSpPr>
            <p:spPr>
              <a:xfrm>
                <a:off x="373225" y="1228742"/>
                <a:ext cx="7707086"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MC only work for finite environments</a:t>
                </a:r>
              </a:p>
              <a:p>
                <a:pPr marL="285750" indent="-285750">
                  <a:lnSpc>
                    <a:spcPct val="150000"/>
                  </a:lnSpc>
                  <a:buFont typeface="Arial" panose="020B0604020202020204" pitchFamily="34" charset="0"/>
                  <a:buChar char="•"/>
                </a:pPr>
                <a:r>
                  <a:rPr lang="en-US" dirty="0" smtClean="0">
                    <a:latin typeface="+mj-lt"/>
                  </a:rPr>
                  <a:t>TD works in infinite environments</a:t>
                </a:r>
              </a:p>
              <a:p>
                <a:pPr marL="285750" indent="-285750">
                  <a:lnSpc>
                    <a:spcPct val="150000"/>
                  </a:lnSpc>
                  <a:buFont typeface="Arial" panose="020B0604020202020204" pitchFamily="34" charset="0"/>
                  <a:buChar char="•"/>
                </a:pPr>
                <a:r>
                  <a:rPr lang="en-US" dirty="0" smtClean="0">
                    <a:latin typeface="+mj-lt"/>
                  </a:rPr>
                  <a:t>MC Return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𝑡</m:t>
                        </m:r>
                      </m:sub>
                    </m:sSub>
                  </m:oMath>
                </a14:m>
                <a:r>
                  <a:rPr lang="en-US" dirty="0" smtClean="0">
                    <a:latin typeface="+mj-lt"/>
                  </a:rPr>
                  <a:t> is unbiased but with higher variance; </a:t>
                </a:r>
              </a:p>
              <a:p>
                <a:pPr marL="285750" indent="-285750">
                  <a:lnSpc>
                    <a:spcPct val="150000"/>
                  </a:lnSpc>
                  <a:buFont typeface="Arial" panose="020B0604020202020204" pitchFamily="34" charset="0"/>
                  <a:buChar char="•"/>
                </a:pPr>
                <a:r>
                  <a:rPr lang="en-US" dirty="0" smtClean="0">
                    <a:latin typeface="+mj-lt"/>
                  </a:rPr>
                  <a:t>TD estimation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oMath>
                </a14:m>
                <a:r>
                  <a:rPr lang="en-US" dirty="0" smtClean="0">
                    <a:latin typeface="+mj-lt"/>
                  </a:rPr>
                  <a:t> is biased but with much lower variance. </a:t>
                </a:r>
              </a:p>
              <a:p>
                <a:pPr marL="285750" indent="-285750">
                  <a:lnSpc>
                    <a:spcPct val="150000"/>
                  </a:lnSpc>
                  <a:buFont typeface="Arial" panose="020B0604020202020204" pitchFamily="34" charset="0"/>
                  <a:buChar char="•"/>
                </a:pPr>
                <a:r>
                  <a:rPr lang="en-US" dirty="0" smtClean="0">
                    <a:latin typeface="+mj-lt"/>
                  </a:rPr>
                  <a:t>MC has good convergence property</a:t>
                </a:r>
              </a:p>
              <a:p>
                <a:pPr marL="285750" indent="-285750">
                  <a:lnSpc>
                    <a:spcPct val="150000"/>
                  </a:lnSpc>
                  <a:buFont typeface="Arial" panose="020B0604020202020204" pitchFamily="34" charset="0"/>
                  <a:buChar char="•"/>
                </a:pPr>
                <a:r>
                  <a:rPr lang="en-US" dirty="0">
                    <a:latin typeface="+mj-lt"/>
                  </a:rPr>
                  <a:t>TD(0) converges, but not always with function approximation</a:t>
                </a:r>
              </a:p>
              <a:p>
                <a:pPr marL="285750" indent="-285750">
                  <a:lnSpc>
                    <a:spcPct val="150000"/>
                  </a:lnSpc>
                  <a:buFont typeface="Arial" panose="020B0604020202020204" pitchFamily="34" charset="0"/>
                  <a:buChar char="•"/>
                </a:pPr>
                <a:r>
                  <a:rPr lang="en-US" dirty="0" smtClean="0">
                    <a:latin typeface="+mj-lt"/>
                  </a:rPr>
                  <a:t>MC not very sensitive to initial value</a:t>
                </a:r>
              </a:p>
              <a:p>
                <a:pPr marL="285750" indent="-285750">
                  <a:lnSpc>
                    <a:spcPct val="150000"/>
                  </a:lnSpc>
                  <a:buFont typeface="Arial" panose="020B0604020202020204" pitchFamily="34" charset="0"/>
                  <a:buChar char="•"/>
                </a:pPr>
                <a:r>
                  <a:rPr lang="en-US" dirty="0" smtClean="0">
                    <a:latin typeface="+mj-lt"/>
                  </a:rPr>
                  <a:t>TD is sensitive to initial value </a:t>
                </a:r>
              </a:p>
              <a:p>
                <a:pPr marL="285750" indent="-285750">
                  <a:lnSpc>
                    <a:spcPct val="150000"/>
                  </a:lnSpc>
                  <a:buFont typeface="Arial" panose="020B0604020202020204" pitchFamily="34" charset="0"/>
                  <a:buChar char="•"/>
                </a:pPr>
                <a:r>
                  <a:rPr lang="en-US" dirty="0"/>
                  <a:t>TD usually is more efficient</a:t>
                </a:r>
              </a:p>
              <a:p>
                <a:pPr marL="285750" indent="-285750">
                  <a:lnSpc>
                    <a:spcPct val="150000"/>
                  </a:lnSpc>
                  <a:buFont typeface="Arial" panose="020B0604020202020204" pitchFamily="34" charset="0"/>
                  <a:buChar char="•"/>
                </a:pPr>
                <a:endParaRPr lang="en-US" dirty="0">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73225" y="1228742"/>
                <a:ext cx="7707086" cy="4247317"/>
              </a:xfrm>
              <a:prstGeom prst="rect">
                <a:avLst/>
              </a:prstGeom>
              <a:blipFill>
                <a:blip r:embed="rId2"/>
                <a:stretch>
                  <a:fillRect l="-474"/>
                </a:stretch>
              </a:blipFill>
            </p:spPr>
            <p:txBody>
              <a:bodyPr/>
              <a:lstStyle/>
              <a:p>
                <a:r>
                  <a:rPr lang="en-US">
                    <a:noFill/>
                  </a:rPr>
                  <a:t> </a:t>
                </a:r>
              </a:p>
            </p:txBody>
          </p:sp>
        </mc:Fallback>
      </mc:AlternateContent>
    </p:spTree>
    <p:extLst>
      <p:ext uri="{BB962C8B-B14F-4D97-AF65-F5344CB8AC3E}">
        <p14:creationId xmlns:p14="http://schemas.microsoft.com/office/powerpoint/2010/main" val="3814423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Off-policy Learning</a:t>
            </a:r>
            <a:endParaRPr lang="en-US" sz="3600" dirty="0"/>
          </a:p>
        </p:txBody>
      </p:sp>
      <mc:AlternateContent xmlns:mc="http://schemas.openxmlformats.org/markup-compatibility/2006" xmlns:a14="http://schemas.microsoft.com/office/drawing/2010/main">
        <mc:Choice Requires="a14">
          <p:sp>
            <p:nvSpPr>
              <p:cNvPr id="30" name="Rectangle 29"/>
              <p:cNvSpPr/>
              <p:nvPr/>
            </p:nvSpPr>
            <p:spPr>
              <a:xfrm>
                <a:off x="373225" y="1228742"/>
                <a:ext cx="7707086"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Use off-policy learning to estimate action-value function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TD estimation is used</a:t>
                </a:r>
              </a:p>
              <a:p>
                <a:pPr marL="285750" indent="-285750">
                  <a:lnSpc>
                    <a:spcPct val="150000"/>
                  </a:lnSpc>
                  <a:buFont typeface="Arial" panose="020B0604020202020204" pitchFamily="34" charset="0"/>
                  <a:buChar char="•"/>
                </a:pPr>
                <a:r>
                  <a:rPr lang="en-US" dirty="0" smtClean="0">
                    <a:latin typeface="+mj-lt"/>
                  </a:rPr>
                  <a:t>Choose next action by actor policy: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Estimate value with an estimator policy: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Update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smtClean="0">
                    <a:latin typeface="+mj-lt"/>
                  </a:rPr>
                  <a:t> with value estimated by estimator policy</a:t>
                </a:r>
                <a:endParaRPr lang="en-US" dirty="0">
                  <a:latin typeface="+mj-lt"/>
                </a:endParaRPr>
              </a:p>
              <a:p>
                <a:pPr marL="285750" indent="-285750">
                  <a:lnSpc>
                    <a:spcPct val="150000"/>
                  </a:lnSpc>
                  <a:buFont typeface="Arial" panose="020B0604020202020204" pitchFamily="34" charset="0"/>
                  <a:buChar char="•"/>
                </a:pPr>
                <a:endParaRPr lang="en-US" dirty="0">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73225" y="1228742"/>
                <a:ext cx="7707086" cy="2585323"/>
              </a:xfrm>
              <a:prstGeom prst="rect">
                <a:avLst/>
              </a:prstGeom>
              <a:blipFill>
                <a:blip r:embed="rId2"/>
                <a:stretch>
                  <a:fillRect l="-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89166" y="3697874"/>
                <a:ext cx="6048644"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𝑡</m:t>
                              </m:r>
                            </m:sub>
                          </m:sSub>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d>
                        <m:dPr>
                          <m:ctrlPr>
                            <a:rPr lang="el-GR" b="0" i="1" smtClean="0">
                              <a:latin typeface="Cambria Math" panose="02040503050406030204" pitchFamily="18" charset="0"/>
                              <a:ea typeface="Cambria Math" panose="02040503050406030204" pitchFamily="18" charset="0"/>
                            </a:rPr>
                          </m:ctrlPr>
                        </m:dPr>
                        <m:e>
                          <m:sSub>
                            <m:sSubPr>
                              <m:ctrlPr>
                                <a:rPr lang="el-GR"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i="1" smtClean="0">
                                  <a:latin typeface="Cambria Math" panose="02040503050406030204" pitchFamily="18" charset="0"/>
                                </a:rPr>
                                <m:t> </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489166" y="3697874"/>
                <a:ext cx="6048644" cy="404983"/>
              </a:xfrm>
              <a:prstGeom prst="rect">
                <a:avLst/>
              </a:prstGeom>
              <a:blipFill>
                <a:blip r:embed="rId3"/>
                <a:stretch>
                  <a:fillRect b="-6061"/>
                </a:stretch>
              </a:blipFill>
            </p:spPr>
            <p:txBody>
              <a:bodyPr/>
              <a:lstStyle/>
              <a:p>
                <a:r>
                  <a:rPr lang="en-US">
                    <a:noFill/>
                  </a:rPr>
                  <a:t> </a:t>
                </a:r>
              </a:p>
            </p:txBody>
          </p:sp>
        </mc:Fallback>
      </mc:AlternateContent>
    </p:spTree>
    <p:extLst>
      <p:ext uri="{BB962C8B-B14F-4D97-AF65-F5344CB8AC3E}">
        <p14:creationId xmlns:p14="http://schemas.microsoft.com/office/powerpoint/2010/main" val="1145662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09549" y="286903"/>
                <a:ext cx="8607879" cy="855538"/>
              </a:xfrm>
            </p:spPr>
            <p:txBody>
              <a:bodyPr>
                <a:noAutofit/>
              </a:bodyPr>
              <a:lstStyle/>
              <a:p>
                <a14:m>
                  <m:oMath xmlns:m="http://schemas.openxmlformats.org/officeDocument/2006/math">
                    <m:r>
                      <a:rPr lang="en-US" sz="3600" i="1">
                        <a:latin typeface="Cambria Math" panose="02040503050406030204" pitchFamily="18" charset="0"/>
                        <a:ea typeface="Cambria Math" panose="02040503050406030204" pitchFamily="18" charset="0"/>
                      </a:rPr>
                      <m:t>𝜖</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𝑔𝑟𝑒𝑒𝑑𝑦</m:t>
                    </m:r>
                  </m:oMath>
                </a14:m>
                <a:r>
                  <a:rPr lang="en-US" sz="3600" dirty="0" smtClean="0"/>
                  <a:t> Policy</a:t>
                </a:r>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09549" y="286903"/>
                <a:ext cx="8607879" cy="855538"/>
              </a:xfrm>
              <a:blipFill>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9945" y="1764769"/>
                <a:ext cx="7707086" cy="315535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With probability of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smtClean="0">
                    <a:latin typeface="+mj-lt"/>
                  </a:rPr>
                  <a:t> choose an action at random</a:t>
                </a:r>
              </a:p>
              <a:p>
                <a:pPr marL="285750" indent="-285750">
                  <a:lnSpc>
                    <a:spcPct val="150000"/>
                  </a:lnSpc>
                  <a:buFont typeface="Arial" panose="020B0604020202020204" pitchFamily="34" charset="0"/>
                  <a:buChar char="•"/>
                </a:pPr>
                <a:r>
                  <a:rPr lang="en-US" dirty="0">
                    <a:latin typeface="+mj-lt"/>
                  </a:rPr>
                  <a:t>With probability of </a:t>
                </a:r>
                <a14:m>
                  <m:oMath xmlns:m="http://schemas.openxmlformats.org/officeDocument/2006/math">
                    <m:r>
                      <a:rPr lang="en-US" b="0" i="0" smtClean="0">
                        <a:latin typeface="Cambria Math" panose="02040503050406030204" pitchFamily="18" charset="0"/>
                      </a:rPr>
                      <m:t>1−</m:t>
                    </m:r>
                    <m:r>
                      <a:rPr lang="en-US">
                        <a:latin typeface="Cambria Math" panose="02040503050406030204" pitchFamily="18" charset="0"/>
                      </a:rPr>
                      <m:t>𝜖</m:t>
                    </m:r>
                  </m:oMath>
                </a14:m>
                <a:r>
                  <a:rPr lang="en-US" dirty="0">
                    <a:latin typeface="+mj-lt"/>
                  </a:rPr>
                  <a:t> choose </a:t>
                </a:r>
                <a:r>
                  <a:rPr lang="en-US" dirty="0" smtClean="0">
                    <a:latin typeface="+mj-lt"/>
                  </a:rPr>
                  <a:t>the greedy action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argmax</m:t>
                            </m:r>
                          </m:e>
                          <m:lim>
                            <m:r>
                              <a:rPr lang="en-US" i="1">
                                <a:latin typeface="Cambria Math" panose="02040503050406030204" pitchFamily="18" charset="0"/>
                                <a:ea typeface="Cambria Math" panose="02040503050406030204" pitchFamily="18" charset="0"/>
                              </a:rPr>
                              <m:t>𝑎</m:t>
                            </m:r>
                          </m:lim>
                        </m:limLow>
                      </m:fName>
                      <m:e>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e>
                    </m:func>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For any </a:t>
                </a:r>
                <a14:m>
                  <m:oMath xmlns:m="http://schemas.openxmlformats.org/officeDocument/2006/math">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𝑔𝑟𝑒𝑒𝑑𝑦</m:t>
                    </m:r>
                  </m:oMath>
                </a14:m>
                <a:r>
                  <a:rPr lang="en-US" dirty="0" smtClean="0">
                    <a:latin typeface="+mj-lt"/>
                  </a:rPr>
                  <a:t>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smtClean="0">
                    <a:latin typeface="+mj-lt"/>
                  </a:rPr>
                  <a:t>, the </a:t>
                </a:r>
                <a14:m>
                  <m:oMath xmlns:m="http://schemas.openxmlformats.org/officeDocument/2006/math">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𝑔𝑟𝑒𝑒𝑑𝑦</m:t>
                    </m:r>
                  </m:oMath>
                </a14:m>
                <a:r>
                  <a:rPr lang="en-US" dirty="0" smtClean="0">
                    <a:latin typeface="+mj-lt"/>
                  </a:rPr>
                  <a:t> policy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oMath>
                </a14:m>
                <a:r>
                  <a:rPr lang="en-US" dirty="0" smtClean="0">
                    <a:latin typeface="+mj-lt"/>
                  </a:rPr>
                  <a:t> w.r.t.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Q</m:t>
                        </m:r>
                      </m:e>
                      <m:sub>
                        <m:r>
                          <a:rPr lang="en-US" i="1">
                            <a:latin typeface="Cambria Math" panose="02040503050406030204" pitchFamily="18" charset="0"/>
                            <a:ea typeface="Cambria Math" panose="02040503050406030204" pitchFamily="18" charset="0"/>
                          </a:rPr>
                          <m:t>𝜋</m:t>
                        </m:r>
                      </m:sub>
                    </m:sSub>
                  </m:oMath>
                </a14:m>
                <a:r>
                  <a:rPr lang="en-US" dirty="0" smtClean="0">
                    <a:latin typeface="+mj-lt"/>
                  </a:rPr>
                  <a:t> is an improvement that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V</m:t>
                        </m:r>
                      </m:e>
                      <m:sub>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V</m:t>
                        </m:r>
                      </m:e>
                      <m:sub>
                        <m:r>
                          <a:rPr lang="en-US" i="1">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oMath>
                </a14:m>
                <a:endParaRPr lang="en-US" dirty="0" smtClean="0">
                  <a:latin typeface="+mj-lt"/>
                </a:endParaRPr>
              </a:p>
              <a:p>
                <a:pPr>
                  <a:lnSpc>
                    <a:spcPct val="150000"/>
                  </a:lnSpc>
                </a:pPr>
                <a:endParaRPr lang="en-US" dirty="0">
                  <a:latin typeface="+mj-lt"/>
                </a:endParaRPr>
              </a:p>
              <a:p>
                <a:pPr marL="285750" indent="-285750">
                  <a:lnSpc>
                    <a:spcPct val="150000"/>
                  </a:lnSpc>
                  <a:buFont typeface="Arial" panose="020B0604020202020204" pitchFamily="34" charset="0"/>
                  <a:buChar char="•"/>
                </a:pPr>
                <a:endParaRPr lang="en-US" dirty="0" smtClean="0">
                  <a:latin typeface="+mj-lt"/>
                </a:endParaRPr>
              </a:p>
              <a:p>
                <a:pPr marL="285750" indent="-285750">
                  <a:lnSpc>
                    <a:spcPct val="150000"/>
                  </a:lnSpc>
                  <a:buFont typeface="Arial" panose="020B0604020202020204" pitchFamily="34" charset="0"/>
                  <a:buChar char="•"/>
                </a:pPr>
                <a:endParaRPr lang="en-US" dirty="0">
                  <a:latin typeface="+mj-lt"/>
                </a:endParaRPr>
              </a:p>
            </p:txBody>
          </p:sp>
        </mc:Choice>
        <mc:Fallback xmlns="">
          <p:sp>
            <p:nvSpPr>
              <p:cNvPr id="5" name="Rectangle 4"/>
              <p:cNvSpPr>
                <a:spLocks noRot="1" noChangeAspect="1" noMove="1" noResize="1" noEditPoints="1" noAdjustHandles="1" noChangeArrowheads="1" noChangeShapeType="1" noTextEdit="1"/>
              </p:cNvSpPr>
              <p:nvPr/>
            </p:nvSpPr>
            <p:spPr>
              <a:xfrm>
                <a:off x="659945" y="1764769"/>
                <a:ext cx="7707086" cy="3155351"/>
              </a:xfrm>
              <a:prstGeom prst="rect">
                <a:avLst/>
              </a:prstGeom>
              <a:blipFill>
                <a:blip r:embed="rId3"/>
                <a:stretch>
                  <a:fillRect l="-474"/>
                </a:stretch>
              </a:blipFill>
            </p:spPr>
            <p:txBody>
              <a:bodyPr/>
              <a:lstStyle/>
              <a:p>
                <a:r>
                  <a:rPr lang="en-US">
                    <a:noFill/>
                  </a:rPr>
                  <a:t> </a:t>
                </a:r>
              </a:p>
            </p:txBody>
          </p:sp>
        </mc:Fallback>
      </mc:AlternateContent>
    </p:spTree>
    <p:extLst>
      <p:ext uri="{BB962C8B-B14F-4D97-AF65-F5344CB8AC3E}">
        <p14:creationId xmlns:p14="http://schemas.microsoft.com/office/powerpoint/2010/main" val="744094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Q-learning</a:t>
            </a:r>
            <a:endParaRPr lang="en-US" sz="3600" dirty="0"/>
          </a:p>
        </p:txBody>
      </p:sp>
      <mc:AlternateContent xmlns:mc="http://schemas.openxmlformats.org/markup-compatibility/2006" xmlns:a14="http://schemas.microsoft.com/office/drawing/2010/main">
        <mc:Choice Requires="a14">
          <p:sp>
            <p:nvSpPr>
              <p:cNvPr id="30" name="Rectangle 29"/>
              <p:cNvSpPr/>
              <p:nvPr/>
            </p:nvSpPr>
            <p:spPr>
              <a:xfrm>
                <a:off x="373224" y="1228742"/>
                <a:ext cx="8649477" cy="420454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Use off-policy learning to estimate action-value function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TD estimation is used</a:t>
                </a:r>
              </a:p>
              <a:p>
                <a:pPr marL="285750" indent="-285750">
                  <a:lnSpc>
                    <a:spcPct val="150000"/>
                  </a:lnSpc>
                  <a:buFont typeface="Arial" panose="020B0604020202020204" pitchFamily="34" charset="0"/>
                  <a:buChar char="•"/>
                </a:pPr>
                <a:r>
                  <a:rPr lang="en-US" dirty="0" smtClean="0">
                    <a:latin typeface="+mj-lt"/>
                  </a:rPr>
                  <a:t>Choose next action by actor policy: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Estimate value with an estimator policy: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Update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smtClean="0">
                    <a:latin typeface="+mj-lt"/>
                  </a:rPr>
                  <a:t> with value estimated by estimator policy</a:t>
                </a:r>
                <a:endParaRPr lang="en-US" dirty="0">
                  <a:latin typeface="+mj-lt"/>
                </a:endParaRP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d>
                        <m:dPr>
                          <m:ctrlPr>
                            <a:rPr lang="el-GR" i="1">
                              <a:latin typeface="Cambria Math" panose="02040503050406030204" pitchFamily="18" charset="0"/>
                              <a:ea typeface="Cambria Math" panose="02040503050406030204" pitchFamily="18" charset="0"/>
                            </a:rPr>
                          </m:ctrlPr>
                        </m:dPr>
                        <m:e>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 </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m:oMathPara>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The actor policy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smtClean="0">
                    <a:latin typeface="+mj-lt"/>
                  </a:rPr>
                  <a:t> is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𝑔𝑟𝑒𝑒𝑑𝑦</m:t>
                    </m:r>
                  </m:oMath>
                </a14:m>
                <a:r>
                  <a:rPr lang="en-US" dirty="0" smtClean="0">
                    <a:latin typeface="+mj-lt"/>
                  </a:rPr>
                  <a:t> w.r.t.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The estimator policy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smtClean="0">
                    <a:latin typeface="+mj-lt"/>
                  </a:rPr>
                  <a:t> is </a:t>
                </a:r>
                <a14:m>
                  <m:oMath xmlns:m="http://schemas.openxmlformats.org/officeDocument/2006/math">
                    <m:r>
                      <a:rPr lang="en-US" i="1">
                        <a:latin typeface="Cambria Math" panose="02040503050406030204" pitchFamily="18" charset="0"/>
                        <a:ea typeface="Cambria Math" panose="02040503050406030204" pitchFamily="18" charset="0"/>
                      </a:rPr>
                      <m:t>𝑔𝑟𝑒𝑒𝑑𝑦</m:t>
                    </m:r>
                  </m:oMath>
                </a14:m>
                <a:r>
                  <a:rPr lang="en-US" dirty="0" smtClean="0">
                    <a:latin typeface="+mj-lt"/>
                  </a:rPr>
                  <a:t> w.r.t.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smtClean="0">
                  <a:latin typeface="+mj-lt"/>
                </a:endParaRP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d>
                        <m:dPr>
                          <m:ctrlPr>
                            <a:rPr lang="el-GR" i="1">
                              <a:latin typeface="Cambria Math" panose="02040503050406030204" pitchFamily="18" charset="0"/>
                              <a:ea typeface="Cambria Math" panose="02040503050406030204" pitchFamily="18" charset="0"/>
                            </a:rPr>
                          </m:ctrlPr>
                        </m:dPr>
                        <m:e>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func>
                            <m:funcPr>
                              <m:ctrlPr>
                                <a:rPr lang="en-US" i="1" smtClean="0">
                                  <a:latin typeface="Cambria Math" panose="02040503050406030204" pitchFamily="18" charset="0"/>
                                  <a:ea typeface="Cambria Math" panose="02040503050406030204" pitchFamily="18" charset="0"/>
                                </a:rPr>
                              </m:ctrlPr>
                            </m:funcPr>
                            <m:fName>
                              <m:limLow>
                                <m:limLowPr>
                                  <m:ctrlPr>
                                    <a:rPr lang="en-US" i="1" smtClean="0">
                                      <a:latin typeface="Cambria Math" panose="02040503050406030204" pitchFamily="18" charset="0"/>
                                      <a:ea typeface="Cambria Math" panose="02040503050406030204" pitchFamily="18" charset="0"/>
                                    </a:rPr>
                                  </m:ctrlPr>
                                </m:limLowPr>
                                <m:e>
                                  <m:r>
                                    <m:rPr>
                                      <m:sty m:val="p"/>
                                    </m:rPr>
                                    <a:rPr lang="en-US" i="0" smtClean="0">
                                      <a:latin typeface="Cambria Math" panose="02040503050406030204" pitchFamily="18" charset="0"/>
                                      <a:ea typeface="Cambria Math" panose="02040503050406030204" pitchFamily="18" charset="0"/>
                                    </a:rPr>
                                    <m:t>max</m:t>
                                  </m:r>
                                </m:e>
                                <m:lim>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sup>
                                  </m:sSup>
                                </m:lim>
                              </m:limLow>
                            </m:fName>
                            <m:e>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e>
                              </m:d>
                            </m:e>
                          </m:func>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m:oMathPara>
                </a14:m>
                <a:endParaRPr lang="en-US" dirty="0">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73224" y="1228742"/>
                <a:ext cx="8649477" cy="4204549"/>
              </a:xfrm>
              <a:prstGeom prst="rect">
                <a:avLst/>
              </a:prstGeom>
              <a:blipFill>
                <a:blip r:embed="rId2"/>
                <a:stretch>
                  <a:fillRect l="-423"/>
                </a:stretch>
              </a:blipFill>
            </p:spPr>
            <p:txBody>
              <a:bodyPr/>
              <a:lstStyle/>
              <a:p>
                <a:r>
                  <a:rPr lang="en-US">
                    <a:noFill/>
                  </a:rPr>
                  <a:t> </a:t>
                </a:r>
              </a:p>
            </p:txBody>
          </p:sp>
        </mc:Fallback>
      </mc:AlternateContent>
    </p:spTree>
    <p:extLst>
      <p:ext uri="{BB962C8B-B14F-4D97-AF65-F5344CB8AC3E}">
        <p14:creationId xmlns:p14="http://schemas.microsoft.com/office/powerpoint/2010/main" val="2149082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Q-learning</a:t>
            </a:r>
            <a:endParaRPr lang="en-US" sz="3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0DC573-7E4E-3F45-AC2C-ACE0759A5C05}"/>
                  </a:ext>
                </a:extLst>
              </p:cNvPr>
              <p:cNvSpPr txBox="1"/>
              <p:nvPr/>
            </p:nvSpPr>
            <p:spPr>
              <a:xfrm>
                <a:off x="422031" y="2112467"/>
                <a:ext cx="8488704" cy="2732928"/>
              </a:xfrm>
              <a:prstGeom prst="rect">
                <a:avLst/>
              </a:prstGeom>
              <a:noFill/>
            </p:spPr>
            <p:txBody>
              <a:bodyPr wrap="square" rtlCol="0">
                <a:spAutoFit/>
              </a:bodyPr>
              <a:lstStyle/>
              <a:p>
                <a:r>
                  <a:rPr lang="en-US" altLang="zh-CN" dirty="0" smtClean="0"/>
                  <a:t>Initialize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altLang="zh-CN"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oMath>
                </a14:m>
                <a:r>
                  <a:rPr lang="en-US" altLang="zh-CN" dirty="0" smtClean="0"/>
                  <a:t>, arbitrarily</a:t>
                </a:r>
              </a:p>
              <a:p>
                <a:r>
                  <a:rPr lang="en-US" altLang="zh-CN" dirty="0" smtClean="0"/>
                  <a:t>Repeat (for each episode):</a:t>
                </a:r>
              </a:p>
              <a:p>
                <a:r>
                  <a:rPr lang="en-US" altLang="zh-CN" dirty="0"/>
                  <a:t>	</a:t>
                </a:r>
                <a:r>
                  <a:rPr lang="en-US" altLang="zh-CN" dirty="0" smtClean="0"/>
                  <a:t>Initialize </a:t>
                </a:r>
                <a14:m>
                  <m:oMath xmlns:m="http://schemas.openxmlformats.org/officeDocument/2006/math">
                    <m:r>
                      <a:rPr lang="en-US" altLang="zh-CN" b="0" i="1" smtClean="0">
                        <a:latin typeface="Cambria Math" panose="02040503050406030204" pitchFamily="18" charset="0"/>
                      </a:rPr>
                      <m:t>𝑠</m:t>
                    </m:r>
                  </m:oMath>
                </a14:m>
                <a:endParaRPr lang="en-US" altLang="zh-CN" dirty="0" smtClean="0"/>
              </a:p>
              <a:p>
                <a:r>
                  <a:rPr lang="en-US" altLang="zh-CN" dirty="0"/>
                  <a:t>	</a:t>
                </a:r>
                <a:r>
                  <a:rPr lang="en-US" altLang="zh-CN" dirty="0" smtClean="0"/>
                  <a:t>Repeat (for each step of episode):</a:t>
                </a:r>
              </a:p>
              <a:p>
                <a:r>
                  <a:rPr lang="en-US" altLang="zh-CN" dirty="0"/>
                  <a:t>	</a:t>
                </a:r>
                <a:r>
                  <a:rPr lang="en-US" altLang="zh-CN" dirty="0" smtClean="0"/>
                  <a:t>	Choose </a:t>
                </a:r>
                <a14:m>
                  <m:oMath xmlns:m="http://schemas.openxmlformats.org/officeDocument/2006/math">
                    <m:r>
                      <a:rPr lang="en-US" altLang="zh-CN" b="0" i="1" smtClean="0">
                        <a:latin typeface="Cambria Math" panose="02040503050406030204" pitchFamily="18" charset="0"/>
                      </a:rPr>
                      <m:t>𝑎</m:t>
                    </m:r>
                  </m:oMath>
                </a14:m>
                <a:r>
                  <a:rPr lang="en-US" altLang="zh-CN" dirty="0" smtClean="0"/>
                  <a:t> from </a:t>
                </a:r>
                <a14:m>
                  <m:oMath xmlns:m="http://schemas.openxmlformats.org/officeDocument/2006/math">
                    <m:r>
                      <a:rPr lang="en-US" altLang="zh-CN" b="0" i="1" smtClean="0">
                        <a:latin typeface="Cambria Math" panose="02040503050406030204" pitchFamily="18" charset="0"/>
                      </a:rPr>
                      <m:t>𝑠</m:t>
                    </m:r>
                  </m:oMath>
                </a14:m>
                <a:r>
                  <a:rPr lang="en-US" altLang="zh-CN" dirty="0" smtClean="0"/>
                  <a:t> using </a:t>
                </a:r>
                <a14:m>
                  <m:oMath xmlns:m="http://schemas.openxmlformats.org/officeDocument/2006/math">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𝑔𝑟𝑒𝑒𝑑𝑦</m:t>
                    </m:r>
                  </m:oMath>
                </a14:m>
                <a:r>
                  <a:rPr lang="en-US" altLang="zh-CN" dirty="0" smtClean="0"/>
                  <a:t> policy w.r.t.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altLang="zh-CN" dirty="0" smtClean="0"/>
              </a:p>
              <a:p>
                <a:r>
                  <a:rPr lang="en-US" altLang="zh-CN" dirty="0"/>
                  <a:t>	</a:t>
                </a:r>
                <a:r>
                  <a:rPr lang="en-US" altLang="zh-CN" dirty="0" smtClean="0"/>
                  <a:t>	Take action </a:t>
                </a:r>
                <a14:m>
                  <m:oMath xmlns:m="http://schemas.openxmlformats.org/officeDocument/2006/math">
                    <m:r>
                      <a:rPr lang="en-US" altLang="zh-CN" b="0" i="1" smtClean="0">
                        <a:latin typeface="Cambria Math" panose="02040503050406030204" pitchFamily="18" charset="0"/>
                      </a:rPr>
                      <m:t>𝑎</m:t>
                    </m:r>
                  </m:oMath>
                </a14:m>
                <a:r>
                  <a:rPr lang="en-US" altLang="zh-CN" dirty="0" smtClean="0"/>
                  <a:t>, observe </a:t>
                </a:r>
                <a14:m>
                  <m:oMath xmlns:m="http://schemas.openxmlformats.org/officeDocument/2006/math">
                    <m:r>
                      <a:rPr lang="en-US" altLang="zh-CN" b="0" i="1" smtClean="0">
                        <a:latin typeface="Cambria Math" panose="02040503050406030204" pitchFamily="18" charset="0"/>
                      </a:rPr>
                      <m:t>𝑟</m:t>
                    </m:r>
                  </m:oMath>
                </a14:m>
                <a:r>
                  <a:rPr lang="en-US" altLang="zh-CN" dirty="0" smtClean="0"/>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oMath>
                </a14:m>
                <a:endParaRPr lang="en-US" altLang="zh-CN" dirty="0" smtClean="0"/>
              </a:p>
              <a:p>
                <a:r>
                  <a:rPr lang="en-US" altLang="zh-CN" dirty="0"/>
                  <a:t>	</a:t>
                </a:r>
                <a:r>
                  <a:rPr lang="en-US" altLang="zh-CN" dirty="0" smtClean="0"/>
                  <a:t>	Update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altLang="zh-CN" dirty="0" smtClean="0"/>
                  <a:t>:</a:t>
                </a:r>
                <a:endParaRPr lang="en-US" altLang="zh-CN" dirty="0"/>
              </a:p>
              <a:p>
                <a:r>
                  <a:rPr lang="en-US" altLang="zh-CN" dirty="0" smtClean="0"/>
                  <a:t>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d>
                      <m:dPr>
                        <m:begChr m:val="["/>
                        <m:endChr m:val="]"/>
                        <m:ctrlPr>
                          <a:rPr lang="el-GR"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rPr>
                          <m:t>𝑄</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lim>
                            </m:limLow>
                          </m:fName>
                          <m:e>
                            <m:r>
                              <a:rPr lang="en-US" i="1">
                                <a:latin typeface="Cambria Math" panose="02040503050406030204" pitchFamily="18" charset="0"/>
                              </a:rPr>
                              <m:t>𝑄</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r>
                              <a:rPr lang="en-US" i="1">
                                <a:latin typeface="Cambria Math" panose="02040503050406030204" pitchFamily="18" charset="0"/>
                              </a:rPr>
                              <m:t>))</m:t>
                            </m:r>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e>
                    </m:d>
                  </m:oMath>
                </a14:m>
                <a:endParaRPr lang="en-US" altLang="zh-CN" dirty="0" smtClean="0"/>
              </a:p>
              <a:p>
                <a:r>
                  <a:rPr lang="en-US" altLang="zh-CN" dirty="0"/>
                  <a:t>	</a:t>
                </a:r>
                <a:r>
                  <a:rPr lang="en-US" altLang="zh-CN" dirty="0" smtClean="0"/>
                  <a:t>	Update </a:t>
                </a:r>
                <a14:m>
                  <m:oMath xmlns:m="http://schemas.openxmlformats.org/officeDocument/2006/math">
                    <m:r>
                      <a:rPr lang="en-US" altLang="zh-CN" b="0" i="1" smtClean="0">
                        <a:latin typeface="Cambria Math" panose="02040503050406030204" pitchFamily="18" charset="0"/>
                      </a:rPr>
                      <m:t>𝑠</m:t>
                    </m:r>
                  </m:oMath>
                </a14:m>
                <a:r>
                  <a:rPr lang="en-US" altLang="zh-CN" dirty="0" smtClean="0"/>
                  <a:t>: s</a:t>
                </a:r>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oMath>
                </a14:m>
                <a:endParaRPr lang="en-US" altLang="zh-CN" dirty="0" smtClean="0"/>
              </a:p>
            </p:txBody>
          </p:sp>
        </mc:Choice>
        <mc:Fallback xmlns="">
          <p:sp>
            <p:nvSpPr>
              <p:cNvPr id="4" name="TextBox 3">
                <a:extLst>
                  <a:ext uri="{FF2B5EF4-FFF2-40B4-BE49-F238E27FC236}">
                    <a16:creationId xmlns:a16="http://schemas.microsoft.com/office/drawing/2014/main" id="{300DC573-7E4E-3F45-AC2C-ACE0759A5C05}"/>
                  </a:ext>
                </a:extLst>
              </p:cNvPr>
              <p:cNvSpPr txBox="1">
                <a:spLocks noRot="1" noChangeAspect="1" noMove="1" noResize="1" noEditPoints="1" noAdjustHandles="1" noChangeArrowheads="1" noChangeShapeType="1" noTextEdit="1"/>
              </p:cNvSpPr>
              <p:nvPr/>
            </p:nvSpPr>
            <p:spPr>
              <a:xfrm>
                <a:off x="422031" y="2112467"/>
                <a:ext cx="8488704" cy="2732928"/>
              </a:xfrm>
              <a:prstGeom prst="rect">
                <a:avLst/>
              </a:prstGeom>
              <a:blipFill>
                <a:blip r:embed="rId2"/>
                <a:stretch>
                  <a:fillRect l="-574" t="-1339" b="-26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136377C-EAA3-1A4D-9B89-EFF1D4C9F444}"/>
              </a:ext>
            </a:extLst>
          </p:cNvPr>
          <p:cNvSpPr txBox="1"/>
          <p:nvPr/>
        </p:nvSpPr>
        <p:spPr>
          <a:xfrm>
            <a:off x="422031" y="1339940"/>
            <a:ext cx="5081954" cy="369332"/>
          </a:xfrm>
          <a:prstGeom prst="rect">
            <a:avLst/>
          </a:prstGeom>
          <a:noFill/>
        </p:spPr>
        <p:txBody>
          <a:bodyPr wrap="square" rtlCol="0">
            <a:spAutoFit/>
          </a:bodyPr>
          <a:lstStyle/>
          <a:p>
            <a:r>
              <a:rPr lang="en-US" altLang="zh-CN" dirty="0" smtClean="0">
                <a:latin typeface="+mj-lt"/>
              </a:rPr>
              <a:t>Q-learning</a:t>
            </a:r>
            <a:r>
              <a:rPr lang="zh-CN" altLang="en-US" dirty="0" smtClean="0">
                <a:latin typeface="+mj-lt"/>
              </a:rPr>
              <a:t> </a:t>
            </a:r>
            <a:r>
              <a:rPr lang="en-US" altLang="zh-CN" dirty="0" smtClean="0">
                <a:latin typeface="+mj-lt"/>
              </a:rPr>
              <a:t>algorithm (Tabular) </a:t>
            </a:r>
            <a:endParaRPr lang="en-US" dirty="0">
              <a:latin typeface="+mj-lt"/>
            </a:endParaRPr>
          </a:p>
        </p:txBody>
      </p:sp>
    </p:spTree>
    <p:extLst>
      <p:ext uri="{BB962C8B-B14F-4D97-AF65-F5344CB8AC3E}">
        <p14:creationId xmlns:p14="http://schemas.microsoft.com/office/powerpoint/2010/main" val="37845859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Q-learning Example</a:t>
            </a:r>
            <a:endParaRPr lang="en-US" sz="3600" dirty="0"/>
          </a:p>
        </p:txBody>
      </p:sp>
      <p:pic>
        <p:nvPicPr>
          <p:cNvPr id="3" name="x-snt2aYUHU"/>
          <p:cNvPicPr>
            <a:picLocks noRot="1" noChangeAspect="1"/>
          </p:cNvPicPr>
          <p:nvPr>
            <a:videoFile r:link="rId1"/>
          </p:nvPr>
        </p:nvPicPr>
        <p:blipFill>
          <a:blip r:embed="rId3"/>
          <a:stretch>
            <a:fillRect/>
          </a:stretch>
        </p:blipFill>
        <p:spPr>
          <a:xfrm>
            <a:off x="553701" y="1235747"/>
            <a:ext cx="8198412" cy="4611607"/>
          </a:xfrm>
          <a:prstGeom prst="rect">
            <a:avLst/>
          </a:prstGeom>
        </p:spPr>
      </p:pic>
    </p:spTree>
    <p:extLst>
      <p:ext uri="{BB962C8B-B14F-4D97-AF65-F5344CB8AC3E}">
        <p14:creationId xmlns:p14="http://schemas.microsoft.com/office/powerpoint/2010/main" val="3326614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 y="-2345"/>
            <a:ext cx="4222492" cy="855538"/>
          </a:xfrm>
        </p:spPr>
        <p:txBody>
          <a:bodyPr>
            <a:noAutofit/>
          </a:bodyPr>
          <a:lstStyle/>
          <a:p>
            <a:r>
              <a:rPr lang="en-US" sz="3600" dirty="0" smtClean="0"/>
              <a:t>Q-learning Example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365419296"/>
              </p:ext>
            </p:extLst>
          </p:nvPr>
        </p:nvGraphicFramePr>
        <p:xfrm>
          <a:off x="1667652" y="1049755"/>
          <a:ext cx="914400" cy="912152"/>
        </p:xfrm>
        <a:graphic>
          <a:graphicData uri="http://schemas.openxmlformats.org/drawingml/2006/table">
            <a:tbl>
              <a:tblPr/>
              <a:tblGrid>
                <a:gridCol w="457200">
                  <a:extLst>
                    <a:ext uri="{9D8B030D-6E8A-4147-A177-3AD203B41FA5}">
                      <a16:colId xmlns:a16="http://schemas.microsoft.com/office/drawing/2014/main" val="1065318804"/>
                    </a:ext>
                  </a:extLst>
                </a:gridCol>
                <a:gridCol w="457200">
                  <a:extLst>
                    <a:ext uri="{9D8B030D-6E8A-4147-A177-3AD203B41FA5}">
                      <a16:colId xmlns:a16="http://schemas.microsoft.com/office/drawing/2014/main" val="2571674753"/>
                    </a:ext>
                  </a:extLst>
                </a:gridCol>
              </a:tblGrid>
              <a:tr h="456076">
                <a:tc>
                  <a:txBody>
                    <a:bodyPr/>
                    <a:lstStyle/>
                    <a:p>
                      <a:r>
                        <a:rPr lang="en-US" sz="800" b="0" cap="none" spc="0" dirty="0" smtClean="0">
                          <a:ln>
                            <a:noFill/>
                          </a:ln>
                          <a:solidFill>
                            <a:schemeClr val="tx1"/>
                          </a:solidFill>
                          <a:effectLst/>
                        </a:rPr>
                        <a:t>1</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2</a:t>
                      </a:r>
                      <a:endParaRPr lang="en-US" sz="800" b="0" cap="none" spc="0" dirty="0">
                        <a:ln>
                          <a:noFill/>
                        </a:ln>
                        <a:solidFill>
                          <a:schemeClr val="tx1"/>
                        </a:solidFill>
                        <a:effectLst/>
                      </a:endParaRPr>
                    </a:p>
                  </a:txBody>
                  <a:tcPr/>
                </a:tc>
                <a:extLst>
                  <a:ext uri="{0D108BD9-81ED-4DB2-BD59-A6C34878D82A}">
                    <a16:rowId xmlns:a16="http://schemas.microsoft.com/office/drawing/2014/main" val="811241567"/>
                  </a:ext>
                </a:extLst>
              </a:tr>
              <a:tr h="456076">
                <a:tc>
                  <a:txBody>
                    <a:bodyPr/>
                    <a:lstStyle/>
                    <a:p>
                      <a:r>
                        <a:rPr lang="en-US" sz="800" b="0" cap="none" spc="0" dirty="0" smtClean="0">
                          <a:ln>
                            <a:noFill/>
                          </a:ln>
                          <a:solidFill>
                            <a:schemeClr val="tx1"/>
                          </a:solidFill>
                          <a:effectLst/>
                        </a:rPr>
                        <a:t>3</a:t>
                      </a:r>
                      <a:endParaRPr lang="en-US" sz="800" b="0" cap="none" spc="0" dirty="0">
                        <a:ln>
                          <a:noFill/>
                        </a:ln>
                        <a:solidFill>
                          <a:schemeClr val="tx1"/>
                        </a:solidFill>
                        <a:effectLst/>
                      </a:endParaRPr>
                    </a:p>
                  </a:txBody>
                  <a:tcPr/>
                </a:tc>
                <a:tc>
                  <a:txBody>
                    <a:bodyPr/>
                    <a:lstStyle/>
                    <a:p>
                      <a:r>
                        <a:rPr lang="en-US" sz="800" b="0" cap="none" spc="0" dirty="0" smtClean="0">
                          <a:ln>
                            <a:noFill/>
                          </a:ln>
                          <a:solidFill>
                            <a:schemeClr val="tx1"/>
                          </a:solidFill>
                          <a:effectLst/>
                        </a:rPr>
                        <a:t>4</a:t>
                      </a:r>
                      <a:endParaRPr lang="en-US" sz="800" b="0" cap="none" spc="0" dirty="0">
                        <a:ln>
                          <a:noFill/>
                        </a:ln>
                        <a:solidFill>
                          <a:schemeClr val="tx1"/>
                        </a:solidFill>
                        <a:effectLst/>
                      </a:endParaRPr>
                    </a:p>
                  </a:txBody>
                  <a:tcPr/>
                </a:tc>
                <a:extLst>
                  <a:ext uri="{0D108BD9-81ED-4DB2-BD59-A6C34878D82A}">
                    <a16:rowId xmlns:a16="http://schemas.microsoft.com/office/drawing/2014/main" val="4229972286"/>
                  </a:ext>
                </a:extLst>
              </a:tr>
            </a:tbl>
          </a:graphicData>
        </a:graphic>
      </p:graphicFrame>
      <p:sp>
        <p:nvSpPr>
          <p:cNvPr id="5" name="Left Arrow 4"/>
          <p:cNvSpPr/>
          <p:nvPr/>
        </p:nvSpPr>
        <p:spPr>
          <a:xfrm>
            <a:off x="2190166" y="1192193"/>
            <a:ext cx="273115" cy="216729"/>
          </a:xfrm>
          <a:prstGeom prst="leftArrow">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4-Point Star 5"/>
          <p:cNvSpPr/>
          <p:nvPr/>
        </p:nvSpPr>
        <p:spPr>
          <a:xfrm>
            <a:off x="1798281" y="1174594"/>
            <a:ext cx="189139" cy="251926"/>
          </a:xfrm>
          <a:prstGeom prst="star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787787" y="3034140"/>
                <a:ext cx="7246128"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Actions: </a:t>
                </a:r>
                <a:r>
                  <a:rPr lang="en-US" b="1" dirty="0" smtClean="0"/>
                  <a:t>moving forward</a:t>
                </a:r>
                <a:r>
                  <a:rPr lang="en-US" dirty="0" smtClean="0">
                    <a:latin typeface="+mj-lt"/>
                  </a:rPr>
                  <a:t>, </a:t>
                </a:r>
                <a:r>
                  <a:rPr lang="en-US" b="1" dirty="0" smtClean="0"/>
                  <a:t>turning counter-clockwise</a:t>
                </a:r>
              </a:p>
              <a:p>
                <a:pPr marL="285750" indent="-285750">
                  <a:lnSpc>
                    <a:spcPct val="150000"/>
                  </a:lnSpc>
                  <a:buFont typeface="Arial" panose="020B0604020202020204" pitchFamily="34" charset="0"/>
                  <a:buChar char="•"/>
                </a:pPr>
                <a:r>
                  <a:rPr lang="en-US" dirty="0" smtClean="0">
                    <a:latin typeface="+mj-lt"/>
                  </a:rPr>
                  <a:t>Discount, </a:t>
                </a:r>
                <a14:m>
                  <m:oMath xmlns:m="http://schemas.openxmlformats.org/officeDocument/2006/math">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=0.9</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Learning rate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.01</m:t>
                    </m:r>
                  </m:oMath>
                </a14:m>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Terminal state:</a:t>
                </a:r>
              </a:p>
              <a:p>
                <a:pPr marL="285750" indent="-285750">
                  <a:lnSpc>
                    <a:spcPct val="150000"/>
                  </a:lnSpc>
                  <a:buFont typeface="Arial" panose="020B0604020202020204" pitchFamily="34" charset="0"/>
                  <a:buChar char="•"/>
                </a:pPr>
                <a:r>
                  <a:rPr lang="en-US" dirty="0" smtClean="0">
                    <a:latin typeface="+mj-lt"/>
                  </a:rPr>
                  <a:t>Actions leading out of the grid leave the state unchanged</a:t>
                </a:r>
              </a:p>
            </p:txBody>
          </p:sp>
        </mc:Choice>
        <mc:Fallback xmlns="">
          <p:sp>
            <p:nvSpPr>
              <p:cNvPr id="7" name="Rectangle 6"/>
              <p:cNvSpPr>
                <a:spLocks noRot="1" noChangeAspect="1" noMove="1" noResize="1" noEditPoints="1" noAdjustHandles="1" noChangeArrowheads="1" noChangeShapeType="1" noTextEdit="1"/>
              </p:cNvSpPr>
              <p:nvPr/>
            </p:nvSpPr>
            <p:spPr>
              <a:xfrm>
                <a:off x="787787" y="3034140"/>
                <a:ext cx="7246128" cy="2169825"/>
              </a:xfrm>
              <a:prstGeom prst="rect">
                <a:avLst/>
              </a:prstGeom>
              <a:blipFill>
                <a:blip r:embed="rId2"/>
                <a:stretch>
                  <a:fillRect l="-505" b="-1404"/>
                </a:stretch>
              </a:blipFill>
            </p:spPr>
            <p:txBody>
              <a:bodyPr/>
              <a:lstStyle/>
              <a:p>
                <a:r>
                  <a:rPr lang="en-US">
                    <a:noFill/>
                  </a:rPr>
                  <a:t> </a:t>
                </a:r>
              </a:p>
            </p:txBody>
          </p:sp>
        </mc:Fallback>
      </mc:AlternateContent>
      <p:sp>
        <p:nvSpPr>
          <p:cNvPr id="8" name="4-Point Star 7"/>
          <p:cNvSpPr/>
          <p:nvPr/>
        </p:nvSpPr>
        <p:spPr>
          <a:xfrm>
            <a:off x="2837089" y="4406096"/>
            <a:ext cx="189139" cy="251926"/>
          </a:xfrm>
          <a:prstGeom prst="star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1041963497"/>
                  </p:ext>
                </p:extLst>
              </p:nvPr>
            </p:nvGraphicFramePr>
            <p:xfrm>
              <a:off x="4696408" y="946499"/>
              <a:ext cx="3131976" cy="1854200"/>
            </p:xfrm>
            <a:graphic>
              <a:graphicData uri="http://schemas.openxmlformats.org/drawingml/2006/table">
                <a:tbl>
                  <a:tblPr firstRow="1" bandRow="1">
                    <a:tableStyleId>{2D5ABB26-0587-4C30-8999-92F81FD0307C}</a:tableStyleId>
                  </a:tblPr>
                  <a:tblGrid>
                    <a:gridCol w="1043992">
                      <a:extLst>
                        <a:ext uri="{9D8B030D-6E8A-4147-A177-3AD203B41FA5}">
                          <a16:colId xmlns:a16="http://schemas.microsoft.com/office/drawing/2014/main" val="1954657073"/>
                        </a:ext>
                      </a:extLst>
                    </a:gridCol>
                    <a:gridCol w="1043992">
                      <a:extLst>
                        <a:ext uri="{9D8B030D-6E8A-4147-A177-3AD203B41FA5}">
                          <a16:colId xmlns:a16="http://schemas.microsoft.com/office/drawing/2014/main" val="3634466941"/>
                        </a:ext>
                      </a:extLst>
                    </a:gridCol>
                    <a:gridCol w="1043992">
                      <a:extLst>
                        <a:ext uri="{9D8B030D-6E8A-4147-A177-3AD203B41FA5}">
                          <a16:colId xmlns:a16="http://schemas.microsoft.com/office/drawing/2014/main" val="230184201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161079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21532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9598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3</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45991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4</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824564"/>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1041963497"/>
                  </p:ext>
                </p:extLst>
              </p:nvPr>
            </p:nvGraphicFramePr>
            <p:xfrm>
              <a:off x="4696408" y="946499"/>
              <a:ext cx="3131976" cy="1854200"/>
            </p:xfrm>
            <a:graphic>
              <a:graphicData uri="http://schemas.openxmlformats.org/drawingml/2006/table">
                <a:tbl>
                  <a:tblPr firstRow="1" bandRow="1">
                    <a:tableStyleId>{2D5ABB26-0587-4C30-8999-92F81FD0307C}</a:tableStyleId>
                  </a:tblPr>
                  <a:tblGrid>
                    <a:gridCol w="1043992">
                      <a:extLst>
                        <a:ext uri="{9D8B030D-6E8A-4147-A177-3AD203B41FA5}">
                          <a16:colId xmlns:a16="http://schemas.microsoft.com/office/drawing/2014/main" val="1954657073"/>
                        </a:ext>
                      </a:extLst>
                    </a:gridCol>
                    <a:gridCol w="1043992">
                      <a:extLst>
                        <a:ext uri="{9D8B030D-6E8A-4147-A177-3AD203B41FA5}">
                          <a16:colId xmlns:a16="http://schemas.microsoft.com/office/drawing/2014/main" val="3634466941"/>
                        </a:ext>
                      </a:extLst>
                    </a:gridCol>
                    <a:gridCol w="1043992">
                      <a:extLst>
                        <a:ext uri="{9D8B030D-6E8A-4147-A177-3AD203B41FA5}">
                          <a16:colId xmlns:a16="http://schemas.microsoft.com/office/drawing/2014/main" val="230184201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161079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81" t="-101639" r="-200581" b="-324590"/>
                          </a:stretch>
                        </a:blipFill>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21532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81" t="-201639" r="-200581" b="-224590"/>
                          </a:stretch>
                        </a:blipFill>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9598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81" t="-301639" r="-200581" b="-124590"/>
                          </a:stretch>
                        </a:blipFill>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45991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81" t="-401639" r="-200581" b="-24590"/>
                          </a:stretch>
                        </a:blipFill>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824564"/>
                      </a:ext>
                    </a:extLst>
                  </a:tr>
                </a:tbl>
              </a:graphicData>
            </a:graphic>
          </p:graphicFrame>
        </mc:Fallback>
      </mc:AlternateContent>
      <p:sp>
        <p:nvSpPr>
          <p:cNvPr id="18" name="Arc 17"/>
          <p:cNvSpPr/>
          <p:nvPr/>
        </p:nvSpPr>
        <p:spPr>
          <a:xfrm>
            <a:off x="6074228" y="1014914"/>
            <a:ext cx="251927" cy="242595"/>
          </a:xfrm>
          <a:prstGeom prst="arc">
            <a:avLst>
              <a:gd name="adj1" fmla="val 16200000"/>
              <a:gd name="adj2" fmla="val 10943358"/>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flipV="1">
            <a:off x="7371184" y="1014914"/>
            <a:ext cx="0" cy="2425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068911" y="1697063"/>
            <a:ext cx="728046" cy="369332"/>
          </a:xfrm>
          <a:prstGeom prst="rect">
            <a:avLst/>
          </a:prstGeom>
          <a:noFill/>
        </p:spPr>
        <p:txBody>
          <a:bodyPr wrap="square" rtlCol="0">
            <a:spAutoFit/>
          </a:bodyPr>
          <a:lstStyle/>
          <a:p>
            <a:r>
              <a:rPr lang="en-US" dirty="0" smtClean="0">
                <a:solidFill>
                  <a:srgbClr val="FF0000"/>
                </a:solidFill>
              </a:rPr>
              <a:t>0.01</a:t>
            </a:r>
            <a:endParaRPr lang="en-US" dirty="0">
              <a:solidFill>
                <a:srgbClr val="FF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905069" y="2195348"/>
                <a:ext cx="2386959" cy="646331"/>
              </a:xfrm>
              <a:prstGeom prst="rect">
                <a:avLst/>
              </a:prstGeom>
              <a:noFill/>
            </p:spPr>
            <p:txBody>
              <a:bodyPr wrap="square" rtlCol="0">
                <a:spAutoFit/>
              </a:bodyPr>
              <a:lstStyle/>
              <a:p>
                <a14:m>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=1</m:t>
                    </m:r>
                  </m:oMath>
                </a14:m>
                <a:r>
                  <a:rPr lang="en-US" dirty="0" smtClean="0">
                    <a:latin typeface="+mj-lt"/>
                  </a:rPr>
                  <a:t> if reach star, or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=0</m:t>
                    </m:r>
                  </m:oMath>
                </a14:m>
                <a:r>
                  <a:rPr lang="en-US" dirty="0" smtClean="0">
                    <a:latin typeface="+mj-lt"/>
                  </a:rPr>
                  <a:t> for other state</a:t>
                </a:r>
                <a:endParaRPr lang="en-US" dirty="0">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05069" y="2195348"/>
                <a:ext cx="2386959" cy="646331"/>
              </a:xfrm>
              <a:prstGeom prst="rect">
                <a:avLst/>
              </a:prstGeom>
              <a:blipFill>
                <a:blip r:embed="rId4"/>
                <a:stretch>
                  <a:fillRect t="-4717" r="-102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204671" y="0"/>
                <a:ext cx="3592286" cy="3282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𝑄</m:t>
                      </m:r>
                      <m:d>
                        <m:dPr>
                          <m:ctrlPr>
                            <a:rPr lang="en-US" sz="1000" i="1">
                              <a:latin typeface="Cambria Math" panose="02040503050406030204" pitchFamily="18" charset="0"/>
                            </a:rPr>
                          </m:ctrlPr>
                        </m:dPr>
                        <m:e>
                          <m:r>
                            <a:rPr lang="en-US" sz="1000" i="1">
                              <a:latin typeface="Cambria Math" panose="02040503050406030204" pitchFamily="18" charset="0"/>
                            </a:rPr>
                            <m:t>𝑠</m:t>
                          </m:r>
                          <m:r>
                            <a:rPr lang="en-US" sz="1000" i="1">
                              <a:latin typeface="Cambria Math" panose="02040503050406030204" pitchFamily="18" charset="0"/>
                            </a:rPr>
                            <m:t>,</m:t>
                          </m:r>
                          <m:r>
                            <a:rPr lang="en-US" sz="1000" i="1">
                              <a:latin typeface="Cambria Math" panose="02040503050406030204" pitchFamily="18" charset="0"/>
                            </a:rPr>
                            <m:t>𝑎</m:t>
                          </m:r>
                        </m:e>
                      </m:d>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rPr>
                        <m:t>𝑄</m:t>
                      </m:r>
                      <m:d>
                        <m:dPr>
                          <m:ctrlPr>
                            <a:rPr lang="en-US" sz="1000" i="1">
                              <a:latin typeface="Cambria Math" panose="02040503050406030204" pitchFamily="18" charset="0"/>
                            </a:rPr>
                          </m:ctrlPr>
                        </m:dPr>
                        <m:e>
                          <m:r>
                            <a:rPr lang="en-US" sz="1000" i="1">
                              <a:latin typeface="Cambria Math" panose="02040503050406030204" pitchFamily="18" charset="0"/>
                            </a:rPr>
                            <m:t>𝑠</m:t>
                          </m:r>
                          <m:r>
                            <a:rPr lang="en-US" sz="1000" i="1">
                              <a:latin typeface="Cambria Math" panose="02040503050406030204" pitchFamily="18" charset="0"/>
                            </a:rPr>
                            <m:t>,</m:t>
                          </m:r>
                          <m:r>
                            <a:rPr lang="en-US" sz="1000" i="1">
                              <a:latin typeface="Cambria Math" panose="02040503050406030204" pitchFamily="18" charset="0"/>
                            </a:rPr>
                            <m:t>𝑎</m:t>
                          </m:r>
                        </m:e>
                      </m:d>
                      <m:r>
                        <a:rPr lang="en-US" sz="1000">
                          <a:latin typeface="Cambria Math" panose="02040503050406030204" pitchFamily="18" charset="0"/>
                        </a:rPr>
                        <m:t>+</m:t>
                      </m:r>
                      <m:r>
                        <m:rPr>
                          <m:sty m:val="p"/>
                        </m:rPr>
                        <a:rPr lang="el-GR" sz="1000" i="1">
                          <a:latin typeface="Cambria Math" panose="02040503050406030204" pitchFamily="18" charset="0"/>
                          <a:ea typeface="Cambria Math" panose="02040503050406030204" pitchFamily="18" charset="0"/>
                        </a:rPr>
                        <m:t>α</m:t>
                      </m:r>
                      <m:d>
                        <m:dPr>
                          <m:begChr m:val="["/>
                          <m:endChr m:val="]"/>
                          <m:ctrlPr>
                            <a:rPr lang="el-GR"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𝑟</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𝛾</m:t>
                          </m:r>
                          <m:r>
                            <a:rPr lang="en-US" sz="1000" i="1">
                              <a:latin typeface="Cambria Math" panose="02040503050406030204" pitchFamily="18" charset="0"/>
                            </a:rPr>
                            <m:t>𝑄</m:t>
                          </m:r>
                          <m:r>
                            <a:rPr lang="en-US" sz="1000" i="1">
                              <a:latin typeface="Cambria Math" panose="02040503050406030204" pitchFamily="18" charset="0"/>
                            </a:rPr>
                            <m:t>(</m:t>
                          </m:r>
                          <m:sSup>
                            <m:sSupPr>
                              <m:ctrlPr>
                                <a:rPr lang="en-US" sz="1000" i="1">
                                  <a:latin typeface="Cambria Math" panose="02040503050406030204" pitchFamily="18" charset="0"/>
                                </a:rPr>
                              </m:ctrlPr>
                            </m:sSupPr>
                            <m:e>
                              <m:r>
                                <a:rPr lang="en-US" sz="1000" i="1">
                                  <a:latin typeface="Cambria Math" panose="02040503050406030204" pitchFamily="18" charset="0"/>
                                </a:rPr>
                                <m:t>𝑠</m:t>
                              </m:r>
                            </m:e>
                            <m:sup>
                              <m:r>
                                <a:rPr lang="en-US" sz="1000" i="1">
                                  <a:latin typeface="Cambria Math" panose="02040503050406030204" pitchFamily="18" charset="0"/>
                                </a:rPr>
                                <m:t>′</m:t>
                              </m:r>
                            </m:sup>
                          </m:sSup>
                          <m:r>
                            <a:rPr lang="en-US" sz="1000" i="1">
                              <a:latin typeface="Cambria Math" panose="02040503050406030204" pitchFamily="18" charset="0"/>
                            </a:rPr>
                            <m:t>,</m:t>
                          </m:r>
                          <m:func>
                            <m:funcPr>
                              <m:ctrlPr>
                                <a:rPr lang="en-US" sz="1000" i="1">
                                  <a:latin typeface="Cambria Math" panose="02040503050406030204" pitchFamily="18" charset="0"/>
                                </a:rPr>
                              </m:ctrlPr>
                            </m:funcPr>
                            <m:fName>
                              <m:limLow>
                                <m:limLowPr>
                                  <m:ctrlPr>
                                    <a:rPr lang="en-US" sz="1000" i="1">
                                      <a:latin typeface="Cambria Math" panose="02040503050406030204" pitchFamily="18" charset="0"/>
                                    </a:rPr>
                                  </m:ctrlPr>
                                </m:limLowPr>
                                <m:e>
                                  <m:r>
                                    <m:rPr>
                                      <m:sty m:val="p"/>
                                    </m:rPr>
                                    <a:rPr lang="en-US" sz="1000">
                                      <a:latin typeface="Cambria Math" panose="02040503050406030204" pitchFamily="18" charset="0"/>
                                    </a:rPr>
                                    <m:t>argmax</m:t>
                                  </m:r>
                                </m:e>
                                <m:lim>
                                  <m:sSup>
                                    <m:sSupPr>
                                      <m:ctrlPr>
                                        <a:rPr lang="en-US" sz="1000" i="1">
                                          <a:latin typeface="Cambria Math" panose="02040503050406030204" pitchFamily="18" charset="0"/>
                                        </a:rPr>
                                      </m:ctrlPr>
                                    </m:sSupPr>
                                    <m:e>
                                      <m:r>
                                        <a:rPr lang="en-US" sz="1000" i="1">
                                          <a:latin typeface="Cambria Math" panose="02040503050406030204" pitchFamily="18" charset="0"/>
                                        </a:rPr>
                                        <m:t>𝑎</m:t>
                                      </m:r>
                                    </m:e>
                                    <m:sup>
                                      <m:r>
                                        <a:rPr lang="en-US" sz="1000" i="1">
                                          <a:latin typeface="Cambria Math" panose="02040503050406030204" pitchFamily="18" charset="0"/>
                                        </a:rPr>
                                        <m:t>′</m:t>
                                      </m:r>
                                    </m:sup>
                                  </m:sSup>
                                </m:lim>
                              </m:limLow>
                            </m:fName>
                            <m:e>
                              <m:r>
                                <a:rPr lang="en-US" sz="1000" i="1">
                                  <a:latin typeface="Cambria Math" panose="02040503050406030204" pitchFamily="18" charset="0"/>
                                </a:rPr>
                                <m:t>𝑄</m:t>
                              </m:r>
                              <m:r>
                                <a:rPr lang="en-US" sz="1000" i="1">
                                  <a:latin typeface="Cambria Math" panose="02040503050406030204" pitchFamily="18" charset="0"/>
                                </a:rPr>
                                <m:t>(</m:t>
                              </m:r>
                              <m:sSup>
                                <m:sSupPr>
                                  <m:ctrlPr>
                                    <a:rPr lang="en-US" sz="1000" i="1">
                                      <a:latin typeface="Cambria Math" panose="02040503050406030204" pitchFamily="18" charset="0"/>
                                    </a:rPr>
                                  </m:ctrlPr>
                                </m:sSupPr>
                                <m:e>
                                  <m:r>
                                    <a:rPr lang="en-US" sz="1000" i="1">
                                      <a:latin typeface="Cambria Math" panose="02040503050406030204" pitchFamily="18" charset="0"/>
                                    </a:rPr>
                                    <m:t>𝑠</m:t>
                                  </m:r>
                                </m:e>
                                <m:sup>
                                  <m:r>
                                    <a:rPr lang="en-US" sz="1000" i="1">
                                      <a:latin typeface="Cambria Math" panose="02040503050406030204" pitchFamily="18" charset="0"/>
                                    </a:rPr>
                                    <m:t>′</m:t>
                                  </m:r>
                                </m:sup>
                              </m:sSup>
                              <m:r>
                                <a:rPr lang="en-US" sz="1000" i="1">
                                  <a:latin typeface="Cambria Math" panose="02040503050406030204" pitchFamily="18" charset="0"/>
                                </a:rPr>
                                <m:t>,</m:t>
                              </m:r>
                              <m:sSup>
                                <m:sSupPr>
                                  <m:ctrlPr>
                                    <a:rPr lang="en-US" sz="1000" i="1">
                                      <a:latin typeface="Cambria Math" panose="02040503050406030204" pitchFamily="18" charset="0"/>
                                    </a:rPr>
                                  </m:ctrlPr>
                                </m:sSupPr>
                                <m:e>
                                  <m:r>
                                    <a:rPr lang="en-US" sz="1000" i="1">
                                      <a:latin typeface="Cambria Math" panose="02040503050406030204" pitchFamily="18" charset="0"/>
                                    </a:rPr>
                                    <m:t>𝑎</m:t>
                                  </m:r>
                                </m:e>
                                <m:sup>
                                  <m:r>
                                    <a:rPr lang="en-US" sz="1000" i="1">
                                      <a:latin typeface="Cambria Math" panose="02040503050406030204" pitchFamily="18" charset="0"/>
                                    </a:rPr>
                                    <m:t>′</m:t>
                                  </m:r>
                                </m:sup>
                              </m:sSup>
                              <m:r>
                                <a:rPr lang="en-US" sz="1000" i="1">
                                  <a:latin typeface="Cambria Math" panose="02040503050406030204" pitchFamily="18" charset="0"/>
                                </a:rPr>
                                <m:t>))</m:t>
                              </m:r>
                            </m:e>
                          </m:func>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𝑄</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𝑠</m:t>
                          </m:r>
                          <m:r>
                            <a:rPr lang="en-US" sz="1000" i="1">
                              <a:latin typeface="Cambria Math" panose="02040503050406030204" pitchFamily="18" charset="0"/>
                            </a:rPr>
                            <m:t>,</m:t>
                          </m:r>
                          <m:r>
                            <a:rPr lang="en-US" sz="1000" i="1">
                              <a:latin typeface="Cambria Math" panose="02040503050406030204" pitchFamily="18" charset="0"/>
                            </a:rPr>
                            <m:t>𝑎</m:t>
                          </m:r>
                          <m:r>
                            <a:rPr lang="en-US" sz="1000" i="1">
                              <a:latin typeface="Cambria Math" panose="02040503050406030204" pitchFamily="18" charset="0"/>
                              <a:ea typeface="Cambria Math" panose="02040503050406030204" pitchFamily="18" charset="0"/>
                            </a:rPr>
                            <m:t>)</m:t>
                          </m:r>
                        </m:e>
                      </m:d>
                    </m:oMath>
                  </m:oMathPara>
                </a14:m>
                <a:endParaRPr lang="en-US" sz="1000" dirty="0"/>
              </a:p>
            </p:txBody>
          </p:sp>
        </mc:Choice>
        <mc:Fallback xmlns="">
          <p:sp>
            <p:nvSpPr>
              <p:cNvPr id="3" name="Rectangle 2"/>
              <p:cNvSpPr>
                <a:spLocks noRot="1" noChangeAspect="1" noMove="1" noResize="1" noEditPoints="1" noAdjustHandles="1" noChangeArrowheads="1" noChangeShapeType="1" noTextEdit="1"/>
              </p:cNvSpPr>
              <p:nvPr/>
            </p:nvSpPr>
            <p:spPr>
              <a:xfrm>
                <a:off x="4204671" y="0"/>
                <a:ext cx="3592286" cy="32829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121602" y="263798"/>
                <a:ext cx="5192486" cy="3282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𝑄</m:t>
                      </m:r>
                      <m:d>
                        <m:dPr>
                          <m:ctrlPr>
                            <a:rPr lang="en-US" sz="1000" i="1">
                              <a:latin typeface="Cambria Math" panose="02040503050406030204" pitchFamily="18" charset="0"/>
                            </a:rPr>
                          </m:ctrlPr>
                        </m:dPr>
                        <m:e>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𝑆</m:t>
                              </m:r>
                            </m:e>
                            <m:sub>
                              <m:r>
                                <a:rPr lang="en-US" sz="1000" b="0" i="1" smtClean="0">
                                  <a:latin typeface="Cambria Math" panose="02040503050406030204" pitchFamily="18" charset="0"/>
                                </a:rPr>
                                <m:t>2</m:t>
                              </m:r>
                            </m:sub>
                          </m:sSub>
                          <m:r>
                            <a:rPr lang="en-US" sz="1000" i="1">
                              <a:latin typeface="Cambria Math" panose="02040503050406030204" pitchFamily="18" charset="0"/>
                            </a:rPr>
                            <m:t>,</m:t>
                          </m:r>
                          <m:r>
                            <a:rPr lang="en-US" sz="1000" b="0" i="1" smtClean="0">
                              <a:latin typeface="Cambria Math" panose="02040503050406030204" pitchFamily="18" charset="0"/>
                            </a:rPr>
                            <m:t>𝑓𝑜𝑟𝑤𝑎𝑟𝑑</m:t>
                          </m:r>
                        </m:e>
                      </m:d>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rPr>
                        <m:t>𝑄</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𝑆</m:t>
                              </m:r>
                            </m:e>
                            <m:sub>
                              <m:r>
                                <a:rPr lang="en-US" sz="1000" i="1">
                                  <a:latin typeface="Cambria Math" panose="02040503050406030204" pitchFamily="18" charset="0"/>
                                </a:rPr>
                                <m:t>2</m:t>
                              </m:r>
                            </m:sub>
                          </m:sSub>
                          <m:r>
                            <a:rPr lang="en-US" sz="1000" i="1">
                              <a:latin typeface="Cambria Math" panose="02040503050406030204" pitchFamily="18" charset="0"/>
                            </a:rPr>
                            <m:t>,</m:t>
                          </m:r>
                          <m:r>
                            <a:rPr lang="en-US" sz="1000" b="0" i="1" smtClean="0">
                              <a:latin typeface="Cambria Math" panose="02040503050406030204" pitchFamily="18" charset="0"/>
                            </a:rPr>
                            <m:t>𝑓𝑜𝑟𝑤𝑎𝑟𝑑</m:t>
                          </m:r>
                        </m:e>
                      </m:d>
                      <m:r>
                        <a:rPr lang="en-US" sz="1000">
                          <a:latin typeface="Cambria Math" panose="02040503050406030204" pitchFamily="18" charset="0"/>
                        </a:rPr>
                        <m:t>+</m:t>
                      </m:r>
                      <m:r>
                        <m:rPr>
                          <m:sty m:val="p"/>
                        </m:rPr>
                        <a:rPr lang="el-GR" sz="1000" i="1">
                          <a:latin typeface="Cambria Math" panose="02040503050406030204" pitchFamily="18" charset="0"/>
                          <a:ea typeface="Cambria Math" panose="02040503050406030204" pitchFamily="18" charset="0"/>
                        </a:rPr>
                        <m:t>α</m:t>
                      </m:r>
                      <m:d>
                        <m:dPr>
                          <m:begChr m:val="["/>
                          <m:endChr m:val="]"/>
                          <m:ctrlPr>
                            <a:rPr lang="el-GR"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𝑟</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𝛾</m:t>
                          </m:r>
                          <m:r>
                            <a:rPr lang="en-US" sz="1000" i="1">
                              <a:latin typeface="Cambria Math" panose="02040503050406030204" pitchFamily="18" charset="0"/>
                            </a:rPr>
                            <m:t>𝑄</m:t>
                          </m:r>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𝑆</m:t>
                              </m:r>
                            </m:e>
                            <m:sub>
                              <m:r>
                                <a:rPr lang="en-US" sz="1000" b="0" i="1" smtClean="0">
                                  <a:latin typeface="Cambria Math" panose="02040503050406030204" pitchFamily="18" charset="0"/>
                                </a:rPr>
                                <m:t>1</m:t>
                              </m:r>
                            </m:sub>
                          </m:sSub>
                          <m:r>
                            <a:rPr lang="en-US" sz="1000" i="1">
                              <a:latin typeface="Cambria Math" panose="02040503050406030204" pitchFamily="18" charset="0"/>
                            </a:rPr>
                            <m:t>,</m:t>
                          </m:r>
                          <m:func>
                            <m:funcPr>
                              <m:ctrlPr>
                                <a:rPr lang="en-US" sz="1000" i="1">
                                  <a:latin typeface="Cambria Math" panose="02040503050406030204" pitchFamily="18" charset="0"/>
                                </a:rPr>
                              </m:ctrlPr>
                            </m:funcPr>
                            <m:fName>
                              <m:limLow>
                                <m:limLowPr>
                                  <m:ctrlPr>
                                    <a:rPr lang="en-US" sz="1000" i="1">
                                      <a:latin typeface="Cambria Math" panose="02040503050406030204" pitchFamily="18" charset="0"/>
                                    </a:rPr>
                                  </m:ctrlPr>
                                </m:limLowPr>
                                <m:e>
                                  <m:r>
                                    <m:rPr>
                                      <m:sty m:val="p"/>
                                    </m:rPr>
                                    <a:rPr lang="en-US" sz="1000">
                                      <a:latin typeface="Cambria Math" panose="02040503050406030204" pitchFamily="18" charset="0"/>
                                    </a:rPr>
                                    <m:t>argmax</m:t>
                                  </m:r>
                                </m:e>
                                <m:lim>
                                  <m:sSup>
                                    <m:sSupPr>
                                      <m:ctrlPr>
                                        <a:rPr lang="en-US" sz="1000" i="1">
                                          <a:latin typeface="Cambria Math" panose="02040503050406030204" pitchFamily="18" charset="0"/>
                                        </a:rPr>
                                      </m:ctrlPr>
                                    </m:sSupPr>
                                    <m:e>
                                      <m:r>
                                        <a:rPr lang="en-US" sz="1000" i="1">
                                          <a:latin typeface="Cambria Math" panose="02040503050406030204" pitchFamily="18" charset="0"/>
                                        </a:rPr>
                                        <m:t>𝑎</m:t>
                                      </m:r>
                                    </m:e>
                                    <m:sup>
                                      <m:r>
                                        <a:rPr lang="en-US" sz="1000" i="1">
                                          <a:latin typeface="Cambria Math" panose="02040503050406030204" pitchFamily="18" charset="0"/>
                                        </a:rPr>
                                        <m:t>′</m:t>
                                      </m:r>
                                    </m:sup>
                                  </m:sSup>
                                </m:lim>
                              </m:limLow>
                            </m:fName>
                            <m:e>
                              <m:r>
                                <a:rPr lang="en-US" sz="1000" i="1">
                                  <a:latin typeface="Cambria Math" panose="02040503050406030204" pitchFamily="18" charset="0"/>
                                </a:rPr>
                                <m:t>𝑄</m:t>
                              </m:r>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𝑆</m:t>
                                  </m:r>
                                </m:e>
                                <m:sub>
                                  <m:r>
                                    <a:rPr lang="en-US" sz="1000" b="0" i="1" smtClean="0">
                                      <a:latin typeface="Cambria Math" panose="02040503050406030204" pitchFamily="18" charset="0"/>
                                    </a:rPr>
                                    <m:t>1</m:t>
                                  </m:r>
                                </m:sub>
                              </m:sSub>
                              <m:r>
                                <a:rPr lang="en-US" sz="1000" i="1">
                                  <a:latin typeface="Cambria Math" panose="02040503050406030204" pitchFamily="18" charset="0"/>
                                </a:rPr>
                                <m:t>,</m:t>
                              </m:r>
                              <m:sSup>
                                <m:sSupPr>
                                  <m:ctrlPr>
                                    <a:rPr lang="en-US" sz="1000" i="1">
                                      <a:latin typeface="Cambria Math" panose="02040503050406030204" pitchFamily="18" charset="0"/>
                                    </a:rPr>
                                  </m:ctrlPr>
                                </m:sSupPr>
                                <m:e>
                                  <m:r>
                                    <a:rPr lang="en-US" sz="1000" i="1">
                                      <a:latin typeface="Cambria Math" panose="02040503050406030204" pitchFamily="18" charset="0"/>
                                    </a:rPr>
                                    <m:t>𝑎</m:t>
                                  </m:r>
                                </m:e>
                                <m:sup>
                                  <m:r>
                                    <a:rPr lang="en-US" sz="1000" i="1">
                                      <a:latin typeface="Cambria Math" panose="02040503050406030204" pitchFamily="18" charset="0"/>
                                    </a:rPr>
                                    <m:t>′</m:t>
                                  </m:r>
                                </m:sup>
                              </m:sSup>
                              <m:r>
                                <a:rPr lang="en-US" sz="1000" i="1">
                                  <a:latin typeface="Cambria Math" panose="02040503050406030204" pitchFamily="18" charset="0"/>
                                </a:rPr>
                                <m:t>))</m:t>
                              </m:r>
                            </m:e>
                          </m:func>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𝑄</m:t>
                          </m:r>
                          <m:r>
                            <a:rPr lang="en-US" sz="1000" i="1">
                              <a:latin typeface="Cambria Math" panose="02040503050406030204" pitchFamily="18" charset="0"/>
                              <a:ea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𝑆</m:t>
                              </m:r>
                            </m:e>
                            <m:sub>
                              <m:r>
                                <a:rPr lang="en-US" sz="1000" i="1">
                                  <a:latin typeface="Cambria Math" panose="02040503050406030204" pitchFamily="18" charset="0"/>
                                </a:rPr>
                                <m:t>2</m:t>
                              </m:r>
                            </m:sub>
                          </m:sSub>
                          <m:r>
                            <a:rPr lang="en-US" sz="1000" i="1">
                              <a:latin typeface="Cambria Math" panose="02040503050406030204" pitchFamily="18" charset="0"/>
                            </a:rPr>
                            <m:t>,</m:t>
                          </m:r>
                          <m:r>
                            <a:rPr lang="en-US" sz="1000" b="0" i="1" smtClean="0">
                              <a:latin typeface="Cambria Math" panose="02040503050406030204" pitchFamily="18" charset="0"/>
                            </a:rPr>
                            <m:t>𝑓𝑜𝑟𝑤𝑎𝑟𝑑</m:t>
                          </m:r>
                          <m:r>
                            <a:rPr lang="en-US" sz="1000" i="1">
                              <a:latin typeface="Cambria Math" panose="02040503050406030204" pitchFamily="18" charset="0"/>
                              <a:ea typeface="Cambria Math" panose="02040503050406030204" pitchFamily="18" charset="0"/>
                            </a:rPr>
                            <m:t>)</m:t>
                          </m:r>
                        </m:e>
                      </m:d>
                    </m:oMath>
                  </m:oMathPara>
                </a14:m>
                <a:endParaRPr lang="en-US" sz="1000" dirty="0"/>
              </a:p>
            </p:txBody>
          </p:sp>
        </mc:Choice>
        <mc:Fallback xmlns="">
          <p:sp>
            <p:nvSpPr>
              <p:cNvPr id="14" name="Rectangle 13"/>
              <p:cNvSpPr>
                <a:spLocks noRot="1" noChangeAspect="1" noMove="1" noResize="1" noEditPoints="1" noAdjustHandles="1" noChangeArrowheads="1" noChangeShapeType="1" noTextEdit="1"/>
              </p:cNvSpPr>
              <p:nvPr/>
            </p:nvSpPr>
            <p:spPr>
              <a:xfrm>
                <a:off x="4121602" y="263798"/>
                <a:ext cx="5192486" cy="3282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788228" y="537397"/>
                <a:ext cx="4572000" cy="24622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=0.0+0.01</m:t>
                      </m:r>
                      <m:d>
                        <m:dPr>
                          <m:begChr m:val="["/>
                          <m:endChr m:val="]"/>
                          <m:ctrlPr>
                            <a:rPr lang="el-GR" sz="1000" i="1">
                              <a:latin typeface="Cambria Math" panose="02040503050406030204" pitchFamily="18" charset="0"/>
                              <a:ea typeface="Cambria Math" panose="02040503050406030204" pitchFamily="18" charset="0"/>
                            </a:rPr>
                          </m:ctrlPr>
                        </m:dPr>
                        <m:e>
                          <m:r>
                            <a:rPr lang="en-US" sz="1000" b="0" i="1" smtClean="0">
                              <a:latin typeface="Cambria Math" panose="02040503050406030204" pitchFamily="18" charset="0"/>
                              <a:ea typeface="Cambria Math" panose="02040503050406030204" pitchFamily="18" charset="0"/>
                            </a:rPr>
                            <m:t>1</m:t>
                          </m:r>
                          <m:r>
                            <a:rPr lang="en-US" sz="1000" i="1">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0.9</m:t>
                          </m:r>
                          <m:r>
                            <a:rPr lang="en-US" sz="100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0.0</m:t>
                          </m:r>
                          <m:r>
                            <a:rPr lang="en-US" sz="1000" i="1">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0.0</m:t>
                          </m:r>
                        </m:e>
                      </m:d>
                    </m:oMath>
                  </m:oMathPara>
                </a14:m>
                <a:endParaRPr lang="en-US" sz="1000" dirty="0"/>
              </a:p>
            </p:txBody>
          </p:sp>
        </mc:Choice>
        <mc:Fallback xmlns="">
          <p:sp>
            <p:nvSpPr>
              <p:cNvPr id="9" name="Rectangle 8"/>
              <p:cNvSpPr>
                <a:spLocks noRot="1" noChangeAspect="1" noMove="1" noResize="1" noEditPoints="1" noAdjustHandles="1" noChangeArrowheads="1" noChangeShapeType="1" noTextEdit="1"/>
              </p:cNvSpPr>
              <p:nvPr/>
            </p:nvSpPr>
            <p:spPr>
              <a:xfrm>
                <a:off x="3788228" y="537397"/>
                <a:ext cx="4572000" cy="24622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878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286903"/>
            <a:ext cx="8607879" cy="855538"/>
          </a:xfrm>
        </p:spPr>
        <p:txBody>
          <a:bodyPr>
            <a:noAutofit/>
          </a:bodyPr>
          <a:lstStyle/>
          <a:p>
            <a:r>
              <a:rPr lang="en-US" sz="3600" dirty="0" smtClean="0"/>
              <a:t>Q-learning Summary</a:t>
            </a:r>
            <a:endParaRPr lang="en-US" sz="3600" dirty="0"/>
          </a:p>
        </p:txBody>
      </p:sp>
      <p:sp>
        <p:nvSpPr>
          <p:cNvPr id="30" name="Rectangle 29"/>
          <p:cNvSpPr/>
          <p:nvPr/>
        </p:nvSpPr>
        <p:spPr>
          <a:xfrm>
            <a:off x="373224" y="1228742"/>
            <a:ext cx="8649477" cy="438581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rPr>
              <a:t>Planning only works with knowledge of transition matrix. </a:t>
            </a:r>
          </a:p>
          <a:p>
            <a:pPr marL="285750" indent="-285750">
              <a:lnSpc>
                <a:spcPct val="150000"/>
              </a:lnSpc>
              <a:buFont typeface="Arial" panose="020B0604020202020204" pitchFamily="34" charset="0"/>
              <a:buChar char="•"/>
            </a:pPr>
            <a:r>
              <a:rPr lang="en-US" dirty="0" smtClean="0">
                <a:latin typeface="+mj-lt"/>
              </a:rPr>
              <a:t>Have to estimate values without knowledge of transition matrix </a:t>
            </a:r>
          </a:p>
          <a:p>
            <a:pPr marL="285750" indent="-285750">
              <a:buFont typeface="Arial" panose="020B0604020202020204" pitchFamily="34" charset="0"/>
              <a:buChar char="•"/>
            </a:pPr>
            <a:r>
              <a:rPr lang="en-US" dirty="0" smtClean="0">
                <a:latin typeface="+mj-lt"/>
              </a:rPr>
              <a:t>Q-learning is an off-policy learning algorithm. The policy you use for taking actions are not required to be the same to estimate returns.</a:t>
            </a:r>
          </a:p>
          <a:p>
            <a:pPr marL="285750" indent="-285750">
              <a:lnSpc>
                <a:spcPct val="150000"/>
              </a:lnSpc>
              <a:buFont typeface="Arial" panose="020B0604020202020204" pitchFamily="34" charset="0"/>
              <a:buChar char="•"/>
            </a:pPr>
            <a:r>
              <a:rPr lang="en-US" dirty="0" smtClean="0">
                <a:latin typeface="+mj-lt"/>
              </a:rPr>
              <a:t>Q-learning doesn’t learn policy explicitly.</a:t>
            </a:r>
          </a:p>
          <a:p>
            <a:pPr marL="285750" indent="-285750">
              <a:lnSpc>
                <a:spcPct val="150000"/>
              </a:lnSpc>
              <a:buFont typeface="Arial" panose="020B0604020202020204" pitchFamily="34" charset="0"/>
              <a:buChar char="•"/>
            </a:pPr>
            <a:r>
              <a:rPr lang="en-US" dirty="0" smtClean="0">
                <a:latin typeface="+mj-lt"/>
              </a:rPr>
              <a:t>Q-learning is more efficient compare to vanilla policy gradient.</a:t>
            </a:r>
          </a:p>
          <a:p>
            <a:pPr marL="285750" indent="-285750">
              <a:lnSpc>
                <a:spcPct val="150000"/>
              </a:lnSpc>
              <a:buFont typeface="Arial" panose="020B0604020202020204" pitchFamily="34" charset="0"/>
              <a:buChar char="•"/>
            </a:pPr>
            <a:r>
              <a:rPr lang="en-US" dirty="0" smtClean="0">
                <a:latin typeface="+mj-lt"/>
              </a:rPr>
              <a:t>Markov property is required, but usually this is just for the convenience of math</a:t>
            </a:r>
          </a:p>
          <a:p>
            <a:pPr marL="285750" indent="-285750">
              <a:buFont typeface="Arial" panose="020B0604020202020204" pitchFamily="34" charset="0"/>
              <a:buChar char="•"/>
            </a:pPr>
            <a:r>
              <a:rPr lang="en-US" dirty="0" smtClean="0">
                <a:latin typeface="+mj-lt"/>
              </a:rPr>
              <a:t>Basic Q-learning algorithm is limited to discrete states and actions, also suffers from </a:t>
            </a:r>
            <a:r>
              <a:rPr lang="en-US" b="1" i="1" dirty="0" smtClean="0">
                <a:latin typeface="+mj-lt"/>
              </a:rPr>
              <a:t>curse of dimensionality</a:t>
            </a:r>
          </a:p>
          <a:p>
            <a:pPr marL="285750" indent="-285750">
              <a:lnSpc>
                <a:spcPct val="150000"/>
              </a:lnSpc>
              <a:buFont typeface="Arial" panose="020B0604020202020204" pitchFamily="34" charset="0"/>
              <a:buChar char="•"/>
            </a:pPr>
            <a:r>
              <a:rPr lang="en-US" dirty="0" smtClean="0">
                <a:latin typeface="+mj-lt"/>
              </a:rPr>
              <a:t>Deep Q-network (DQN) can take continuous states, Deep Deterministic Policy </a:t>
            </a:r>
          </a:p>
          <a:p>
            <a:r>
              <a:rPr lang="en-US" dirty="0">
                <a:latin typeface="+mj-lt"/>
              </a:rPr>
              <a:t> </a:t>
            </a:r>
            <a:r>
              <a:rPr lang="en-US" dirty="0" smtClean="0">
                <a:latin typeface="+mj-lt"/>
              </a:rPr>
              <a:t>    Gradient (DDPG) evaluate continuous actions </a:t>
            </a:r>
          </a:p>
          <a:p>
            <a:pPr marL="285750" indent="-285750">
              <a:lnSpc>
                <a:spcPct val="150000"/>
              </a:lnSpc>
              <a:buFont typeface="Arial" panose="020B0604020202020204" pitchFamily="34" charset="0"/>
              <a:buChar char="•"/>
            </a:pPr>
            <a:endParaRPr lang="en-US" dirty="0" smtClean="0">
              <a:latin typeface="+mj-lt"/>
            </a:endParaRPr>
          </a:p>
        </p:txBody>
      </p:sp>
    </p:spTree>
    <p:extLst>
      <p:ext uri="{BB962C8B-B14F-4D97-AF65-F5344CB8AC3E}">
        <p14:creationId xmlns:p14="http://schemas.microsoft.com/office/powerpoint/2010/main" val="997159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Markov Property</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23711" y="1553629"/>
                <a:ext cx="822978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mj-lt"/>
                  </a:rPr>
                  <a:t>Markov decision process (MDP) formally describe an environment for reinforcement learning</a:t>
                </a:r>
              </a:p>
              <a:p>
                <a:pPr marL="285750" indent="-285750">
                  <a:lnSpc>
                    <a:spcPct val="150000"/>
                  </a:lnSpc>
                  <a:buFont typeface="Arial" panose="020B0604020202020204" pitchFamily="34" charset="0"/>
                  <a:buChar char="•"/>
                </a:pPr>
                <a:r>
                  <a:rPr lang="en-US" dirty="0" smtClean="0">
                    <a:latin typeface="+mj-lt"/>
                  </a:rPr>
                  <a:t>Markov property: The future is independent of the past given present.</a:t>
                </a:r>
              </a:p>
              <a:p>
                <a:pPr marL="285750" indent="-285750">
                  <a:lnSpc>
                    <a:spcPct val="150000"/>
                  </a:lnSpc>
                  <a:buFont typeface="Arial" panose="020B0604020202020204" pitchFamily="34" charset="0"/>
                  <a:buChar char="•"/>
                </a:pPr>
                <a:r>
                  <a:rPr lang="en-US" dirty="0" smtClean="0">
                    <a:latin typeface="+mj-lt"/>
                  </a:rPr>
                  <a:t>A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smtClean="0">
                    <a:latin typeface="+mj-lt"/>
                  </a:rPr>
                  <a:t> is Markov if and only if</a:t>
                </a:r>
              </a:p>
              <a:p>
                <a:pPr marL="285750" indent="-285750">
                  <a:buFont typeface="Arial" panose="020B0604020202020204" pitchFamily="34" charset="0"/>
                  <a:buChar char="•"/>
                </a:pPr>
                <a:endParaRPr lang="en-US" dirty="0" smtClean="0">
                  <a:latin typeface="+mj-lt"/>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smtClean="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23711" y="1553629"/>
                <a:ext cx="8229783" cy="2031325"/>
              </a:xfrm>
              <a:prstGeom prst="rect">
                <a:avLst/>
              </a:prstGeom>
              <a:blipFill>
                <a:blip r:embed="rId2"/>
                <a:stretch>
                  <a:fillRect l="-519" t="-1802" b="-1802"/>
                </a:stretch>
              </a:blipFill>
            </p:spPr>
            <p:txBody>
              <a:bodyPr/>
              <a:lstStyle/>
              <a:p>
                <a:r>
                  <a:rPr lang="en-US">
                    <a:noFill/>
                  </a:rPr>
                  <a:t> </a:t>
                </a:r>
              </a:p>
            </p:txBody>
          </p:sp>
        </mc:Fallback>
      </mc:AlternateContent>
    </p:spTree>
    <p:extLst>
      <p:ext uri="{BB962C8B-B14F-4D97-AF65-F5344CB8AC3E}">
        <p14:creationId xmlns:p14="http://schemas.microsoft.com/office/powerpoint/2010/main" val="3588847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altLang="zh-CN" dirty="0"/>
              <a:t>Readings for </a:t>
            </a:r>
            <a:r>
              <a:rPr lang="en-US" altLang="zh-CN" dirty="0" smtClean="0"/>
              <a:t>Q-learning</a:t>
            </a:r>
            <a:endParaRPr lang="en-US" dirty="0"/>
          </a:p>
        </p:txBody>
      </p:sp>
      <p:sp>
        <p:nvSpPr>
          <p:cNvPr id="5" name="TextBox 4">
            <a:extLst>
              <a:ext uri="{FF2B5EF4-FFF2-40B4-BE49-F238E27FC236}">
                <a16:creationId xmlns:a16="http://schemas.microsoft.com/office/drawing/2014/main" id="{600A843D-94C0-374C-B7CF-E4D4EB86A8E9}"/>
              </a:ext>
            </a:extLst>
          </p:cNvPr>
          <p:cNvSpPr txBox="1"/>
          <p:nvPr/>
        </p:nvSpPr>
        <p:spPr>
          <a:xfrm>
            <a:off x="315057" y="1519967"/>
            <a:ext cx="8563472" cy="313932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latin typeface="+mj-lt"/>
              </a:rPr>
              <a:t>Classic papers</a:t>
            </a:r>
          </a:p>
          <a:p>
            <a:pPr marL="285750" indent="-285750">
              <a:lnSpc>
                <a:spcPct val="150000"/>
              </a:lnSpc>
              <a:buFont typeface="Arial" panose="020B0604020202020204" pitchFamily="34" charset="0"/>
              <a:buChar char="•"/>
            </a:pPr>
            <a:r>
              <a:rPr lang="en-US" sz="1200" dirty="0"/>
              <a:t>Watkins CJ. Learning from delayed </a:t>
            </a:r>
            <a:r>
              <a:rPr lang="en-US" sz="1200" dirty="0" smtClean="0"/>
              <a:t>rewards (Doctoral dissertation, King's College, Cambridge). 1989</a:t>
            </a:r>
            <a:endParaRPr lang="en-US" sz="1200" dirty="0"/>
          </a:p>
          <a:p>
            <a:pPr marL="285750" indent="-285750">
              <a:lnSpc>
                <a:spcPct val="150000"/>
              </a:lnSpc>
              <a:buFont typeface="Arial" panose="020B0604020202020204" pitchFamily="34" charset="0"/>
              <a:buChar char="•"/>
            </a:pPr>
            <a:r>
              <a:rPr lang="en-US" sz="1200" dirty="0" err="1"/>
              <a:t>Riedmiller</a:t>
            </a:r>
            <a:r>
              <a:rPr lang="en-US" sz="1200" dirty="0"/>
              <a:t> M. Neural fitted Q iteration–first experiences with a data efficient neural reinforcement learning method. </a:t>
            </a:r>
            <a:r>
              <a:rPr lang="en-US" sz="1200" dirty="0" err="1"/>
              <a:t>InEuropean</a:t>
            </a:r>
            <a:r>
              <a:rPr lang="en-US" sz="1200" dirty="0"/>
              <a:t> Conference on Machine </a:t>
            </a:r>
            <a:r>
              <a:rPr lang="en-US" sz="1200" dirty="0" smtClean="0"/>
              <a:t>Learning. 2005</a:t>
            </a:r>
            <a:endParaRPr lang="en-US" dirty="0" smtClean="0"/>
          </a:p>
          <a:p>
            <a:pPr marL="285750" indent="-285750">
              <a:lnSpc>
                <a:spcPct val="200000"/>
              </a:lnSpc>
              <a:buFont typeface="Arial" panose="020B0604020202020204" pitchFamily="34" charset="0"/>
              <a:buChar char="•"/>
            </a:pPr>
            <a:r>
              <a:rPr lang="en-US" altLang="zh-CN" dirty="0" smtClean="0">
                <a:latin typeface="+mj-lt"/>
              </a:rPr>
              <a:t>Deep Learning based Q-learning</a:t>
            </a:r>
            <a:endParaRPr lang="en-US" altLang="zh-CN" dirty="0">
              <a:latin typeface="+mj-lt"/>
            </a:endParaRPr>
          </a:p>
          <a:p>
            <a:pPr marL="285750" indent="-285750">
              <a:lnSpc>
                <a:spcPct val="150000"/>
              </a:lnSpc>
              <a:buFont typeface="Arial" panose="020B0604020202020204" pitchFamily="34" charset="0"/>
              <a:buChar char="•"/>
            </a:pPr>
            <a:r>
              <a:rPr lang="en-US" sz="1200" dirty="0"/>
              <a:t>Lange S, </a:t>
            </a:r>
            <a:r>
              <a:rPr lang="en-US" sz="1200" dirty="0" err="1"/>
              <a:t>Riedmiller</a:t>
            </a:r>
            <a:r>
              <a:rPr lang="en-US" sz="1200" dirty="0"/>
              <a:t> M. Deep auto-encoder neural networks in reinforcement learning. </a:t>
            </a:r>
            <a:r>
              <a:rPr lang="en-US" sz="1200" dirty="0" err="1"/>
              <a:t>InThe</a:t>
            </a:r>
            <a:r>
              <a:rPr lang="en-US" sz="1200" dirty="0"/>
              <a:t> 2010 International Joint Conference on Neural Networks (IJCNN</a:t>
            </a:r>
            <a:r>
              <a:rPr lang="en-US" sz="1200" dirty="0" smtClean="0"/>
              <a:t>). 2010</a:t>
            </a:r>
            <a:endParaRPr lang="en-US" sz="1200" dirty="0"/>
          </a:p>
          <a:p>
            <a:pPr marL="285750" indent="-285750">
              <a:lnSpc>
                <a:spcPct val="150000"/>
              </a:lnSpc>
              <a:buFont typeface="Arial" panose="020B0604020202020204" pitchFamily="34" charset="0"/>
              <a:buChar char="•"/>
            </a:pPr>
            <a:r>
              <a:rPr lang="en-US" sz="1200" dirty="0" err="1"/>
              <a:t>Mnih</a:t>
            </a:r>
            <a:r>
              <a:rPr lang="en-US" sz="1200" dirty="0"/>
              <a:t> V, </a:t>
            </a:r>
            <a:r>
              <a:rPr lang="en-US" sz="1200" dirty="0" smtClean="0"/>
              <a:t>et al. </a:t>
            </a:r>
            <a:r>
              <a:rPr lang="en-US" sz="1200" dirty="0"/>
              <a:t>Human-level control through deep reinforcement learning. Nature. 2015 </a:t>
            </a:r>
            <a:endParaRPr lang="en-US" sz="1200" dirty="0" smtClean="0"/>
          </a:p>
          <a:p>
            <a:pPr marL="285750" indent="-285750">
              <a:lnSpc>
                <a:spcPct val="150000"/>
              </a:lnSpc>
              <a:buFont typeface="Arial" panose="020B0604020202020204" pitchFamily="34" charset="0"/>
              <a:buChar char="•"/>
            </a:pPr>
            <a:r>
              <a:rPr lang="en-US" sz="1200" dirty="0" err="1"/>
              <a:t>Gu</a:t>
            </a:r>
            <a:r>
              <a:rPr lang="en-US" sz="1200" dirty="0"/>
              <a:t> S, </a:t>
            </a:r>
            <a:r>
              <a:rPr lang="en-US" sz="1200" dirty="0" smtClean="0"/>
              <a:t>et al. Continuous </a:t>
            </a:r>
            <a:r>
              <a:rPr lang="en-US" sz="1200" dirty="0"/>
              <a:t>deep q-learning with model-based acceleration. </a:t>
            </a:r>
            <a:r>
              <a:rPr lang="en-US" sz="1200" dirty="0" err="1"/>
              <a:t>InInternational</a:t>
            </a:r>
            <a:r>
              <a:rPr lang="en-US" sz="1200" dirty="0"/>
              <a:t> Conference on Machine Learning </a:t>
            </a:r>
            <a:r>
              <a:rPr lang="en-US" sz="1200" dirty="0" smtClean="0"/>
              <a:t>2016</a:t>
            </a:r>
            <a:endParaRPr lang="en-US" sz="1200" dirty="0"/>
          </a:p>
        </p:txBody>
      </p:sp>
    </p:spTree>
    <p:extLst>
      <p:ext uri="{BB962C8B-B14F-4D97-AF65-F5344CB8AC3E}">
        <p14:creationId xmlns:p14="http://schemas.microsoft.com/office/powerpoint/2010/main" val="27739870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altLang="zh-CN" dirty="0" smtClean="0"/>
              <a:t>Resources</a:t>
            </a:r>
            <a:endParaRPr lang="en-US" dirty="0"/>
          </a:p>
        </p:txBody>
      </p:sp>
      <p:sp>
        <p:nvSpPr>
          <p:cNvPr id="5" name="TextBox 4">
            <a:extLst>
              <a:ext uri="{FF2B5EF4-FFF2-40B4-BE49-F238E27FC236}">
                <a16:creationId xmlns:a16="http://schemas.microsoft.com/office/drawing/2014/main" id="{600A843D-94C0-374C-B7CF-E4D4EB86A8E9}"/>
              </a:ext>
            </a:extLst>
          </p:cNvPr>
          <p:cNvSpPr txBox="1"/>
          <p:nvPr/>
        </p:nvSpPr>
        <p:spPr>
          <a:xfrm>
            <a:off x="315057" y="1519967"/>
            <a:ext cx="8563472" cy="424731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smtClean="0">
                <a:latin typeface="+mj-lt"/>
              </a:rPr>
              <a:t>Reference books</a:t>
            </a:r>
          </a:p>
          <a:p>
            <a:pPr marL="285750" indent="-285750">
              <a:lnSpc>
                <a:spcPct val="150000"/>
              </a:lnSpc>
              <a:buFont typeface="Arial" panose="020B0604020202020204" pitchFamily="34" charset="0"/>
              <a:buChar char="•"/>
            </a:pPr>
            <a:r>
              <a:rPr lang="en-US" sz="1200" dirty="0" smtClean="0"/>
              <a:t>Sutton and </a:t>
            </a:r>
            <a:r>
              <a:rPr lang="en-US" sz="1200" dirty="0" err="1" smtClean="0"/>
              <a:t>Barto</a:t>
            </a:r>
            <a:r>
              <a:rPr lang="en-US" sz="1200" dirty="0" smtClean="0"/>
              <a:t>, Reinforcement Learning: An Introduction (</a:t>
            </a:r>
            <a:r>
              <a:rPr lang="en-US" sz="1200" dirty="0">
                <a:hlinkClick r:id="rId2"/>
              </a:rPr>
              <a:t>http://incompleteideas.net/book/bookdraft2017nov5.pdf</a:t>
            </a:r>
            <a:r>
              <a:rPr lang="en-US" sz="1200" dirty="0" smtClean="0"/>
              <a:t>)</a:t>
            </a:r>
          </a:p>
          <a:p>
            <a:pPr marL="285750" indent="-285750">
              <a:lnSpc>
                <a:spcPct val="150000"/>
              </a:lnSpc>
              <a:buFont typeface="Arial" panose="020B0604020202020204" pitchFamily="34" charset="0"/>
              <a:buChar char="•"/>
            </a:pPr>
            <a:r>
              <a:rPr lang="en-US" sz="1200" dirty="0" smtClean="0"/>
              <a:t>Szepesvári, Algorithms for Reinforcement Learning (</a:t>
            </a:r>
            <a:r>
              <a:rPr lang="en-US" sz="1200" dirty="0">
                <a:hlinkClick r:id="rId3"/>
              </a:rPr>
              <a:t>https://sites.ualberta.ca/~szepesva/papers/RLAlgsInMDPs-lecture.pdf</a:t>
            </a:r>
            <a:r>
              <a:rPr lang="en-US" sz="1200" dirty="0" smtClean="0"/>
              <a:t>)</a:t>
            </a:r>
            <a:endParaRPr lang="en-US" sz="1200" dirty="0"/>
          </a:p>
          <a:p>
            <a:pPr marL="285750" indent="-285750">
              <a:lnSpc>
                <a:spcPct val="200000"/>
              </a:lnSpc>
              <a:buFont typeface="Arial" panose="020B0604020202020204" pitchFamily="34" charset="0"/>
              <a:buChar char="•"/>
            </a:pPr>
            <a:r>
              <a:rPr lang="en-US" altLang="zh-CN" dirty="0" smtClean="0">
                <a:latin typeface="+mj-lt"/>
              </a:rPr>
              <a:t>Online Classes</a:t>
            </a:r>
          </a:p>
          <a:p>
            <a:pPr marL="285750" indent="-285750">
              <a:lnSpc>
                <a:spcPct val="150000"/>
              </a:lnSpc>
              <a:buFont typeface="Arial" panose="020B0604020202020204" pitchFamily="34" charset="0"/>
              <a:buChar char="•"/>
            </a:pPr>
            <a:r>
              <a:rPr lang="en-US" sz="1200" dirty="0" smtClean="0"/>
              <a:t>Silver, Introduction to Reinforcement Learning (</a:t>
            </a:r>
            <a:r>
              <a:rPr lang="en-US" sz="1200" dirty="0">
                <a:hlinkClick r:id="rId4"/>
              </a:rPr>
              <a:t>http://www0.cs.ucl.ac.uk/staff/d.silver/web/Teaching.html</a:t>
            </a:r>
            <a:r>
              <a:rPr lang="en-US" sz="1200" dirty="0" smtClean="0"/>
              <a:t>)</a:t>
            </a:r>
          </a:p>
          <a:p>
            <a:pPr marL="285750" indent="-285750">
              <a:lnSpc>
                <a:spcPct val="150000"/>
              </a:lnSpc>
              <a:buFont typeface="Arial" panose="020B0604020202020204" pitchFamily="34" charset="0"/>
              <a:buChar char="•"/>
            </a:pPr>
            <a:r>
              <a:rPr lang="en-US" sz="1200" dirty="0" smtClean="0"/>
              <a:t>Levine, CS294-112: Deep Reinforcement Learning (</a:t>
            </a:r>
            <a:r>
              <a:rPr lang="en-US" sz="1200" dirty="0">
                <a:hlinkClick r:id="rId5"/>
              </a:rPr>
              <a:t>http://rail.eecs.berkeley.edu/deeprlcourse/</a:t>
            </a:r>
            <a:r>
              <a:rPr lang="en-US" sz="1200" dirty="0" smtClean="0"/>
              <a:t>) </a:t>
            </a:r>
          </a:p>
          <a:p>
            <a:pPr marL="285750" indent="-285750">
              <a:lnSpc>
                <a:spcPct val="200000"/>
              </a:lnSpc>
              <a:buFont typeface="Arial" panose="020B0604020202020204" pitchFamily="34" charset="0"/>
              <a:buChar char="•"/>
            </a:pPr>
            <a:r>
              <a:rPr lang="en-US" altLang="zh-CN" dirty="0" smtClean="0">
                <a:latin typeface="+mj-lt"/>
              </a:rPr>
              <a:t>Blogs &amp; Tutorials</a:t>
            </a:r>
          </a:p>
          <a:p>
            <a:pPr marL="285750" indent="-285750">
              <a:lnSpc>
                <a:spcPct val="150000"/>
              </a:lnSpc>
              <a:buFont typeface="Arial" panose="020B0604020202020204" pitchFamily="34" charset="0"/>
              <a:buChar char="•"/>
            </a:pPr>
            <a:r>
              <a:rPr lang="en-US" altLang="zh-CN" sz="1200" dirty="0"/>
              <a:t>Berkeley Artificial Intelligent Research (BAIR): </a:t>
            </a:r>
            <a:r>
              <a:rPr lang="en-US" altLang="zh-CN" sz="1200" dirty="0">
                <a:hlinkClick r:id="rId6"/>
              </a:rPr>
              <a:t>https://bair.berkeley.edu/blog/?</a:t>
            </a:r>
            <a:r>
              <a:rPr lang="en-US" altLang="zh-CN" sz="1200" dirty="0" smtClean="0">
                <a:hlinkClick r:id="rId6"/>
              </a:rPr>
              <a:t>refresh=1</a:t>
            </a:r>
            <a:endParaRPr lang="en-US" altLang="zh-CN" sz="1200" dirty="0" smtClean="0"/>
          </a:p>
          <a:p>
            <a:pPr marL="285750" indent="-285750">
              <a:lnSpc>
                <a:spcPct val="150000"/>
              </a:lnSpc>
              <a:buFont typeface="Arial" panose="020B0604020202020204" pitchFamily="34" charset="0"/>
              <a:buChar char="•"/>
            </a:pPr>
            <a:r>
              <a:rPr lang="en-US" altLang="zh-CN" sz="1200" dirty="0" err="1" smtClean="0"/>
              <a:t>Deepmind</a:t>
            </a:r>
            <a:r>
              <a:rPr lang="en-US" altLang="zh-CN" sz="1200" dirty="0"/>
              <a:t>: </a:t>
            </a:r>
            <a:r>
              <a:rPr lang="en-US" altLang="zh-CN" sz="1200" dirty="0">
                <a:hlinkClick r:id="rId7"/>
              </a:rPr>
              <a:t>https://deepmind.com/blog</a:t>
            </a:r>
            <a:r>
              <a:rPr lang="en-US" altLang="zh-CN" sz="1200" dirty="0" smtClean="0">
                <a:hlinkClick r:id="rId7"/>
              </a:rPr>
              <a:t>/</a:t>
            </a:r>
            <a:endParaRPr lang="en-US" altLang="zh-CN" sz="1200" dirty="0" smtClean="0"/>
          </a:p>
          <a:p>
            <a:pPr marL="285750" indent="-285750">
              <a:lnSpc>
                <a:spcPct val="150000"/>
              </a:lnSpc>
              <a:buFont typeface="Arial" panose="020B0604020202020204" pitchFamily="34" charset="0"/>
              <a:buChar char="•"/>
            </a:pPr>
            <a:r>
              <a:rPr lang="en-US" altLang="zh-CN" sz="1200" dirty="0" err="1" smtClean="0"/>
              <a:t>OpenAI</a:t>
            </a:r>
            <a:r>
              <a:rPr lang="en-US" altLang="zh-CN" sz="1200" dirty="0"/>
              <a:t>: </a:t>
            </a:r>
            <a:r>
              <a:rPr lang="en-US" altLang="zh-CN" sz="1200" dirty="0">
                <a:hlinkClick r:id="rId8"/>
              </a:rPr>
              <a:t>https://openai.com/blog</a:t>
            </a:r>
            <a:r>
              <a:rPr lang="en-US" altLang="zh-CN" sz="1200" dirty="0" smtClean="0">
                <a:hlinkClick r:id="rId8"/>
              </a:rPr>
              <a:t>/</a:t>
            </a:r>
            <a:endParaRPr lang="en-US" altLang="zh-CN" sz="1200" dirty="0" smtClean="0"/>
          </a:p>
          <a:p>
            <a:pPr marL="285750" indent="-285750">
              <a:lnSpc>
                <a:spcPct val="150000"/>
              </a:lnSpc>
              <a:buFont typeface="Arial" panose="020B0604020202020204" pitchFamily="34" charset="0"/>
              <a:buChar char="•"/>
            </a:pPr>
            <a:r>
              <a:rPr lang="en-US" altLang="zh-CN" sz="1200" dirty="0" err="1" smtClean="0"/>
              <a:t>Lil’Log</a:t>
            </a:r>
            <a:r>
              <a:rPr lang="en-US" altLang="zh-CN" sz="1200" dirty="0"/>
              <a:t>: </a:t>
            </a:r>
            <a:r>
              <a:rPr lang="en-US" altLang="zh-CN" sz="1200" dirty="0">
                <a:hlinkClick r:id="rId9"/>
              </a:rPr>
              <a:t>https://lilianweng.github.io/lil-log/</a:t>
            </a:r>
            <a:endParaRPr lang="en-US" altLang="zh-CN" sz="1200" dirty="0"/>
          </a:p>
          <a:p>
            <a:pPr marL="285750" indent="-285750">
              <a:lnSpc>
                <a:spcPct val="150000"/>
              </a:lnSpc>
              <a:buFont typeface="Arial" panose="020B0604020202020204" pitchFamily="34" charset="0"/>
              <a:buChar char="•"/>
            </a:pPr>
            <a:r>
              <a:rPr lang="en-US" sz="1200" dirty="0"/>
              <a:t>Spinning Up in Deep RL: </a:t>
            </a:r>
            <a:r>
              <a:rPr lang="en-US" sz="1200" dirty="0">
                <a:hlinkClick r:id="rId10"/>
              </a:rPr>
              <a:t>https://spinningup.openai.com/en/latest/</a:t>
            </a:r>
            <a:endParaRPr lang="en-US" sz="1200" dirty="0" smtClean="0"/>
          </a:p>
        </p:txBody>
      </p:sp>
    </p:spTree>
    <p:extLst>
      <p:ext uri="{BB962C8B-B14F-4D97-AF65-F5344CB8AC3E}">
        <p14:creationId xmlns:p14="http://schemas.microsoft.com/office/powerpoint/2010/main" val="3153420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07" y="2722193"/>
            <a:ext cx="8229600" cy="855538"/>
          </a:xfrm>
        </p:spPr>
        <p:txBody>
          <a:bodyPr>
            <a:noAutofit/>
          </a:bodyPr>
          <a:lstStyle/>
          <a:p>
            <a:r>
              <a:rPr lang="en-US" sz="3200" dirty="0" smtClean="0"/>
              <a:t>Machine Learning </a:t>
            </a:r>
            <a:r>
              <a:rPr lang="en-US" sz="3200" smtClean="0"/>
              <a:t>based Projects Solutions</a:t>
            </a:r>
            <a:endParaRPr lang="en-US" sz="3200" dirty="0"/>
          </a:p>
        </p:txBody>
      </p:sp>
    </p:spTree>
    <p:extLst>
      <p:ext uri="{BB962C8B-B14F-4D97-AF65-F5344CB8AC3E}">
        <p14:creationId xmlns:p14="http://schemas.microsoft.com/office/powerpoint/2010/main" val="3825873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Markov Process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23711" y="1553629"/>
                <a:ext cx="8229783" cy="646331"/>
              </a:xfrm>
              <a:prstGeom prst="rect">
                <a:avLst/>
              </a:prstGeom>
              <a:noFill/>
            </p:spPr>
            <p:txBody>
              <a:bodyPr wrap="square" rtlCol="0">
                <a:spAutoFit/>
              </a:bodyPr>
              <a:lstStyle/>
              <a:p>
                <a:r>
                  <a:rPr lang="en-US" dirty="0" smtClean="0">
                    <a:latin typeface="+mj-lt"/>
                  </a:rPr>
                  <a:t>A Markov process is a memoryless random process, i.e. a sequence of random states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smtClean="0">
                    <a:latin typeface="+mj-lt"/>
                  </a:rPr>
                  <a:t> with the Markov property</a:t>
                </a:r>
              </a:p>
            </p:txBody>
          </p:sp>
        </mc:Choice>
        <mc:Fallback xmlns="">
          <p:sp>
            <p:nvSpPr>
              <p:cNvPr id="11" name="TextBox 10"/>
              <p:cNvSpPr txBox="1">
                <a:spLocks noRot="1" noChangeAspect="1" noMove="1" noResize="1" noEditPoints="1" noAdjustHandles="1" noChangeArrowheads="1" noChangeShapeType="1" noTextEdit="1"/>
              </p:cNvSpPr>
              <p:nvPr/>
            </p:nvSpPr>
            <p:spPr>
              <a:xfrm>
                <a:off x="423711" y="1553629"/>
                <a:ext cx="8229783" cy="646331"/>
              </a:xfrm>
              <a:prstGeom prst="rect">
                <a:avLst/>
              </a:prstGeom>
              <a:blipFill>
                <a:blip r:embed="rId2"/>
                <a:stretch>
                  <a:fillRect l="-667" t="-5660" r="-815"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23710" y="2611148"/>
                <a:ext cx="8229783" cy="1759136"/>
              </a:xfrm>
              <a:prstGeom prst="rect">
                <a:avLst/>
              </a:prstGeom>
              <a:noFill/>
            </p:spPr>
            <p:txBody>
              <a:bodyPr wrap="square" rtlCol="0">
                <a:spAutoFit/>
              </a:bodyPr>
              <a:lstStyle/>
              <a:p>
                <a:pPr>
                  <a:lnSpc>
                    <a:spcPct val="150000"/>
                  </a:lnSpc>
                </a:pPr>
                <a:r>
                  <a:rPr lang="en-US" dirty="0" smtClean="0">
                    <a:latin typeface="+mj-lt"/>
                  </a:rPr>
                  <a:t>A Markov process (Markov chain) is a tuple: </a:t>
                </a:r>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e>
                    </m:d>
                  </m:oMath>
                </a14:m>
                <a:endParaRPr lang="en-US" dirty="0" smtClean="0">
                  <a:latin typeface="+mj-lt"/>
                </a:endParaRPr>
              </a:p>
              <a:p>
                <a:pPr marL="742950" lvl="1" indent="-285750">
                  <a:lnSpc>
                    <a:spcPct val="150000"/>
                  </a:lnSpc>
                  <a:buFont typeface="Arial" panose="020B0604020202020204" pitchFamily="34" charset="0"/>
                  <a:buChar char="•"/>
                </a:pPr>
                <a14:m>
                  <m:oMath xmlns:m="http://schemas.openxmlformats.org/officeDocument/2006/math">
                    <m:r>
                      <a:rPr lang="en-US" i="1">
                        <a:latin typeface="Cambria Math" panose="02040503050406030204" pitchFamily="18" charset="0"/>
                        <a:ea typeface="Cambria Math" panose="02040503050406030204" pitchFamily="18" charset="0"/>
                      </a:rPr>
                      <m:t>𝒮</m:t>
                    </m:r>
                  </m:oMath>
                </a14:m>
                <a:r>
                  <a:rPr lang="en-US" dirty="0" smtClean="0">
                    <a:latin typeface="+mj-lt"/>
                  </a:rPr>
                  <a:t> is a (finite) set of states</a:t>
                </a:r>
              </a:p>
              <a:p>
                <a:pPr marL="742950" lvl="1" indent="-285750">
                  <a:lnSpc>
                    <a:spcPct val="150000"/>
                  </a:lnSpc>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smtClean="0">
                    <a:latin typeface="+mj-lt"/>
                  </a:rPr>
                  <a:t> is a state transition probability function/matrix:</a:t>
                </a:r>
              </a:p>
              <a:p>
                <a:pP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𝒫</m:t>
                          </m:r>
                        </m:e>
                        <m:sub>
                          <m:r>
                            <a:rPr lang="en-US" b="0" i="1" smtClean="0">
                              <a:latin typeface="Cambria Math" panose="02040503050406030204" pitchFamily="18" charset="0"/>
                              <a:ea typeface="Cambria Math" panose="02040503050406030204" pitchFamily="18" charset="0"/>
                            </a:rPr>
                            <m:t>𝑠</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3710" y="2611148"/>
                <a:ext cx="8229783" cy="1759136"/>
              </a:xfrm>
              <a:prstGeom prst="rect">
                <a:avLst/>
              </a:prstGeom>
              <a:blipFill>
                <a:blip r:embed="rId3"/>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3264873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Markov Reward Process</a:t>
            </a:r>
            <a:endParaRPr lang="en-US" dirty="0"/>
          </a:p>
        </p:txBody>
      </p:sp>
      <p:sp>
        <p:nvSpPr>
          <p:cNvPr id="11" name="TextBox 10"/>
          <p:cNvSpPr txBox="1"/>
          <p:nvPr/>
        </p:nvSpPr>
        <p:spPr>
          <a:xfrm>
            <a:off x="209551" y="1553629"/>
            <a:ext cx="8533234" cy="646331"/>
          </a:xfrm>
          <a:prstGeom prst="rect">
            <a:avLst/>
          </a:prstGeom>
          <a:noFill/>
        </p:spPr>
        <p:txBody>
          <a:bodyPr wrap="square" rtlCol="0">
            <a:spAutoFit/>
          </a:bodyPr>
          <a:lstStyle/>
          <a:p>
            <a:r>
              <a:rPr lang="en-US" dirty="0" smtClean="0">
                <a:latin typeface="+mj-lt"/>
              </a:rPr>
              <a:t>A Markov reward process (MRP) is a Markov process with values assigned to each state</a:t>
            </a:r>
          </a:p>
        </p:txBody>
      </p:sp>
      <mc:AlternateContent xmlns:mc="http://schemas.openxmlformats.org/markup-compatibility/2006" xmlns:a14="http://schemas.microsoft.com/office/drawing/2010/main">
        <mc:Choice Requires="a14">
          <p:sp>
            <p:nvSpPr>
              <p:cNvPr id="4" name="TextBox 3"/>
              <p:cNvSpPr txBox="1"/>
              <p:nvPr/>
            </p:nvSpPr>
            <p:spPr>
              <a:xfrm>
                <a:off x="209367" y="2334149"/>
                <a:ext cx="8229783" cy="2590133"/>
              </a:xfrm>
              <a:prstGeom prst="rect">
                <a:avLst/>
              </a:prstGeom>
              <a:noFill/>
            </p:spPr>
            <p:txBody>
              <a:bodyPr wrap="square" rtlCol="0">
                <a:spAutoFit/>
              </a:bodyPr>
              <a:lstStyle/>
              <a:p>
                <a:pPr>
                  <a:lnSpc>
                    <a:spcPct val="150000"/>
                  </a:lnSpc>
                </a:pPr>
                <a:r>
                  <a:rPr lang="en-US" dirty="0" smtClean="0">
                    <a:latin typeface="+mj-lt"/>
                  </a:rPr>
                  <a:t>A Markov reward process is a tuple: </a:t>
                </a:r>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ℛ</m:t>
                        </m:r>
                      </m:e>
                    </m:d>
                  </m:oMath>
                </a14:m>
                <a:endParaRPr lang="en-US" dirty="0" smtClean="0">
                  <a:latin typeface="+mj-lt"/>
                </a:endParaRPr>
              </a:p>
              <a:p>
                <a:pPr marL="742950" lvl="1" indent="-285750">
                  <a:lnSpc>
                    <a:spcPct val="150000"/>
                  </a:lnSpc>
                  <a:buFont typeface="Arial" panose="020B0604020202020204" pitchFamily="34" charset="0"/>
                  <a:buChar char="•"/>
                </a:pPr>
                <a14:m>
                  <m:oMath xmlns:m="http://schemas.openxmlformats.org/officeDocument/2006/math">
                    <m:r>
                      <a:rPr lang="en-US" i="1">
                        <a:latin typeface="Cambria Math" panose="02040503050406030204" pitchFamily="18" charset="0"/>
                        <a:ea typeface="Cambria Math" panose="02040503050406030204" pitchFamily="18" charset="0"/>
                      </a:rPr>
                      <m:t>𝒮</m:t>
                    </m:r>
                  </m:oMath>
                </a14:m>
                <a:r>
                  <a:rPr lang="en-US" dirty="0" smtClean="0">
                    <a:latin typeface="+mj-lt"/>
                  </a:rPr>
                  <a:t> is a (finite) set of states</a:t>
                </a:r>
              </a:p>
              <a:p>
                <a:pPr marL="742950" lvl="1" indent="-285750">
                  <a:lnSpc>
                    <a:spcPct val="150000"/>
                  </a:lnSpc>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smtClean="0">
                    <a:latin typeface="+mj-lt"/>
                  </a:rPr>
                  <a:t> is a state transition probability function/matrix:</a:t>
                </a:r>
              </a:p>
              <a:p>
                <a:pP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𝒫</m:t>
                          </m:r>
                        </m:e>
                        <m:sub>
                          <m:r>
                            <a:rPr lang="en-US" b="0" i="1" smtClean="0">
                              <a:latin typeface="Cambria Math" panose="02040503050406030204" pitchFamily="18" charset="0"/>
                              <a:ea typeface="Cambria Math" panose="02040503050406030204" pitchFamily="18" charset="0"/>
                            </a:rPr>
                            <m:t>𝑠</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d>
                    </m:oMath>
                  </m:oMathPara>
                </a14:m>
                <a:endParaRPr lang="en-US" dirty="0" smtClean="0">
                  <a:latin typeface="+mj-lt"/>
                </a:endParaRPr>
              </a:p>
              <a:p>
                <a:pPr marL="742950" lvl="1" indent="-285750">
                  <a:lnSpc>
                    <a:spcPct val="150000"/>
                  </a:lnSpc>
                  <a:buFont typeface="Arial" panose="020B0604020202020204" pitchFamily="34" charset="0"/>
                  <a:buChar char="•"/>
                </a:pP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ℛ</m:t>
                    </m:r>
                  </m:oMath>
                </a14:m>
                <a:r>
                  <a:rPr lang="en-US" dirty="0" smtClean="0">
                    <a:latin typeface="+mj-lt"/>
                  </a:rPr>
                  <a:t> </a:t>
                </a:r>
                <a:r>
                  <a:rPr lang="en-US" dirty="0" smtClean="0">
                    <a:solidFill>
                      <a:srgbClr val="FF0000"/>
                    </a:solidFill>
                    <a:latin typeface="+mj-lt"/>
                  </a:rPr>
                  <a:t>is a reward function:</a:t>
                </a:r>
              </a:p>
              <a:p>
                <a:pPr lvl="1">
                  <a:lnSpc>
                    <a:spcPct val="150000"/>
                  </a:lnSpc>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ℛ</m:t>
                          </m:r>
                        </m:e>
                        <m:sub>
                          <m:r>
                            <a:rPr lang="en-US" b="0" i="1" smtClean="0">
                              <a:solidFill>
                                <a:srgbClr val="FF0000"/>
                              </a:solidFill>
                              <a:latin typeface="Cambria Math" panose="02040503050406030204" pitchFamily="18" charset="0"/>
                              <a:ea typeface="Cambria Math" panose="02040503050406030204" pitchFamily="18" charset="0"/>
                            </a:rPr>
                            <m:t>𝑠</m:t>
                          </m:r>
                        </m:sub>
                      </m:sSub>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𝑅</m:t>
                              </m:r>
                            </m:e>
                            <m:sub>
                              <m:r>
                                <a:rPr lang="en-US" b="0" i="1" smtClean="0">
                                  <a:solidFill>
                                    <a:srgbClr val="FF0000"/>
                                  </a:solidFill>
                                  <a:latin typeface="Cambria Math" panose="02040503050406030204" pitchFamily="18" charset="0"/>
                                  <a:ea typeface="Cambria Math" panose="02040503050406030204" pitchFamily="18" charset="0"/>
                                </a:rPr>
                                <m:t>𝑡</m:t>
                              </m:r>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𝑆</m:t>
                              </m:r>
                            </m:e>
                            <m:sub>
                              <m:r>
                                <a:rPr lang="en-US" b="0" i="1" smtClean="0">
                                  <a:solidFill>
                                    <a:srgbClr val="FF0000"/>
                                  </a:solidFill>
                                  <a:latin typeface="Cambria Math" panose="02040503050406030204" pitchFamily="18" charset="0"/>
                                  <a:ea typeface="Cambria Math" panose="02040503050406030204" pitchFamily="18" charset="0"/>
                                </a:rPr>
                                <m:t>𝑡</m:t>
                              </m:r>
                            </m:sub>
                          </m:sSub>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𝑠</m:t>
                          </m:r>
                        </m:e>
                      </m:d>
                    </m:oMath>
                  </m:oMathPara>
                </a14:m>
                <a:endParaRPr lang="en-US" dirty="0" smtClean="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9367" y="2334149"/>
                <a:ext cx="8229783" cy="2590133"/>
              </a:xfrm>
              <a:prstGeom prst="rect">
                <a:avLst/>
              </a:prstGeom>
              <a:blipFill>
                <a:blip r:embed="rId2"/>
                <a:stretch>
                  <a:fillRect l="-593"/>
                </a:stretch>
              </a:blipFill>
            </p:spPr>
            <p:txBody>
              <a:bodyPr/>
              <a:lstStyle/>
              <a:p>
                <a:r>
                  <a:rPr lang="en-US">
                    <a:noFill/>
                  </a:rPr>
                  <a:t> </a:t>
                </a:r>
              </a:p>
            </p:txBody>
          </p:sp>
        </mc:Fallback>
      </mc:AlternateContent>
    </p:spTree>
    <p:extLst>
      <p:ext uri="{BB962C8B-B14F-4D97-AF65-F5344CB8AC3E}">
        <p14:creationId xmlns:p14="http://schemas.microsoft.com/office/powerpoint/2010/main" val="1184064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Markov Decision Process</a:t>
            </a:r>
            <a:endParaRPr lang="en-US" dirty="0"/>
          </a:p>
        </p:txBody>
      </p:sp>
      <p:sp>
        <p:nvSpPr>
          <p:cNvPr id="11" name="TextBox 10"/>
          <p:cNvSpPr txBox="1"/>
          <p:nvPr/>
        </p:nvSpPr>
        <p:spPr>
          <a:xfrm>
            <a:off x="209550" y="1553629"/>
            <a:ext cx="8850473" cy="369332"/>
          </a:xfrm>
          <a:prstGeom prst="rect">
            <a:avLst/>
          </a:prstGeom>
          <a:noFill/>
        </p:spPr>
        <p:txBody>
          <a:bodyPr wrap="square" rtlCol="0">
            <a:spAutoFit/>
          </a:bodyPr>
          <a:lstStyle/>
          <a:p>
            <a:r>
              <a:rPr lang="en-US" dirty="0" smtClean="0">
                <a:latin typeface="+mj-lt"/>
              </a:rPr>
              <a:t>A Markov decision process (MDP) is a Markov reward process with decisions/actions. </a:t>
            </a:r>
          </a:p>
        </p:txBody>
      </p:sp>
      <mc:AlternateContent xmlns:mc="http://schemas.openxmlformats.org/markup-compatibility/2006" xmlns:a14="http://schemas.microsoft.com/office/drawing/2010/main">
        <mc:Choice Requires="a14">
          <p:sp>
            <p:nvSpPr>
              <p:cNvPr id="4" name="TextBox 3"/>
              <p:cNvSpPr txBox="1"/>
              <p:nvPr/>
            </p:nvSpPr>
            <p:spPr>
              <a:xfrm>
                <a:off x="209367" y="2334149"/>
                <a:ext cx="8850656" cy="3034677"/>
              </a:xfrm>
              <a:prstGeom prst="rect">
                <a:avLst/>
              </a:prstGeom>
              <a:noFill/>
            </p:spPr>
            <p:txBody>
              <a:bodyPr wrap="square" rtlCol="0">
                <a:spAutoFit/>
              </a:bodyPr>
              <a:lstStyle/>
              <a:p>
                <a:pPr>
                  <a:lnSpc>
                    <a:spcPct val="150000"/>
                  </a:lnSpc>
                </a:pPr>
                <a:r>
                  <a:rPr lang="en-US" dirty="0" smtClean="0">
                    <a:latin typeface="+mj-lt"/>
                  </a:rPr>
                  <a:t>A Markov decision process is a tuple: </a:t>
                </a:r>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r>
                          <a:rPr lang="en-US" b="0" i="1" smtClean="0">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ℛ</m:t>
                        </m:r>
                      </m:e>
                    </m:d>
                  </m:oMath>
                </a14:m>
                <a:endParaRPr lang="en-US" dirty="0" smtClean="0">
                  <a:latin typeface="+mj-lt"/>
                </a:endParaRPr>
              </a:p>
              <a:p>
                <a:pPr marL="742950" lvl="1" indent="-285750">
                  <a:lnSpc>
                    <a:spcPct val="150000"/>
                  </a:lnSpc>
                  <a:buFont typeface="Arial" panose="020B0604020202020204" pitchFamily="34" charset="0"/>
                  <a:buChar char="•"/>
                </a:pPr>
                <a14:m>
                  <m:oMath xmlns:m="http://schemas.openxmlformats.org/officeDocument/2006/math">
                    <m:r>
                      <a:rPr lang="en-US" i="1">
                        <a:latin typeface="Cambria Math" panose="02040503050406030204" pitchFamily="18" charset="0"/>
                        <a:ea typeface="Cambria Math" panose="02040503050406030204" pitchFamily="18" charset="0"/>
                      </a:rPr>
                      <m:t>𝒮</m:t>
                    </m:r>
                  </m:oMath>
                </a14:m>
                <a:r>
                  <a:rPr lang="en-US" dirty="0" smtClean="0">
                    <a:latin typeface="+mj-lt"/>
                  </a:rPr>
                  <a:t> is a (finite) set of states</a:t>
                </a:r>
              </a:p>
              <a:p>
                <a:pPr marL="742950" lvl="1" indent="-285750">
                  <a:lnSpc>
                    <a:spcPct val="150000"/>
                  </a:lnSpc>
                  <a:buFont typeface="Arial" panose="020B0604020202020204" pitchFamily="34" charset="0"/>
                  <a:buChar char="•"/>
                </a:pP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𝒜</m:t>
                    </m:r>
                  </m:oMath>
                </a14:m>
                <a:r>
                  <a:rPr lang="en-US" dirty="0" smtClean="0">
                    <a:latin typeface="+mj-lt"/>
                  </a:rPr>
                  <a:t> </a:t>
                </a:r>
                <a:r>
                  <a:rPr lang="en-US" dirty="0" smtClean="0">
                    <a:solidFill>
                      <a:srgbClr val="FF0000"/>
                    </a:solidFill>
                    <a:latin typeface="+mj-lt"/>
                  </a:rPr>
                  <a:t>is a (finite) set of actions</a:t>
                </a:r>
              </a:p>
              <a:p>
                <a:pPr marL="742950" lvl="1" indent="-285750">
                  <a:lnSpc>
                    <a:spcPct val="150000"/>
                  </a:lnSpc>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smtClean="0">
                    <a:latin typeface="+mj-lt"/>
                  </a:rPr>
                  <a:t> is a state transition probability function/matrix:</a:t>
                </a:r>
              </a:p>
              <a:p>
                <a:pPr>
                  <a:lnSpc>
                    <a:spcPct val="150000"/>
                  </a:lnSpc>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𝑠</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r>
                            <a:rPr lang="en-US" i="1" smtClean="0">
                              <a:solidFill>
                                <a:srgbClr val="FF0000"/>
                              </a:solidFill>
                              <a:latin typeface="Cambria Math" panose="02040503050406030204" pitchFamily="18" charset="0"/>
                              <a:ea typeface="Cambria Math" panose="02040503050406030204" pitchFamily="18" charset="0"/>
                            </a:rPr>
                            <m:t>𝑎</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𝐴</m:t>
                              </m:r>
                            </m:e>
                            <m:sub>
                              <m:r>
                                <a:rPr lang="en-US" i="1">
                                  <a:solidFill>
                                    <a:srgbClr val="FF0000"/>
                                  </a:solidFill>
                                  <a:latin typeface="Cambria Math" panose="02040503050406030204" pitchFamily="18" charset="0"/>
                                  <a:ea typeface="Cambria Math" panose="02040503050406030204" pitchFamily="18" charset="0"/>
                                </a:rPr>
                                <m:t>𝑡</m:t>
                              </m:r>
                            </m:sub>
                          </m:sSub>
                          <m:r>
                            <a:rPr lang="en-US" i="1">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𝑎</m:t>
                          </m:r>
                        </m:e>
                      </m:d>
                    </m:oMath>
                  </m:oMathPara>
                </a14:m>
                <a:endParaRPr lang="en-US" dirty="0" smtClean="0">
                  <a:latin typeface="+mj-lt"/>
                </a:endParaRPr>
              </a:p>
              <a:p>
                <a:pPr marL="742950" lvl="1" indent="-285750">
                  <a:lnSpc>
                    <a:spcPct val="150000"/>
                  </a:lnSpc>
                  <a:buFont typeface="Arial" panose="020B0604020202020204" pitchFamily="34" charset="0"/>
                  <a:buChar char="•"/>
                </a:pP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ℛ</m:t>
                    </m:r>
                  </m:oMath>
                </a14:m>
                <a:r>
                  <a:rPr lang="en-US" dirty="0" smtClean="0">
                    <a:solidFill>
                      <a:schemeClr val="tx1"/>
                    </a:solidFill>
                    <a:latin typeface="+mj-lt"/>
                  </a:rPr>
                  <a:t> is a reward function: </a:t>
                </a:r>
              </a:p>
              <a:p>
                <a:pPr lvl="1">
                  <a:lnSpc>
                    <a:spcPct val="150000"/>
                  </a:lnSpc>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ℛ</m:t>
                          </m:r>
                        </m:e>
                        <m:sub>
                          <m:r>
                            <a:rPr lang="en-US" b="0" i="1" smtClean="0">
                              <a:solidFill>
                                <a:schemeClr val="tx1"/>
                              </a:solidFill>
                              <a:latin typeface="Cambria Math" panose="02040503050406030204" pitchFamily="18" charset="0"/>
                              <a:ea typeface="Cambria Math" panose="02040503050406030204" pitchFamily="18" charset="0"/>
                            </a:rPr>
                            <m:t>𝑠</m:t>
                          </m:r>
                        </m:sub>
                        <m:sup>
                          <m:r>
                            <a:rPr lang="en-US" b="0" i="1" smtClean="0">
                              <a:solidFill>
                                <a:srgbClr val="FF0000"/>
                              </a:solidFill>
                              <a:latin typeface="Cambria Math" panose="02040503050406030204" pitchFamily="18" charset="0"/>
                              <a:ea typeface="Cambria Math" panose="02040503050406030204" pitchFamily="18" charset="0"/>
                            </a:rPr>
                            <m:t>𝑎</m:t>
                          </m:r>
                        </m:sup>
                      </m:sSubSup>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𝑅</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𝑆</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𝑠</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𝐴</m:t>
                              </m:r>
                            </m:e>
                            <m:sub>
                              <m:r>
                                <a:rPr lang="en-US" i="1">
                                  <a:solidFill>
                                    <a:srgbClr val="FF0000"/>
                                  </a:solidFill>
                                  <a:latin typeface="Cambria Math" panose="02040503050406030204" pitchFamily="18" charset="0"/>
                                  <a:ea typeface="Cambria Math" panose="02040503050406030204" pitchFamily="18" charset="0"/>
                                </a:rPr>
                                <m:t>𝑡</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𝑎</m:t>
                          </m:r>
                        </m:e>
                      </m:d>
                    </m:oMath>
                  </m:oMathPara>
                </a14:m>
                <a:endParaRPr lang="en-US" dirty="0" smtClean="0">
                  <a:solidFill>
                    <a:schemeClr val="tx1"/>
                  </a:solidFill>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9367" y="2334149"/>
                <a:ext cx="8850656" cy="3034677"/>
              </a:xfrm>
              <a:prstGeom prst="rect">
                <a:avLst/>
              </a:prstGeom>
              <a:blipFill>
                <a:blip r:embed="rId2"/>
                <a:stretch>
                  <a:fillRect l="-551"/>
                </a:stretch>
              </a:blipFill>
            </p:spPr>
            <p:txBody>
              <a:bodyPr/>
              <a:lstStyle/>
              <a:p>
                <a:r>
                  <a:rPr lang="en-US">
                    <a:noFill/>
                  </a:rPr>
                  <a:t> </a:t>
                </a:r>
              </a:p>
            </p:txBody>
          </p:sp>
        </mc:Fallback>
      </mc:AlternateContent>
    </p:spTree>
    <p:extLst>
      <p:ext uri="{BB962C8B-B14F-4D97-AF65-F5344CB8AC3E}">
        <p14:creationId xmlns:p14="http://schemas.microsoft.com/office/powerpoint/2010/main" val="167911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Return</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09550" y="1553629"/>
                <a:ext cx="8850473" cy="1647952"/>
              </a:xfrm>
              <a:prstGeom prst="rect">
                <a:avLst/>
              </a:prstGeom>
              <a:noFill/>
            </p:spPr>
            <p:txBody>
              <a:bodyPr wrap="square" rtlCol="0">
                <a:spAutoFit/>
              </a:bodyPr>
              <a:lstStyle/>
              <a:p>
                <a:pPr>
                  <a:lnSpc>
                    <a:spcPct val="150000"/>
                  </a:lnSpc>
                </a:pPr>
                <a:r>
                  <a:rPr lang="en-US" dirty="0" smtClean="0">
                    <a:latin typeface="+mj-lt"/>
                  </a:rPr>
                  <a:t>The return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smtClean="0">
                    <a:latin typeface="+mj-lt"/>
                  </a:rPr>
                  <a:t> is the total reward from time step </a:t>
                </a:r>
                <a14:m>
                  <m:oMath xmlns:m="http://schemas.openxmlformats.org/officeDocument/2006/math">
                    <m:r>
                      <a:rPr lang="en-US" i="1">
                        <a:latin typeface="Cambria Math" panose="02040503050406030204" pitchFamily="18" charset="0"/>
                      </a:rPr>
                      <m:t>𝑡</m:t>
                    </m:r>
                  </m:oMath>
                </a14:m>
                <a:r>
                  <a:rPr lang="en-US" dirty="0" smtClean="0">
                    <a:latin typeface="+mj-lt"/>
                  </a:rPr>
                  <a:t>.</a:t>
                </a:r>
              </a:p>
              <a:p>
                <a:pPr algn="ct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ea typeface="Cambria Math" panose="02040503050406030204" pitchFamily="18" charset="0"/>
                                </a:rPr>
                                <m:t>𝑘</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e>
                      </m:nary>
                    </m:oMath>
                  </m:oMathPara>
                </a14:m>
                <a:endParaRPr lang="en-US" dirty="0" smtClean="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9550" y="1553629"/>
                <a:ext cx="8850473" cy="1647952"/>
              </a:xfrm>
              <a:prstGeom prst="rect">
                <a:avLst/>
              </a:prstGeom>
              <a:blipFill>
                <a:blip r:embed="rId2"/>
                <a:stretch>
                  <a:fillRect l="-5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09549" y="3612769"/>
                <a:ext cx="885047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mj-lt"/>
                  </a:rPr>
                  <a:t>The discount </a:t>
                </a:r>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r>
                  <a:rPr lang="en-US" dirty="0" smtClean="0">
                    <a:latin typeface="+mj-lt"/>
                  </a:rPr>
                  <a:t> is the present value of future rewards.</a:t>
                </a:r>
              </a:p>
              <a:p>
                <a:pPr>
                  <a:lnSpc>
                    <a:spcPct val="150000"/>
                  </a:lnSpc>
                </a:pPr>
                <a:r>
                  <a:rPr lang="en-US" dirty="0">
                    <a:latin typeface="+mj-lt"/>
                  </a:rPr>
                  <a:t>	</a:t>
                </a:r>
                <a:r>
                  <a:rPr lang="en-US" dirty="0" smtClean="0">
                    <a:latin typeface="+mj-lt"/>
                  </a:rPr>
                  <a:t>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dirty="0" smtClean="0">
                    <a:latin typeface="+mj-lt"/>
                  </a:rPr>
                  <a:t> close to 0 leads to “myopic” evaluation</a:t>
                </a:r>
              </a:p>
              <a:p>
                <a:pPr>
                  <a:lnSpc>
                    <a:spcPct val="150000"/>
                  </a:lnSpc>
                </a:pPr>
                <a:r>
                  <a:rPr lang="en-US" dirty="0">
                    <a:latin typeface="+mj-lt"/>
                  </a:rPr>
                  <a:t>	 </a:t>
                </a:r>
                <a14:m>
                  <m:oMath xmlns:m="http://schemas.openxmlformats.org/officeDocument/2006/math">
                    <m:r>
                      <a:rPr lang="en-US">
                        <a:latin typeface="Cambria Math" panose="02040503050406030204" pitchFamily="18" charset="0"/>
                      </a:rPr>
                      <m:t>𝛾</m:t>
                    </m:r>
                  </m:oMath>
                </a14:m>
                <a:r>
                  <a:rPr lang="en-US" dirty="0">
                    <a:latin typeface="+mj-lt"/>
                  </a:rPr>
                  <a:t> close to 1 leads to </a:t>
                </a:r>
                <a:r>
                  <a:rPr lang="en-US" dirty="0" smtClean="0">
                    <a:latin typeface="+mj-lt"/>
                  </a:rPr>
                  <a:t>“far-sight” </a:t>
                </a:r>
                <a:r>
                  <a:rPr lang="en-US" dirty="0">
                    <a:latin typeface="+mj-lt"/>
                  </a:rPr>
                  <a:t>evaluation</a:t>
                </a:r>
              </a:p>
              <a:p>
                <a:pPr>
                  <a:lnSpc>
                    <a:spcPct val="150000"/>
                  </a:lnSpc>
                </a:pPr>
                <a:endParaRPr lang="en-US" dirty="0" smtClean="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09549" y="3612769"/>
                <a:ext cx="8850473" cy="1754326"/>
              </a:xfrm>
              <a:prstGeom prst="rect">
                <a:avLst/>
              </a:prstGeom>
              <a:blipFill>
                <a:blip r:embed="rId3"/>
                <a:stretch>
                  <a:fillRect l="-413"/>
                </a:stretch>
              </a:blipFill>
            </p:spPr>
            <p:txBody>
              <a:bodyPr/>
              <a:lstStyle/>
              <a:p>
                <a:r>
                  <a:rPr lang="en-US">
                    <a:noFill/>
                  </a:rPr>
                  <a:t> </a:t>
                </a:r>
              </a:p>
            </p:txBody>
          </p:sp>
        </mc:Fallback>
      </mc:AlternateContent>
    </p:spTree>
    <p:extLst>
      <p:ext uri="{BB962C8B-B14F-4D97-AF65-F5344CB8AC3E}">
        <p14:creationId xmlns:p14="http://schemas.microsoft.com/office/powerpoint/2010/main" val="1421501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6903"/>
            <a:ext cx="8229600" cy="855538"/>
          </a:xfrm>
        </p:spPr>
        <p:txBody>
          <a:bodyPr/>
          <a:lstStyle/>
          <a:p>
            <a:r>
              <a:rPr lang="en-US" dirty="0" smtClean="0"/>
              <a:t>Why Discount?</a:t>
            </a:r>
            <a:endParaRPr lang="en-US" dirty="0"/>
          </a:p>
        </p:txBody>
      </p:sp>
      <p:sp>
        <p:nvSpPr>
          <p:cNvPr id="11" name="TextBox 10"/>
          <p:cNvSpPr txBox="1"/>
          <p:nvPr/>
        </p:nvSpPr>
        <p:spPr>
          <a:xfrm>
            <a:off x="114957" y="1553629"/>
            <a:ext cx="8850473" cy="3139321"/>
          </a:xfrm>
          <a:prstGeom prst="rect">
            <a:avLst/>
          </a:prstGeom>
          <a:noFill/>
        </p:spPr>
        <p:txBody>
          <a:bodyPr wrap="square" rtlCol="0">
            <a:spAutoFit/>
          </a:bodyPr>
          <a:lstStyle/>
          <a:p>
            <a:pPr>
              <a:lnSpc>
                <a:spcPct val="150000"/>
              </a:lnSpc>
            </a:pPr>
            <a:r>
              <a:rPr lang="en-US" dirty="0" smtClean="0">
                <a:latin typeface="+mj-lt"/>
              </a:rPr>
              <a:t>In most cases, Markov rewards are discounted.</a:t>
            </a:r>
          </a:p>
          <a:p>
            <a:pPr marL="285750" indent="-285750">
              <a:lnSpc>
                <a:spcPct val="150000"/>
              </a:lnSpc>
              <a:buFont typeface="Arial" panose="020B0604020202020204" pitchFamily="34" charset="0"/>
              <a:buChar char="•"/>
            </a:pPr>
            <a:r>
              <a:rPr lang="en-US" dirty="0" smtClean="0">
                <a:latin typeface="+mj-lt"/>
              </a:rPr>
              <a:t>Mathematically convenient</a:t>
            </a:r>
          </a:p>
          <a:p>
            <a:pPr marL="285750" indent="-285750">
              <a:lnSpc>
                <a:spcPct val="150000"/>
              </a:lnSpc>
              <a:buFont typeface="Arial" panose="020B0604020202020204" pitchFamily="34" charset="0"/>
              <a:buChar char="•"/>
            </a:pPr>
            <a:r>
              <a:rPr lang="en-US" dirty="0" smtClean="0">
                <a:latin typeface="+mj-lt"/>
              </a:rPr>
              <a:t>Avoids infinite returns in infinite Markov processes. It is possible to use undiscounted rewards if Markov process is finite.</a:t>
            </a:r>
          </a:p>
          <a:p>
            <a:pPr marL="285750" indent="-285750">
              <a:buFont typeface="Arial" panose="020B0604020202020204" pitchFamily="34" charset="0"/>
              <a:buChar char="•"/>
            </a:pPr>
            <a:r>
              <a:rPr lang="en-US" dirty="0" smtClean="0">
                <a:latin typeface="+mj-lt"/>
              </a:rPr>
              <a:t>Animals/humans are impatient, impatience leads to preference for immediate reward</a:t>
            </a:r>
          </a:p>
          <a:p>
            <a:pPr marL="285750" indent="-285750">
              <a:lnSpc>
                <a:spcPct val="150000"/>
              </a:lnSpc>
              <a:buFont typeface="Arial" panose="020B0604020202020204" pitchFamily="34" charset="0"/>
              <a:buChar char="•"/>
            </a:pPr>
            <a:r>
              <a:rPr lang="en-US" dirty="0" smtClean="0">
                <a:latin typeface="+mj-lt"/>
              </a:rPr>
              <a:t>Discount rate reveals uncertainty</a:t>
            </a:r>
          </a:p>
          <a:p>
            <a:pPr marL="285750" indent="-285750">
              <a:lnSpc>
                <a:spcPct val="150000"/>
              </a:lnSpc>
              <a:buFont typeface="Arial" panose="020B0604020202020204" pitchFamily="34" charset="0"/>
              <a:buChar char="•"/>
            </a:pPr>
            <a:endParaRPr lang="en-US" dirty="0" smtClean="0">
              <a:latin typeface="+mj-lt"/>
            </a:endParaRPr>
          </a:p>
        </p:txBody>
      </p:sp>
    </p:spTree>
    <p:extLst>
      <p:ext uri="{BB962C8B-B14F-4D97-AF65-F5344CB8AC3E}">
        <p14:creationId xmlns:p14="http://schemas.microsoft.com/office/powerpoint/2010/main" val="3044338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purl.org/dc/dcmitype/"/>
    <ds:schemaRef ds:uri="http://schemas.microsoft.com/office/infopath/2007/PartnerControls"/>
    <ds:schemaRef ds:uri="http://schemas.microsoft.com/sharepoint/v3/fields"/>
    <ds:schemaRef ds:uri="http://schemas.microsoft.com/office/2006/documentManagement/types"/>
    <ds:schemaRef ds:uri="http://www.w3.org/XML/1998/namespace"/>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3330</TotalTime>
  <Words>984</Words>
  <Application>Microsoft Office PowerPoint</Application>
  <PresentationFormat>On-screen Show (4:3)</PresentationFormat>
  <Paragraphs>318</Paragraphs>
  <Slides>42</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Andale Mono</vt:lpstr>
      <vt:lpstr>黑体</vt:lpstr>
      <vt:lpstr>宋体</vt:lpstr>
      <vt:lpstr>Arial</vt:lpstr>
      <vt:lpstr>Cambria Math</vt:lpstr>
      <vt:lpstr>Times New Roman</vt:lpstr>
      <vt:lpstr>Office Theme</vt:lpstr>
      <vt:lpstr>Introduction to Reinforcement Learning and its Applications in Robotics</vt:lpstr>
      <vt:lpstr>Outlines</vt:lpstr>
      <vt:lpstr>Review</vt:lpstr>
      <vt:lpstr>Markov Property</vt:lpstr>
      <vt:lpstr>Markov Process</vt:lpstr>
      <vt:lpstr>Markov Reward Process</vt:lpstr>
      <vt:lpstr>Markov Decision Process</vt:lpstr>
      <vt:lpstr>Return</vt:lpstr>
      <vt:lpstr>Why Discount?</vt:lpstr>
      <vt:lpstr>Policy</vt:lpstr>
      <vt:lpstr>Policy</vt:lpstr>
      <vt:lpstr>Value Function</vt:lpstr>
      <vt:lpstr>Bellman Expectation Equation</vt:lpstr>
      <vt:lpstr>PowerPoint Presentation</vt:lpstr>
      <vt:lpstr>PowerPoint Presentation</vt:lpstr>
      <vt:lpstr>Bellman Expectation Equation for V_π (s) </vt:lpstr>
      <vt:lpstr>Bellman Expectation Equation for Q_π (s,a) </vt:lpstr>
      <vt:lpstr>Optimal Policy</vt:lpstr>
      <vt:lpstr>Bellman Optimality Equation for V_∗</vt:lpstr>
      <vt:lpstr>Bellman Optimality Equation for Q_∗ (s,a) </vt:lpstr>
      <vt:lpstr>Planning by Dynamic Programming</vt:lpstr>
      <vt:lpstr>Iterative Policy Evaluation</vt:lpstr>
      <vt:lpstr>Policy Iteration</vt:lpstr>
      <vt:lpstr>Value Iteration</vt:lpstr>
      <vt:lpstr>Policy Evaluation in Small Gridworld</vt:lpstr>
      <vt:lpstr>PowerPoint Presentation</vt:lpstr>
      <vt:lpstr>PowerPoint Presentation</vt:lpstr>
      <vt:lpstr>But, what if transition matrix is unknown?</vt:lpstr>
      <vt:lpstr>Monte-Carlo Estimation</vt:lpstr>
      <vt:lpstr>Temporal-Difference Estimation</vt:lpstr>
      <vt:lpstr>Dynamic Programming</vt:lpstr>
      <vt:lpstr>Compare MC and TD</vt:lpstr>
      <vt:lpstr>Off-policy Learning</vt:lpstr>
      <vt:lpstr>ϵ-greedy Policy</vt:lpstr>
      <vt:lpstr>Q-learning</vt:lpstr>
      <vt:lpstr>Q-learning</vt:lpstr>
      <vt:lpstr>Q-learning Example</vt:lpstr>
      <vt:lpstr>Q-learning Example</vt:lpstr>
      <vt:lpstr>Q-learning Summary</vt:lpstr>
      <vt:lpstr>Readings for Q-learning</vt:lpstr>
      <vt:lpstr>Resources</vt:lpstr>
      <vt:lpstr>Machine Learning based Projects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Zhang, Lin (zhang3l7)</cp:lastModifiedBy>
  <cp:revision>288</cp:revision>
  <dcterms:created xsi:type="dcterms:W3CDTF">2010-04-12T23:12:02Z</dcterms:created>
  <dcterms:modified xsi:type="dcterms:W3CDTF">2019-03-27T19:49:20Z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